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4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E3EB-B6B7-4719-B681-8F4EC36B23B2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1BBA-826A-4C0D-A934-8998C6547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475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E3EB-B6B7-4719-B681-8F4EC36B23B2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1BBA-826A-4C0D-A934-8998C6547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43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E3EB-B6B7-4719-B681-8F4EC36B23B2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1BBA-826A-4C0D-A934-8998C6547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90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E3EB-B6B7-4719-B681-8F4EC36B23B2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1BBA-826A-4C0D-A934-8998C6547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93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E3EB-B6B7-4719-B681-8F4EC36B23B2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1BBA-826A-4C0D-A934-8998C6547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03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E3EB-B6B7-4719-B681-8F4EC36B23B2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1BBA-826A-4C0D-A934-8998C6547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03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E3EB-B6B7-4719-B681-8F4EC36B23B2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1BBA-826A-4C0D-A934-8998C6547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65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E3EB-B6B7-4719-B681-8F4EC36B23B2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1BBA-826A-4C0D-A934-8998C6547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126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E3EB-B6B7-4719-B681-8F4EC36B23B2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1BBA-826A-4C0D-A934-8998C6547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00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E3EB-B6B7-4719-B681-8F4EC36B23B2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1BBA-826A-4C0D-A934-8998C6547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03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E3EB-B6B7-4719-B681-8F4EC36B23B2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1BBA-826A-4C0D-A934-8998C6547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006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E3EB-B6B7-4719-B681-8F4EC36B23B2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1BBA-826A-4C0D-A934-8998C6547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308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Definir objetivos de satisfacción del cliente y documentarlos en Scorecard.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2800" b="1" dirty="0" smtClean="0"/>
          </a:p>
          <a:p>
            <a:r>
              <a:rPr lang="es-MX" sz="2800" b="1" dirty="0" smtClean="0"/>
              <a:t>Descripcion</a:t>
            </a:r>
            <a:r>
              <a:rPr lang="es-MX" sz="2800" b="1" dirty="0" smtClean="0"/>
              <a:t>:</a:t>
            </a:r>
            <a:r>
              <a:rPr lang="es-MX" sz="2800" dirty="0"/>
              <a:t> </a:t>
            </a:r>
            <a:r>
              <a:rPr lang="es-MX" sz="2800" dirty="0"/>
              <a:t>Definir objetivo de nivel de servicio en entrega de producto y documentarlo en Scorecard</a:t>
            </a:r>
            <a:endParaRPr lang="es-MX" sz="2800" dirty="0" smtClean="0"/>
          </a:p>
          <a:p>
            <a:pPr marL="0" indent="0">
              <a:buNone/>
            </a:pPr>
            <a:endParaRPr lang="es-MX" sz="2800" dirty="0" smtClean="0"/>
          </a:p>
          <a:p>
            <a:r>
              <a:rPr lang="es-MX" sz="2800" b="1" dirty="0" smtClean="0"/>
              <a:t>CODIGO DE </a:t>
            </a:r>
            <a:r>
              <a:rPr lang="es-MX" sz="2800" b="1" smtClean="0"/>
              <a:t>ACTIVIDAD</a:t>
            </a:r>
            <a:r>
              <a:rPr lang="es-MX" sz="2800" b="1" smtClean="0"/>
              <a:t>: </a:t>
            </a:r>
            <a:r>
              <a:rPr lang="es-MX" sz="2800" smtClean="0"/>
              <a:t>Act.064</a:t>
            </a:r>
            <a:endParaRPr lang="es-MX" sz="2800" dirty="0" smtClean="0"/>
          </a:p>
          <a:p>
            <a:endParaRPr lang="es-MX" sz="2800" dirty="0" smtClean="0"/>
          </a:p>
          <a:p>
            <a:r>
              <a:rPr lang="es-MX" sz="2800" b="1" dirty="0" smtClean="0"/>
              <a:t>Responsable: </a:t>
            </a:r>
            <a:r>
              <a:rPr lang="es-MX" sz="2800" dirty="0" smtClean="0"/>
              <a:t>Julissa Maiza Lopez</a:t>
            </a:r>
            <a:endParaRPr lang="es-MX" sz="2800" dirty="0"/>
          </a:p>
        </p:txBody>
      </p:sp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1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58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s-MX" sz="2800" b="1" dirty="0" smtClean="0"/>
              <a:t>OBJETIVO:</a:t>
            </a:r>
            <a:r>
              <a:rPr lang="es-MX" sz="2800" dirty="0"/>
              <a:t>Identificar el desempeño mínimo esperado en el servicio al cliente que permita identificar áreas de oportunidad para la mejora del mismo.</a:t>
            </a:r>
            <a:endParaRPr lang="es-MX" sz="2800" dirty="0"/>
          </a:p>
          <a:p>
            <a:r>
              <a:rPr lang="es-MX" sz="2800" b="1" dirty="0" smtClean="0"/>
              <a:t>REQUISITOS DE LA </a:t>
            </a:r>
            <a:r>
              <a:rPr lang="es-MX" sz="2800" b="1" dirty="0" smtClean="0"/>
              <a:t>ACTIVIDAD</a:t>
            </a:r>
            <a:r>
              <a:rPr lang="es-MX" sz="2800" dirty="0" smtClean="0"/>
              <a:t>:  </a:t>
            </a:r>
            <a:r>
              <a:rPr lang="es-MX" sz="2800" dirty="0" smtClean="0"/>
              <a:t>Una </a:t>
            </a:r>
            <a:r>
              <a:rPr lang="es-MX" sz="2800" dirty="0"/>
              <a:t>vez definido el objetivo de servicio al cliente darlo de alta en el Scorecard. Anexar scorecard donde se pueda identificar los objetivos de cada mes del año.</a:t>
            </a:r>
            <a:endParaRPr lang="es-MX" sz="2800" dirty="0"/>
          </a:p>
        </p:txBody>
      </p:sp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9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9" y="1340768"/>
            <a:ext cx="7842502" cy="4680520"/>
          </a:xfrm>
        </p:spPr>
        <p:txBody>
          <a:bodyPr/>
          <a:lstStyle/>
          <a:p>
            <a:pPr algn="l"/>
            <a:r>
              <a:rPr lang="es-MX" dirty="0" smtClean="0">
                <a:solidFill>
                  <a:schemeClr val="tx1"/>
                </a:solidFill>
              </a:rPr>
              <a:t>Para poder sacar  el porcentaje a nivel de servicio, primero seleccionar en el sistema:</a:t>
            </a:r>
          </a:p>
          <a:p>
            <a:pPr algn="l"/>
            <a:r>
              <a:rPr lang="es-MX" dirty="0" smtClean="0">
                <a:solidFill>
                  <a:srgbClr val="FF0000"/>
                </a:solidFill>
              </a:rPr>
              <a:t>1.En gerencia </a:t>
            </a:r>
          </a:p>
          <a:p>
            <a:pPr algn="l"/>
            <a:r>
              <a:rPr lang="es-MX" dirty="0" smtClean="0">
                <a:solidFill>
                  <a:srgbClr val="FF0000"/>
                </a:solidFill>
              </a:rPr>
              <a:t>2.Scorecard </a:t>
            </a:r>
          </a:p>
          <a:p>
            <a:pPr algn="l"/>
            <a:endParaRPr lang="es-MX" dirty="0" smtClean="0">
              <a:solidFill>
                <a:srgbClr val="FF0000"/>
              </a:solidFill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2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16632"/>
            <a:ext cx="1145759" cy="658984"/>
          </a:xfrm>
          <a:prstGeom prst="rect">
            <a:avLst/>
          </a:prstGeom>
        </p:spPr>
      </p:pic>
      <p:pic>
        <p:nvPicPr>
          <p:cNvPr id="8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9" name="8 Imagen"/>
          <p:cNvPicPr/>
          <p:nvPr/>
        </p:nvPicPr>
        <p:blipFill rotWithShape="1">
          <a:blip r:embed="rId4"/>
          <a:srcRect l="-1" r="17088" b="36503"/>
          <a:stretch/>
        </p:blipFill>
        <p:spPr>
          <a:xfrm>
            <a:off x="3025000" y="2707434"/>
            <a:ext cx="5707349" cy="3595685"/>
          </a:xfrm>
          <a:prstGeom prst="rect">
            <a:avLst/>
          </a:prstGeom>
          <a:ln w="3175">
            <a:solidFill>
              <a:srgbClr val="FF0000"/>
            </a:solidFill>
          </a:ln>
        </p:spPr>
      </p:pic>
      <p:sp>
        <p:nvSpPr>
          <p:cNvPr id="14" name="13 Elipse"/>
          <p:cNvSpPr/>
          <p:nvPr/>
        </p:nvSpPr>
        <p:spPr>
          <a:xfrm>
            <a:off x="3470705" y="2805649"/>
            <a:ext cx="516495" cy="176287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16 Conector recto de flecha"/>
          <p:cNvCxnSpPr>
            <a:stCxn id="19" idx="0"/>
            <a:endCxn id="14" idx="3"/>
          </p:cNvCxnSpPr>
          <p:nvPr/>
        </p:nvCxnSpPr>
        <p:spPr>
          <a:xfrm flipV="1">
            <a:off x="3266160" y="2956119"/>
            <a:ext cx="280184" cy="3288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115317" y="317232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21" name="20 Elipse"/>
          <p:cNvSpPr/>
          <p:nvPr/>
        </p:nvSpPr>
        <p:spPr>
          <a:xfrm>
            <a:off x="3546344" y="3284984"/>
            <a:ext cx="593608" cy="14401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" name="22 Conector recto de flecha"/>
          <p:cNvCxnSpPr/>
          <p:nvPr/>
        </p:nvCxnSpPr>
        <p:spPr>
          <a:xfrm flipV="1">
            <a:off x="3266160" y="3449557"/>
            <a:ext cx="40909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039114" y="36969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86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269" y="0"/>
            <a:ext cx="7524597" cy="3429000"/>
          </a:xfrm>
        </p:spPr>
        <p:txBody>
          <a:bodyPr>
            <a:normAutofit fontScale="85000" lnSpcReduction="20000"/>
          </a:bodyPr>
          <a:lstStyle/>
          <a:p>
            <a:r>
              <a:rPr lang="es-MX" sz="2400" dirty="0" smtClean="0"/>
              <a:t>Ya que se concluyeron los pasos 2 y 3, se abrira una pequeña pantalla que estan dividida por 3 secciones :</a:t>
            </a:r>
          </a:p>
          <a:p>
            <a:pPr marL="0" indent="0">
              <a:buNone/>
            </a:pPr>
            <a:endParaRPr lang="es-MX" sz="2400" dirty="0" smtClean="0"/>
          </a:p>
          <a:p>
            <a:r>
              <a:rPr lang="es-MX" sz="2400" dirty="0" smtClean="0">
                <a:solidFill>
                  <a:srgbClr val="FF0000"/>
                </a:solidFill>
              </a:rPr>
              <a:t>(3)intervalos </a:t>
            </a:r>
            <a:r>
              <a:rPr lang="es-MX" sz="2400" dirty="0" smtClean="0"/>
              <a:t> se puede seleccionar la fecha inicial para poder observar los resultados obtenidos.</a:t>
            </a:r>
          </a:p>
          <a:p>
            <a:endParaRPr lang="es-MX" sz="2400" dirty="0" smtClean="0"/>
          </a:p>
          <a:p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(4)Opciones</a:t>
            </a:r>
            <a:r>
              <a:rPr lang="es-MX" sz="2400" dirty="0" smtClean="0"/>
              <a:t>, da la facilidades para ver el % a nivel servicio por agente,cliente,zona, o en general.</a:t>
            </a:r>
          </a:p>
          <a:p>
            <a:endParaRPr lang="es-MX" sz="2400" dirty="0"/>
          </a:p>
          <a:p>
            <a:r>
              <a:rPr lang="es-MX" sz="2400" dirty="0" smtClean="0">
                <a:solidFill>
                  <a:schemeClr val="accent3"/>
                </a:solidFill>
              </a:rPr>
              <a:t>(5) Acumular por  </a:t>
            </a:r>
            <a:r>
              <a:rPr lang="es-MX" sz="2400" dirty="0" smtClean="0"/>
              <a:t>puede sacar el scorecard por PIEZAS (baterias) o por CANTIDAD DE DINERO (importe fac)</a:t>
            </a:r>
          </a:p>
          <a:p>
            <a:pPr marL="0" indent="0">
              <a:buNone/>
            </a:pPr>
            <a:endParaRPr lang="es-MX" sz="2400" dirty="0" smtClean="0"/>
          </a:p>
          <a:p>
            <a:endParaRPr lang="es-MX" sz="2400" dirty="0" smtClean="0"/>
          </a:p>
        </p:txBody>
      </p:sp>
      <p:grpSp>
        <p:nvGrpSpPr>
          <p:cNvPr id="5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6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8" name="Picture 2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16632"/>
            <a:ext cx="1145759" cy="658984"/>
          </a:xfrm>
          <a:prstGeom prst="rect">
            <a:avLst/>
          </a:prstGeom>
        </p:spPr>
      </p:pic>
      <p:pic>
        <p:nvPicPr>
          <p:cNvPr id="9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11" name="10 Imagen"/>
          <p:cNvPicPr/>
          <p:nvPr/>
        </p:nvPicPr>
        <p:blipFill rotWithShape="1">
          <a:blip r:embed="rId4"/>
          <a:srcRect l="17017" t="26892" r="18237" b="32398"/>
          <a:stretch/>
        </p:blipFill>
        <p:spPr>
          <a:xfrm>
            <a:off x="2411761" y="3761655"/>
            <a:ext cx="6332432" cy="309634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>
            <a:off x="2427785" y="4149079"/>
            <a:ext cx="1850421" cy="839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3641026" y="3573016"/>
            <a:ext cx="637180" cy="473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095304" y="3290500"/>
            <a:ext cx="365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3</a:t>
            </a:r>
          </a:p>
          <a:p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2411761" y="4988894"/>
            <a:ext cx="1584176" cy="10323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20 Conector recto de flecha"/>
          <p:cNvCxnSpPr/>
          <p:nvPr/>
        </p:nvCxnSpPr>
        <p:spPr>
          <a:xfrm flipH="1">
            <a:off x="3959616" y="3707716"/>
            <a:ext cx="1404472" cy="1602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5148064" y="34290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25" name="24 Elipse"/>
          <p:cNvSpPr/>
          <p:nvPr/>
        </p:nvSpPr>
        <p:spPr>
          <a:xfrm>
            <a:off x="2411761" y="6021288"/>
            <a:ext cx="1866445" cy="74781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1907704" y="5733256"/>
            <a:ext cx="504057" cy="55235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1691680" y="530982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64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6638" t="13454" r="7556" b="18733"/>
          <a:stretch/>
        </p:blipFill>
        <p:spPr>
          <a:xfrm>
            <a:off x="0" y="724858"/>
            <a:ext cx="8676456" cy="3992434"/>
          </a:xfrm>
          <a:prstGeom prst="rect">
            <a:avLst/>
          </a:prstGeom>
        </p:spPr>
      </p:pic>
      <p:sp>
        <p:nvSpPr>
          <p:cNvPr id="5" name="4 Elipse"/>
          <p:cNvSpPr/>
          <p:nvPr/>
        </p:nvSpPr>
        <p:spPr>
          <a:xfrm>
            <a:off x="202818" y="3792488"/>
            <a:ext cx="2286417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6 Conector recto de flecha"/>
          <p:cNvCxnSpPr/>
          <p:nvPr/>
        </p:nvCxnSpPr>
        <p:spPr>
          <a:xfrm flipH="1" flipV="1">
            <a:off x="657910" y="4152528"/>
            <a:ext cx="97666" cy="542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755576" y="4695073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(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6) Porcentaje a nivel de servicio, </a:t>
            </a:r>
            <a:r>
              <a:rPr lang="es-MX" dirty="0" smtClean="0"/>
              <a:t>se puede observar que en el caso del agente local tuvo un 49.48% de acertividad al entregar a sus clientes a tiempo.</a:t>
            </a:r>
            <a:endParaRPr lang="es-MX" dirty="0"/>
          </a:p>
        </p:txBody>
      </p:sp>
      <p:grpSp>
        <p:nvGrpSpPr>
          <p:cNvPr id="16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17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19" name="Picture 2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16632"/>
            <a:ext cx="1145759" cy="658984"/>
          </a:xfrm>
          <a:prstGeom prst="rect">
            <a:avLst/>
          </a:prstGeom>
        </p:spPr>
      </p:pic>
      <p:pic>
        <p:nvPicPr>
          <p:cNvPr id="23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(7)Los pedidos que fueron entregados a tiempo.</a:t>
            </a:r>
            <a:endParaRPr lang="es-MX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18873" t="20782" r="19620" b="27090"/>
          <a:stretch/>
        </p:blipFill>
        <p:spPr>
          <a:xfrm>
            <a:off x="1" y="1250758"/>
            <a:ext cx="7812360" cy="3690410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>
            <a:off x="2411760" y="1448780"/>
            <a:ext cx="3318447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899592" y="1052736"/>
            <a:ext cx="1872208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16632"/>
            <a:ext cx="1145759" cy="658984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14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16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Para las entregas de los agentes locales son 24 horas como maximo, en el caso del agente foraneo se le dio un rango de 72 horas maximas como entrega.</a:t>
            </a:r>
            <a:endParaRPr lang="es-MX" dirty="0"/>
          </a:p>
        </p:txBody>
      </p:sp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2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16632"/>
            <a:ext cx="1145759" cy="658984"/>
          </a:xfrm>
          <a:prstGeom prst="rect">
            <a:avLst/>
          </a:prstGeom>
        </p:spPr>
      </p:pic>
      <p:pic>
        <p:nvPicPr>
          <p:cNvPr id="8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271</Words>
  <Application>Microsoft Office PowerPoint</Application>
  <PresentationFormat>Presentación en pantalla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Definir objetivos de satisfacción del cliente y documentarlos en Scorecard.</vt:lpstr>
      <vt:lpstr>Presentación de PowerPoint</vt:lpstr>
      <vt:lpstr>Presentación de PowerPoint</vt:lpstr>
      <vt:lpstr>Presentación de PowerPoint</vt:lpstr>
      <vt:lpstr>Presentación de PowerPoint</vt:lpstr>
      <vt:lpstr>(7)Los pedidos que fueron entregados a tiempo.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Julissa</dc:creator>
  <cp:lastModifiedBy>Julissa</cp:lastModifiedBy>
  <cp:revision>16</cp:revision>
  <dcterms:created xsi:type="dcterms:W3CDTF">2017-12-05T21:01:51Z</dcterms:created>
  <dcterms:modified xsi:type="dcterms:W3CDTF">2017-12-07T23:45:25Z</dcterms:modified>
</cp:coreProperties>
</file>