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67" r:id="rId4"/>
    <p:sldId id="270" r:id="rId5"/>
    <p:sldId id="269" r:id="rId6"/>
    <p:sldId id="268" r:id="rId7"/>
    <p:sldId id="265" r:id="rId8"/>
    <p:sldId id="264" r:id="rId9"/>
    <p:sldId id="263" r:id="rId10"/>
    <p:sldId id="262" r:id="rId11"/>
    <p:sldId id="257" r:id="rId12"/>
    <p:sldId id="260" r:id="rId13"/>
    <p:sldId id="271" r:id="rId14"/>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38" autoAdjust="0"/>
    <p:restoredTop sz="94662" autoAdjust="0"/>
  </p:normalViewPr>
  <p:slideViewPr>
    <p:cSldViewPr>
      <p:cViewPr varScale="1">
        <p:scale>
          <a:sx n="70" d="100"/>
          <a:sy n="70" d="100"/>
        </p:scale>
        <p:origin x="-1434"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MX"/>
          </a:p>
        </p:txBody>
      </p:sp>
      <p:sp>
        <p:nvSpPr>
          <p:cNvPr id="4" name="3 Marcador de fecha"/>
          <p:cNvSpPr>
            <a:spLocks noGrp="1"/>
          </p:cNvSpPr>
          <p:nvPr>
            <p:ph type="dt" sz="half" idx="10"/>
          </p:nvPr>
        </p:nvSpPr>
        <p:spPr/>
        <p:txBody>
          <a:bodyPr/>
          <a:lstStyle/>
          <a:p>
            <a:fld id="{42A3617F-6A9F-4F2A-9F63-6897FE7484A7}" type="datetimeFigureOut">
              <a:rPr lang="es-MX" smtClean="0"/>
              <a:t>13/02/2018</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7367553C-A3A3-4716-875B-2047441A7EDF}" type="slidenum">
              <a:rPr lang="es-MX" smtClean="0"/>
              <a:t>‹Nº›</a:t>
            </a:fld>
            <a:endParaRPr lang="es-MX"/>
          </a:p>
        </p:txBody>
      </p:sp>
    </p:spTree>
    <p:extLst>
      <p:ext uri="{BB962C8B-B14F-4D97-AF65-F5344CB8AC3E}">
        <p14:creationId xmlns:p14="http://schemas.microsoft.com/office/powerpoint/2010/main" val="2954964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42A3617F-6A9F-4F2A-9F63-6897FE7484A7}" type="datetimeFigureOut">
              <a:rPr lang="es-MX" smtClean="0"/>
              <a:t>13/02/2018</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7367553C-A3A3-4716-875B-2047441A7EDF}" type="slidenum">
              <a:rPr lang="es-MX" smtClean="0"/>
              <a:t>‹Nº›</a:t>
            </a:fld>
            <a:endParaRPr lang="es-MX"/>
          </a:p>
        </p:txBody>
      </p:sp>
    </p:spTree>
    <p:extLst>
      <p:ext uri="{BB962C8B-B14F-4D97-AF65-F5344CB8AC3E}">
        <p14:creationId xmlns:p14="http://schemas.microsoft.com/office/powerpoint/2010/main" val="298895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42A3617F-6A9F-4F2A-9F63-6897FE7484A7}" type="datetimeFigureOut">
              <a:rPr lang="es-MX" smtClean="0"/>
              <a:t>13/02/2018</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7367553C-A3A3-4716-875B-2047441A7EDF}" type="slidenum">
              <a:rPr lang="es-MX" smtClean="0"/>
              <a:t>‹Nº›</a:t>
            </a:fld>
            <a:endParaRPr lang="es-MX"/>
          </a:p>
        </p:txBody>
      </p:sp>
    </p:spTree>
    <p:extLst>
      <p:ext uri="{BB962C8B-B14F-4D97-AF65-F5344CB8AC3E}">
        <p14:creationId xmlns:p14="http://schemas.microsoft.com/office/powerpoint/2010/main" val="2920150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42A3617F-6A9F-4F2A-9F63-6897FE7484A7}" type="datetimeFigureOut">
              <a:rPr lang="es-MX" smtClean="0"/>
              <a:t>13/02/2018</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7367553C-A3A3-4716-875B-2047441A7EDF}" type="slidenum">
              <a:rPr lang="es-MX" smtClean="0"/>
              <a:t>‹Nº›</a:t>
            </a:fld>
            <a:endParaRPr lang="es-MX"/>
          </a:p>
        </p:txBody>
      </p:sp>
    </p:spTree>
    <p:extLst>
      <p:ext uri="{BB962C8B-B14F-4D97-AF65-F5344CB8AC3E}">
        <p14:creationId xmlns:p14="http://schemas.microsoft.com/office/powerpoint/2010/main" val="3178830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42A3617F-6A9F-4F2A-9F63-6897FE7484A7}" type="datetimeFigureOut">
              <a:rPr lang="es-MX" smtClean="0"/>
              <a:t>13/02/2018</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7367553C-A3A3-4716-875B-2047441A7EDF}" type="slidenum">
              <a:rPr lang="es-MX" smtClean="0"/>
              <a:t>‹Nº›</a:t>
            </a:fld>
            <a:endParaRPr lang="es-MX"/>
          </a:p>
        </p:txBody>
      </p:sp>
    </p:spTree>
    <p:extLst>
      <p:ext uri="{BB962C8B-B14F-4D97-AF65-F5344CB8AC3E}">
        <p14:creationId xmlns:p14="http://schemas.microsoft.com/office/powerpoint/2010/main" val="1151654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fecha"/>
          <p:cNvSpPr>
            <a:spLocks noGrp="1"/>
          </p:cNvSpPr>
          <p:nvPr>
            <p:ph type="dt" sz="half" idx="10"/>
          </p:nvPr>
        </p:nvSpPr>
        <p:spPr/>
        <p:txBody>
          <a:bodyPr/>
          <a:lstStyle/>
          <a:p>
            <a:fld id="{42A3617F-6A9F-4F2A-9F63-6897FE7484A7}" type="datetimeFigureOut">
              <a:rPr lang="es-MX" smtClean="0"/>
              <a:t>13/02/2018</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7367553C-A3A3-4716-875B-2047441A7EDF}" type="slidenum">
              <a:rPr lang="es-MX" smtClean="0"/>
              <a:t>‹Nº›</a:t>
            </a:fld>
            <a:endParaRPr lang="es-MX"/>
          </a:p>
        </p:txBody>
      </p:sp>
    </p:spTree>
    <p:extLst>
      <p:ext uri="{BB962C8B-B14F-4D97-AF65-F5344CB8AC3E}">
        <p14:creationId xmlns:p14="http://schemas.microsoft.com/office/powerpoint/2010/main" val="1944140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6 Marcador de fecha"/>
          <p:cNvSpPr>
            <a:spLocks noGrp="1"/>
          </p:cNvSpPr>
          <p:nvPr>
            <p:ph type="dt" sz="half" idx="10"/>
          </p:nvPr>
        </p:nvSpPr>
        <p:spPr/>
        <p:txBody>
          <a:bodyPr/>
          <a:lstStyle/>
          <a:p>
            <a:fld id="{42A3617F-6A9F-4F2A-9F63-6897FE7484A7}" type="datetimeFigureOut">
              <a:rPr lang="es-MX" smtClean="0"/>
              <a:t>13/02/2018</a:t>
            </a:fld>
            <a:endParaRPr lang="es-MX"/>
          </a:p>
        </p:txBody>
      </p:sp>
      <p:sp>
        <p:nvSpPr>
          <p:cNvPr id="8" name="7 Marcador de pie de página"/>
          <p:cNvSpPr>
            <a:spLocks noGrp="1"/>
          </p:cNvSpPr>
          <p:nvPr>
            <p:ph type="ftr" sz="quarter" idx="11"/>
          </p:nvPr>
        </p:nvSpPr>
        <p:spPr/>
        <p:txBody>
          <a:bodyPr/>
          <a:lstStyle/>
          <a:p>
            <a:endParaRPr lang="es-MX"/>
          </a:p>
        </p:txBody>
      </p:sp>
      <p:sp>
        <p:nvSpPr>
          <p:cNvPr id="9" name="8 Marcador de número de diapositiva"/>
          <p:cNvSpPr>
            <a:spLocks noGrp="1"/>
          </p:cNvSpPr>
          <p:nvPr>
            <p:ph type="sldNum" sz="quarter" idx="12"/>
          </p:nvPr>
        </p:nvSpPr>
        <p:spPr/>
        <p:txBody>
          <a:bodyPr/>
          <a:lstStyle/>
          <a:p>
            <a:fld id="{7367553C-A3A3-4716-875B-2047441A7EDF}" type="slidenum">
              <a:rPr lang="es-MX" smtClean="0"/>
              <a:t>‹Nº›</a:t>
            </a:fld>
            <a:endParaRPr lang="es-MX"/>
          </a:p>
        </p:txBody>
      </p:sp>
    </p:spTree>
    <p:extLst>
      <p:ext uri="{BB962C8B-B14F-4D97-AF65-F5344CB8AC3E}">
        <p14:creationId xmlns:p14="http://schemas.microsoft.com/office/powerpoint/2010/main" val="1505027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fecha"/>
          <p:cNvSpPr>
            <a:spLocks noGrp="1"/>
          </p:cNvSpPr>
          <p:nvPr>
            <p:ph type="dt" sz="half" idx="10"/>
          </p:nvPr>
        </p:nvSpPr>
        <p:spPr/>
        <p:txBody>
          <a:bodyPr/>
          <a:lstStyle/>
          <a:p>
            <a:fld id="{42A3617F-6A9F-4F2A-9F63-6897FE7484A7}" type="datetimeFigureOut">
              <a:rPr lang="es-MX" smtClean="0"/>
              <a:t>13/02/2018</a:t>
            </a:fld>
            <a:endParaRPr lang="es-MX"/>
          </a:p>
        </p:txBody>
      </p:sp>
      <p:sp>
        <p:nvSpPr>
          <p:cNvPr id="4" name="3 Marcador de pie de página"/>
          <p:cNvSpPr>
            <a:spLocks noGrp="1"/>
          </p:cNvSpPr>
          <p:nvPr>
            <p:ph type="ftr" sz="quarter" idx="11"/>
          </p:nvPr>
        </p:nvSpPr>
        <p:spPr/>
        <p:txBody>
          <a:bodyPr/>
          <a:lstStyle/>
          <a:p>
            <a:endParaRPr lang="es-MX"/>
          </a:p>
        </p:txBody>
      </p:sp>
      <p:sp>
        <p:nvSpPr>
          <p:cNvPr id="5" name="4 Marcador de número de diapositiva"/>
          <p:cNvSpPr>
            <a:spLocks noGrp="1"/>
          </p:cNvSpPr>
          <p:nvPr>
            <p:ph type="sldNum" sz="quarter" idx="12"/>
          </p:nvPr>
        </p:nvSpPr>
        <p:spPr/>
        <p:txBody>
          <a:bodyPr/>
          <a:lstStyle/>
          <a:p>
            <a:fld id="{7367553C-A3A3-4716-875B-2047441A7EDF}" type="slidenum">
              <a:rPr lang="es-MX" smtClean="0"/>
              <a:t>‹Nº›</a:t>
            </a:fld>
            <a:endParaRPr lang="es-MX"/>
          </a:p>
        </p:txBody>
      </p:sp>
    </p:spTree>
    <p:extLst>
      <p:ext uri="{BB962C8B-B14F-4D97-AF65-F5344CB8AC3E}">
        <p14:creationId xmlns:p14="http://schemas.microsoft.com/office/powerpoint/2010/main" val="3408311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42A3617F-6A9F-4F2A-9F63-6897FE7484A7}" type="datetimeFigureOut">
              <a:rPr lang="es-MX" smtClean="0"/>
              <a:t>13/02/2018</a:t>
            </a:fld>
            <a:endParaRPr lang="es-MX"/>
          </a:p>
        </p:txBody>
      </p:sp>
      <p:sp>
        <p:nvSpPr>
          <p:cNvPr id="3" name="2 Marcador de pie de página"/>
          <p:cNvSpPr>
            <a:spLocks noGrp="1"/>
          </p:cNvSpPr>
          <p:nvPr>
            <p:ph type="ftr" sz="quarter" idx="11"/>
          </p:nvPr>
        </p:nvSpPr>
        <p:spPr/>
        <p:txBody>
          <a:bodyPr/>
          <a:lstStyle/>
          <a:p>
            <a:endParaRPr lang="es-MX"/>
          </a:p>
        </p:txBody>
      </p:sp>
      <p:sp>
        <p:nvSpPr>
          <p:cNvPr id="4" name="3 Marcador de número de diapositiva"/>
          <p:cNvSpPr>
            <a:spLocks noGrp="1"/>
          </p:cNvSpPr>
          <p:nvPr>
            <p:ph type="sldNum" sz="quarter" idx="12"/>
          </p:nvPr>
        </p:nvSpPr>
        <p:spPr/>
        <p:txBody>
          <a:bodyPr/>
          <a:lstStyle/>
          <a:p>
            <a:fld id="{7367553C-A3A3-4716-875B-2047441A7EDF}" type="slidenum">
              <a:rPr lang="es-MX" smtClean="0"/>
              <a:t>‹Nº›</a:t>
            </a:fld>
            <a:endParaRPr lang="es-MX"/>
          </a:p>
        </p:txBody>
      </p:sp>
    </p:spTree>
    <p:extLst>
      <p:ext uri="{BB962C8B-B14F-4D97-AF65-F5344CB8AC3E}">
        <p14:creationId xmlns:p14="http://schemas.microsoft.com/office/powerpoint/2010/main" val="1960230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42A3617F-6A9F-4F2A-9F63-6897FE7484A7}" type="datetimeFigureOut">
              <a:rPr lang="es-MX" smtClean="0"/>
              <a:t>13/02/2018</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7367553C-A3A3-4716-875B-2047441A7EDF}" type="slidenum">
              <a:rPr lang="es-MX" smtClean="0"/>
              <a:t>‹Nº›</a:t>
            </a:fld>
            <a:endParaRPr lang="es-MX"/>
          </a:p>
        </p:txBody>
      </p:sp>
    </p:spTree>
    <p:extLst>
      <p:ext uri="{BB962C8B-B14F-4D97-AF65-F5344CB8AC3E}">
        <p14:creationId xmlns:p14="http://schemas.microsoft.com/office/powerpoint/2010/main" val="1425311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42A3617F-6A9F-4F2A-9F63-6897FE7484A7}" type="datetimeFigureOut">
              <a:rPr lang="es-MX" smtClean="0"/>
              <a:t>13/02/2018</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7367553C-A3A3-4716-875B-2047441A7EDF}" type="slidenum">
              <a:rPr lang="es-MX" smtClean="0"/>
              <a:t>‹Nº›</a:t>
            </a:fld>
            <a:endParaRPr lang="es-MX"/>
          </a:p>
        </p:txBody>
      </p:sp>
    </p:spTree>
    <p:extLst>
      <p:ext uri="{BB962C8B-B14F-4D97-AF65-F5344CB8AC3E}">
        <p14:creationId xmlns:p14="http://schemas.microsoft.com/office/powerpoint/2010/main" val="727609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A3617F-6A9F-4F2A-9F63-6897FE7484A7}" type="datetimeFigureOut">
              <a:rPr lang="es-MX" smtClean="0"/>
              <a:t>13/02/2018</a:t>
            </a:fld>
            <a:endParaRPr lang="es-MX"/>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67553C-A3A3-4716-875B-2047441A7EDF}" type="slidenum">
              <a:rPr lang="es-MX" smtClean="0"/>
              <a:t>‹Nº›</a:t>
            </a:fld>
            <a:endParaRPr lang="es-MX"/>
          </a:p>
        </p:txBody>
      </p:sp>
    </p:spTree>
    <p:extLst>
      <p:ext uri="{BB962C8B-B14F-4D97-AF65-F5344CB8AC3E}">
        <p14:creationId xmlns:p14="http://schemas.microsoft.com/office/powerpoint/2010/main" val="26105331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3"/>
          <p:cNvGrpSpPr/>
          <p:nvPr/>
        </p:nvGrpSpPr>
        <p:grpSpPr>
          <a:xfrm>
            <a:off x="8676456" y="0"/>
            <a:ext cx="467544" cy="6858000"/>
            <a:chOff x="11607800" y="0"/>
            <a:chExt cx="584200" cy="6858000"/>
          </a:xfrm>
        </p:grpSpPr>
        <p:sp>
          <p:nvSpPr>
            <p:cNvPr id="5" name="Right Triangle 14"/>
            <p:cNvSpPr/>
            <p:nvPr/>
          </p:nvSpPr>
          <p:spPr>
            <a:xfrm>
              <a:off x="11607800" y="0"/>
              <a:ext cx="584200" cy="68580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a:p>
          </p:txBody>
        </p:sp>
        <p:sp>
          <p:nvSpPr>
            <p:cNvPr id="6" name="Right Triangle 16"/>
            <p:cNvSpPr/>
            <p:nvPr/>
          </p:nvSpPr>
          <p:spPr>
            <a:xfrm rot="10800000">
              <a:off x="11696700" y="0"/>
              <a:ext cx="495300" cy="6769100"/>
            </a:xfrm>
            <a:prstGeom prst="r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a:p>
          </p:txBody>
        </p:sp>
      </p:grpSp>
      <p:pic>
        <p:nvPicPr>
          <p:cNvPr id="7" name="Picture 19"/>
          <p:cNvPicPr>
            <a:picLocks noChangeAspect="1"/>
          </p:cNvPicPr>
          <p:nvPr/>
        </p:nvPicPr>
        <p:blipFill>
          <a:blip r:embed="rId2"/>
          <a:stretch>
            <a:fillRect/>
          </a:stretch>
        </p:blipFill>
        <p:spPr>
          <a:xfrm>
            <a:off x="467544" y="6021288"/>
            <a:ext cx="1042988" cy="528638"/>
          </a:xfrm>
          <a:prstGeom prst="rect">
            <a:avLst/>
          </a:prstGeom>
        </p:spPr>
      </p:pic>
      <p:pic>
        <p:nvPicPr>
          <p:cNvPr id="8" name="Picture 4"/>
          <p:cNvPicPr>
            <a:picLocks noChangeAspect="1" noChangeArrowheads="1"/>
          </p:cNvPicPr>
          <p:nvPr/>
        </p:nvPicPr>
        <p:blipFill>
          <a:blip r:embed="rId3" cstate="print"/>
          <a:srcRect b="4565"/>
          <a:stretch>
            <a:fillRect/>
          </a:stretch>
        </p:blipFill>
        <p:spPr bwMode="auto">
          <a:xfrm>
            <a:off x="7164288" y="6261894"/>
            <a:ext cx="1188640" cy="576064"/>
          </a:xfrm>
          <a:prstGeom prst="rect">
            <a:avLst/>
          </a:prstGeom>
          <a:noFill/>
          <a:ln w="9525">
            <a:noFill/>
            <a:miter lim="800000"/>
            <a:headEnd/>
            <a:tailEnd/>
          </a:ln>
        </p:spPr>
      </p:pic>
      <p:sp>
        <p:nvSpPr>
          <p:cNvPr id="11" name="10 Marcador de contenido"/>
          <p:cNvSpPr>
            <a:spLocks noGrp="1"/>
          </p:cNvSpPr>
          <p:nvPr>
            <p:ph idx="1"/>
          </p:nvPr>
        </p:nvSpPr>
        <p:spPr>
          <a:xfrm>
            <a:off x="457200" y="404664"/>
            <a:ext cx="8229600" cy="5721499"/>
          </a:xfrm>
        </p:spPr>
        <p:txBody>
          <a:bodyPr/>
          <a:lstStyle/>
          <a:p>
            <a:r>
              <a:rPr lang="es-MX" b="1" dirty="0" smtClean="0">
                <a:effectLst>
                  <a:outerShdw blurRad="38100" dist="38100" dir="2700000" algn="tl">
                    <a:srgbClr val="000000">
                      <a:alpha val="43137"/>
                    </a:srgbClr>
                  </a:outerShdw>
                </a:effectLst>
              </a:rPr>
              <a:t>Descripción: </a:t>
            </a:r>
            <a:r>
              <a:rPr lang="es-MX" dirty="0"/>
              <a:t>Definir presupuestos de facturación (pesos) y documentarlos en Scorecard</a:t>
            </a:r>
            <a:r>
              <a:rPr lang="es-MX" dirty="0" smtClean="0"/>
              <a:t>.</a:t>
            </a:r>
          </a:p>
          <a:p>
            <a:pPr marL="0" indent="0">
              <a:buNone/>
            </a:pPr>
            <a:endParaRPr lang="es-MX" dirty="0" smtClean="0">
              <a:effectLst>
                <a:outerShdw blurRad="38100" dist="38100" dir="2700000" algn="tl">
                  <a:srgbClr val="000000">
                    <a:alpha val="43137"/>
                  </a:srgbClr>
                </a:outerShdw>
              </a:effectLst>
            </a:endParaRPr>
          </a:p>
          <a:p>
            <a:r>
              <a:rPr lang="es-MX" b="1" dirty="0" smtClean="0">
                <a:effectLst>
                  <a:outerShdw blurRad="38100" dist="38100" dir="2700000" algn="tl">
                    <a:srgbClr val="000000">
                      <a:alpha val="43137"/>
                    </a:srgbClr>
                  </a:outerShdw>
                </a:effectLst>
              </a:rPr>
              <a:t>Codigo de la actividad: </a:t>
            </a:r>
            <a:r>
              <a:rPr lang="es-MX" dirty="0" smtClean="0"/>
              <a:t>Act-062</a:t>
            </a:r>
            <a:r>
              <a:rPr lang="es-MX" dirty="0" smtClean="0">
                <a:effectLst>
                  <a:outerShdw blurRad="38100" dist="38100" dir="2700000" algn="tl">
                    <a:srgbClr val="000000">
                      <a:alpha val="43137"/>
                    </a:srgbClr>
                  </a:outerShdw>
                </a:effectLst>
              </a:rPr>
              <a:t>.</a:t>
            </a:r>
          </a:p>
          <a:p>
            <a:endParaRPr lang="es-MX" dirty="0">
              <a:effectLst>
                <a:outerShdw blurRad="38100" dist="38100" dir="2700000" algn="tl">
                  <a:srgbClr val="000000">
                    <a:alpha val="43137"/>
                  </a:srgbClr>
                </a:outerShdw>
              </a:effectLst>
            </a:endParaRPr>
          </a:p>
          <a:p>
            <a:endParaRPr lang="es-MX" dirty="0" smtClean="0">
              <a:effectLst>
                <a:outerShdw blurRad="38100" dist="38100" dir="2700000" algn="tl">
                  <a:srgbClr val="000000">
                    <a:alpha val="43137"/>
                  </a:srgbClr>
                </a:outerShdw>
              </a:effectLst>
            </a:endParaRPr>
          </a:p>
          <a:p>
            <a:r>
              <a:rPr lang="es-MX" b="1" dirty="0" smtClean="0"/>
              <a:t>Responsable: </a:t>
            </a:r>
            <a:r>
              <a:rPr lang="es-MX" dirty="0" smtClean="0"/>
              <a:t>Julissa Maiza Lopez.</a:t>
            </a:r>
          </a:p>
        </p:txBody>
      </p:sp>
    </p:spTree>
    <p:extLst>
      <p:ext uri="{BB962C8B-B14F-4D97-AF65-F5344CB8AC3E}">
        <p14:creationId xmlns:p14="http://schemas.microsoft.com/office/powerpoint/2010/main" val="34291842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3"/>
          <p:cNvGrpSpPr/>
          <p:nvPr/>
        </p:nvGrpSpPr>
        <p:grpSpPr>
          <a:xfrm>
            <a:off x="8676456" y="0"/>
            <a:ext cx="467544" cy="6858000"/>
            <a:chOff x="11607800" y="0"/>
            <a:chExt cx="584200" cy="6858000"/>
          </a:xfrm>
        </p:grpSpPr>
        <p:sp>
          <p:nvSpPr>
            <p:cNvPr id="5" name="Right Triangle 14"/>
            <p:cNvSpPr/>
            <p:nvPr/>
          </p:nvSpPr>
          <p:spPr>
            <a:xfrm>
              <a:off x="11607800" y="0"/>
              <a:ext cx="584200" cy="68580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a:p>
          </p:txBody>
        </p:sp>
        <p:sp>
          <p:nvSpPr>
            <p:cNvPr id="6" name="Right Triangle 16"/>
            <p:cNvSpPr/>
            <p:nvPr/>
          </p:nvSpPr>
          <p:spPr>
            <a:xfrm rot="10800000">
              <a:off x="11696700" y="0"/>
              <a:ext cx="495300" cy="6769100"/>
            </a:xfrm>
            <a:prstGeom prst="r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a:p>
          </p:txBody>
        </p:sp>
      </p:grpSp>
      <p:pic>
        <p:nvPicPr>
          <p:cNvPr id="7" name="Picture 19"/>
          <p:cNvPicPr>
            <a:picLocks noChangeAspect="1"/>
          </p:cNvPicPr>
          <p:nvPr/>
        </p:nvPicPr>
        <p:blipFill>
          <a:blip r:embed="rId2"/>
          <a:stretch>
            <a:fillRect/>
          </a:stretch>
        </p:blipFill>
        <p:spPr>
          <a:xfrm>
            <a:off x="467544" y="6021288"/>
            <a:ext cx="1042988" cy="528638"/>
          </a:xfrm>
          <a:prstGeom prst="rect">
            <a:avLst/>
          </a:prstGeom>
        </p:spPr>
      </p:pic>
      <p:pic>
        <p:nvPicPr>
          <p:cNvPr id="8" name="Picture 4"/>
          <p:cNvPicPr>
            <a:picLocks noChangeAspect="1" noChangeArrowheads="1"/>
          </p:cNvPicPr>
          <p:nvPr/>
        </p:nvPicPr>
        <p:blipFill>
          <a:blip r:embed="rId3" cstate="print"/>
          <a:srcRect b="4565"/>
          <a:stretch>
            <a:fillRect/>
          </a:stretch>
        </p:blipFill>
        <p:spPr bwMode="auto">
          <a:xfrm>
            <a:off x="7164288" y="6261894"/>
            <a:ext cx="1188640" cy="576064"/>
          </a:xfrm>
          <a:prstGeom prst="rect">
            <a:avLst/>
          </a:prstGeom>
          <a:noFill/>
          <a:ln w="9525">
            <a:noFill/>
            <a:miter lim="800000"/>
            <a:headEnd/>
            <a:tailEnd/>
          </a:ln>
        </p:spPr>
      </p:pic>
      <p:sp>
        <p:nvSpPr>
          <p:cNvPr id="9" name="8 Rectángulo"/>
          <p:cNvSpPr/>
          <p:nvPr/>
        </p:nvSpPr>
        <p:spPr>
          <a:xfrm>
            <a:off x="0" y="1844824"/>
            <a:ext cx="8747604" cy="1754326"/>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s-MX" sz="5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SCORECARD POR UNIDAD DE NEGOCIO.</a:t>
            </a:r>
          </a:p>
        </p:txBody>
      </p:sp>
    </p:spTree>
    <p:extLst>
      <p:ext uri="{BB962C8B-B14F-4D97-AF65-F5344CB8AC3E}">
        <p14:creationId xmlns:p14="http://schemas.microsoft.com/office/powerpoint/2010/main" val="8470290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3"/>
          <p:cNvGrpSpPr/>
          <p:nvPr/>
        </p:nvGrpSpPr>
        <p:grpSpPr>
          <a:xfrm>
            <a:off x="8676456" y="0"/>
            <a:ext cx="467544" cy="6858000"/>
            <a:chOff x="11607800" y="0"/>
            <a:chExt cx="584200" cy="6858000"/>
          </a:xfrm>
        </p:grpSpPr>
        <p:sp>
          <p:nvSpPr>
            <p:cNvPr id="5" name="Right Triangle 14"/>
            <p:cNvSpPr/>
            <p:nvPr/>
          </p:nvSpPr>
          <p:spPr>
            <a:xfrm>
              <a:off x="11607800" y="0"/>
              <a:ext cx="584200" cy="68580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a:p>
          </p:txBody>
        </p:sp>
        <p:sp>
          <p:nvSpPr>
            <p:cNvPr id="6" name="Right Triangle 16"/>
            <p:cNvSpPr/>
            <p:nvPr/>
          </p:nvSpPr>
          <p:spPr>
            <a:xfrm rot="10800000">
              <a:off x="11696700" y="0"/>
              <a:ext cx="495300" cy="6769100"/>
            </a:xfrm>
            <a:prstGeom prst="r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a:p>
          </p:txBody>
        </p:sp>
      </p:grpSp>
      <p:pic>
        <p:nvPicPr>
          <p:cNvPr id="7" name="Picture 19"/>
          <p:cNvPicPr>
            <a:picLocks noChangeAspect="1"/>
          </p:cNvPicPr>
          <p:nvPr/>
        </p:nvPicPr>
        <p:blipFill>
          <a:blip r:embed="rId2"/>
          <a:stretch>
            <a:fillRect/>
          </a:stretch>
        </p:blipFill>
        <p:spPr>
          <a:xfrm>
            <a:off x="467544" y="6021288"/>
            <a:ext cx="1042988" cy="528638"/>
          </a:xfrm>
          <a:prstGeom prst="rect">
            <a:avLst/>
          </a:prstGeom>
        </p:spPr>
      </p:pic>
      <p:pic>
        <p:nvPicPr>
          <p:cNvPr id="8" name="Picture 4"/>
          <p:cNvPicPr>
            <a:picLocks noChangeAspect="1" noChangeArrowheads="1"/>
          </p:cNvPicPr>
          <p:nvPr/>
        </p:nvPicPr>
        <p:blipFill>
          <a:blip r:embed="rId3" cstate="print"/>
          <a:srcRect b="4565"/>
          <a:stretch>
            <a:fillRect/>
          </a:stretch>
        </p:blipFill>
        <p:spPr bwMode="auto">
          <a:xfrm>
            <a:off x="7164288" y="6261894"/>
            <a:ext cx="1188640" cy="576064"/>
          </a:xfrm>
          <a:prstGeom prst="rect">
            <a:avLst/>
          </a:prstGeom>
          <a:noFill/>
          <a:ln w="9525">
            <a:noFill/>
            <a:miter lim="800000"/>
            <a:headEnd/>
            <a:tailEnd/>
          </a:ln>
        </p:spPr>
      </p:pic>
      <p:pic>
        <p:nvPicPr>
          <p:cNvPr id="2050"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22269" t="22441" r="22149" b="28438"/>
          <a:stretch/>
        </p:blipFill>
        <p:spPr bwMode="auto">
          <a:xfrm>
            <a:off x="611560" y="1772816"/>
            <a:ext cx="7632848"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10 CuadroTexto"/>
          <p:cNvSpPr txBox="1"/>
          <p:nvPr/>
        </p:nvSpPr>
        <p:spPr>
          <a:xfrm>
            <a:off x="755576" y="337179"/>
            <a:ext cx="3351240" cy="923330"/>
          </a:xfrm>
          <a:prstGeom prst="rect">
            <a:avLst/>
          </a:prstGeom>
          <a:solidFill>
            <a:schemeClr val="accent1">
              <a:lumMod val="60000"/>
              <a:lumOff val="40000"/>
            </a:schemeClr>
          </a:solidFill>
          <a:ln>
            <a:solidFill>
              <a:schemeClr val="tx1"/>
            </a:solidFill>
          </a:ln>
        </p:spPr>
        <p:txBody>
          <a:bodyPr wrap="square" rtlCol="0">
            <a:spAutoFit/>
          </a:bodyPr>
          <a:lstStyle/>
          <a:p>
            <a:r>
              <a:rPr lang="es-MX" dirty="0" smtClean="0"/>
              <a:t> </a:t>
            </a:r>
            <a:r>
              <a:rPr lang="es-MX" dirty="0" smtClean="0"/>
              <a:t>Scorecard por vendor foraneo,es el mismo caso, </a:t>
            </a:r>
            <a:r>
              <a:rPr lang="es-MX" b="1" dirty="0" smtClean="0"/>
              <a:t>GERENCIA-&gt; SCORECARD.</a:t>
            </a:r>
            <a:endParaRPr lang="es-MX" b="1" dirty="0"/>
          </a:p>
        </p:txBody>
      </p:sp>
      <p:sp>
        <p:nvSpPr>
          <p:cNvPr id="12" name="11 Elipse"/>
          <p:cNvSpPr/>
          <p:nvPr/>
        </p:nvSpPr>
        <p:spPr>
          <a:xfrm>
            <a:off x="388783" y="373306"/>
            <a:ext cx="288032"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1</a:t>
            </a:r>
            <a:endParaRPr lang="es-MX" dirty="0"/>
          </a:p>
        </p:txBody>
      </p:sp>
      <p:sp>
        <p:nvSpPr>
          <p:cNvPr id="13" name="12 CuadroTexto"/>
          <p:cNvSpPr txBox="1"/>
          <p:nvPr/>
        </p:nvSpPr>
        <p:spPr>
          <a:xfrm>
            <a:off x="4932040" y="234806"/>
            <a:ext cx="3600400" cy="923330"/>
          </a:xfrm>
          <a:prstGeom prst="rect">
            <a:avLst/>
          </a:prstGeom>
          <a:solidFill>
            <a:schemeClr val="accent1">
              <a:lumMod val="60000"/>
              <a:lumOff val="40000"/>
            </a:schemeClr>
          </a:solidFill>
          <a:ln>
            <a:solidFill>
              <a:schemeClr val="tx1"/>
            </a:solidFill>
          </a:ln>
        </p:spPr>
        <p:txBody>
          <a:bodyPr wrap="square" rtlCol="0">
            <a:spAutoFit/>
          </a:bodyPr>
          <a:lstStyle/>
          <a:p>
            <a:r>
              <a:rPr lang="es-MX" dirty="0" smtClean="0"/>
              <a:t>Seleccionamos </a:t>
            </a:r>
            <a:r>
              <a:rPr lang="es-MX" dirty="0" smtClean="0"/>
              <a:t>la fecha en la que queremos arrojar el SCORECARD en donde dice </a:t>
            </a:r>
            <a:r>
              <a:rPr lang="es-MX" b="1" dirty="0" smtClean="0"/>
              <a:t>INTERVALO.</a:t>
            </a:r>
            <a:endParaRPr lang="es-MX" b="1" dirty="0"/>
          </a:p>
        </p:txBody>
      </p:sp>
      <p:sp>
        <p:nvSpPr>
          <p:cNvPr id="14" name="13 Elipse"/>
          <p:cNvSpPr/>
          <p:nvPr/>
        </p:nvSpPr>
        <p:spPr>
          <a:xfrm>
            <a:off x="4572000" y="273848"/>
            <a:ext cx="288032"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2</a:t>
            </a:r>
            <a:endParaRPr lang="es-MX" dirty="0"/>
          </a:p>
        </p:txBody>
      </p:sp>
      <p:cxnSp>
        <p:nvCxnSpPr>
          <p:cNvPr id="15" name="14 Conector recto de flecha"/>
          <p:cNvCxnSpPr/>
          <p:nvPr/>
        </p:nvCxnSpPr>
        <p:spPr>
          <a:xfrm flipH="1">
            <a:off x="1510532" y="800708"/>
            <a:ext cx="3405663" cy="176419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16 CuadroTexto"/>
          <p:cNvSpPr txBox="1"/>
          <p:nvPr/>
        </p:nvSpPr>
        <p:spPr>
          <a:xfrm>
            <a:off x="1906149" y="5650244"/>
            <a:ext cx="3673963" cy="923330"/>
          </a:xfrm>
          <a:prstGeom prst="rect">
            <a:avLst/>
          </a:prstGeom>
          <a:solidFill>
            <a:schemeClr val="accent1">
              <a:lumMod val="60000"/>
              <a:lumOff val="40000"/>
            </a:schemeClr>
          </a:solidFill>
          <a:ln>
            <a:solidFill>
              <a:schemeClr val="tx1"/>
            </a:solidFill>
          </a:ln>
        </p:spPr>
        <p:txBody>
          <a:bodyPr wrap="square" rtlCol="0">
            <a:spAutoFit/>
          </a:bodyPr>
          <a:lstStyle/>
          <a:p>
            <a:r>
              <a:rPr lang="es-MX" dirty="0" smtClean="0"/>
              <a:t>OPCIONES: nos arrojara “GENERAL” ya que es por unidad de negocio y no nos da mas opciones.</a:t>
            </a:r>
            <a:endParaRPr lang="es-MX" dirty="0"/>
          </a:p>
        </p:txBody>
      </p:sp>
      <p:sp>
        <p:nvSpPr>
          <p:cNvPr id="18" name="17 Elipse"/>
          <p:cNvSpPr/>
          <p:nvPr/>
        </p:nvSpPr>
        <p:spPr>
          <a:xfrm>
            <a:off x="1603827" y="5650244"/>
            <a:ext cx="288032"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3</a:t>
            </a:r>
            <a:endParaRPr lang="es-MX" dirty="0"/>
          </a:p>
        </p:txBody>
      </p:sp>
      <p:cxnSp>
        <p:nvCxnSpPr>
          <p:cNvPr id="19" name="18 Conector recto de flecha"/>
          <p:cNvCxnSpPr/>
          <p:nvPr/>
        </p:nvCxnSpPr>
        <p:spPr>
          <a:xfrm flipH="1" flipV="1">
            <a:off x="1891859" y="3861048"/>
            <a:ext cx="951949" cy="165618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31753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3"/>
          <p:cNvGrpSpPr/>
          <p:nvPr/>
        </p:nvGrpSpPr>
        <p:grpSpPr>
          <a:xfrm>
            <a:off x="8676456" y="0"/>
            <a:ext cx="467544" cy="6858000"/>
            <a:chOff x="11607800" y="0"/>
            <a:chExt cx="584200" cy="6858000"/>
          </a:xfrm>
        </p:grpSpPr>
        <p:sp>
          <p:nvSpPr>
            <p:cNvPr id="5" name="Right Triangle 14"/>
            <p:cNvSpPr/>
            <p:nvPr/>
          </p:nvSpPr>
          <p:spPr>
            <a:xfrm>
              <a:off x="11607800" y="0"/>
              <a:ext cx="584200" cy="68580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a:p>
          </p:txBody>
        </p:sp>
        <p:sp>
          <p:nvSpPr>
            <p:cNvPr id="6" name="Right Triangle 16"/>
            <p:cNvSpPr/>
            <p:nvPr/>
          </p:nvSpPr>
          <p:spPr>
            <a:xfrm rot="10800000">
              <a:off x="11696700" y="0"/>
              <a:ext cx="495300" cy="6769100"/>
            </a:xfrm>
            <a:prstGeom prst="r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a:p>
          </p:txBody>
        </p:sp>
      </p:grpSp>
      <p:pic>
        <p:nvPicPr>
          <p:cNvPr id="7" name="Picture 19"/>
          <p:cNvPicPr>
            <a:picLocks noChangeAspect="1"/>
          </p:cNvPicPr>
          <p:nvPr/>
        </p:nvPicPr>
        <p:blipFill>
          <a:blip r:embed="rId2"/>
          <a:stretch>
            <a:fillRect/>
          </a:stretch>
        </p:blipFill>
        <p:spPr>
          <a:xfrm>
            <a:off x="467544" y="6021288"/>
            <a:ext cx="1042988" cy="528638"/>
          </a:xfrm>
          <a:prstGeom prst="rect">
            <a:avLst/>
          </a:prstGeom>
        </p:spPr>
      </p:pic>
      <p:pic>
        <p:nvPicPr>
          <p:cNvPr id="8" name="Picture 4"/>
          <p:cNvPicPr>
            <a:picLocks noChangeAspect="1" noChangeArrowheads="1"/>
          </p:cNvPicPr>
          <p:nvPr/>
        </p:nvPicPr>
        <p:blipFill>
          <a:blip r:embed="rId3" cstate="print"/>
          <a:srcRect b="4565"/>
          <a:stretch>
            <a:fillRect/>
          </a:stretch>
        </p:blipFill>
        <p:spPr bwMode="auto">
          <a:xfrm>
            <a:off x="7164288" y="6261894"/>
            <a:ext cx="1188640" cy="576064"/>
          </a:xfrm>
          <a:prstGeom prst="rect">
            <a:avLst/>
          </a:prstGeom>
          <a:noFill/>
          <a:ln w="9525">
            <a:noFill/>
            <a:miter lim="800000"/>
            <a:headEnd/>
            <a:tailEnd/>
          </a:ln>
        </p:spPr>
      </p:pic>
      <p:pic>
        <p:nvPicPr>
          <p:cNvPr id="3076"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l="13611" t="8713" r="13905" b="15217"/>
          <a:stretch/>
        </p:blipFill>
        <p:spPr bwMode="auto">
          <a:xfrm>
            <a:off x="323528" y="332656"/>
            <a:ext cx="8208911" cy="52565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9 CuadroTexto"/>
          <p:cNvSpPr txBox="1"/>
          <p:nvPr/>
        </p:nvSpPr>
        <p:spPr>
          <a:xfrm>
            <a:off x="2906973" y="6135185"/>
            <a:ext cx="4248472" cy="646331"/>
          </a:xfrm>
          <a:prstGeom prst="rect">
            <a:avLst/>
          </a:prstGeom>
          <a:solidFill>
            <a:schemeClr val="accent1">
              <a:lumMod val="60000"/>
              <a:lumOff val="40000"/>
            </a:schemeClr>
          </a:solidFill>
          <a:ln>
            <a:solidFill>
              <a:schemeClr val="tx1"/>
            </a:solidFill>
          </a:ln>
        </p:spPr>
        <p:txBody>
          <a:bodyPr wrap="square" rtlCol="0">
            <a:spAutoFit/>
          </a:bodyPr>
          <a:lstStyle/>
          <a:p>
            <a:r>
              <a:rPr lang="es-MX" dirty="0" smtClean="0"/>
              <a:t>Por ultimo, tenemos el Scorecard con los objetivos, y con los importes.</a:t>
            </a:r>
            <a:endParaRPr lang="es-MX" dirty="0"/>
          </a:p>
        </p:txBody>
      </p:sp>
      <p:cxnSp>
        <p:nvCxnSpPr>
          <p:cNvPr id="11" name="10 Conector recto de flecha"/>
          <p:cNvCxnSpPr/>
          <p:nvPr/>
        </p:nvCxnSpPr>
        <p:spPr>
          <a:xfrm flipH="1" flipV="1">
            <a:off x="2906973" y="5339415"/>
            <a:ext cx="504056" cy="79577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02420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3"/>
          <p:cNvGrpSpPr/>
          <p:nvPr/>
        </p:nvGrpSpPr>
        <p:grpSpPr>
          <a:xfrm>
            <a:off x="8676456" y="0"/>
            <a:ext cx="467544" cy="6858000"/>
            <a:chOff x="11607800" y="0"/>
            <a:chExt cx="584200" cy="6858000"/>
          </a:xfrm>
        </p:grpSpPr>
        <p:sp>
          <p:nvSpPr>
            <p:cNvPr id="5" name="Right Triangle 14"/>
            <p:cNvSpPr/>
            <p:nvPr/>
          </p:nvSpPr>
          <p:spPr>
            <a:xfrm>
              <a:off x="11607800" y="0"/>
              <a:ext cx="584200" cy="68580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a:p>
          </p:txBody>
        </p:sp>
        <p:sp>
          <p:nvSpPr>
            <p:cNvPr id="6" name="Right Triangle 16"/>
            <p:cNvSpPr/>
            <p:nvPr/>
          </p:nvSpPr>
          <p:spPr>
            <a:xfrm rot="10800000">
              <a:off x="11696700" y="0"/>
              <a:ext cx="495300" cy="6769100"/>
            </a:xfrm>
            <a:prstGeom prst="r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a:p>
          </p:txBody>
        </p:sp>
      </p:grpSp>
      <p:pic>
        <p:nvPicPr>
          <p:cNvPr id="7" name="Picture 19"/>
          <p:cNvPicPr>
            <a:picLocks noChangeAspect="1"/>
          </p:cNvPicPr>
          <p:nvPr/>
        </p:nvPicPr>
        <p:blipFill>
          <a:blip r:embed="rId2"/>
          <a:stretch>
            <a:fillRect/>
          </a:stretch>
        </p:blipFill>
        <p:spPr>
          <a:xfrm>
            <a:off x="467544" y="6021288"/>
            <a:ext cx="1042988" cy="528638"/>
          </a:xfrm>
          <a:prstGeom prst="rect">
            <a:avLst/>
          </a:prstGeom>
        </p:spPr>
      </p:pic>
      <p:pic>
        <p:nvPicPr>
          <p:cNvPr id="8" name="Picture 4"/>
          <p:cNvPicPr>
            <a:picLocks noChangeAspect="1" noChangeArrowheads="1"/>
          </p:cNvPicPr>
          <p:nvPr/>
        </p:nvPicPr>
        <p:blipFill>
          <a:blip r:embed="rId3" cstate="print"/>
          <a:srcRect b="4565"/>
          <a:stretch>
            <a:fillRect/>
          </a:stretch>
        </p:blipFill>
        <p:spPr bwMode="auto">
          <a:xfrm>
            <a:off x="7164288" y="6261894"/>
            <a:ext cx="1188640" cy="576064"/>
          </a:xfrm>
          <a:prstGeom prst="rect">
            <a:avLst/>
          </a:prstGeom>
          <a:noFill/>
          <a:ln w="9525">
            <a:noFill/>
            <a:miter lim="800000"/>
            <a:headEnd/>
            <a:tailEnd/>
          </a:ln>
        </p:spPr>
      </p:pic>
      <p:sp>
        <p:nvSpPr>
          <p:cNvPr id="9" name="8 CuadroTexto"/>
          <p:cNvSpPr txBox="1"/>
          <p:nvPr/>
        </p:nvSpPr>
        <p:spPr>
          <a:xfrm>
            <a:off x="683568" y="548680"/>
            <a:ext cx="7363890" cy="5478423"/>
          </a:xfrm>
          <a:prstGeom prst="rect">
            <a:avLst/>
          </a:prstGeom>
          <a:noFill/>
        </p:spPr>
        <p:txBody>
          <a:bodyPr wrap="square" rtlCol="0">
            <a:spAutoFit/>
          </a:bodyPr>
          <a:lstStyle/>
          <a:p>
            <a:r>
              <a:rPr lang="es-MX" sz="3200" b="1" dirty="0" smtClean="0"/>
              <a:t>NOTA: </a:t>
            </a:r>
            <a:r>
              <a:rPr lang="es-MX" sz="2400" dirty="0" smtClean="0"/>
              <a:t>El scorecard, se pudo sacar por importe, las evidencias que se pusieron en esta actividad, son del 1ero de enero del 2018 al 31 de enero del 2018, lo hicimos con el fin de plasmar los objetivos, y ver si logramos alcanzar a cubrir los objetivos.</a:t>
            </a:r>
          </a:p>
          <a:p>
            <a:endParaRPr lang="es-MX" sz="2400" dirty="0"/>
          </a:p>
          <a:p>
            <a:endParaRPr lang="es-MX" sz="2400" dirty="0" smtClean="0"/>
          </a:p>
          <a:p>
            <a:endParaRPr lang="es-MX" sz="2400" dirty="0"/>
          </a:p>
          <a:p>
            <a:r>
              <a:rPr lang="es-MX" sz="2400" dirty="0" smtClean="0"/>
              <a:t>Para poder sacar el Scorecard,por unidad de  negocio,vendedor y venta a mayoreo, es en el mismo apartado:</a:t>
            </a:r>
          </a:p>
          <a:p>
            <a:r>
              <a:rPr lang="es-MX" sz="2400" dirty="0" smtClean="0"/>
              <a:t>Gerenecia-&gt; Scorecard.</a:t>
            </a:r>
          </a:p>
          <a:p>
            <a:endParaRPr lang="es-MX" dirty="0"/>
          </a:p>
          <a:p>
            <a:endParaRPr lang="es-MX" dirty="0" smtClean="0"/>
          </a:p>
          <a:p>
            <a:endParaRPr lang="es-MX" dirty="0"/>
          </a:p>
        </p:txBody>
      </p:sp>
    </p:spTree>
    <p:extLst>
      <p:ext uri="{BB962C8B-B14F-4D97-AF65-F5344CB8AC3E}">
        <p14:creationId xmlns:p14="http://schemas.microsoft.com/office/powerpoint/2010/main" val="40854143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3"/>
          <p:cNvGrpSpPr/>
          <p:nvPr/>
        </p:nvGrpSpPr>
        <p:grpSpPr>
          <a:xfrm>
            <a:off x="8676456" y="0"/>
            <a:ext cx="467544" cy="6858000"/>
            <a:chOff x="11607800" y="0"/>
            <a:chExt cx="584200" cy="6858000"/>
          </a:xfrm>
        </p:grpSpPr>
        <p:sp>
          <p:nvSpPr>
            <p:cNvPr id="5" name="Right Triangle 14"/>
            <p:cNvSpPr/>
            <p:nvPr/>
          </p:nvSpPr>
          <p:spPr>
            <a:xfrm>
              <a:off x="11607800" y="0"/>
              <a:ext cx="584200" cy="68580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a:p>
          </p:txBody>
        </p:sp>
        <p:sp>
          <p:nvSpPr>
            <p:cNvPr id="6" name="Right Triangle 16"/>
            <p:cNvSpPr/>
            <p:nvPr/>
          </p:nvSpPr>
          <p:spPr>
            <a:xfrm rot="10800000">
              <a:off x="11696700" y="0"/>
              <a:ext cx="495300" cy="6769100"/>
            </a:xfrm>
            <a:prstGeom prst="r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a:p>
          </p:txBody>
        </p:sp>
      </p:grpSp>
      <p:pic>
        <p:nvPicPr>
          <p:cNvPr id="7" name="Picture 19"/>
          <p:cNvPicPr>
            <a:picLocks noChangeAspect="1"/>
          </p:cNvPicPr>
          <p:nvPr/>
        </p:nvPicPr>
        <p:blipFill>
          <a:blip r:embed="rId2"/>
          <a:stretch>
            <a:fillRect/>
          </a:stretch>
        </p:blipFill>
        <p:spPr>
          <a:xfrm>
            <a:off x="467544" y="6021288"/>
            <a:ext cx="1042988" cy="528638"/>
          </a:xfrm>
          <a:prstGeom prst="rect">
            <a:avLst/>
          </a:prstGeom>
        </p:spPr>
      </p:pic>
      <p:pic>
        <p:nvPicPr>
          <p:cNvPr id="8" name="Picture 4"/>
          <p:cNvPicPr>
            <a:picLocks noChangeAspect="1" noChangeArrowheads="1"/>
          </p:cNvPicPr>
          <p:nvPr/>
        </p:nvPicPr>
        <p:blipFill>
          <a:blip r:embed="rId3" cstate="print"/>
          <a:srcRect b="4565"/>
          <a:stretch>
            <a:fillRect/>
          </a:stretch>
        </p:blipFill>
        <p:spPr bwMode="auto">
          <a:xfrm>
            <a:off x="7164288" y="6261894"/>
            <a:ext cx="1188640" cy="576064"/>
          </a:xfrm>
          <a:prstGeom prst="rect">
            <a:avLst/>
          </a:prstGeom>
          <a:noFill/>
          <a:ln w="9525">
            <a:noFill/>
            <a:miter lim="800000"/>
            <a:headEnd/>
            <a:tailEnd/>
          </a:ln>
        </p:spPr>
      </p:pic>
      <p:sp>
        <p:nvSpPr>
          <p:cNvPr id="12" name="11 Marcador de contenido"/>
          <p:cNvSpPr>
            <a:spLocks noGrp="1"/>
          </p:cNvSpPr>
          <p:nvPr>
            <p:ph idx="1"/>
          </p:nvPr>
        </p:nvSpPr>
        <p:spPr>
          <a:xfrm>
            <a:off x="457200" y="404664"/>
            <a:ext cx="8229600" cy="5721499"/>
          </a:xfrm>
        </p:spPr>
        <p:txBody>
          <a:bodyPr>
            <a:normAutofit lnSpcReduction="10000"/>
          </a:bodyPr>
          <a:lstStyle/>
          <a:p>
            <a:r>
              <a:rPr lang="es-MX" b="1" dirty="0" smtClean="0"/>
              <a:t>Objetivo: </a:t>
            </a:r>
            <a:r>
              <a:rPr lang="es-MX" dirty="0"/>
              <a:t>Identificar el desempeño mínimo esperado del negocio que permita identificar áreas de oportunidad para la mejora de la rentabilidad del mismo.</a:t>
            </a:r>
            <a:endParaRPr lang="es-MX" dirty="0" smtClean="0"/>
          </a:p>
          <a:p>
            <a:pPr marL="0" indent="0">
              <a:buNone/>
            </a:pPr>
            <a:endParaRPr lang="es-MX" dirty="0"/>
          </a:p>
          <a:p>
            <a:r>
              <a:rPr lang="es-MX" b="1" dirty="0" smtClean="0"/>
              <a:t>Requisitos de la actividad:  </a:t>
            </a:r>
            <a:r>
              <a:rPr lang="es-MX" dirty="0"/>
              <a:t>Una vez definido el presupuesto de facturación a nivel negocio, unidad de negocio y vendedor, darlos de alta en el Scorecard. Anexar scorecard donde se pueda identificar los objetivos de cada mes del año a nivel negocio, unidad de negocio y vendedor.</a:t>
            </a:r>
          </a:p>
        </p:txBody>
      </p:sp>
    </p:spTree>
    <p:extLst>
      <p:ext uri="{BB962C8B-B14F-4D97-AF65-F5344CB8AC3E}">
        <p14:creationId xmlns:p14="http://schemas.microsoft.com/office/powerpoint/2010/main" val="17394893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3"/>
          <p:cNvGrpSpPr/>
          <p:nvPr/>
        </p:nvGrpSpPr>
        <p:grpSpPr>
          <a:xfrm>
            <a:off x="8676456" y="0"/>
            <a:ext cx="467544" cy="6858000"/>
            <a:chOff x="11607800" y="0"/>
            <a:chExt cx="584200" cy="6858000"/>
          </a:xfrm>
        </p:grpSpPr>
        <p:sp>
          <p:nvSpPr>
            <p:cNvPr id="5" name="Right Triangle 14"/>
            <p:cNvSpPr/>
            <p:nvPr/>
          </p:nvSpPr>
          <p:spPr>
            <a:xfrm>
              <a:off x="11607800" y="0"/>
              <a:ext cx="584200" cy="68580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a:p>
          </p:txBody>
        </p:sp>
        <p:sp>
          <p:nvSpPr>
            <p:cNvPr id="6" name="Right Triangle 16"/>
            <p:cNvSpPr/>
            <p:nvPr/>
          </p:nvSpPr>
          <p:spPr>
            <a:xfrm rot="10800000">
              <a:off x="11696700" y="0"/>
              <a:ext cx="495300" cy="6769100"/>
            </a:xfrm>
            <a:prstGeom prst="r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a:p>
          </p:txBody>
        </p:sp>
      </p:grpSp>
      <p:pic>
        <p:nvPicPr>
          <p:cNvPr id="7" name="Picture 19"/>
          <p:cNvPicPr>
            <a:picLocks noChangeAspect="1"/>
          </p:cNvPicPr>
          <p:nvPr/>
        </p:nvPicPr>
        <p:blipFill>
          <a:blip r:embed="rId2"/>
          <a:stretch>
            <a:fillRect/>
          </a:stretch>
        </p:blipFill>
        <p:spPr>
          <a:xfrm>
            <a:off x="467544" y="6021288"/>
            <a:ext cx="1042988" cy="528638"/>
          </a:xfrm>
          <a:prstGeom prst="rect">
            <a:avLst/>
          </a:prstGeom>
        </p:spPr>
      </p:pic>
      <p:pic>
        <p:nvPicPr>
          <p:cNvPr id="8" name="Picture 4"/>
          <p:cNvPicPr>
            <a:picLocks noChangeAspect="1" noChangeArrowheads="1"/>
          </p:cNvPicPr>
          <p:nvPr/>
        </p:nvPicPr>
        <p:blipFill>
          <a:blip r:embed="rId3" cstate="print"/>
          <a:srcRect b="4565"/>
          <a:stretch>
            <a:fillRect/>
          </a:stretch>
        </p:blipFill>
        <p:spPr bwMode="auto">
          <a:xfrm>
            <a:off x="7164288" y="6261894"/>
            <a:ext cx="1188640" cy="576064"/>
          </a:xfrm>
          <a:prstGeom prst="rect">
            <a:avLst/>
          </a:prstGeom>
          <a:noFill/>
          <a:ln w="9525">
            <a:noFill/>
            <a:miter lim="800000"/>
            <a:headEnd/>
            <a:tailEnd/>
          </a:ln>
        </p:spPr>
      </p:pic>
      <p:sp>
        <p:nvSpPr>
          <p:cNvPr id="9" name="8 Rectángulo"/>
          <p:cNvSpPr/>
          <p:nvPr/>
        </p:nvSpPr>
        <p:spPr>
          <a:xfrm>
            <a:off x="323528" y="1988840"/>
            <a:ext cx="8333506" cy="2585323"/>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s-MX" sz="54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a:t>
            </a:r>
            <a:r>
              <a:rPr lang="es-MX" sz="5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Como </a:t>
            </a:r>
            <a:r>
              <a:rPr lang="es-MX"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sacar el Scorecard a venta de </a:t>
            </a:r>
            <a:r>
              <a:rPr lang="es-MX" sz="5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mayoreo?</a:t>
            </a:r>
            <a:endParaRPr lang="es-MX"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val="33941135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p:txBody>
          <a:bodyPr/>
          <a:lstStyle/>
          <a:p>
            <a:endParaRPr lang="es-MX" dirty="0"/>
          </a:p>
        </p:txBody>
      </p:sp>
      <p:grpSp>
        <p:nvGrpSpPr>
          <p:cNvPr id="4" name="Group 13"/>
          <p:cNvGrpSpPr/>
          <p:nvPr/>
        </p:nvGrpSpPr>
        <p:grpSpPr>
          <a:xfrm>
            <a:off x="8676456" y="0"/>
            <a:ext cx="467544" cy="6858000"/>
            <a:chOff x="11607800" y="0"/>
            <a:chExt cx="584200" cy="6858000"/>
          </a:xfrm>
        </p:grpSpPr>
        <p:sp>
          <p:nvSpPr>
            <p:cNvPr id="5" name="Right Triangle 14"/>
            <p:cNvSpPr/>
            <p:nvPr/>
          </p:nvSpPr>
          <p:spPr>
            <a:xfrm>
              <a:off x="11607800" y="0"/>
              <a:ext cx="584200" cy="68580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a:p>
          </p:txBody>
        </p:sp>
        <p:sp>
          <p:nvSpPr>
            <p:cNvPr id="6" name="Right Triangle 16"/>
            <p:cNvSpPr/>
            <p:nvPr/>
          </p:nvSpPr>
          <p:spPr>
            <a:xfrm rot="10800000">
              <a:off x="11696700" y="0"/>
              <a:ext cx="495300" cy="6769100"/>
            </a:xfrm>
            <a:prstGeom prst="r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a:p>
          </p:txBody>
        </p:sp>
      </p:grpSp>
      <p:pic>
        <p:nvPicPr>
          <p:cNvPr id="7" name="Picture 19"/>
          <p:cNvPicPr>
            <a:picLocks noChangeAspect="1"/>
          </p:cNvPicPr>
          <p:nvPr/>
        </p:nvPicPr>
        <p:blipFill>
          <a:blip r:embed="rId2"/>
          <a:stretch>
            <a:fillRect/>
          </a:stretch>
        </p:blipFill>
        <p:spPr>
          <a:xfrm>
            <a:off x="467544" y="6021288"/>
            <a:ext cx="1042988" cy="528638"/>
          </a:xfrm>
          <a:prstGeom prst="rect">
            <a:avLst/>
          </a:prstGeom>
        </p:spPr>
      </p:pic>
      <p:pic>
        <p:nvPicPr>
          <p:cNvPr id="8" name="Picture 4"/>
          <p:cNvPicPr>
            <a:picLocks noChangeAspect="1" noChangeArrowheads="1"/>
          </p:cNvPicPr>
          <p:nvPr/>
        </p:nvPicPr>
        <p:blipFill>
          <a:blip r:embed="rId3" cstate="print"/>
          <a:srcRect b="4565"/>
          <a:stretch>
            <a:fillRect/>
          </a:stretch>
        </p:blipFill>
        <p:spPr bwMode="auto">
          <a:xfrm>
            <a:off x="7164288" y="6261894"/>
            <a:ext cx="1188640" cy="576064"/>
          </a:xfrm>
          <a:prstGeom prst="rect">
            <a:avLst/>
          </a:prstGeom>
          <a:noFill/>
          <a:ln w="9525">
            <a:noFill/>
            <a:miter lim="800000"/>
            <a:headEnd/>
            <a:tailEnd/>
          </a:ln>
        </p:spPr>
      </p:pic>
      <p:pic>
        <p:nvPicPr>
          <p:cNvPr id="11"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1" t="-4256" r="56579" b="42994"/>
          <a:stretch/>
        </p:blipFill>
        <p:spPr bwMode="auto">
          <a:xfrm>
            <a:off x="467544" y="1355800"/>
            <a:ext cx="7871343" cy="4665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0" name="9 Conector recto de flecha"/>
          <p:cNvCxnSpPr>
            <a:stCxn id="16" idx="2"/>
          </p:cNvCxnSpPr>
          <p:nvPr/>
        </p:nvCxnSpPr>
        <p:spPr>
          <a:xfrm flipH="1">
            <a:off x="2339752" y="578745"/>
            <a:ext cx="1224135" cy="1338087"/>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14" name="13 CuadroTexto"/>
          <p:cNvSpPr txBox="1"/>
          <p:nvPr/>
        </p:nvSpPr>
        <p:spPr>
          <a:xfrm>
            <a:off x="3419873" y="404664"/>
            <a:ext cx="4680520" cy="923330"/>
          </a:xfrm>
          <a:prstGeom prst="rect">
            <a:avLst/>
          </a:prstGeom>
          <a:solidFill>
            <a:schemeClr val="accent1">
              <a:lumMod val="60000"/>
              <a:lumOff val="40000"/>
            </a:schemeClr>
          </a:solidFill>
          <a:ln>
            <a:solidFill>
              <a:schemeClr val="tx1"/>
            </a:solidFill>
          </a:ln>
        </p:spPr>
        <p:txBody>
          <a:bodyPr wrap="square" rtlCol="0">
            <a:spAutoFit/>
          </a:bodyPr>
          <a:lstStyle/>
          <a:p>
            <a:r>
              <a:rPr lang="es-MX" dirty="0" smtClean="0"/>
              <a:t>         Para poder sacar el Scorecard, primero nos tenemos que dirigir a: </a:t>
            </a:r>
            <a:r>
              <a:rPr lang="es-MX" b="1" dirty="0" smtClean="0"/>
              <a:t>GERENCIA</a:t>
            </a:r>
            <a:r>
              <a:rPr lang="es-MX" dirty="0" smtClean="0"/>
              <a:t>,posteriormente a </a:t>
            </a:r>
            <a:r>
              <a:rPr lang="es-MX" b="1" dirty="0" smtClean="0"/>
              <a:t>SCORECARD</a:t>
            </a:r>
            <a:endParaRPr lang="es-MX" b="1" dirty="0"/>
          </a:p>
        </p:txBody>
      </p:sp>
      <p:sp>
        <p:nvSpPr>
          <p:cNvPr id="16" name="15 Elipse"/>
          <p:cNvSpPr/>
          <p:nvPr/>
        </p:nvSpPr>
        <p:spPr>
          <a:xfrm>
            <a:off x="3563887" y="434729"/>
            <a:ext cx="288032"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1</a:t>
            </a:r>
            <a:endParaRPr lang="es-MX" dirty="0"/>
          </a:p>
        </p:txBody>
      </p:sp>
    </p:spTree>
    <p:extLst>
      <p:ext uri="{BB962C8B-B14F-4D97-AF65-F5344CB8AC3E}">
        <p14:creationId xmlns:p14="http://schemas.microsoft.com/office/powerpoint/2010/main" val="14530477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3"/>
          <p:cNvGrpSpPr/>
          <p:nvPr/>
        </p:nvGrpSpPr>
        <p:grpSpPr>
          <a:xfrm>
            <a:off x="8676456" y="0"/>
            <a:ext cx="467544" cy="6858000"/>
            <a:chOff x="11607800" y="0"/>
            <a:chExt cx="584200" cy="6858000"/>
          </a:xfrm>
        </p:grpSpPr>
        <p:sp>
          <p:nvSpPr>
            <p:cNvPr id="5" name="Right Triangle 14"/>
            <p:cNvSpPr/>
            <p:nvPr/>
          </p:nvSpPr>
          <p:spPr>
            <a:xfrm>
              <a:off x="11607800" y="0"/>
              <a:ext cx="584200" cy="68580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a:p>
          </p:txBody>
        </p:sp>
        <p:sp>
          <p:nvSpPr>
            <p:cNvPr id="6" name="Right Triangle 16"/>
            <p:cNvSpPr/>
            <p:nvPr/>
          </p:nvSpPr>
          <p:spPr>
            <a:xfrm rot="10800000">
              <a:off x="11696700" y="0"/>
              <a:ext cx="495300" cy="6769100"/>
            </a:xfrm>
            <a:prstGeom prst="r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a:p>
          </p:txBody>
        </p:sp>
      </p:grpSp>
      <p:pic>
        <p:nvPicPr>
          <p:cNvPr id="7" name="Picture 19"/>
          <p:cNvPicPr>
            <a:picLocks noChangeAspect="1"/>
          </p:cNvPicPr>
          <p:nvPr/>
        </p:nvPicPr>
        <p:blipFill>
          <a:blip r:embed="rId2"/>
          <a:stretch>
            <a:fillRect/>
          </a:stretch>
        </p:blipFill>
        <p:spPr>
          <a:xfrm>
            <a:off x="467544" y="6021288"/>
            <a:ext cx="1042988" cy="528638"/>
          </a:xfrm>
          <a:prstGeom prst="rect">
            <a:avLst/>
          </a:prstGeom>
        </p:spPr>
      </p:pic>
      <p:pic>
        <p:nvPicPr>
          <p:cNvPr id="8" name="Picture 4"/>
          <p:cNvPicPr>
            <a:picLocks noChangeAspect="1" noChangeArrowheads="1"/>
          </p:cNvPicPr>
          <p:nvPr/>
        </p:nvPicPr>
        <p:blipFill>
          <a:blip r:embed="rId3" cstate="print"/>
          <a:srcRect b="4565"/>
          <a:stretch>
            <a:fillRect/>
          </a:stretch>
        </p:blipFill>
        <p:spPr bwMode="auto">
          <a:xfrm>
            <a:off x="7164288" y="6261894"/>
            <a:ext cx="1188640" cy="576064"/>
          </a:xfrm>
          <a:prstGeom prst="rect">
            <a:avLst/>
          </a:prstGeom>
          <a:noFill/>
          <a:ln w="9525">
            <a:noFill/>
            <a:miter lim="800000"/>
            <a:headEnd/>
            <a:tailEnd/>
          </a:ln>
        </p:spPr>
      </p:pic>
      <p:pic>
        <p:nvPicPr>
          <p:cNvPr id="6146"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22334" t="23286" r="23226" b="29699"/>
          <a:stretch/>
        </p:blipFill>
        <p:spPr bwMode="auto">
          <a:xfrm>
            <a:off x="467544" y="1992645"/>
            <a:ext cx="8064896" cy="34392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11 Elipse"/>
          <p:cNvSpPr/>
          <p:nvPr/>
        </p:nvSpPr>
        <p:spPr>
          <a:xfrm>
            <a:off x="210618" y="146697"/>
            <a:ext cx="288032"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2</a:t>
            </a:r>
          </a:p>
        </p:txBody>
      </p:sp>
      <p:sp>
        <p:nvSpPr>
          <p:cNvPr id="10" name="9 CuadroTexto"/>
          <p:cNvSpPr txBox="1"/>
          <p:nvPr/>
        </p:nvSpPr>
        <p:spPr>
          <a:xfrm>
            <a:off x="611560" y="115973"/>
            <a:ext cx="3690664" cy="923330"/>
          </a:xfrm>
          <a:prstGeom prst="rect">
            <a:avLst/>
          </a:prstGeom>
          <a:solidFill>
            <a:schemeClr val="accent1">
              <a:lumMod val="60000"/>
              <a:lumOff val="40000"/>
            </a:schemeClr>
          </a:solidFill>
          <a:ln>
            <a:solidFill>
              <a:schemeClr val="tx1">
                <a:lumMod val="95000"/>
                <a:lumOff val="5000"/>
              </a:schemeClr>
            </a:solidFill>
          </a:ln>
        </p:spPr>
        <p:txBody>
          <a:bodyPr wrap="square" rtlCol="0">
            <a:spAutoFit/>
          </a:bodyPr>
          <a:lstStyle/>
          <a:p>
            <a:r>
              <a:rPr lang="es-MX" dirty="0"/>
              <a:t>A</a:t>
            </a:r>
            <a:r>
              <a:rPr lang="es-MX" dirty="0" smtClean="0"/>
              <a:t>parecera </a:t>
            </a:r>
            <a:r>
              <a:rPr lang="es-MX" dirty="0" smtClean="0"/>
              <a:t>una tabla, en intervalo,ponemos la fecha de mes que </a:t>
            </a:r>
            <a:r>
              <a:rPr lang="es-MX" dirty="0" smtClean="0"/>
              <a:t>queremos </a:t>
            </a:r>
            <a:r>
              <a:rPr lang="es-MX" dirty="0" smtClean="0"/>
              <a:t>ver el Scorecard.</a:t>
            </a:r>
            <a:endParaRPr lang="es-MX" dirty="0"/>
          </a:p>
        </p:txBody>
      </p:sp>
      <p:cxnSp>
        <p:nvCxnSpPr>
          <p:cNvPr id="14" name="13 Conector recto de flecha"/>
          <p:cNvCxnSpPr/>
          <p:nvPr/>
        </p:nvCxnSpPr>
        <p:spPr>
          <a:xfrm>
            <a:off x="1331640" y="1268760"/>
            <a:ext cx="648072" cy="140342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17 Elipse"/>
          <p:cNvSpPr/>
          <p:nvPr/>
        </p:nvSpPr>
        <p:spPr>
          <a:xfrm>
            <a:off x="5148064" y="115973"/>
            <a:ext cx="288032"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3</a:t>
            </a:r>
          </a:p>
        </p:txBody>
      </p:sp>
      <p:sp>
        <p:nvSpPr>
          <p:cNvPr id="17" name="16 CuadroTexto"/>
          <p:cNvSpPr txBox="1"/>
          <p:nvPr/>
        </p:nvSpPr>
        <p:spPr>
          <a:xfrm>
            <a:off x="5472608" y="93374"/>
            <a:ext cx="2880320" cy="1200329"/>
          </a:xfrm>
          <a:prstGeom prst="rect">
            <a:avLst/>
          </a:prstGeom>
          <a:solidFill>
            <a:schemeClr val="accent1">
              <a:lumMod val="60000"/>
              <a:lumOff val="40000"/>
            </a:schemeClr>
          </a:solidFill>
          <a:ln>
            <a:solidFill>
              <a:schemeClr val="tx1"/>
            </a:solidFill>
          </a:ln>
        </p:spPr>
        <p:txBody>
          <a:bodyPr wrap="square" rtlCol="0">
            <a:spAutoFit/>
          </a:bodyPr>
          <a:lstStyle/>
          <a:p>
            <a:r>
              <a:rPr lang="es-MX" b="1" dirty="0" smtClean="0"/>
              <a:t>OPCIONES</a:t>
            </a:r>
            <a:r>
              <a:rPr lang="es-MX" dirty="0" smtClean="0"/>
              <a:t>: nos da </a:t>
            </a:r>
            <a:r>
              <a:rPr lang="es-MX" dirty="0" smtClean="0"/>
              <a:t>varias</a:t>
            </a:r>
            <a:r>
              <a:rPr lang="es-MX" dirty="0" smtClean="0"/>
              <a:t> </a:t>
            </a:r>
            <a:r>
              <a:rPr lang="es-MX" dirty="0" smtClean="0"/>
              <a:t>opciones par poder sacar el  Scorecard, pero nosotros lo sacaremos por MAYOREO.</a:t>
            </a:r>
            <a:endParaRPr lang="es-MX" dirty="0"/>
          </a:p>
        </p:txBody>
      </p:sp>
      <p:cxnSp>
        <p:nvCxnSpPr>
          <p:cNvPr id="20" name="19 Conector recto de flecha"/>
          <p:cNvCxnSpPr/>
          <p:nvPr/>
        </p:nvCxnSpPr>
        <p:spPr>
          <a:xfrm flipH="1">
            <a:off x="1979712" y="1412776"/>
            <a:ext cx="3312368" cy="244827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24 Elipse"/>
          <p:cNvSpPr/>
          <p:nvPr/>
        </p:nvSpPr>
        <p:spPr>
          <a:xfrm>
            <a:off x="1655676" y="5515505"/>
            <a:ext cx="288032"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4</a:t>
            </a:r>
            <a:endParaRPr lang="es-MX" dirty="0"/>
          </a:p>
        </p:txBody>
      </p:sp>
      <p:sp>
        <p:nvSpPr>
          <p:cNvPr id="23" name="22 CuadroTexto"/>
          <p:cNvSpPr txBox="1"/>
          <p:nvPr/>
        </p:nvSpPr>
        <p:spPr>
          <a:xfrm>
            <a:off x="2024844" y="5470899"/>
            <a:ext cx="2475148" cy="923330"/>
          </a:xfrm>
          <a:prstGeom prst="rect">
            <a:avLst/>
          </a:prstGeom>
          <a:solidFill>
            <a:schemeClr val="accent1">
              <a:lumMod val="60000"/>
              <a:lumOff val="40000"/>
            </a:schemeClr>
          </a:solidFill>
          <a:ln>
            <a:solidFill>
              <a:schemeClr val="tx1"/>
            </a:solidFill>
          </a:ln>
        </p:spPr>
        <p:txBody>
          <a:bodyPr wrap="square" rtlCol="0">
            <a:spAutoFit/>
          </a:bodyPr>
          <a:lstStyle/>
          <a:p>
            <a:r>
              <a:rPr lang="es-MX" b="1" dirty="0" smtClean="0"/>
              <a:t>ACUMULADO </a:t>
            </a:r>
            <a:r>
              <a:rPr lang="es-MX" b="1" dirty="0" smtClean="0"/>
              <a:t>POR</a:t>
            </a:r>
            <a:r>
              <a:rPr lang="es-MX" dirty="0" smtClean="0"/>
              <a:t>: seleccionamos por importe facturado.</a:t>
            </a:r>
          </a:p>
        </p:txBody>
      </p:sp>
      <p:cxnSp>
        <p:nvCxnSpPr>
          <p:cNvPr id="27" name="26 Conector recto de flecha"/>
          <p:cNvCxnSpPr/>
          <p:nvPr/>
        </p:nvCxnSpPr>
        <p:spPr>
          <a:xfrm flipH="1" flipV="1">
            <a:off x="1763688" y="5013176"/>
            <a:ext cx="693204" cy="41870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28 Elipse"/>
          <p:cNvSpPr/>
          <p:nvPr/>
        </p:nvSpPr>
        <p:spPr>
          <a:xfrm>
            <a:off x="4837023" y="5515505"/>
            <a:ext cx="288032"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5</a:t>
            </a:r>
          </a:p>
        </p:txBody>
      </p:sp>
      <p:sp>
        <p:nvSpPr>
          <p:cNvPr id="28" name="27 CuadroTexto"/>
          <p:cNvSpPr txBox="1"/>
          <p:nvPr/>
        </p:nvSpPr>
        <p:spPr>
          <a:xfrm>
            <a:off x="5142990" y="5441301"/>
            <a:ext cx="2021298" cy="1200329"/>
          </a:xfrm>
          <a:prstGeom prst="rect">
            <a:avLst/>
          </a:prstGeom>
          <a:solidFill>
            <a:schemeClr val="accent1">
              <a:lumMod val="60000"/>
              <a:lumOff val="40000"/>
            </a:schemeClr>
          </a:solidFill>
          <a:ln>
            <a:solidFill>
              <a:schemeClr val="tx1"/>
            </a:solidFill>
          </a:ln>
        </p:spPr>
        <p:txBody>
          <a:bodyPr wrap="square" rtlCol="0">
            <a:spAutoFit/>
          </a:bodyPr>
          <a:lstStyle/>
          <a:p>
            <a:r>
              <a:rPr lang="es-MX" b="1" dirty="0" smtClean="0"/>
              <a:t>LISTADO: </a:t>
            </a:r>
            <a:r>
              <a:rPr lang="es-MX" dirty="0" smtClean="0"/>
              <a:t>Seleccionamos el codigo 002 que es OFICINA MAYOREO.</a:t>
            </a:r>
            <a:endParaRPr lang="es-MX" dirty="0"/>
          </a:p>
        </p:txBody>
      </p:sp>
      <p:cxnSp>
        <p:nvCxnSpPr>
          <p:cNvPr id="3" name="2 Conector recto de flecha"/>
          <p:cNvCxnSpPr/>
          <p:nvPr/>
        </p:nvCxnSpPr>
        <p:spPr>
          <a:xfrm flipH="1" flipV="1">
            <a:off x="6018751" y="2899916"/>
            <a:ext cx="894017" cy="257098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63401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p:txBody>
          <a:bodyPr/>
          <a:lstStyle/>
          <a:p>
            <a:endParaRPr lang="es-MX"/>
          </a:p>
        </p:txBody>
      </p:sp>
      <p:grpSp>
        <p:nvGrpSpPr>
          <p:cNvPr id="4" name="Group 13"/>
          <p:cNvGrpSpPr/>
          <p:nvPr/>
        </p:nvGrpSpPr>
        <p:grpSpPr>
          <a:xfrm>
            <a:off x="8676456" y="0"/>
            <a:ext cx="467544" cy="6858000"/>
            <a:chOff x="11607800" y="0"/>
            <a:chExt cx="584200" cy="6858000"/>
          </a:xfrm>
        </p:grpSpPr>
        <p:sp>
          <p:nvSpPr>
            <p:cNvPr id="5" name="Right Triangle 14"/>
            <p:cNvSpPr/>
            <p:nvPr/>
          </p:nvSpPr>
          <p:spPr>
            <a:xfrm>
              <a:off x="11607800" y="0"/>
              <a:ext cx="584200" cy="68580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a:p>
          </p:txBody>
        </p:sp>
        <p:sp>
          <p:nvSpPr>
            <p:cNvPr id="6" name="Right Triangle 16"/>
            <p:cNvSpPr/>
            <p:nvPr/>
          </p:nvSpPr>
          <p:spPr>
            <a:xfrm rot="10800000">
              <a:off x="11696700" y="0"/>
              <a:ext cx="495300" cy="6769100"/>
            </a:xfrm>
            <a:prstGeom prst="r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a:p>
          </p:txBody>
        </p:sp>
      </p:grpSp>
      <p:pic>
        <p:nvPicPr>
          <p:cNvPr id="7" name="Picture 19"/>
          <p:cNvPicPr>
            <a:picLocks noChangeAspect="1"/>
          </p:cNvPicPr>
          <p:nvPr/>
        </p:nvPicPr>
        <p:blipFill>
          <a:blip r:embed="rId2"/>
          <a:stretch>
            <a:fillRect/>
          </a:stretch>
        </p:blipFill>
        <p:spPr>
          <a:xfrm>
            <a:off x="467544" y="6021288"/>
            <a:ext cx="1042988" cy="528638"/>
          </a:xfrm>
          <a:prstGeom prst="rect">
            <a:avLst/>
          </a:prstGeom>
        </p:spPr>
      </p:pic>
      <p:pic>
        <p:nvPicPr>
          <p:cNvPr id="8" name="Picture 4"/>
          <p:cNvPicPr>
            <a:picLocks noChangeAspect="1" noChangeArrowheads="1"/>
          </p:cNvPicPr>
          <p:nvPr/>
        </p:nvPicPr>
        <p:blipFill>
          <a:blip r:embed="rId3" cstate="print"/>
          <a:srcRect b="4565"/>
          <a:stretch>
            <a:fillRect/>
          </a:stretch>
        </p:blipFill>
        <p:spPr bwMode="auto">
          <a:xfrm>
            <a:off x="7164288" y="6261894"/>
            <a:ext cx="1188640" cy="576064"/>
          </a:xfrm>
          <a:prstGeom prst="rect">
            <a:avLst/>
          </a:prstGeom>
          <a:noFill/>
          <a:ln w="9525">
            <a:noFill/>
            <a:miter lim="800000"/>
            <a:headEnd/>
            <a:tailEnd/>
          </a:ln>
        </p:spPr>
      </p:pic>
      <p:pic>
        <p:nvPicPr>
          <p:cNvPr id="7170"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13610" t="8935" r="13946" b="16267"/>
          <a:stretch/>
        </p:blipFill>
        <p:spPr bwMode="auto">
          <a:xfrm>
            <a:off x="107504" y="1517527"/>
            <a:ext cx="8568952" cy="45037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9 Elipse"/>
          <p:cNvSpPr/>
          <p:nvPr/>
        </p:nvSpPr>
        <p:spPr>
          <a:xfrm>
            <a:off x="2843808" y="260648"/>
            <a:ext cx="288032"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6</a:t>
            </a:r>
            <a:endParaRPr lang="es-MX" dirty="0"/>
          </a:p>
        </p:txBody>
      </p:sp>
      <p:sp>
        <p:nvSpPr>
          <p:cNvPr id="9" name="8 CuadroTexto"/>
          <p:cNvSpPr txBox="1"/>
          <p:nvPr/>
        </p:nvSpPr>
        <p:spPr>
          <a:xfrm>
            <a:off x="3131840" y="260648"/>
            <a:ext cx="4032448" cy="923330"/>
          </a:xfrm>
          <a:prstGeom prst="rect">
            <a:avLst/>
          </a:prstGeom>
          <a:solidFill>
            <a:schemeClr val="accent1">
              <a:lumMod val="60000"/>
              <a:lumOff val="40000"/>
            </a:schemeClr>
          </a:solidFill>
          <a:ln>
            <a:solidFill>
              <a:schemeClr val="tx1"/>
            </a:solidFill>
          </a:ln>
        </p:spPr>
        <p:txBody>
          <a:bodyPr wrap="square" rtlCol="0">
            <a:spAutoFit/>
          </a:bodyPr>
          <a:lstStyle/>
          <a:p>
            <a:r>
              <a:rPr lang="es-MX" dirty="0" smtClean="0"/>
              <a:t>Nos aparecera la siguiente tabla,que es el Scorecard por venta a mayoreo,con sus objetivos por importe. </a:t>
            </a:r>
            <a:endParaRPr lang="es-MX" dirty="0"/>
          </a:p>
        </p:txBody>
      </p:sp>
      <p:cxnSp>
        <p:nvCxnSpPr>
          <p:cNvPr id="11" name="10 Conector recto de flecha"/>
          <p:cNvCxnSpPr/>
          <p:nvPr/>
        </p:nvCxnSpPr>
        <p:spPr>
          <a:xfrm flipH="1">
            <a:off x="2483768" y="722313"/>
            <a:ext cx="504056" cy="61845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9029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3"/>
          <p:cNvGrpSpPr/>
          <p:nvPr/>
        </p:nvGrpSpPr>
        <p:grpSpPr>
          <a:xfrm>
            <a:off x="8676456" y="0"/>
            <a:ext cx="467544" cy="6858000"/>
            <a:chOff x="11607800" y="0"/>
            <a:chExt cx="584200" cy="6858000"/>
          </a:xfrm>
        </p:grpSpPr>
        <p:sp>
          <p:nvSpPr>
            <p:cNvPr id="5" name="Right Triangle 14"/>
            <p:cNvSpPr/>
            <p:nvPr/>
          </p:nvSpPr>
          <p:spPr>
            <a:xfrm>
              <a:off x="11607800" y="0"/>
              <a:ext cx="584200" cy="68580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a:p>
          </p:txBody>
        </p:sp>
        <p:sp>
          <p:nvSpPr>
            <p:cNvPr id="6" name="Right Triangle 16"/>
            <p:cNvSpPr/>
            <p:nvPr/>
          </p:nvSpPr>
          <p:spPr>
            <a:xfrm rot="10800000">
              <a:off x="11696700" y="0"/>
              <a:ext cx="495300" cy="6769100"/>
            </a:xfrm>
            <a:prstGeom prst="r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a:p>
          </p:txBody>
        </p:sp>
      </p:grpSp>
      <p:pic>
        <p:nvPicPr>
          <p:cNvPr id="7" name="Picture 19"/>
          <p:cNvPicPr>
            <a:picLocks noChangeAspect="1"/>
          </p:cNvPicPr>
          <p:nvPr/>
        </p:nvPicPr>
        <p:blipFill>
          <a:blip r:embed="rId2"/>
          <a:stretch>
            <a:fillRect/>
          </a:stretch>
        </p:blipFill>
        <p:spPr>
          <a:xfrm>
            <a:off x="467544" y="6021288"/>
            <a:ext cx="1042988" cy="528638"/>
          </a:xfrm>
          <a:prstGeom prst="rect">
            <a:avLst/>
          </a:prstGeom>
        </p:spPr>
      </p:pic>
      <p:pic>
        <p:nvPicPr>
          <p:cNvPr id="8" name="Picture 4"/>
          <p:cNvPicPr>
            <a:picLocks noChangeAspect="1" noChangeArrowheads="1"/>
          </p:cNvPicPr>
          <p:nvPr/>
        </p:nvPicPr>
        <p:blipFill>
          <a:blip r:embed="rId3" cstate="print"/>
          <a:srcRect b="4565"/>
          <a:stretch>
            <a:fillRect/>
          </a:stretch>
        </p:blipFill>
        <p:spPr bwMode="auto">
          <a:xfrm>
            <a:off x="7164288" y="6261894"/>
            <a:ext cx="1188640" cy="576064"/>
          </a:xfrm>
          <a:prstGeom prst="rect">
            <a:avLst/>
          </a:prstGeom>
          <a:noFill/>
          <a:ln w="9525">
            <a:noFill/>
            <a:miter lim="800000"/>
            <a:headEnd/>
            <a:tailEnd/>
          </a:ln>
        </p:spPr>
      </p:pic>
      <p:sp>
        <p:nvSpPr>
          <p:cNvPr id="9" name="8 Rectángulo"/>
          <p:cNvSpPr/>
          <p:nvPr/>
        </p:nvSpPr>
        <p:spPr>
          <a:xfrm>
            <a:off x="989038" y="2060848"/>
            <a:ext cx="7039346" cy="923330"/>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s-MX" sz="5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Vendedor foraneo</a:t>
            </a:r>
            <a:endParaRPr lang="es-MX"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val="9896988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3"/>
          <p:cNvGrpSpPr/>
          <p:nvPr/>
        </p:nvGrpSpPr>
        <p:grpSpPr>
          <a:xfrm>
            <a:off x="8676456" y="0"/>
            <a:ext cx="467544" cy="6858000"/>
            <a:chOff x="11607800" y="0"/>
            <a:chExt cx="584200" cy="6858000"/>
          </a:xfrm>
        </p:grpSpPr>
        <p:sp>
          <p:nvSpPr>
            <p:cNvPr id="5" name="Right Triangle 14"/>
            <p:cNvSpPr/>
            <p:nvPr/>
          </p:nvSpPr>
          <p:spPr>
            <a:xfrm>
              <a:off x="11607800" y="0"/>
              <a:ext cx="584200" cy="68580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a:p>
          </p:txBody>
        </p:sp>
        <p:sp>
          <p:nvSpPr>
            <p:cNvPr id="6" name="Right Triangle 16"/>
            <p:cNvSpPr/>
            <p:nvPr/>
          </p:nvSpPr>
          <p:spPr>
            <a:xfrm rot="10800000">
              <a:off x="11696700" y="0"/>
              <a:ext cx="495300" cy="6769100"/>
            </a:xfrm>
            <a:prstGeom prst="r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a:p>
          </p:txBody>
        </p:sp>
      </p:grpSp>
      <p:pic>
        <p:nvPicPr>
          <p:cNvPr id="7" name="Picture 19"/>
          <p:cNvPicPr>
            <a:picLocks noChangeAspect="1"/>
          </p:cNvPicPr>
          <p:nvPr/>
        </p:nvPicPr>
        <p:blipFill>
          <a:blip r:embed="rId2"/>
          <a:stretch>
            <a:fillRect/>
          </a:stretch>
        </p:blipFill>
        <p:spPr>
          <a:xfrm>
            <a:off x="467544" y="6021288"/>
            <a:ext cx="1042988" cy="528638"/>
          </a:xfrm>
          <a:prstGeom prst="rect">
            <a:avLst/>
          </a:prstGeom>
        </p:spPr>
      </p:pic>
      <p:pic>
        <p:nvPicPr>
          <p:cNvPr id="8" name="Picture 4"/>
          <p:cNvPicPr>
            <a:picLocks noChangeAspect="1" noChangeArrowheads="1"/>
          </p:cNvPicPr>
          <p:nvPr/>
        </p:nvPicPr>
        <p:blipFill>
          <a:blip r:embed="rId3" cstate="print"/>
          <a:srcRect b="4565"/>
          <a:stretch>
            <a:fillRect/>
          </a:stretch>
        </p:blipFill>
        <p:spPr bwMode="auto">
          <a:xfrm>
            <a:off x="7164288" y="6261894"/>
            <a:ext cx="1188640" cy="576064"/>
          </a:xfrm>
          <a:prstGeom prst="rect">
            <a:avLst/>
          </a:prstGeom>
          <a:noFill/>
          <a:ln w="9525">
            <a:noFill/>
            <a:miter lim="800000"/>
            <a:headEnd/>
            <a:tailEnd/>
          </a:ln>
        </p:spPr>
      </p:pic>
      <p:pic>
        <p:nvPicPr>
          <p:cNvPr id="5122"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20726" t="22202" r="21907" b="29395"/>
          <a:stretch/>
        </p:blipFill>
        <p:spPr bwMode="auto">
          <a:xfrm>
            <a:off x="323528" y="1319223"/>
            <a:ext cx="8352928" cy="41306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8 CuadroTexto"/>
          <p:cNvSpPr txBox="1"/>
          <p:nvPr/>
        </p:nvSpPr>
        <p:spPr>
          <a:xfrm>
            <a:off x="755576" y="373306"/>
            <a:ext cx="3351240" cy="923330"/>
          </a:xfrm>
          <a:prstGeom prst="rect">
            <a:avLst/>
          </a:prstGeom>
          <a:solidFill>
            <a:schemeClr val="accent1">
              <a:lumMod val="60000"/>
              <a:lumOff val="40000"/>
            </a:schemeClr>
          </a:solidFill>
          <a:ln>
            <a:solidFill>
              <a:schemeClr val="tx1"/>
            </a:solidFill>
          </a:ln>
        </p:spPr>
        <p:txBody>
          <a:bodyPr wrap="square" rtlCol="0">
            <a:spAutoFit/>
          </a:bodyPr>
          <a:lstStyle/>
          <a:p>
            <a:r>
              <a:rPr lang="es-MX" dirty="0" smtClean="0"/>
              <a:t> </a:t>
            </a:r>
            <a:r>
              <a:rPr lang="es-MX" dirty="0" smtClean="0"/>
              <a:t>Scorecard por vendor foraneo,es el mismo caso, </a:t>
            </a:r>
            <a:r>
              <a:rPr lang="es-MX" b="1" dirty="0" smtClean="0"/>
              <a:t>GERENCIA-&gt; SCORECARD.</a:t>
            </a:r>
            <a:endParaRPr lang="es-MX" b="1" dirty="0"/>
          </a:p>
        </p:txBody>
      </p:sp>
      <p:sp>
        <p:nvSpPr>
          <p:cNvPr id="11" name="10 Elipse"/>
          <p:cNvSpPr/>
          <p:nvPr/>
        </p:nvSpPr>
        <p:spPr>
          <a:xfrm>
            <a:off x="362400" y="389723"/>
            <a:ext cx="288032"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1</a:t>
            </a:r>
          </a:p>
        </p:txBody>
      </p:sp>
      <p:sp>
        <p:nvSpPr>
          <p:cNvPr id="10" name="9 CuadroTexto"/>
          <p:cNvSpPr txBox="1"/>
          <p:nvPr/>
        </p:nvSpPr>
        <p:spPr>
          <a:xfrm>
            <a:off x="4932040" y="234806"/>
            <a:ext cx="3600400" cy="923330"/>
          </a:xfrm>
          <a:prstGeom prst="rect">
            <a:avLst/>
          </a:prstGeom>
          <a:solidFill>
            <a:schemeClr val="accent1">
              <a:lumMod val="60000"/>
              <a:lumOff val="40000"/>
            </a:schemeClr>
          </a:solidFill>
          <a:ln>
            <a:solidFill>
              <a:schemeClr val="tx1"/>
            </a:solidFill>
          </a:ln>
        </p:spPr>
        <p:txBody>
          <a:bodyPr wrap="square" rtlCol="0">
            <a:spAutoFit/>
          </a:bodyPr>
          <a:lstStyle/>
          <a:p>
            <a:r>
              <a:rPr lang="es-MX" dirty="0" smtClean="0"/>
              <a:t>Seleccionamos </a:t>
            </a:r>
            <a:r>
              <a:rPr lang="es-MX" dirty="0" smtClean="0"/>
              <a:t>la fecha en la que queremos arrojar el SCORECARD en donde dice </a:t>
            </a:r>
            <a:r>
              <a:rPr lang="es-MX" b="1" dirty="0" smtClean="0"/>
              <a:t>INTERVALO.</a:t>
            </a:r>
            <a:endParaRPr lang="es-MX" b="1" dirty="0"/>
          </a:p>
        </p:txBody>
      </p:sp>
      <p:sp>
        <p:nvSpPr>
          <p:cNvPr id="13" name="12 Elipse"/>
          <p:cNvSpPr/>
          <p:nvPr/>
        </p:nvSpPr>
        <p:spPr>
          <a:xfrm>
            <a:off x="4572000" y="273848"/>
            <a:ext cx="288032"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2</a:t>
            </a:r>
            <a:endParaRPr lang="es-MX" dirty="0"/>
          </a:p>
        </p:txBody>
      </p:sp>
      <p:cxnSp>
        <p:nvCxnSpPr>
          <p:cNvPr id="14" name="13 Conector recto de flecha"/>
          <p:cNvCxnSpPr/>
          <p:nvPr/>
        </p:nvCxnSpPr>
        <p:spPr>
          <a:xfrm flipH="1">
            <a:off x="1619672" y="692696"/>
            <a:ext cx="3096344" cy="151216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14 CuadroTexto"/>
          <p:cNvSpPr txBox="1"/>
          <p:nvPr/>
        </p:nvSpPr>
        <p:spPr>
          <a:xfrm>
            <a:off x="1906149" y="5650244"/>
            <a:ext cx="3332415" cy="923330"/>
          </a:xfrm>
          <a:prstGeom prst="rect">
            <a:avLst/>
          </a:prstGeom>
          <a:solidFill>
            <a:schemeClr val="accent1">
              <a:lumMod val="60000"/>
              <a:lumOff val="40000"/>
            </a:schemeClr>
          </a:solidFill>
          <a:ln>
            <a:solidFill>
              <a:schemeClr val="tx1"/>
            </a:solidFill>
          </a:ln>
        </p:spPr>
        <p:txBody>
          <a:bodyPr wrap="square" rtlCol="0">
            <a:spAutoFit/>
          </a:bodyPr>
          <a:lstStyle/>
          <a:p>
            <a:r>
              <a:rPr lang="es-MX" b="1" dirty="0" smtClean="0"/>
              <a:t>OPCIONES: </a:t>
            </a:r>
            <a:r>
              <a:rPr lang="es-MX" dirty="0" smtClean="0"/>
              <a:t>seleccionamos el codigo 005 que es de AGENTE DE VENTAS FORANEO.</a:t>
            </a:r>
            <a:endParaRPr lang="es-MX" dirty="0"/>
          </a:p>
        </p:txBody>
      </p:sp>
      <p:sp>
        <p:nvSpPr>
          <p:cNvPr id="17" name="16 Elipse"/>
          <p:cNvSpPr/>
          <p:nvPr/>
        </p:nvSpPr>
        <p:spPr>
          <a:xfrm>
            <a:off x="1537784" y="5823877"/>
            <a:ext cx="288032"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3</a:t>
            </a:r>
            <a:endParaRPr lang="es-MX" dirty="0"/>
          </a:p>
        </p:txBody>
      </p:sp>
      <p:cxnSp>
        <p:nvCxnSpPr>
          <p:cNvPr id="3" name="2 Conector recto de flecha"/>
          <p:cNvCxnSpPr/>
          <p:nvPr/>
        </p:nvCxnSpPr>
        <p:spPr>
          <a:xfrm flipH="1" flipV="1">
            <a:off x="1619672" y="3284984"/>
            <a:ext cx="1800200" cy="2164893"/>
          </a:xfrm>
          <a:prstGeom prst="straightConnector1">
            <a:avLst/>
          </a:prstGeom>
          <a:ln>
            <a:solidFill>
              <a:schemeClr val="tx1">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44177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3"/>
          <p:cNvGrpSpPr/>
          <p:nvPr/>
        </p:nvGrpSpPr>
        <p:grpSpPr>
          <a:xfrm>
            <a:off x="8676456" y="0"/>
            <a:ext cx="467544" cy="6858000"/>
            <a:chOff x="11607800" y="0"/>
            <a:chExt cx="584200" cy="6858000"/>
          </a:xfrm>
        </p:grpSpPr>
        <p:sp>
          <p:nvSpPr>
            <p:cNvPr id="5" name="Right Triangle 14"/>
            <p:cNvSpPr/>
            <p:nvPr/>
          </p:nvSpPr>
          <p:spPr>
            <a:xfrm>
              <a:off x="11607800" y="0"/>
              <a:ext cx="584200" cy="68580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a:p>
          </p:txBody>
        </p:sp>
        <p:sp>
          <p:nvSpPr>
            <p:cNvPr id="6" name="Right Triangle 16"/>
            <p:cNvSpPr/>
            <p:nvPr/>
          </p:nvSpPr>
          <p:spPr>
            <a:xfrm rot="10800000">
              <a:off x="11696700" y="0"/>
              <a:ext cx="495300" cy="6769100"/>
            </a:xfrm>
            <a:prstGeom prst="r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a:p>
          </p:txBody>
        </p:sp>
      </p:grpSp>
      <p:pic>
        <p:nvPicPr>
          <p:cNvPr id="7" name="Picture 19"/>
          <p:cNvPicPr>
            <a:picLocks noChangeAspect="1"/>
          </p:cNvPicPr>
          <p:nvPr/>
        </p:nvPicPr>
        <p:blipFill>
          <a:blip r:embed="rId2"/>
          <a:stretch>
            <a:fillRect/>
          </a:stretch>
        </p:blipFill>
        <p:spPr>
          <a:xfrm>
            <a:off x="467544" y="6021288"/>
            <a:ext cx="1042988" cy="528638"/>
          </a:xfrm>
          <a:prstGeom prst="rect">
            <a:avLst/>
          </a:prstGeom>
        </p:spPr>
      </p:pic>
      <p:pic>
        <p:nvPicPr>
          <p:cNvPr id="8" name="Picture 4"/>
          <p:cNvPicPr>
            <a:picLocks noChangeAspect="1" noChangeArrowheads="1"/>
          </p:cNvPicPr>
          <p:nvPr/>
        </p:nvPicPr>
        <p:blipFill>
          <a:blip r:embed="rId3" cstate="print"/>
          <a:srcRect b="4565"/>
          <a:stretch>
            <a:fillRect/>
          </a:stretch>
        </p:blipFill>
        <p:spPr bwMode="auto">
          <a:xfrm>
            <a:off x="7164288" y="6261894"/>
            <a:ext cx="1188640" cy="576064"/>
          </a:xfrm>
          <a:prstGeom prst="rect">
            <a:avLst/>
          </a:prstGeom>
          <a:noFill/>
          <a:ln w="9525">
            <a:noFill/>
            <a:miter lim="800000"/>
            <a:headEnd/>
            <a:tailEnd/>
          </a:ln>
        </p:spPr>
      </p:pic>
      <p:pic>
        <p:nvPicPr>
          <p:cNvPr id="4098"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13634" t="8516" r="14063" b="15536"/>
          <a:stretch/>
        </p:blipFill>
        <p:spPr bwMode="auto">
          <a:xfrm>
            <a:off x="50314" y="0"/>
            <a:ext cx="8568951" cy="52565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8 CuadroTexto"/>
          <p:cNvSpPr txBox="1"/>
          <p:nvPr/>
        </p:nvSpPr>
        <p:spPr>
          <a:xfrm>
            <a:off x="2915816" y="5880953"/>
            <a:ext cx="4248472" cy="646331"/>
          </a:xfrm>
          <a:prstGeom prst="rect">
            <a:avLst/>
          </a:prstGeom>
          <a:solidFill>
            <a:schemeClr val="accent1">
              <a:lumMod val="60000"/>
              <a:lumOff val="40000"/>
            </a:schemeClr>
          </a:solidFill>
          <a:ln>
            <a:solidFill>
              <a:schemeClr val="tx1"/>
            </a:solidFill>
          </a:ln>
        </p:spPr>
        <p:txBody>
          <a:bodyPr wrap="square" rtlCol="0">
            <a:spAutoFit/>
          </a:bodyPr>
          <a:lstStyle/>
          <a:p>
            <a:r>
              <a:rPr lang="es-MX" dirty="0" smtClean="0"/>
              <a:t>Por ultimo, tenemos el Scorecard con los objetivos, y con los importes.</a:t>
            </a:r>
            <a:endParaRPr lang="es-MX" dirty="0"/>
          </a:p>
        </p:txBody>
      </p:sp>
      <p:cxnSp>
        <p:nvCxnSpPr>
          <p:cNvPr id="11" name="10 Conector recto de flecha"/>
          <p:cNvCxnSpPr/>
          <p:nvPr/>
        </p:nvCxnSpPr>
        <p:spPr>
          <a:xfrm flipH="1" flipV="1">
            <a:off x="2699792" y="5085184"/>
            <a:ext cx="504056" cy="79577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9647440"/>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TotalTime>
  <Words>419</Words>
  <Application>Microsoft Office PowerPoint</Application>
  <PresentationFormat>Presentación en pantalla (4:3)</PresentationFormat>
  <Paragraphs>45</Paragraphs>
  <Slides>13</Slides>
  <Notes>0</Notes>
  <HiddenSlides>0</HiddenSlides>
  <MMClips>0</MMClips>
  <ScaleCrop>false</ScaleCrop>
  <HeadingPairs>
    <vt:vector size="4" baseType="variant">
      <vt:variant>
        <vt:lpstr>Tema</vt:lpstr>
      </vt:variant>
      <vt:variant>
        <vt:i4>1</vt:i4>
      </vt:variant>
      <vt:variant>
        <vt:lpstr>Títulos de diapositiva</vt:lpstr>
      </vt:variant>
      <vt:variant>
        <vt:i4>13</vt:i4>
      </vt:variant>
    </vt:vector>
  </HeadingPairs>
  <TitlesOfParts>
    <vt:vector size="14" baseType="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Julissa</dc:creator>
  <cp:lastModifiedBy>Julissa</cp:lastModifiedBy>
  <cp:revision>12</cp:revision>
  <dcterms:created xsi:type="dcterms:W3CDTF">2018-02-12T22:15:54Z</dcterms:created>
  <dcterms:modified xsi:type="dcterms:W3CDTF">2018-02-13T17:44:26Z</dcterms:modified>
</cp:coreProperties>
</file>