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66" r:id="rId5"/>
    <p:sldId id="270" r:id="rId6"/>
    <p:sldId id="271" r:id="rId7"/>
    <p:sldId id="273" r:id="rId8"/>
    <p:sldId id="274"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4660"/>
  </p:normalViewPr>
  <p:slideViewPr>
    <p:cSldViewPr>
      <p:cViewPr>
        <p:scale>
          <a:sx n="100" d="100"/>
          <a:sy n="100" d="100"/>
        </p:scale>
        <p:origin x="-480" y="9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EC905A-53FE-4BD4-A585-9D724B30FCBD}" type="datetimeFigureOut">
              <a:rPr lang="es-MX" smtClean="0"/>
              <a:pPr/>
              <a:t>26/02/2018</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D6310C-6A45-4B42-908C-EF6C815BAC18}" type="slidenum">
              <a:rPr lang="es-MX" smtClean="0"/>
              <a:pPr/>
              <a:t>‹Nº›</a:t>
            </a:fld>
            <a:endParaRPr lang="es-MX" dirty="0"/>
          </a:p>
        </p:txBody>
      </p:sp>
    </p:spTree>
    <p:extLst>
      <p:ext uri="{BB962C8B-B14F-4D97-AF65-F5344CB8AC3E}">
        <p14:creationId xmlns="" xmlns:p14="http://schemas.microsoft.com/office/powerpoint/2010/main" val="136289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3F3CD9FC-7D18-4876-9606-1D72318EC80E}" type="datetime1">
              <a:rPr lang="es-MX" smtClean="0"/>
              <a:pPr/>
              <a:t>26/02/2018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B16A146E-AA4F-4DCA-939F-0AD0199B8724}" type="datetime1">
              <a:rPr lang="es-MX" smtClean="0"/>
              <a:pPr/>
              <a:t>26/02/2018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732DC72-235B-4520-BAD1-5D7D01652697}" type="datetime1">
              <a:rPr lang="es-MX" smtClean="0"/>
              <a:pPr/>
              <a:t>26/02/2018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8EB08BFE-7E1A-4304-8268-59A2386395AE}" type="datetime1">
              <a:rPr lang="es-MX" smtClean="0"/>
              <a:pPr/>
              <a:t>26/02/2018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885F3A6-7F00-4154-B92D-C63A2A00B602}" type="datetime1">
              <a:rPr lang="es-MX" smtClean="0"/>
              <a:pPr/>
              <a:t>26/02/2018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DB5B9B32-566E-436D-B8D2-33701D87BA19}" type="datetime1">
              <a:rPr lang="es-MX" smtClean="0"/>
              <a:pPr/>
              <a:t>26/02/2018</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C27F13C2-FBC6-4F95-8716-D8A82B9A2998}" type="datetime1">
              <a:rPr lang="es-MX" smtClean="0"/>
              <a:pPr/>
              <a:t>26/02/2018</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26217A65-1F0D-49DF-B54A-62A71632F9EC}" type="datetime1">
              <a:rPr lang="es-MX" smtClean="0"/>
              <a:pPr/>
              <a:t>26/02/2018</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8806589-BD61-4F3B-927B-4A239B0AE8F4}" type="datetime1">
              <a:rPr lang="es-MX" smtClean="0"/>
              <a:pPr/>
              <a:t>26/02/2018</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985C017-0673-4E0A-BB31-2C92D8FDCEB6}" type="datetime1">
              <a:rPr lang="es-MX" smtClean="0"/>
              <a:pPr/>
              <a:t>26/02/2018</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E6B605E-6287-4D17-BF95-D59FBA20CA0F}" type="datetime1">
              <a:rPr lang="es-MX" smtClean="0"/>
              <a:pPr/>
              <a:t>26/02/2018</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1084B-5A4F-4F14-A9DE-C03D619E77CC}" type="datetime1">
              <a:rPr lang="es-MX" smtClean="0"/>
              <a:pPr/>
              <a:t>26/02/2018</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01C69-D126-4F07-9419-5E4229466487}" type="slidenum">
              <a:rPr lang="es-MX" smtClean="0"/>
              <a:pPr/>
              <a:t>‹Nº›</a:t>
            </a:fld>
            <a:endParaRPr lang="es-MX"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052736"/>
            <a:ext cx="8568952" cy="681424"/>
          </a:xfrm>
        </p:spPr>
        <p:txBody>
          <a:bodyPr>
            <a:noAutofit/>
          </a:bodyPr>
          <a:lstStyle/>
          <a:p>
            <a:pPr>
              <a:lnSpc>
                <a:spcPct val="80000"/>
              </a:lnSpc>
              <a:spcBef>
                <a:spcPts val="675"/>
              </a:spcBef>
              <a:buSzPct val="100000"/>
              <a:defRPr/>
            </a:pPr>
            <a:r>
              <a:rPr lang="es-MX" sz="2400" b="1" dirty="0" smtClean="0">
                <a:solidFill>
                  <a:srgbClr val="002060"/>
                </a:solidFill>
                <a:latin typeface="Calibri" pitchFamily="32" charset="0"/>
              </a:rPr>
              <a:t>Crear portada de libro de ruta de todos los clientes</a:t>
            </a:r>
          </a:p>
          <a:p>
            <a:pPr>
              <a:lnSpc>
                <a:spcPct val="80000"/>
              </a:lnSpc>
              <a:spcBef>
                <a:spcPts val="675"/>
              </a:spcBef>
              <a:buSzPct val="100000"/>
              <a:defRPr/>
            </a:pPr>
            <a:endParaRPr lang="es-MX" sz="2400" b="1" dirty="0">
              <a:solidFill>
                <a:srgbClr val="002060"/>
              </a:solidFill>
              <a:latin typeface="Calibri" pitchFamily="32" charset="0"/>
            </a:endParaRPr>
          </a:p>
        </p:txBody>
      </p:sp>
      <p:cxnSp>
        <p:nvCxnSpPr>
          <p:cNvPr id="5" name="4 Conector recto"/>
          <p:cNvCxnSpPr/>
          <p:nvPr/>
        </p:nvCxnSpPr>
        <p:spPr>
          <a:xfrm>
            <a:off x="251520" y="908720"/>
            <a:ext cx="8280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395536" y="616530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4"/>
          <p:cNvPicPr>
            <a:picLocks noChangeAspect="1" noChangeArrowheads="1"/>
          </p:cNvPicPr>
          <p:nvPr/>
        </p:nvPicPr>
        <p:blipFill>
          <a:blip r:embed="rId2" cstate="print"/>
          <a:srcRect b="4565"/>
          <a:stretch>
            <a:fillRect/>
          </a:stretch>
        </p:blipFill>
        <p:spPr bwMode="auto">
          <a:xfrm>
            <a:off x="7555060" y="6255985"/>
            <a:ext cx="1188640" cy="576064"/>
          </a:xfrm>
          <a:prstGeom prst="rect">
            <a:avLst/>
          </a:prstGeom>
          <a:noFill/>
          <a:ln w="9525">
            <a:noFill/>
            <a:miter lim="800000"/>
            <a:headEnd/>
            <a:tailEnd/>
          </a:ln>
        </p:spPr>
      </p:pic>
      <p:sp>
        <p:nvSpPr>
          <p:cNvPr id="14" name="Text Box 2"/>
          <p:cNvSpPr txBox="1">
            <a:spLocks noChangeArrowheads="1"/>
          </p:cNvSpPr>
          <p:nvPr/>
        </p:nvSpPr>
        <p:spPr bwMode="auto">
          <a:xfrm>
            <a:off x="539552" y="2060848"/>
            <a:ext cx="8136903" cy="2160240"/>
          </a:xfrm>
          <a:prstGeom prst="rect">
            <a:avLst/>
          </a:prstGeom>
          <a:noFill/>
          <a:ln>
            <a:noFill/>
          </a:ln>
          <a:effectLs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just" eaLnBrk="1" hangingPunct="1">
              <a:lnSpc>
                <a:spcPct val="80000"/>
              </a:lnSpc>
              <a:spcBef>
                <a:spcPts val="675"/>
              </a:spcBef>
              <a:buSzPct val="100000"/>
              <a:defRPr/>
            </a:pPr>
            <a:r>
              <a:rPr lang="es-MX" sz="2400" b="1" dirty="0" smtClean="0">
                <a:solidFill>
                  <a:srgbClr val="002060"/>
                </a:solidFill>
                <a:latin typeface="Calibri" pitchFamily="32" charset="0"/>
              </a:rPr>
              <a:t>DESCRIPCIÓN</a:t>
            </a:r>
          </a:p>
          <a:p>
            <a:pPr algn="just" eaLnBrk="1" hangingPunct="1">
              <a:buClr>
                <a:srgbClr val="000000"/>
              </a:buClr>
              <a:buSzPct val="100000"/>
              <a:defRPr/>
            </a:pPr>
            <a:r>
              <a:rPr lang="es-MX" sz="2400" dirty="0" smtClean="0">
                <a:solidFill>
                  <a:schemeClr val="tx2">
                    <a:lumMod val="75000"/>
                  </a:schemeClr>
                </a:solidFill>
                <a:latin typeface="+mn-lt"/>
              </a:rPr>
              <a:t>La Portada de Libro de Ruta concentra la información del cliente datos fiscales como acuerdos comerciales establecidos con Agente de Ventas, este documento se llena desde el inicio de Alta de Cliente, integrando los datos para fechas visita y cobro.</a:t>
            </a:r>
          </a:p>
          <a:p>
            <a:pPr eaLnBrk="1" hangingPunct="1">
              <a:buClr>
                <a:srgbClr val="000000"/>
              </a:buClr>
              <a:buSzPct val="100000"/>
              <a:buFont typeface="Times New Roman" pitchFamily="16" charset="0"/>
              <a:buNone/>
              <a:defRPr/>
            </a:pPr>
            <a:endParaRPr lang="es-MX" sz="2400" b="1" dirty="0" smtClean="0">
              <a:solidFill>
                <a:srgbClr val="002060"/>
              </a:solidFill>
              <a:latin typeface="Calibri" pitchFamily="32" charset="0"/>
            </a:endParaRPr>
          </a:p>
          <a:p>
            <a:pPr eaLnBrk="1" hangingPunct="1">
              <a:buClr>
                <a:srgbClr val="000000"/>
              </a:buClr>
              <a:buSzPct val="100000"/>
              <a:buFont typeface="Times New Roman" pitchFamily="16" charset="0"/>
              <a:buNone/>
              <a:defRPr/>
            </a:pPr>
            <a:r>
              <a:rPr lang="es-MX" sz="2400" b="1" dirty="0" smtClean="0">
                <a:solidFill>
                  <a:srgbClr val="002060"/>
                </a:solidFill>
                <a:latin typeface="Calibri" pitchFamily="32" charset="0"/>
              </a:rPr>
              <a:t>CÓDIGO DE ACTIVIDAD</a:t>
            </a:r>
          </a:p>
          <a:p>
            <a:pPr algn="just" eaLnBrk="1" hangingPunct="1">
              <a:lnSpc>
                <a:spcPct val="80000"/>
              </a:lnSpc>
              <a:spcBef>
                <a:spcPts val="675"/>
              </a:spcBef>
              <a:buSzPct val="100000"/>
              <a:defRPr/>
            </a:pPr>
            <a:r>
              <a:rPr lang="es-MX" sz="2400" dirty="0" smtClean="0">
                <a:solidFill>
                  <a:srgbClr val="000000"/>
                </a:solidFill>
                <a:latin typeface="Calibri" pitchFamily="32" charset="0"/>
              </a:rPr>
              <a:t>Act-110</a:t>
            </a:r>
            <a:endParaRPr lang="es-MX" sz="2400" b="1" dirty="0" smtClean="0">
              <a:solidFill>
                <a:srgbClr val="000000"/>
              </a:solidFill>
              <a:latin typeface="Calibri" pitchFamily="32" charset="0"/>
            </a:endParaRPr>
          </a:p>
          <a:p>
            <a:pPr algn="just" eaLnBrk="1" hangingPunct="1">
              <a:lnSpc>
                <a:spcPct val="80000"/>
              </a:lnSpc>
              <a:spcBef>
                <a:spcPts val="675"/>
              </a:spcBef>
              <a:buSzPct val="100000"/>
              <a:defRPr/>
            </a:pPr>
            <a:endParaRPr lang="es-MX" sz="2400" b="1" dirty="0" smtClean="0">
              <a:solidFill>
                <a:srgbClr val="1F497D"/>
              </a:solidFill>
              <a:latin typeface="Calibri" pitchFamily="32" charset="0"/>
            </a:endParaRPr>
          </a:p>
          <a:p>
            <a:pPr algn="just" eaLnBrk="1" hangingPunct="1">
              <a:lnSpc>
                <a:spcPct val="80000"/>
              </a:lnSpc>
              <a:spcBef>
                <a:spcPts val="675"/>
              </a:spcBef>
              <a:buSzPct val="100000"/>
              <a:defRPr/>
            </a:pPr>
            <a:r>
              <a:rPr lang="es-MX" sz="2400" b="1" dirty="0" smtClean="0">
                <a:solidFill>
                  <a:srgbClr val="002060"/>
                </a:solidFill>
                <a:latin typeface="Calibri" pitchFamily="32" charset="0"/>
              </a:rPr>
              <a:t>RESPONSABLE                                    </a:t>
            </a:r>
          </a:p>
          <a:p>
            <a:pPr algn="just" eaLnBrk="1" hangingPunct="1">
              <a:lnSpc>
                <a:spcPct val="80000"/>
              </a:lnSpc>
              <a:spcBef>
                <a:spcPts val="675"/>
              </a:spcBef>
              <a:buSzPct val="100000"/>
              <a:defRPr/>
            </a:pPr>
            <a:r>
              <a:rPr lang="es-MX" sz="2400" dirty="0" smtClean="0">
                <a:solidFill>
                  <a:srgbClr val="000000"/>
                </a:solidFill>
                <a:latin typeface="Calibri" pitchFamily="32" charset="0"/>
              </a:rPr>
              <a:t>CLAUDIA E. QUINTANA ROMO</a:t>
            </a:r>
            <a:endParaRPr lang="es-MX" sz="2400" b="1" dirty="0" smtClean="0">
              <a:solidFill>
                <a:srgbClr val="000000"/>
              </a:solidFill>
              <a:latin typeface="Calibri" pitchFamily="32" charset="0"/>
            </a:endParaRPr>
          </a:p>
          <a:p>
            <a:pPr algn="just" eaLnBrk="1" hangingPunct="1">
              <a:lnSpc>
                <a:spcPct val="80000"/>
              </a:lnSpc>
              <a:spcBef>
                <a:spcPts val="675"/>
              </a:spcBef>
              <a:buSzPct val="100000"/>
              <a:defRPr/>
            </a:pPr>
            <a:endParaRPr lang="es-MX" sz="2700" dirty="0" smtClean="0">
              <a:solidFill>
                <a:srgbClr val="000000"/>
              </a:solidFill>
              <a:latin typeface="Calibri" pitchFamily="32" charset="0"/>
            </a:endParaRPr>
          </a:p>
        </p:txBody>
      </p:sp>
      <p:sp>
        <p:nvSpPr>
          <p:cNvPr id="2" name="Rectangle 1"/>
          <p:cNvSpPr/>
          <p:nvPr/>
        </p:nvSpPr>
        <p:spPr>
          <a:xfrm>
            <a:off x="6049320" y="5257572"/>
            <a:ext cx="2358659" cy="387798"/>
          </a:xfrm>
          <a:prstGeom prst="rect">
            <a:avLst/>
          </a:prstGeom>
        </p:spPr>
        <p:txBody>
          <a:bodyPr wrap="none">
            <a:spAutoFit/>
          </a:bodyPr>
          <a:lstStyle/>
          <a:p>
            <a:pPr algn="just">
              <a:lnSpc>
                <a:spcPct val="80000"/>
              </a:lnSpc>
              <a:spcBef>
                <a:spcPts val="675"/>
              </a:spcBef>
              <a:buSzPct val="100000"/>
              <a:defRPr/>
            </a:pPr>
            <a:r>
              <a:rPr lang="es-MX" sz="2400" b="1" dirty="0">
                <a:solidFill>
                  <a:srgbClr val="002060"/>
                </a:solidFill>
                <a:latin typeface="Calibri" pitchFamily="32" charset="0"/>
              </a:rPr>
              <a:t>FECHA:   </a:t>
            </a:r>
            <a:r>
              <a:rPr lang="es-MX" sz="2400" dirty="0" smtClean="0">
                <a:latin typeface="Calibri" pitchFamily="32" charset="0"/>
              </a:rPr>
              <a:t>04/2017</a:t>
            </a:r>
            <a:endParaRPr lang="es-MX" sz="2400" dirty="0">
              <a:latin typeface="Calibri" pitchFamily="32" charset="0"/>
            </a:endParaRPr>
          </a:p>
        </p:txBody>
      </p:sp>
      <p:pic>
        <p:nvPicPr>
          <p:cNvPr id="10" name="9 Imagen" descr="bdh log.png"/>
          <p:cNvPicPr>
            <a:picLocks noChangeAspect="1"/>
          </p:cNvPicPr>
          <p:nvPr/>
        </p:nvPicPr>
        <p:blipFill>
          <a:blip r:embed="rId3" cstate="print"/>
          <a:stretch>
            <a:fillRect/>
          </a:stretch>
        </p:blipFill>
        <p:spPr>
          <a:xfrm>
            <a:off x="251520" y="-171400"/>
            <a:ext cx="1619672" cy="1141133"/>
          </a:xfrm>
          <a:prstGeom prst="rect">
            <a:avLst/>
          </a:prstGeom>
        </p:spPr>
      </p:pic>
    </p:spTree>
    <p:extLst>
      <p:ext uri="{BB962C8B-B14F-4D97-AF65-F5344CB8AC3E}">
        <p14:creationId xmlns="" xmlns:p14="http://schemas.microsoft.com/office/powerpoint/2010/main" val="3727721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251520" y="908720"/>
            <a:ext cx="8280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395536" y="616530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4"/>
          <p:cNvPicPr>
            <a:picLocks noChangeAspect="1" noChangeArrowheads="1"/>
          </p:cNvPicPr>
          <p:nvPr/>
        </p:nvPicPr>
        <p:blipFill>
          <a:blip r:embed="rId2" cstate="print"/>
          <a:srcRect b="4565"/>
          <a:stretch>
            <a:fillRect/>
          </a:stretch>
        </p:blipFill>
        <p:spPr bwMode="auto">
          <a:xfrm>
            <a:off x="7555060" y="6255985"/>
            <a:ext cx="1188640" cy="576064"/>
          </a:xfrm>
          <a:prstGeom prst="rect">
            <a:avLst/>
          </a:prstGeom>
          <a:noFill/>
          <a:ln w="9525">
            <a:noFill/>
            <a:miter lim="800000"/>
            <a:headEnd/>
            <a:tailEnd/>
          </a:ln>
        </p:spPr>
      </p:pic>
      <p:sp>
        <p:nvSpPr>
          <p:cNvPr id="14" name="Text Box 2"/>
          <p:cNvSpPr txBox="1">
            <a:spLocks noChangeArrowheads="1"/>
          </p:cNvSpPr>
          <p:nvPr/>
        </p:nvSpPr>
        <p:spPr bwMode="auto">
          <a:xfrm>
            <a:off x="539552" y="1556792"/>
            <a:ext cx="8136903" cy="2160240"/>
          </a:xfrm>
          <a:prstGeom prst="rect">
            <a:avLst/>
          </a:prstGeom>
          <a:noFill/>
          <a:ln>
            <a:noFill/>
          </a:ln>
          <a:effectLs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just" eaLnBrk="1" hangingPunct="1">
              <a:lnSpc>
                <a:spcPct val="80000"/>
              </a:lnSpc>
              <a:spcBef>
                <a:spcPts val="675"/>
              </a:spcBef>
              <a:buSzPct val="100000"/>
              <a:defRPr/>
            </a:pPr>
            <a:r>
              <a:rPr lang="es-MX" sz="2400" b="1" dirty="0" smtClean="0">
                <a:solidFill>
                  <a:srgbClr val="002060"/>
                </a:solidFill>
                <a:latin typeface="Calibri" pitchFamily="32" charset="0"/>
              </a:rPr>
              <a:t>OBJETIVO</a:t>
            </a:r>
            <a:endParaRPr lang="es-MX" sz="2400" dirty="0" smtClean="0">
              <a:solidFill>
                <a:schemeClr val="tx2">
                  <a:lumMod val="75000"/>
                </a:schemeClr>
              </a:solidFill>
              <a:latin typeface="+mn-lt"/>
            </a:endParaRPr>
          </a:p>
          <a:p>
            <a:pPr algn="just" eaLnBrk="1" hangingPunct="1">
              <a:buClr>
                <a:srgbClr val="000000"/>
              </a:buClr>
              <a:buSzPct val="100000"/>
              <a:defRPr/>
            </a:pPr>
            <a:r>
              <a:rPr lang="es-MX" sz="2400" b="1" dirty="0" smtClean="0">
                <a:solidFill>
                  <a:schemeClr val="tx2">
                    <a:lumMod val="75000"/>
                  </a:schemeClr>
                </a:solidFill>
                <a:latin typeface="+mn-lt"/>
              </a:rPr>
              <a:t>Contar con herramientas que nos permitan mejorar el servicio al cliente y nos ayuden a medir el desempeño de la fuerza de ventas buscando incrementar la productividad y mejorar la rentabilidad del negocio.</a:t>
            </a:r>
          </a:p>
          <a:p>
            <a:pPr algn="just" eaLnBrk="1" hangingPunct="1">
              <a:lnSpc>
                <a:spcPct val="80000"/>
              </a:lnSpc>
              <a:spcBef>
                <a:spcPts val="675"/>
              </a:spcBef>
              <a:buSzPct val="100000"/>
              <a:defRPr/>
            </a:pPr>
            <a:endParaRPr lang="es-MX" sz="2400" b="1" dirty="0" smtClean="0">
              <a:solidFill>
                <a:schemeClr val="tx2">
                  <a:lumMod val="75000"/>
                </a:schemeClr>
              </a:solidFill>
              <a:latin typeface="+mn-lt"/>
            </a:endParaRPr>
          </a:p>
          <a:p>
            <a:pPr algn="just" eaLnBrk="1" hangingPunct="1">
              <a:lnSpc>
                <a:spcPct val="80000"/>
              </a:lnSpc>
              <a:spcBef>
                <a:spcPts val="675"/>
              </a:spcBef>
              <a:buSzPct val="100000"/>
              <a:defRPr/>
            </a:pPr>
            <a:endParaRPr lang="es-MX" sz="2400" b="1" dirty="0" smtClean="0">
              <a:solidFill>
                <a:schemeClr val="tx2">
                  <a:lumMod val="75000"/>
                </a:schemeClr>
              </a:solidFill>
              <a:latin typeface="+mn-lt"/>
            </a:endParaRPr>
          </a:p>
        </p:txBody>
      </p:sp>
      <p:pic>
        <p:nvPicPr>
          <p:cNvPr id="10" name="9 Imagen" descr="bdh log.png"/>
          <p:cNvPicPr>
            <a:picLocks noChangeAspect="1"/>
          </p:cNvPicPr>
          <p:nvPr/>
        </p:nvPicPr>
        <p:blipFill>
          <a:blip r:embed="rId3" cstate="print"/>
          <a:stretch>
            <a:fillRect/>
          </a:stretch>
        </p:blipFill>
        <p:spPr>
          <a:xfrm>
            <a:off x="251520" y="-171400"/>
            <a:ext cx="1619672" cy="1141133"/>
          </a:xfrm>
          <a:prstGeom prst="rect">
            <a:avLst/>
          </a:prstGeom>
        </p:spPr>
      </p:pic>
    </p:spTree>
    <p:extLst>
      <p:ext uri="{BB962C8B-B14F-4D97-AF65-F5344CB8AC3E}">
        <p14:creationId xmlns="" xmlns:p14="http://schemas.microsoft.com/office/powerpoint/2010/main" val="3727721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251520" y="908720"/>
            <a:ext cx="8280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395536" y="616530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4"/>
          <p:cNvPicPr>
            <a:picLocks noChangeAspect="1" noChangeArrowheads="1"/>
          </p:cNvPicPr>
          <p:nvPr/>
        </p:nvPicPr>
        <p:blipFill>
          <a:blip r:embed="rId2" cstate="print"/>
          <a:srcRect b="4565"/>
          <a:stretch>
            <a:fillRect/>
          </a:stretch>
        </p:blipFill>
        <p:spPr bwMode="auto">
          <a:xfrm>
            <a:off x="7555060" y="6255985"/>
            <a:ext cx="1188640" cy="576064"/>
          </a:xfrm>
          <a:prstGeom prst="rect">
            <a:avLst/>
          </a:prstGeom>
          <a:noFill/>
          <a:ln w="9525">
            <a:noFill/>
            <a:miter lim="800000"/>
            <a:headEnd/>
            <a:tailEnd/>
          </a:ln>
        </p:spPr>
      </p:pic>
      <p:sp>
        <p:nvSpPr>
          <p:cNvPr id="14" name="Text Box 2"/>
          <p:cNvSpPr txBox="1">
            <a:spLocks noChangeArrowheads="1"/>
          </p:cNvSpPr>
          <p:nvPr/>
        </p:nvSpPr>
        <p:spPr bwMode="auto">
          <a:xfrm>
            <a:off x="251520" y="1052736"/>
            <a:ext cx="8424935" cy="2664296"/>
          </a:xfrm>
          <a:prstGeom prst="rect">
            <a:avLst/>
          </a:prstGeom>
          <a:noFill/>
          <a:ln>
            <a:noFill/>
          </a:ln>
          <a:effectLs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just" eaLnBrk="1" hangingPunct="1">
              <a:lnSpc>
                <a:spcPct val="80000"/>
              </a:lnSpc>
              <a:spcBef>
                <a:spcPts val="675"/>
              </a:spcBef>
              <a:buSzPct val="100000"/>
              <a:defRPr/>
            </a:pPr>
            <a:r>
              <a:rPr lang="es-MX" sz="2400" dirty="0" smtClean="0">
                <a:solidFill>
                  <a:srgbClr val="002060"/>
                </a:solidFill>
                <a:latin typeface="Calibri" pitchFamily="32" charset="0"/>
              </a:rPr>
              <a:t>El formato es llenado desde inicio de expediente de cliente, por lo que el Agente de Ventas trabajará con una copia de esta portada para su carpeta de trabajo diario, y el documento original se quedara integrado en el expediente del cliente.</a:t>
            </a:r>
          </a:p>
          <a:p>
            <a:pPr algn="just" eaLnBrk="1" hangingPunct="1">
              <a:lnSpc>
                <a:spcPct val="80000"/>
              </a:lnSpc>
              <a:spcBef>
                <a:spcPts val="675"/>
              </a:spcBef>
              <a:buSzPct val="100000"/>
              <a:defRPr/>
            </a:pPr>
            <a:r>
              <a:rPr lang="es-MX" sz="2400" dirty="0" smtClean="0">
                <a:solidFill>
                  <a:srgbClr val="002060"/>
                </a:solidFill>
                <a:latin typeface="Calibri" pitchFamily="32" charset="0"/>
              </a:rPr>
              <a:t>Se reviso a la azar algunas portadas de cada Agente de Ventas desde el área de cobranza. Adjuntamos muestra de formato utilizado de algunos clientes.</a:t>
            </a:r>
            <a:endParaRPr lang="es-MX" sz="2400" dirty="0" smtClean="0">
              <a:solidFill>
                <a:schemeClr val="tx2">
                  <a:lumMod val="75000"/>
                </a:schemeClr>
              </a:solidFill>
              <a:latin typeface="+mn-lt"/>
            </a:endParaRPr>
          </a:p>
          <a:p>
            <a:pPr algn="just" eaLnBrk="1" hangingPunct="1">
              <a:lnSpc>
                <a:spcPct val="80000"/>
              </a:lnSpc>
              <a:spcBef>
                <a:spcPts val="675"/>
              </a:spcBef>
              <a:buSzPct val="100000"/>
              <a:defRPr/>
            </a:pPr>
            <a:endParaRPr lang="es-MX" sz="2400" dirty="0" smtClean="0">
              <a:solidFill>
                <a:schemeClr val="tx2">
                  <a:lumMod val="75000"/>
                </a:schemeClr>
              </a:solidFill>
              <a:latin typeface="+mn-lt"/>
            </a:endParaRPr>
          </a:p>
          <a:p>
            <a:pPr algn="just" eaLnBrk="1" hangingPunct="1">
              <a:lnSpc>
                <a:spcPct val="80000"/>
              </a:lnSpc>
              <a:spcBef>
                <a:spcPts val="675"/>
              </a:spcBef>
              <a:buSzPct val="100000"/>
              <a:defRPr/>
            </a:pPr>
            <a:endParaRPr lang="es-MX" sz="2400" dirty="0" smtClean="0">
              <a:solidFill>
                <a:schemeClr val="tx2">
                  <a:lumMod val="75000"/>
                </a:schemeClr>
              </a:solidFill>
              <a:latin typeface="+mn-lt"/>
            </a:endParaRPr>
          </a:p>
        </p:txBody>
      </p:sp>
      <p:pic>
        <p:nvPicPr>
          <p:cNvPr id="10" name="9 Imagen" descr="bdh log.png"/>
          <p:cNvPicPr>
            <a:picLocks noChangeAspect="1"/>
          </p:cNvPicPr>
          <p:nvPr/>
        </p:nvPicPr>
        <p:blipFill>
          <a:blip r:embed="rId3" cstate="print"/>
          <a:stretch>
            <a:fillRect/>
          </a:stretch>
        </p:blipFill>
        <p:spPr>
          <a:xfrm>
            <a:off x="251520" y="-171400"/>
            <a:ext cx="1619672" cy="1141133"/>
          </a:xfrm>
          <a:prstGeom prst="rect">
            <a:avLst/>
          </a:prstGeom>
        </p:spPr>
      </p:pic>
    </p:spTree>
    <p:extLst>
      <p:ext uri="{BB962C8B-B14F-4D97-AF65-F5344CB8AC3E}">
        <p14:creationId xmlns="" xmlns:p14="http://schemas.microsoft.com/office/powerpoint/2010/main" val="3727721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251520" y="908720"/>
            <a:ext cx="8280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395536" y="616530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4"/>
          <p:cNvPicPr>
            <a:picLocks noChangeAspect="1" noChangeArrowheads="1"/>
          </p:cNvPicPr>
          <p:nvPr/>
        </p:nvPicPr>
        <p:blipFill>
          <a:blip r:embed="rId2" cstate="print"/>
          <a:srcRect b="4565"/>
          <a:stretch>
            <a:fillRect/>
          </a:stretch>
        </p:blipFill>
        <p:spPr bwMode="auto">
          <a:xfrm>
            <a:off x="7555060" y="6255985"/>
            <a:ext cx="1188640" cy="576064"/>
          </a:xfrm>
          <a:prstGeom prst="rect">
            <a:avLst/>
          </a:prstGeom>
          <a:noFill/>
          <a:ln w="9525">
            <a:noFill/>
            <a:miter lim="800000"/>
            <a:headEnd/>
            <a:tailEnd/>
          </a:ln>
        </p:spPr>
      </p:pic>
      <p:sp>
        <p:nvSpPr>
          <p:cNvPr id="14" name="Text Box 2"/>
          <p:cNvSpPr txBox="1">
            <a:spLocks noChangeArrowheads="1"/>
          </p:cNvSpPr>
          <p:nvPr/>
        </p:nvSpPr>
        <p:spPr bwMode="auto">
          <a:xfrm>
            <a:off x="251520" y="1052736"/>
            <a:ext cx="8424935" cy="648072"/>
          </a:xfrm>
          <a:prstGeom prst="rect">
            <a:avLst/>
          </a:prstGeom>
          <a:noFill/>
          <a:ln>
            <a:noFill/>
          </a:ln>
          <a:effectLs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just" eaLnBrk="1" hangingPunct="1">
              <a:lnSpc>
                <a:spcPct val="80000"/>
              </a:lnSpc>
              <a:spcBef>
                <a:spcPts val="675"/>
              </a:spcBef>
              <a:buSzPct val="100000"/>
              <a:defRPr/>
            </a:pPr>
            <a:r>
              <a:rPr lang="es-MX" sz="2400" dirty="0" smtClean="0">
                <a:solidFill>
                  <a:schemeClr val="tx2">
                    <a:lumMod val="75000"/>
                  </a:schemeClr>
                </a:solidFill>
                <a:latin typeface="+mn-lt"/>
              </a:rPr>
              <a:t>Adjunto muestra de Portadas de Libro de Ruta Clientes.</a:t>
            </a:r>
          </a:p>
          <a:p>
            <a:pPr algn="just" eaLnBrk="1" hangingPunct="1">
              <a:lnSpc>
                <a:spcPct val="80000"/>
              </a:lnSpc>
              <a:spcBef>
                <a:spcPts val="675"/>
              </a:spcBef>
              <a:buSzPct val="100000"/>
              <a:defRPr/>
            </a:pPr>
            <a:endParaRPr lang="es-MX" sz="2400" dirty="0" smtClean="0">
              <a:solidFill>
                <a:schemeClr val="tx2">
                  <a:lumMod val="75000"/>
                </a:schemeClr>
              </a:solidFill>
              <a:latin typeface="+mn-lt"/>
            </a:endParaRPr>
          </a:p>
        </p:txBody>
      </p:sp>
      <p:pic>
        <p:nvPicPr>
          <p:cNvPr id="10" name="9 Imagen" descr="bdh log.png"/>
          <p:cNvPicPr>
            <a:picLocks noChangeAspect="1"/>
          </p:cNvPicPr>
          <p:nvPr/>
        </p:nvPicPr>
        <p:blipFill>
          <a:blip r:embed="rId3" cstate="print"/>
          <a:stretch>
            <a:fillRect/>
          </a:stretch>
        </p:blipFill>
        <p:spPr>
          <a:xfrm>
            <a:off x="251520" y="-171400"/>
            <a:ext cx="1619672" cy="1141133"/>
          </a:xfrm>
          <a:prstGeom prst="rect">
            <a:avLst/>
          </a:prstGeom>
        </p:spPr>
      </p:pic>
      <p:pic>
        <p:nvPicPr>
          <p:cNvPr id="16" name="15 Imagen" descr="Portada 3.jpg"/>
          <p:cNvPicPr>
            <a:picLocks noChangeAspect="1"/>
          </p:cNvPicPr>
          <p:nvPr/>
        </p:nvPicPr>
        <p:blipFill>
          <a:blip r:embed="rId4" cstate="print"/>
          <a:stretch>
            <a:fillRect/>
          </a:stretch>
        </p:blipFill>
        <p:spPr>
          <a:xfrm>
            <a:off x="4644008" y="1484784"/>
            <a:ext cx="3225568" cy="4553744"/>
          </a:xfrm>
          <a:prstGeom prst="rect">
            <a:avLst/>
          </a:prstGeom>
        </p:spPr>
      </p:pic>
      <p:pic>
        <p:nvPicPr>
          <p:cNvPr id="17" name="16 Imagen" descr="Portada 4.jpg"/>
          <p:cNvPicPr>
            <a:picLocks noChangeAspect="1"/>
          </p:cNvPicPr>
          <p:nvPr/>
        </p:nvPicPr>
        <p:blipFill>
          <a:blip r:embed="rId5" cstate="print"/>
          <a:stretch>
            <a:fillRect/>
          </a:stretch>
        </p:blipFill>
        <p:spPr>
          <a:xfrm>
            <a:off x="467544" y="1556792"/>
            <a:ext cx="3225568" cy="4553744"/>
          </a:xfrm>
          <a:prstGeom prst="rect">
            <a:avLst/>
          </a:prstGeom>
        </p:spPr>
      </p:pic>
    </p:spTree>
    <p:extLst>
      <p:ext uri="{BB962C8B-B14F-4D97-AF65-F5344CB8AC3E}">
        <p14:creationId xmlns="" xmlns:p14="http://schemas.microsoft.com/office/powerpoint/2010/main" val="3727721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251520" y="908720"/>
            <a:ext cx="8280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395536" y="616530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4"/>
          <p:cNvPicPr>
            <a:picLocks noChangeAspect="1" noChangeArrowheads="1"/>
          </p:cNvPicPr>
          <p:nvPr/>
        </p:nvPicPr>
        <p:blipFill>
          <a:blip r:embed="rId2" cstate="print"/>
          <a:srcRect b="4565"/>
          <a:stretch>
            <a:fillRect/>
          </a:stretch>
        </p:blipFill>
        <p:spPr bwMode="auto">
          <a:xfrm>
            <a:off x="7555060" y="6255985"/>
            <a:ext cx="1188640" cy="576064"/>
          </a:xfrm>
          <a:prstGeom prst="rect">
            <a:avLst/>
          </a:prstGeom>
          <a:noFill/>
          <a:ln w="9525">
            <a:noFill/>
            <a:miter lim="800000"/>
            <a:headEnd/>
            <a:tailEnd/>
          </a:ln>
        </p:spPr>
      </p:pic>
      <p:sp>
        <p:nvSpPr>
          <p:cNvPr id="14" name="Text Box 2"/>
          <p:cNvSpPr txBox="1">
            <a:spLocks noChangeArrowheads="1"/>
          </p:cNvSpPr>
          <p:nvPr/>
        </p:nvSpPr>
        <p:spPr bwMode="auto">
          <a:xfrm>
            <a:off x="251520" y="1052736"/>
            <a:ext cx="8424935" cy="648072"/>
          </a:xfrm>
          <a:prstGeom prst="rect">
            <a:avLst/>
          </a:prstGeom>
          <a:noFill/>
          <a:ln>
            <a:noFill/>
          </a:ln>
          <a:effectLs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just" eaLnBrk="1" hangingPunct="1">
              <a:lnSpc>
                <a:spcPct val="80000"/>
              </a:lnSpc>
              <a:spcBef>
                <a:spcPts val="675"/>
              </a:spcBef>
              <a:buSzPct val="100000"/>
              <a:defRPr/>
            </a:pPr>
            <a:r>
              <a:rPr lang="es-MX" sz="2400" dirty="0" smtClean="0">
                <a:solidFill>
                  <a:schemeClr val="tx2">
                    <a:lumMod val="75000"/>
                  </a:schemeClr>
                </a:solidFill>
                <a:latin typeface="+mn-lt"/>
              </a:rPr>
              <a:t>Adjunto muestra de Portadas de Libro de Ruta Clientes.</a:t>
            </a:r>
          </a:p>
          <a:p>
            <a:pPr algn="just" eaLnBrk="1" hangingPunct="1">
              <a:lnSpc>
                <a:spcPct val="80000"/>
              </a:lnSpc>
              <a:spcBef>
                <a:spcPts val="675"/>
              </a:spcBef>
              <a:buSzPct val="100000"/>
              <a:defRPr/>
            </a:pPr>
            <a:endParaRPr lang="es-MX" sz="2400" dirty="0" smtClean="0">
              <a:solidFill>
                <a:schemeClr val="tx2">
                  <a:lumMod val="75000"/>
                </a:schemeClr>
              </a:solidFill>
              <a:latin typeface="+mn-lt"/>
            </a:endParaRPr>
          </a:p>
        </p:txBody>
      </p:sp>
      <p:pic>
        <p:nvPicPr>
          <p:cNvPr id="10" name="9 Imagen" descr="bdh log.png"/>
          <p:cNvPicPr>
            <a:picLocks noChangeAspect="1"/>
          </p:cNvPicPr>
          <p:nvPr/>
        </p:nvPicPr>
        <p:blipFill>
          <a:blip r:embed="rId3" cstate="print"/>
          <a:stretch>
            <a:fillRect/>
          </a:stretch>
        </p:blipFill>
        <p:spPr>
          <a:xfrm>
            <a:off x="251520" y="-171400"/>
            <a:ext cx="1619672" cy="1141133"/>
          </a:xfrm>
          <a:prstGeom prst="rect">
            <a:avLst/>
          </a:prstGeom>
        </p:spPr>
      </p:pic>
      <p:pic>
        <p:nvPicPr>
          <p:cNvPr id="13" name="12 Imagen" descr="Portada 1.jpg"/>
          <p:cNvPicPr>
            <a:picLocks noChangeAspect="1"/>
          </p:cNvPicPr>
          <p:nvPr/>
        </p:nvPicPr>
        <p:blipFill>
          <a:blip r:embed="rId4" cstate="print"/>
          <a:stretch>
            <a:fillRect/>
          </a:stretch>
        </p:blipFill>
        <p:spPr>
          <a:xfrm>
            <a:off x="4716016" y="1772816"/>
            <a:ext cx="3063550" cy="4325012"/>
          </a:xfrm>
          <a:prstGeom prst="rect">
            <a:avLst/>
          </a:prstGeom>
        </p:spPr>
      </p:pic>
      <p:pic>
        <p:nvPicPr>
          <p:cNvPr id="15" name="14 Imagen" descr="Portada 2.jpg"/>
          <p:cNvPicPr>
            <a:picLocks noChangeAspect="1"/>
          </p:cNvPicPr>
          <p:nvPr/>
        </p:nvPicPr>
        <p:blipFill>
          <a:blip r:embed="rId5" cstate="print"/>
          <a:stretch>
            <a:fillRect/>
          </a:stretch>
        </p:blipFill>
        <p:spPr>
          <a:xfrm>
            <a:off x="683568" y="1772816"/>
            <a:ext cx="3063550" cy="4325012"/>
          </a:xfrm>
          <a:prstGeom prst="rect">
            <a:avLst/>
          </a:prstGeom>
        </p:spPr>
      </p:pic>
    </p:spTree>
    <p:extLst>
      <p:ext uri="{BB962C8B-B14F-4D97-AF65-F5344CB8AC3E}">
        <p14:creationId xmlns="" xmlns:p14="http://schemas.microsoft.com/office/powerpoint/2010/main" val="3727721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74F717F76B6C438EC57FB99668C097" ma:contentTypeVersion="0" ma:contentTypeDescription="Create a new document." ma:contentTypeScope="" ma:versionID="8457550df98d8e13f004ad448f6dcaec">
  <xsd:schema xmlns:xsd="http://www.w3.org/2001/XMLSchema" xmlns:xs="http://www.w3.org/2001/XMLSchema" xmlns:p="http://schemas.microsoft.com/office/2006/metadata/properties" targetNamespace="http://schemas.microsoft.com/office/2006/metadata/properties" ma:root="true" ma:fieldsID="3dc2ce141eb62f2774e0bab90cd6a7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6A3795-24C5-4F99-8431-80FC94752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6E177E-4994-4FDE-8A80-C55E6C15F511}">
  <ds:schemaRefs>
    <ds:schemaRef ds:uri="http://schemas.microsoft.com/sharepoint/v3/contenttype/forms"/>
  </ds:schemaRefs>
</ds:datastoreItem>
</file>

<file path=customXml/itemProps3.xml><?xml version="1.0" encoding="utf-8"?>
<ds:datastoreItem xmlns:ds="http://schemas.openxmlformats.org/officeDocument/2006/customXml" ds:itemID="{18B5358E-E4C2-45D9-8B78-9EF4CD5425C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3622</TotalTime>
  <Words>194</Words>
  <Application>Microsoft Office PowerPoint</Application>
  <PresentationFormat>Presentación en pantalla (4:3)</PresentationFormat>
  <Paragraphs>16</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Tema de Office</vt:lpstr>
      <vt:lpstr>Diapositiva 1</vt:lpstr>
      <vt:lpstr>Diapositiva 2</vt:lpstr>
      <vt:lpstr>Diapositiva 3</vt:lpstr>
      <vt:lpstr>Diapositiva 4</vt:lpstr>
      <vt:lpstr>Diapositiva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PLAN DE DESARROLLO EDCII</dc:title>
  <dc:creator>Javier</dc:creator>
  <cp:lastModifiedBy>claudia</cp:lastModifiedBy>
  <cp:revision>171</cp:revision>
  <dcterms:created xsi:type="dcterms:W3CDTF">2010-08-12T19:21:43Z</dcterms:created>
  <dcterms:modified xsi:type="dcterms:W3CDTF">2018-02-26T17:20:00Z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0x010100C474F717F76B6C438EC57FB99668C097</vt:lpwstr>
  </property>
</Properties>
</file>