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302" r:id="rId2"/>
    <p:sldId id="304" r:id="rId3"/>
    <p:sldId id="303" r:id="rId4"/>
    <p:sldId id="305" r:id="rId5"/>
    <p:sldId id="301" r:id="rId6"/>
  </p:sldIdLst>
  <p:sldSz cx="9144000" cy="6858000" type="screen4x3"/>
  <p:notesSz cx="7102475" cy="938847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D004"/>
    <a:srgbClr val="00D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8011" autoAdjust="0"/>
  </p:normalViewPr>
  <p:slideViewPr>
    <p:cSldViewPr>
      <p:cViewPr>
        <p:scale>
          <a:sx n="80" d="100"/>
          <a:sy n="80" d="100"/>
        </p:scale>
        <p:origin x="-1110" y="-222"/>
      </p:cViewPr>
      <p:guideLst>
        <p:guide orient="horz" pos="4319"/>
        <p:guide pos="9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08" y="-102"/>
      </p:cViewPr>
      <p:guideLst>
        <p:guide orient="horz" pos="2957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1EBB-6FA1-4F28-90BD-383B44620BB8}" type="datetimeFigureOut">
              <a:rPr lang="es-MX" smtClean="0"/>
              <a:t>25/11/2016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4BA31-2BBF-4903-8452-FC48D89969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309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B1CE-5846-4F70-83FB-6CDA617C0111}" type="datetimeFigureOut">
              <a:rPr lang="es-MX" smtClean="0"/>
              <a:pPr/>
              <a:t>25/11/2016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58C3-CAED-4491-AE86-76FB0E3862F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17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B1CE-5846-4F70-83FB-6CDA617C0111}" type="datetimeFigureOut">
              <a:rPr lang="es-MX" smtClean="0"/>
              <a:pPr/>
              <a:t>25/11/2016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58C3-CAED-4491-AE86-76FB0E3862F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43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B1CE-5846-4F70-83FB-6CDA617C0111}" type="datetimeFigureOut">
              <a:rPr lang="es-MX" smtClean="0"/>
              <a:pPr/>
              <a:t>25/11/2016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58C3-CAED-4491-AE86-76FB0E3862F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96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58C3-CAED-4491-AE86-76FB0E3862F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919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B1CE-5846-4F70-83FB-6CDA617C0111}" type="datetimeFigureOut">
              <a:rPr lang="es-MX" smtClean="0"/>
              <a:pPr/>
              <a:t>25/11/2016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58C3-CAED-4491-AE86-76FB0E3862F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86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B1CE-5846-4F70-83FB-6CDA617C0111}" type="datetimeFigureOut">
              <a:rPr lang="es-MX" smtClean="0"/>
              <a:pPr/>
              <a:t>25/11/2016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58C3-CAED-4491-AE86-76FB0E3862F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486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B1CE-5846-4F70-83FB-6CDA617C0111}" type="datetimeFigureOut">
              <a:rPr lang="es-MX" smtClean="0"/>
              <a:pPr/>
              <a:t>25/11/2016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58C3-CAED-4491-AE86-76FB0E3862F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48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B1CE-5846-4F70-83FB-6CDA617C0111}" type="datetimeFigureOut">
              <a:rPr lang="es-MX" smtClean="0"/>
              <a:pPr/>
              <a:t>25/11/2016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58C3-CAED-4491-AE86-76FB0E3862F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57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B1CE-5846-4F70-83FB-6CDA617C0111}" type="datetimeFigureOut">
              <a:rPr lang="es-MX" smtClean="0"/>
              <a:pPr/>
              <a:t>25/11/2016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58C3-CAED-4491-AE86-76FB0E3862F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6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B1CE-5846-4F70-83FB-6CDA617C0111}" type="datetimeFigureOut">
              <a:rPr lang="es-MX" smtClean="0"/>
              <a:pPr/>
              <a:t>25/11/2016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58C3-CAED-4491-AE86-76FB0E3862F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25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B1CE-5846-4F70-83FB-6CDA617C0111}" type="datetimeFigureOut">
              <a:rPr lang="es-MX" smtClean="0"/>
              <a:pPr/>
              <a:t>25/11/2016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58C3-CAED-4491-AE86-76FB0E3862F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34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9B1CE-5846-4F70-83FB-6CDA617C0111}" type="datetimeFigureOut">
              <a:rPr lang="es-MX" smtClean="0"/>
              <a:pPr/>
              <a:t>25/11/2016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C58C3-CAED-4491-AE86-76FB0E3862F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Rectángulo 9"/>
          <p:cNvSpPr/>
          <p:nvPr userDrawn="1"/>
        </p:nvSpPr>
        <p:spPr>
          <a:xfrm>
            <a:off x="-4158" y="6004956"/>
            <a:ext cx="9144000" cy="152400"/>
          </a:xfrm>
          <a:prstGeom prst="rect">
            <a:avLst/>
          </a:prstGeom>
          <a:solidFill>
            <a:srgbClr val="01D0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381000" y="6474023"/>
            <a:ext cx="876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0" i="0" dirty="0" smtClean="0">
                <a:solidFill>
                  <a:schemeClr val="bg1"/>
                </a:solidFill>
                <a:latin typeface="Helvetica Neue"/>
                <a:cs typeface="Helvetica Neue"/>
              </a:rPr>
              <a:t>Nivel Intermedio </a:t>
            </a:r>
            <a:r>
              <a:rPr lang="es-ES_tradnl" sz="1400" b="1" i="0" dirty="0" smtClean="0">
                <a:solidFill>
                  <a:schemeClr val="bg1"/>
                </a:solidFill>
                <a:latin typeface="Helvetica Neue"/>
                <a:cs typeface="Helvetica Neue"/>
              </a:rPr>
              <a:t>						</a:t>
            </a:r>
            <a:endParaRPr lang="es-ES_tradnl" sz="1400" b="1" i="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179512" y="541770"/>
            <a:ext cx="79928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25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56376" y="-38934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1" t="34068" r="35238" b="38387"/>
          <a:stretch/>
        </p:blipFill>
        <p:spPr bwMode="auto">
          <a:xfrm>
            <a:off x="7308304" y="6172200"/>
            <a:ext cx="1835696" cy="70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1 Imagen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265"/>
            <a:ext cx="1944216" cy="4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7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51520" y="2060848"/>
            <a:ext cx="8640960" cy="237626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s-ES_tradnl" sz="1600" dirty="0" err="1" smtClean="0"/>
              <a:t>Act</a:t>
            </a:r>
            <a:r>
              <a:rPr lang="es-ES_tradnl" sz="1600" dirty="0" smtClean="0"/>
              <a:t>. 64</a:t>
            </a:r>
            <a:r>
              <a:rPr lang="es-ES_tradnl" sz="1600" dirty="0"/>
              <a:t/>
            </a:r>
            <a:br>
              <a:rPr lang="es-ES_tradnl" sz="1600" dirty="0"/>
            </a:br>
            <a:r>
              <a:rPr lang="es-MX" sz="1600" dirty="0"/>
              <a:t>Definir objetivo de nivel de servicio en entrega de producto y documentarlo en </a:t>
            </a:r>
            <a:r>
              <a:rPr lang="es-MX" sz="1600" dirty="0" smtClean="0"/>
              <a:t>Scorecard</a:t>
            </a:r>
            <a:r>
              <a:rPr lang="es-MX" sz="1600" b="0" dirty="0" smtClean="0"/>
              <a:t/>
            </a:r>
            <a:br>
              <a:rPr lang="es-MX" sz="1600" b="0" dirty="0" smtClean="0"/>
            </a:br>
            <a:r>
              <a:rPr lang="es-MX" sz="1600" b="0" dirty="0"/>
              <a:t/>
            </a:r>
            <a:br>
              <a:rPr lang="es-MX" sz="1600" b="0" dirty="0"/>
            </a:br>
            <a:r>
              <a:rPr lang="es-MX" sz="1600" b="0" dirty="0"/>
              <a:t> Objetivo: Identificar el desempeño mínimo esperado en el servicio al cliente que permita identificar áreas de oportunidad para la mejora del mismo.</a:t>
            </a:r>
            <a:r>
              <a:rPr lang="es-MX" sz="1600" b="0" dirty="0" smtClean="0"/>
              <a:t/>
            </a:r>
            <a:br>
              <a:rPr lang="es-MX" sz="1600" b="0" dirty="0" smtClean="0"/>
            </a:br>
            <a:r>
              <a:rPr lang="es-MX" sz="1600" b="0" dirty="0"/>
              <a:t/>
            </a:r>
            <a:br>
              <a:rPr lang="es-MX" sz="1600" b="0" dirty="0"/>
            </a:br>
            <a:r>
              <a:rPr lang="es-MX" sz="1600" b="0" dirty="0"/>
              <a:t>Descripción: Una vez definido el objetivo de servicio al cliente darlo de alta en el Scorecard. Anexar S</a:t>
            </a:r>
            <a:r>
              <a:rPr lang="es-MX" sz="1600" b="0" dirty="0" smtClean="0"/>
              <a:t>corecard </a:t>
            </a:r>
            <a:r>
              <a:rPr lang="es-MX" sz="1600" b="0" dirty="0"/>
              <a:t>donde se pueda identificar los objetivos de cada mes del año.</a:t>
            </a:r>
            <a:r>
              <a:rPr lang="es-MX" sz="2000" b="0" dirty="0"/>
              <a:t/>
            </a:r>
            <a:br>
              <a:rPr lang="es-MX" sz="2000" b="0" dirty="0"/>
            </a:br>
            <a:r>
              <a:rPr lang="es-MX" sz="2000" b="0" dirty="0" smtClean="0"/>
              <a:t/>
            </a:r>
            <a:br>
              <a:rPr lang="es-MX" sz="2000" b="0" dirty="0" smtClean="0"/>
            </a:br>
            <a:r>
              <a:rPr lang="es-MX" sz="2000" b="0" dirty="0"/>
              <a:t/>
            </a:r>
            <a:br>
              <a:rPr lang="es-MX" sz="2000" b="0" dirty="0"/>
            </a:br>
            <a:r>
              <a:rPr lang="es-MX" sz="2000" b="0" dirty="0" smtClean="0"/>
              <a:t/>
            </a:r>
            <a:br>
              <a:rPr lang="es-MX" sz="2000" b="0" dirty="0" smtClean="0"/>
            </a:br>
            <a:endParaRPr lang="es-MX" sz="2000" b="0" dirty="0"/>
          </a:p>
        </p:txBody>
      </p:sp>
      <p:sp>
        <p:nvSpPr>
          <p:cNvPr id="3" name="2 CuadroTexto"/>
          <p:cNvSpPr txBox="1"/>
          <p:nvPr/>
        </p:nvSpPr>
        <p:spPr>
          <a:xfrm>
            <a:off x="395536" y="721038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latin typeface="Helvetica Neue"/>
              </a:rPr>
              <a:t>Actividad EDC-II</a:t>
            </a:r>
            <a:endParaRPr lang="es-MX" sz="32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027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618856"/>
          </a:xfrm>
        </p:spPr>
        <p:txBody>
          <a:bodyPr>
            <a:noAutofit/>
          </a:bodyPr>
          <a:lstStyle/>
          <a:p>
            <a:pPr algn="ctr"/>
            <a:r>
              <a:rPr lang="es-MX" sz="1400" dirty="0" smtClean="0">
                <a:latin typeface="Arial Narrow" pitchFamily="34" charset="0"/>
              </a:rPr>
              <a:t>Para realizar esta actividad, se tomó el </a:t>
            </a:r>
            <a:r>
              <a:rPr lang="es-MX" sz="1400" dirty="0" err="1" smtClean="0">
                <a:latin typeface="Arial Narrow" pitchFamily="34" charset="0"/>
              </a:rPr>
              <a:t>Scorecard</a:t>
            </a:r>
            <a:r>
              <a:rPr lang="es-MX" sz="1400" dirty="0" smtClean="0">
                <a:latin typeface="Arial Narrow" pitchFamily="34" charset="0"/>
              </a:rPr>
              <a:t> de la Actividad 68 </a:t>
            </a:r>
            <a:r>
              <a:rPr lang="es-MX" sz="1400" dirty="0" smtClean="0">
                <a:latin typeface="Arial Narrow" pitchFamily="34" charset="0"/>
              </a:rPr>
              <a:t>«Objetivos de Satisfacción» en </a:t>
            </a:r>
            <a:r>
              <a:rPr lang="es-MX" sz="1400" dirty="0" smtClean="0">
                <a:latin typeface="Arial Narrow" pitchFamily="34" charset="0"/>
              </a:rPr>
              <a:t>la</a:t>
            </a:r>
            <a:r>
              <a:rPr lang="es-MX" sz="1400" dirty="0" smtClean="0">
                <a:latin typeface="Arial Narrow" pitchFamily="34" charset="0"/>
              </a:rPr>
              <a:t> </a:t>
            </a:r>
            <a:r>
              <a:rPr lang="es-MX" sz="1400" dirty="0" smtClean="0">
                <a:latin typeface="Arial Narrow" pitchFamily="34" charset="0"/>
              </a:rPr>
              <a:t>cual, </a:t>
            </a:r>
            <a:r>
              <a:rPr lang="es-MX" sz="1400" dirty="0" smtClean="0">
                <a:latin typeface="Arial Narrow" pitchFamily="34" charset="0"/>
              </a:rPr>
              <a:t>se </a:t>
            </a:r>
            <a:r>
              <a:rPr lang="es-MX" sz="1400" dirty="0" smtClean="0">
                <a:latin typeface="Arial Narrow" pitchFamily="34" charset="0"/>
              </a:rPr>
              <a:t>evidenció la encuesta de satisfacción aplicada a nuestros clientes detallistas, en ella se encuentran cuatro indicadores, en los cuales se encuentra la calificación de PEDIDO. </a:t>
            </a:r>
            <a:r>
              <a:rPr lang="es-MX" sz="1400" dirty="0">
                <a:latin typeface="Arial Narrow" pitchFamily="34" charset="0"/>
              </a:rPr>
              <a:t>D</a:t>
            </a:r>
            <a:r>
              <a:rPr lang="es-MX" sz="1400" dirty="0" smtClean="0">
                <a:latin typeface="Arial Narrow" pitchFamily="34" charset="0"/>
              </a:rPr>
              <a:t>espués </a:t>
            </a:r>
            <a:r>
              <a:rPr lang="es-MX" sz="1400" dirty="0" smtClean="0">
                <a:latin typeface="Arial Narrow" pitchFamily="34" charset="0"/>
              </a:rPr>
              <a:t>de realizar el análisis se </a:t>
            </a:r>
            <a:r>
              <a:rPr lang="es-MX" sz="1400" dirty="0" smtClean="0">
                <a:latin typeface="Arial Narrow" pitchFamily="34" charset="0"/>
              </a:rPr>
              <a:t>identificó (</a:t>
            </a:r>
            <a:r>
              <a:rPr lang="es-MX" sz="1400" b="1" dirty="0" smtClean="0">
                <a:latin typeface="Arial Narrow" pitchFamily="34" charset="0"/>
              </a:rPr>
              <a:t>INDICADOR DE CALIDAD </a:t>
            </a:r>
            <a:r>
              <a:rPr lang="es-MX" sz="1400" b="1" dirty="0" smtClean="0">
                <a:latin typeface="Arial Narrow" pitchFamily="34" charset="0"/>
              </a:rPr>
              <a:t>EN EL SERVICIO DE LOGÍSTICA Y DISTRIBUCIÓN</a:t>
            </a:r>
            <a:r>
              <a:rPr lang="es-MX" sz="1400" dirty="0" smtClean="0">
                <a:latin typeface="Arial Narrow" pitchFamily="34" charset="0"/>
              </a:rPr>
              <a:t>) como el indicador con mayor variación vs objetivo y comentarios por parte de los clientes.</a:t>
            </a:r>
          </a:p>
          <a:p>
            <a:pPr algn="ctr"/>
            <a:r>
              <a:rPr lang="es-MX" sz="1400" dirty="0" smtClean="0">
                <a:latin typeface="Arial Narrow" pitchFamily="34" charset="0"/>
              </a:rPr>
              <a:t> </a:t>
            </a:r>
            <a:br>
              <a:rPr lang="es-MX" sz="1400" dirty="0" smtClean="0">
                <a:latin typeface="Arial Narrow" pitchFamily="34" charset="0"/>
              </a:rPr>
            </a:br>
            <a:r>
              <a:rPr lang="es-MX" sz="1400" dirty="0" smtClean="0">
                <a:latin typeface="Arial Narrow" pitchFamily="34" charset="0"/>
              </a:rPr>
              <a:t>Los tres primeros rubros </a:t>
            </a:r>
            <a:r>
              <a:rPr lang="es-MX" sz="1400" dirty="0">
                <a:latin typeface="Arial Narrow" pitchFamily="34" charset="0"/>
              </a:rPr>
              <a:t>de este </a:t>
            </a:r>
            <a:r>
              <a:rPr lang="es-MX" sz="1400" dirty="0" smtClean="0">
                <a:latin typeface="Arial Narrow" pitchFamily="34" charset="0"/>
              </a:rPr>
              <a:t>indicador </a:t>
            </a:r>
            <a:r>
              <a:rPr lang="es-MX" sz="1400" dirty="0">
                <a:latin typeface="Arial Narrow" pitchFamily="34" charset="0"/>
              </a:rPr>
              <a:t>(frecuencia de visitas, tiempo de entrega y toma de pedidos) se encuentran en un rango aceptable vs la expectativa de los clientes encuestados.</a:t>
            </a:r>
          </a:p>
          <a:p>
            <a:pPr algn="ctr"/>
            <a:r>
              <a:rPr lang="es-MX" sz="1400" dirty="0" smtClean="0">
                <a:latin typeface="Arial Narrow" pitchFamily="34" charset="0"/>
              </a:rPr>
              <a:t/>
            </a:r>
            <a:br>
              <a:rPr lang="es-MX" sz="1400" dirty="0" smtClean="0">
                <a:latin typeface="Arial Narrow" pitchFamily="34" charset="0"/>
              </a:rPr>
            </a:br>
            <a:r>
              <a:rPr lang="es-MX" sz="1400" dirty="0" smtClean="0">
                <a:latin typeface="Arial Narrow" pitchFamily="34" charset="0"/>
              </a:rPr>
              <a:t>Sin embargo, es importante que </a:t>
            </a:r>
            <a:r>
              <a:rPr lang="es-MX" sz="1400" dirty="0" smtClean="0">
                <a:latin typeface="Arial Narrow" pitchFamily="34" charset="0"/>
              </a:rPr>
              <a:t>trabajemos </a:t>
            </a:r>
            <a:r>
              <a:rPr lang="es-MX" sz="1400" dirty="0" smtClean="0">
                <a:latin typeface="Arial Narrow" pitchFamily="34" charset="0"/>
              </a:rPr>
              <a:t>en tener la información de inventario y embarque a la brevedad posible, de tal manera que podamos tener </a:t>
            </a:r>
            <a:r>
              <a:rPr lang="es-MX" sz="1400" dirty="0">
                <a:latin typeface="Arial Narrow" pitchFamily="34" charset="0"/>
              </a:rPr>
              <a:t>una visión de lo que pasa con los productos </a:t>
            </a:r>
            <a:r>
              <a:rPr lang="es-MX" sz="1400" dirty="0" smtClean="0">
                <a:latin typeface="Arial Narrow" pitchFamily="34" charset="0"/>
              </a:rPr>
              <a:t>y comunicarle a nuestros clientes, lo relacionado con </a:t>
            </a:r>
            <a:r>
              <a:rPr lang="es-MX" sz="1400" dirty="0">
                <a:latin typeface="Arial Narrow" pitchFamily="34" charset="0"/>
              </a:rPr>
              <a:t>las características </a:t>
            </a:r>
            <a:r>
              <a:rPr lang="es-MX" sz="1400" dirty="0" smtClean="0">
                <a:latin typeface="Arial Narrow" pitchFamily="34" charset="0"/>
              </a:rPr>
              <a:t>físicas del producto y el inventario disponible.</a:t>
            </a:r>
          </a:p>
          <a:p>
            <a:pPr algn="ctr"/>
            <a:endParaRPr lang="es-MX" sz="1400" dirty="0" smtClean="0">
              <a:latin typeface="Arial Narrow" pitchFamily="34" charset="0"/>
            </a:endParaRPr>
          </a:p>
          <a:p>
            <a:pPr algn="ctr"/>
            <a:r>
              <a:rPr lang="es-MX" sz="1400" dirty="0" smtClean="0">
                <a:latin typeface="Arial Narrow" pitchFamily="34" charset="0"/>
              </a:rPr>
              <a:t>Para </a:t>
            </a:r>
            <a:r>
              <a:rPr lang="es-MX" sz="1400" dirty="0">
                <a:latin typeface="Arial Narrow" pitchFamily="34" charset="0"/>
              </a:rPr>
              <a:t>lograr un impacto en el indicador, se implementa </a:t>
            </a:r>
            <a:r>
              <a:rPr lang="es-MX" sz="1400" dirty="0" smtClean="0">
                <a:latin typeface="Arial Narrow" pitchFamily="34" charset="0"/>
              </a:rPr>
              <a:t>en primer plano el </a:t>
            </a:r>
            <a:r>
              <a:rPr lang="es-MX" sz="1400" dirty="0">
                <a:latin typeface="Arial Narrow" pitchFamily="34" charset="0"/>
              </a:rPr>
              <a:t>«pedido sugerido» en </a:t>
            </a:r>
            <a:r>
              <a:rPr lang="es-MX" sz="1400" dirty="0" smtClean="0">
                <a:latin typeface="Arial Narrow" pitchFamily="34" charset="0"/>
              </a:rPr>
              <a:t>el cual, </a:t>
            </a:r>
            <a:r>
              <a:rPr lang="es-MX" sz="1400" dirty="0">
                <a:latin typeface="Arial Narrow" pitchFamily="34" charset="0"/>
              </a:rPr>
              <a:t>el vendedor le recomienda al cliente un producto similar o semejante para reemplazar el tipo o la marca que no se tiene en el momento. </a:t>
            </a:r>
            <a:endParaRPr lang="es-MX" sz="1400" dirty="0" smtClean="0">
              <a:latin typeface="Arial Narrow" pitchFamily="34" charset="0"/>
            </a:endParaRPr>
          </a:p>
          <a:p>
            <a:pPr algn="ctr"/>
            <a:endParaRPr lang="es-MX" sz="1400" dirty="0">
              <a:latin typeface="Arial Narrow" pitchFamily="34" charset="0"/>
            </a:endParaRPr>
          </a:p>
          <a:p>
            <a:pPr algn="ctr"/>
            <a:r>
              <a:rPr lang="es-MX" sz="1400" dirty="0" smtClean="0">
                <a:latin typeface="Arial Narrow" pitchFamily="34" charset="0"/>
              </a:rPr>
              <a:t>De esta forma, teniendo una comunicación constante con nuestros clientes e informándoles con tiempo y en forma el producto disponible, gestionamos la demanda y se facilita la información para reducir las quejas de este indicador, sin tener que perder una venta por falta de algún tipo o marca.</a:t>
            </a:r>
            <a:endParaRPr lang="es-MX" sz="1400" dirty="0">
              <a:latin typeface="Arial Narrow" pitchFamily="34" charset="0"/>
            </a:endParaRPr>
          </a:p>
          <a:p>
            <a:pPr algn="ctr"/>
            <a:endParaRPr lang="es-MX" sz="1600" dirty="0">
              <a:latin typeface="Arial Narrow" pitchFamily="34" charset="0"/>
            </a:endParaRPr>
          </a:p>
          <a:p>
            <a:pPr algn="ctr"/>
            <a:endParaRPr lang="es-MX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51520" y="4509120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Arial Narrow" pitchFamily="34" charset="0"/>
              </a:rPr>
              <a:t>¿Qué se califica en este segmento?</a:t>
            </a:r>
          </a:p>
          <a:p>
            <a:endParaRPr lang="es-MX" sz="1400" dirty="0" smtClean="0">
              <a:latin typeface="Arial Narrow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sz="1400" dirty="0">
                <a:latin typeface="Arial Narrow" pitchFamily="34" charset="0"/>
              </a:rPr>
              <a:t>Frecuencia de visitas por parte del vendedor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400" dirty="0" smtClean="0">
                <a:latin typeface="Arial Narrow" pitchFamily="34" charset="0"/>
              </a:rPr>
              <a:t>Entrega </a:t>
            </a:r>
            <a:r>
              <a:rPr lang="es-MX" sz="1400" dirty="0">
                <a:latin typeface="Arial Narrow" pitchFamily="34" charset="0"/>
              </a:rPr>
              <a:t>de pedido en un máximo de 24 </a:t>
            </a:r>
            <a:r>
              <a:rPr lang="es-MX" sz="1400" dirty="0" smtClean="0">
                <a:latin typeface="Arial Narrow" pitchFamily="34" charset="0"/>
              </a:rPr>
              <a:t>horas</a:t>
            </a:r>
            <a:endParaRPr lang="es-MX" sz="1400" dirty="0">
              <a:latin typeface="Arial Narrow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sz="1400" dirty="0">
                <a:latin typeface="Arial Narrow" pitchFamily="34" charset="0"/>
              </a:rPr>
              <a:t>Calificación de toma de pedidos vía telefónica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400" dirty="0">
                <a:latin typeface="Arial Narrow" pitchFamily="34" charset="0"/>
              </a:rPr>
              <a:t>Satisfacción en entrega de pedido (existencias, marcas, </a:t>
            </a:r>
            <a:r>
              <a:rPr lang="es-MX" sz="1400" dirty="0" smtClean="0">
                <a:latin typeface="Arial Narrow" pitchFamily="34" charset="0"/>
              </a:rPr>
              <a:t>tipos y tiempo</a:t>
            </a:r>
            <a:r>
              <a:rPr lang="es-MX" sz="1400" dirty="0">
                <a:latin typeface="Arial Narrow" pitchFamily="34" charset="0"/>
              </a:rPr>
              <a:t>)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13202"/>
              </p:ext>
            </p:extLst>
          </p:nvPr>
        </p:nvGraphicFramePr>
        <p:xfrm>
          <a:off x="233817" y="2394265"/>
          <a:ext cx="8640961" cy="2000250"/>
        </p:xfrm>
        <a:graphic>
          <a:graphicData uri="http://schemas.openxmlformats.org/drawingml/2006/table">
            <a:tbl>
              <a:tblPr/>
              <a:tblGrid>
                <a:gridCol w="4861375"/>
                <a:gridCol w="894813"/>
                <a:gridCol w="961591"/>
                <a:gridCol w="961591"/>
                <a:gridCol w="961591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CALIDAD EN EL SERVICIO DE LOGÍSTICA Y DISTRIBUCIÓN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 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COMENTARIOS SOBRESALIENTES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RUTA</a:t>
                      </a:r>
                      <a:endParaRPr lang="es-MX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JUL/AGO/SEPT OBJ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JUL/AGO/SEPT REAL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CALIF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PEDIDOS INCOMPLETOS POR 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INEXISTENCIAS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VD01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INEXISTENCIAS AL MOMENTO DE REALIZAR PEDIDO 4D, 8D, GOLF. MEJORA DE SERVICIO EXPRESS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VD02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PEDIDOS INCOMPLETOS (MINIATURA)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VD03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SE ENTREGA COMPLETO POR INEXISTENCIAS EN ALGUNOS TIPOS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VD04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 COMENTARIOS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VD05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PEDIDOS INCOMPLETOS POR INEXISTENCIAS.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VD13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251520" y="764704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latin typeface="Arial Narrow" pitchFamily="34" charset="0"/>
              </a:rPr>
              <a:t>SCORECARD 1er TRIMESTRE EVALUADO: LOGÍSTICA Y </a:t>
            </a:r>
            <a:r>
              <a:rPr lang="es-MX" sz="1600" b="1" dirty="0" smtClean="0">
                <a:latin typeface="Arial Narrow" pitchFamily="34" charset="0"/>
              </a:rPr>
              <a:t>DISTRIBUCIÓN</a:t>
            </a:r>
          </a:p>
          <a:p>
            <a:pPr algn="ctr"/>
            <a:endParaRPr lang="es-MX" sz="1600" dirty="0">
              <a:latin typeface="Arial Narrow" pitchFamily="34" charset="0"/>
            </a:endParaRPr>
          </a:p>
          <a:p>
            <a:r>
              <a:rPr lang="es-MX" sz="1600" dirty="0" smtClean="0">
                <a:latin typeface="Arial Narrow" pitchFamily="34" charset="0"/>
              </a:rPr>
              <a:t>A continuación, se muestra el </a:t>
            </a:r>
            <a:r>
              <a:rPr lang="es-MX" sz="1600" dirty="0" err="1" smtClean="0">
                <a:latin typeface="Arial Narrow" pitchFamily="34" charset="0"/>
              </a:rPr>
              <a:t>Scorecard</a:t>
            </a:r>
            <a:r>
              <a:rPr lang="es-MX" sz="1600" dirty="0" smtClean="0">
                <a:latin typeface="Arial Narrow" pitchFamily="34" charset="0"/>
              </a:rPr>
              <a:t> del indicador donde se encuentran los objetivos de satisfacción de logística y distribución así como los resultados del primer trimestre evaluado. </a:t>
            </a:r>
            <a:endParaRPr lang="es-MX" sz="1600" dirty="0">
              <a:latin typeface="Arial Narrow" pitchFamily="34" charset="0"/>
            </a:endParaRP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6444208" y="2211254"/>
            <a:ext cx="0" cy="353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5508104" y="1841922"/>
            <a:ext cx="19442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>
                <a:latin typeface="Arial Narrow" pitchFamily="34" charset="0"/>
              </a:rPr>
              <a:t>CALIFICACIÓN PERFECTA EN LA ENCUESTA DE SATISFACCIÓN</a:t>
            </a:r>
            <a:endParaRPr lang="es-MX" sz="900" dirty="0">
              <a:latin typeface="Arial Narrow" pitchFamily="34" charset="0"/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8453758" y="4430558"/>
            <a:ext cx="0" cy="771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7452320" y="4430558"/>
            <a:ext cx="0" cy="247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660504" y="4678544"/>
            <a:ext cx="19442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>
                <a:latin typeface="Arial Narrow" pitchFamily="34" charset="0"/>
              </a:rPr>
              <a:t>PUNTAJE TOTAL OBTENIDO EN LA ENCUESTA DE SATISFACCIÓN</a:t>
            </a:r>
            <a:endParaRPr lang="es-MX" sz="900" dirty="0">
              <a:latin typeface="Arial Narrow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753898" y="5201617"/>
            <a:ext cx="19442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>
                <a:latin typeface="Arial Narrow" pitchFamily="34" charset="0"/>
              </a:rPr>
              <a:t>PORCENTAJE DE CALIFICACIÓN REAL GLOBAL OBTENIDO</a:t>
            </a:r>
            <a:endParaRPr lang="es-MX" sz="9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11256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/>
            <a:r>
              <a:rPr lang="es-MX" sz="2000" b="1" dirty="0">
                <a:latin typeface="Arial Narrow" pitchFamily="34" charset="0"/>
              </a:rPr>
              <a:t>PLAN DE ACCIÓN: </a:t>
            </a:r>
            <a:endParaRPr lang="es-MX" sz="2000" b="1" dirty="0" smtClean="0">
              <a:latin typeface="Arial Narrow" pitchFamily="34" charset="0"/>
            </a:endParaRPr>
          </a:p>
          <a:p>
            <a:pPr algn="ctr"/>
            <a:endParaRPr lang="es-MX" dirty="0">
              <a:latin typeface="Arial Narrow" pitchFamily="34" charset="0"/>
            </a:endParaRPr>
          </a:p>
          <a:p>
            <a:r>
              <a:rPr lang="es-MX" sz="1700" b="1" dirty="0" smtClean="0">
                <a:latin typeface="Arial Narrow" pitchFamily="34" charset="0"/>
              </a:rPr>
              <a:t>OBJETIVO: </a:t>
            </a:r>
            <a:r>
              <a:rPr lang="es-MX" sz="1700" dirty="0" smtClean="0">
                <a:latin typeface="Arial Narrow" pitchFamily="34" charset="0"/>
              </a:rPr>
              <a:t>Contar con </a:t>
            </a:r>
            <a:r>
              <a:rPr lang="es-MX" sz="1700" dirty="0" smtClean="0">
                <a:latin typeface="Arial Narrow" pitchFamily="34" charset="0"/>
              </a:rPr>
              <a:t>un inventario óptimo para responder a la demanda de nuestros </a:t>
            </a:r>
            <a:r>
              <a:rPr lang="es-MX" sz="1700" dirty="0" smtClean="0">
                <a:latin typeface="Arial Narrow" pitchFamily="34" charset="0"/>
              </a:rPr>
              <a:t>clientes de forma eficaz y efectiva, logrando así la satisfacción de los mismos.</a:t>
            </a:r>
          </a:p>
          <a:p>
            <a:endParaRPr lang="es-MX" sz="1700" dirty="0" smtClean="0">
              <a:latin typeface="Arial Narrow" pitchFamily="34" charset="0"/>
            </a:endParaRPr>
          </a:p>
          <a:p>
            <a:endParaRPr lang="es-MX" sz="1700" dirty="0" smtClean="0">
              <a:latin typeface="Arial Narrow" pitchFamily="34" charset="0"/>
            </a:endParaRPr>
          </a:p>
          <a:p>
            <a:endParaRPr lang="es-MX" sz="1700" dirty="0">
              <a:latin typeface="Arial Narrow" pitchFamily="34" charset="0"/>
            </a:endParaRPr>
          </a:p>
          <a:p>
            <a:endParaRPr lang="es-MX" sz="1700" dirty="0" smtClean="0">
              <a:latin typeface="Arial Narrow" pitchFamily="34" charset="0"/>
            </a:endParaRPr>
          </a:p>
          <a:p>
            <a:endParaRPr lang="es-MX" sz="1700" dirty="0">
              <a:latin typeface="Arial Narrow" pitchFamily="34" charset="0"/>
            </a:endParaRPr>
          </a:p>
          <a:p>
            <a:endParaRPr lang="es-MX" sz="1700" dirty="0" smtClean="0">
              <a:latin typeface="Arial Narrow" pitchFamily="34" charset="0"/>
            </a:endParaRPr>
          </a:p>
          <a:p>
            <a:endParaRPr lang="es-MX" sz="1700" dirty="0">
              <a:latin typeface="Arial Narrow" pitchFamily="34" charset="0"/>
            </a:endParaRPr>
          </a:p>
          <a:p>
            <a:endParaRPr lang="es-MX" sz="1700" dirty="0" smtClean="0">
              <a:latin typeface="Arial Narrow" pitchFamily="34" charset="0"/>
            </a:endParaRPr>
          </a:p>
          <a:p>
            <a:endParaRPr lang="es-MX" sz="1700" dirty="0">
              <a:latin typeface="Arial Narrow" pitchFamily="34" charset="0"/>
            </a:endParaRPr>
          </a:p>
          <a:p>
            <a:r>
              <a:rPr lang="es-MX" sz="1700" dirty="0" smtClean="0">
                <a:latin typeface="Arial Narrow" pitchFamily="34" charset="0"/>
              </a:rPr>
              <a:t/>
            </a:r>
            <a:br>
              <a:rPr lang="es-MX" sz="1700" dirty="0" smtClean="0">
                <a:latin typeface="Arial Narrow" pitchFamily="34" charset="0"/>
              </a:rPr>
            </a:br>
            <a:endParaRPr lang="es-MX" sz="1700" dirty="0">
              <a:latin typeface="Arial Narrow" pitchFamily="34" charset="0"/>
            </a:endParaRPr>
          </a:p>
          <a:p>
            <a:r>
              <a:rPr lang="es-MX" sz="1700" b="1" dirty="0" smtClean="0">
                <a:latin typeface="Arial Narrow" pitchFamily="34" charset="0"/>
              </a:rPr>
              <a:t>RESPONSABLES: </a:t>
            </a:r>
            <a:r>
              <a:rPr lang="es-MX" sz="1700" dirty="0" smtClean="0">
                <a:latin typeface="Arial Narrow" pitchFamily="34" charset="0"/>
              </a:rPr>
              <a:t/>
            </a:r>
            <a:br>
              <a:rPr lang="es-MX" sz="1700" dirty="0" smtClean="0">
                <a:latin typeface="Arial Narrow" pitchFamily="34" charset="0"/>
              </a:rPr>
            </a:br>
            <a:r>
              <a:rPr lang="es-MX" sz="1700" dirty="0" smtClean="0">
                <a:latin typeface="Arial Narrow" pitchFamily="34" charset="0"/>
              </a:rPr>
              <a:t/>
            </a:r>
            <a:br>
              <a:rPr lang="es-MX" sz="1700" dirty="0" smtClean="0">
                <a:latin typeface="Arial Narrow" pitchFamily="34" charset="0"/>
              </a:rPr>
            </a:br>
            <a:r>
              <a:rPr lang="es-MX" sz="1700" b="1" dirty="0" smtClean="0">
                <a:latin typeface="Arial Narrow" pitchFamily="34" charset="0"/>
              </a:rPr>
              <a:t>Gerencia general</a:t>
            </a:r>
            <a:r>
              <a:rPr lang="es-MX" sz="1700" dirty="0" smtClean="0">
                <a:latin typeface="Arial Narrow" pitchFamily="34" charset="0"/>
              </a:rPr>
              <a:t>: Programará la planeación y el presupuesto de compras para los próximos meses basado en la información estadística del análisis.</a:t>
            </a:r>
            <a:br>
              <a:rPr lang="es-MX" sz="1700" dirty="0" smtClean="0">
                <a:latin typeface="Arial Narrow" pitchFamily="34" charset="0"/>
              </a:rPr>
            </a:br>
            <a:r>
              <a:rPr lang="es-MX" sz="1700" dirty="0" smtClean="0">
                <a:latin typeface="Arial Narrow" pitchFamily="34" charset="0"/>
              </a:rPr>
              <a:t/>
            </a:r>
            <a:br>
              <a:rPr lang="es-MX" sz="1700" dirty="0" smtClean="0">
                <a:latin typeface="Arial Narrow" pitchFamily="34" charset="0"/>
              </a:rPr>
            </a:br>
            <a:r>
              <a:rPr lang="es-MX" sz="1700" b="1" dirty="0" smtClean="0">
                <a:latin typeface="Arial Narrow" pitchFamily="34" charset="0"/>
              </a:rPr>
              <a:t>Coordinador de almacén</a:t>
            </a:r>
            <a:r>
              <a:rPr lang="es-MX" sz="1700" dirty="0" smtClean="0">
                <a:latin typeface="Arial Narrow" pitchFamily="34" charset="0"/>
              </a:rPr>
              <a:t>: Proporcionará la información necesaria para realizar el análisis histórico de las compras realizadas en el último periodo.</a:t>
            </a:r>
            <a:br>
              <a:rPr lang="es-MX" sz="1700" dirty="0" smtClean="0">
                <a:latin typeface="Arial Narrow" pitchFamily="34" charset="0"/>
              </a:rPr>
            </a:br>
            <a:r>
              <a:rPr lang="es-MX" sz="1700" dirty="0" smtClean="0">
                <a:latin typeface="Arial Narrow" pitchFamily="34" charset="0"/>
              </a:rPr>
              <a:t/>
            </a:r>
            <a:br>
              <a:rPr lang="es-MX" sz="1700" dirty="0" smtClean="0">
                <a:latin typeface="Arial Narrow" pitchFamily="34" charset="0"/>
              </a:rPr>
            </a:br>
            <a:r>
              <a:rPr lang="es-MX" sz="1700" b="1" dirty="0" smtClean="0">
                <a:latin typeface="Arial Narrow" pitchFamily="34" charset="0"/>
              </a:rPr>
              <a:t>Desarrollo comercial</a:t>
            </a:r>
            <a:r>
              <a:rPr lang="es-MX" sz="1700" dirty="0" smtClean="0">
                <a:latin typeface="Arial Narrow" pitchFamily="34" charset="0"/>
              </a:rPr>
              <a:t>: Realizará el análisis de la demanda por cliente y presentará un resumen ejecutivo a gerencia para tomar las decisiones de planeación en base a la información real de los últimos meses.</a:t>
            </a:r>
          </a:p>
          <a:p>
            <a:endParaRPr lang="es-MX" sz="1700" dirty="0">
              <a:latin typeface="Arial Narrow" pitchFamily="34" charset="0"/>
            </a:endParaRPr>
          </a:p>
          <a:p>
            <a:pPr algn="ctr"/>
            <a:endParaRPr lang="es-MX" dirty="0">
              <a:latin typeface="Arial Narrow" pitchFamily="34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91256"/>
              </p:ext>
            </p:extLst>
          </p:nvPr>
        </p:nvGraphicFramePr>
        <p:xfrm>
          <a:off x="539552" y="1988840"/>
          <a:ext cx="813690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600" dirty="0" smtClean="0">
                          <a:latin typeface="Arial Narrow" pitchFamily="34" charset="0"/>
                        </a:rPr>
                        <a:t>ACCIÓN</a:t>
                      </a:r>
                      <a:endParaRPr lang="es-MX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>
                          <a:latin typeface="Arial Narrow" pitchFamily="34" charset="0"/>
                        </a:rPr>
                        <a:t>RESPONSABLE(S)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 smtClean="0">
                          <a:latin typeface="Arial Narrow" pitchFamily="34" charset="0"/>
                        </a:rPr>
                        <a:t>ANALIZAR</a:t>
                      </a:r>
                      <a:r>
                        <a:rPr lang="es-MX" sz="1050" baseline="0" dirty="0" smtClean="0">
                          <a:latin typeface="Arial Narrow" pitchFamily="34" charset="0"/>
                        </a:rPr>
                        <a:t> LOS LIBROS DE RUTA DE NUESTROS CLIENTES DE MAYOR VOLUMEN PARA REALIZAR LA PLANEACIÓN DE SU PEDIDO SUGERIDO.</a:t>
                      </a:r>
                      <a:endParaRPr lang="es-MX" sz="105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s-MX" sz="1050" dirty="0" smtClean="0">
                          <a:latin typeface="Arial Narrow" pitchFamily="34" charset="0"/>
                        </a:rPr>
                        <a:t>EZEQUIEL BENEDICTO (EDCII)</a:t>
                      </a:r>
                      <a:endParaRPr lang="es-MX" sz="105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 smtClean="0">
                          <a:latin typeface="Arial Narrow" pitchFamily="34" charset="0"/>
                        </a:rPr>
                        <a:t>REAJUSTAR LA ROTACIÓN DE INVENTARIO EN DÍAS PARA CONTAR CON LAS CANTIDAD ES Y CUALIDADES DEL PRODUCTO ADECUADOS.</a:t>
                      </a:r>
                      <a:endParaRPr lang="es-MX" sz="105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s-MX" sz="1050" dirty="0" smtClean="0">
                          <a:latin typeface="Arial Narrow" pitchFamily="34" charset="0"/>
                        </a:rPr>
                        <a:t>PABLO G. MONCADA (GERENCIA)</a:t>
                      </a:r>
                      <a:endParaRPr lang="es-MX" sz="105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 smtClean="0">
                          <a:latin typeface="Arial Narrow" pitchFamily="34" charset="0"/>
                        </a:rPr>
                        <a:t>REALIZAR JUNTAS EN LAS QUE GERENCIA, EN</a:t>
                      </a:r>
                      <a:r>
                        <a:rPr lang="es-MX" sz="1050" baseline="0" dirty="0" smtClean="0">
                          <a:latin typeface="Arial Narrow" pitchFamily="34" charset="0"/>
                        </a:rPr>
                        <a:t> CONJUNTO CON EL COORDINADOR DE ALMACÉN LLEVEN A CABO LA PLANEACIÓN DE COMPRAS E INVENTARIO DE ACUERDO A LA ESTADÍSTICA Y LA PROYECCIÓN DE VENTAS.</a:t>
                      </a:r>
                      <a:endParaRPr lang="es-MX" sz="105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s-MX" sz="1050" dirty="0" smtClean="0">
                          <a:latin typeface="Arial Narrow" pitchFamily="34" charset="0"/>
                        </a:rPr>
                        <a:t>PABLO</a:t>
                      </a:r>
                      <a:r>
                        <a:rPr lang="es-MX" sz="1050" baseline="0" dirty="0" smtClean="0">
                          <a:latin typeface="Arial Narrow" pitchFamily="34" charset="0"/>
                        </a:rPr>
                        <a:t> G. MONCADA (GERENCIA)</a:t>
                      </a: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s-MX" sz="1050" baseline="0" dirty="0" smtClean="0">
                          <a:latin typeface="Arial Narrow" pitchFamily="34" charset="0"/>
                        </a:rPr>
                        <a:t>DAVID IZQUIERDO (COORDINADOR DE ALMACÉN)</a:t>
                      </a:r>
                      <a:endParaRPr lang="es-MX" sz="105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2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708920"/>
            <a:ext cx="9144000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s-ES_tradnl" sz="3600" dirty="0" smtClean="0">
                <a:latin typeface="Arial Narrow" pitchFamily="34" charset="0"/>
              </a:rPr>
              <a:t>¡Gracias por su Atención!</a:t>
            </a:r>
            <a:endParaRPr lang="es-ES_tradnl" sz="36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433</Words>
  <Application>Microsoft Office PowerPoint</Application>
  <PresentationFormat>Presentación en pantalla (4:3)</PresentationFormat>
  <Paragraphs>89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Act. 64 Definir objetivo de nivel de servicio en entrega de producto y documentarlo en Scorecard   Objetivo: Identificar el desempeño mínimo esperado en el servicio al cliente que permita identificar áreas de oportunidad para la mejora del mismo.  Descripción: Una vez definido el objetivo de servicio al cliente darlo de alta en el Scorecard. Anexar Scorecard donde se pueda identificar los objetivos de cada mes del año.    </vt:lpstr>
      <vt:lpstr>Presentación de PowerPoint</vt:lpstr>
      <vt:lpstr>Presentación de PowerPoint</vt:lpstr>
      <vt:lpstr>Presentación de PowerPoint</vt:lpstr>
      <vt:lpstr>¡Gracias por su Atención!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pmonk</dc:creator>
  <cp:lastModifiedBy>Centro Servicio</cp:lastModifiedBy>
  <cp:revision>160</cp:revision>
  <dcterms:created xsi:type="dcterms:W3CDTF">2013-02-07T01:20:31Z</dcterms:created>
  <dcterms:modified xsi:type="dcterms:W3CDTF">2016-11-26T01:04:05Z</dcterms:modified>
</cp:coreProperties>
</file>