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72" d="100"/>
          <a:sy n="72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905A-53FE-4BD4-A585-9D724B30FCBD}" type="datetimeFigureOut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310C-6A45-4B42-908C-EF6C815BAC18}" type="slidenum">
              <a:rPr lang="es-MX" smtClean="0"/>
              <a:pPr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28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CD9FC-7D18-4876-9606-1D72318EC80E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146E-AA4F-4DCA-939F-0AD0199B8724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DC72-235B-4520-BAD1-5D7D01652697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8BFE-7E1A-4304-8268-59A2386395AE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3A6-7F00-4154-B92D-C63A2A00B602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9B32-566E-436D-B8D2-33701D87BA19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3C2-FBC6-4F95-8716-D8A82B9A2998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A65-1F0D-49DF-B54A-62A71632F9EC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6589-BD61-4F3B-927B-4A239B0AE8F4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C017-0673-4E0A-BB31-2C92D8FDCEB6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605E-6287-4D17-BF95-D59FBA20CA0F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084B-5A4F-4F14-A9DE-C03D619E77CC}" type="datetime1">
              <a:rPr lang="es-MX" smtClean="0"/>
              <a:pPr/>
              <a:t>15/06/2016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1C69-D126-4F07-9419-5E4229466487}" type="slidenum">
              <a:rPr lang="es-MX" smtClean="0"/>
              <a:pPr/>
              <a:t>‹#›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632"/>
            <a:ext cx="1145759" cy="658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00" y="3316359"/>
            <a:ext cx="2296773" cy="1779482"/>
          </a:xfrm>
          <a:prstGeom prst="rect">
            <a:avLst/>
          </a:prstGeom>
          <a:effectLst/>
        </p:spPr>
      </p:pic>
      <p:sp>
        <p:nvSpPr>
          <p:cNvPr id="10" name="Rounded Rectangular Callout 9"/>
          <p:cNvSpPr/>
          <p:nvPr/>
        </p:nvSpPr>
        <p:spPr>
          <a:xfrm>
            <a:off x="1679550" y="2072030"/>
            <a:ext cx="2162175" cy="986613"/>
          </a:xfrm>
          <a:prstGeom prst="wedgeRoundRectCallout">
            <a:avLst>
              <a:gd name="adj1" fmla="val -21274"/>
              <a:gd name="adj2" fmla="val 73180"/>
              <a:gd name="adj3" fmla="val 1666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/>
              <a:t>RECORDEMOS QUE CADA UNA DE LAS ACTIVIDADES CARGADAS EN ULTH DEBERAN CONTENER LO SIGUIENTE:</a:t>
            </a:r>
            <a:endParaRPr lang="es-ES" sz="1200" dirty="0"/>
          </a:p>
        </p:txBody>
      </p:sp>
      <p:sp>
        <p:nvSpPr>
          <p:cNvPr id="16" name="Flowchart: Card 15"/>
          <p:cNvSpPr/>
          <p:nvPr/>
        </p:nvSpPr>
        <p:spPr>
          <a:xfrm>
            <a:off x="5132490" y="2313227"/>
            <a:ext cx="2677550" cy="840237"/>
          </a:xfrm>
          <a:prstGeom prst="flowChartPunchedCar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PRESENTACIÓN DE POWER POINT CON DESCRIPCIÓN DE LA ACTIVIDAD QUE SE ESTA SUBIENDO (Ver ejemplo)</a:t>
            </a:r>
            <a:endParaRPr lang="es-ES" sz="1050" b="1" dirty="0"/>
          </a:p>
        </p:txBody>
      </p:sp>
      <p:pic>
        <p:nvPicPr>
          <p:cNvPr id="1028" name="Picture 4" descr="Image result for logo powerpoi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248" y="2372068"/>
            <a:ext cx="776727" cy="7596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Card 17"/>
          <p:cNvSpPr/>
          <p:nvPr/>
        </p:nvSpPr>
        <p:spPr>
          <a:xfrm>
            <a:off x="5132490" y="3384550"/>
            <a:ext cx="2677550" cy="859495"/>
          </a:xfrm>
          <a:prstGeom prst="flowChartPunchedCard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/>
              <a:t>ARCHIVO CON LA EVIDENCIA DE LA ACTIVIDAD </a:t>
            </a:r>
          </a:p>
          <a:p>
            <a:pPr algn="ctr"/>
            <a:r>
              <a:rPr lang="es-MX" sz="1050" b="1" dirty="0"/>
              <a:t>(FOTOS, ARCHIVO EXCEL, PDF, IMÁGENES ETC.) </a:t>
            </a:r>
            <a:endParaRPr lang="es-ES" sz="1050" b="1" dirty="0"/>
          </a:p>
        </p:txBody>
      </p:sp>
      <p:pic>
        <p:nvPicPr>
          <p:cNvPr id="1032" name="Picture 8" descr="https://upload.wikimedia.org/wikipedia/commons/thumb/8/86/Microsoft_Excel_2013_logo.svg/782px-Microsoft_Excel_2013_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75" y="3393268"/>
            <a:ext cx="439020" cy="4311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0" descr="Image result for logo pdf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pic>
        <p:nvPicPr>
          <p:cNvPr id="1038" name="Picture 14" descr="https://www.seeklogo.net/wp-content/uploads/2012/05/adobe-pdf-icon-logo-vector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12" y="3361198"/>
            <a:ext cx="495300" cy="4953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126" y="3959564"/>
            <a:ext cx="1032647" cy="261129"/>
          </a:xfrm>
          <a:prstGeom prst="rect">
            <a:avLst/>
          </a:prstGeom>
          <a:effectLst/>
        </p:spPr>
      </p:pic>
      <p:grpSp>
        <p:nvGrpSpPr>
          <p:cNvPr id="1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1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17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sp>
        <p:nvSpPr>
          <p:cNvPr id="22" name="Wave 21"/>
          <p:cNvSpPr/>
          <p:nvPr/>
        </p:nvSpPr>
        <p:spPr>
          <a:xfrm>
            <a:off x="1116212" y="702775"/>
            <a:ext cx="6821952" cy="870153"/>
          </a:xfrm>
          <a:prstGeom prst="wave">
            <a:avLst>
              <a:gd name="adj1" fmla="val 12500"/>
              <a:gd name="adj2" fmla="val -619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002060"/>
                </a:solidFill>
              </a:rPr>
              <a:t>¿QUÉ DEBEN CONTENER LAS EVIDENCIAS </a:t>
            </a:r>
            <a:endParaRPr lang="es-MX" sz="1400" b="1" dirty="0">
              <a:solidFill>
                <a:srgbClr val="00206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002060"/>
                </a:solidFill>
              </a:rPr>
              <a:t>DE </a:t>
            </a:r>
            <a:r>
              <a:rPr lang="es-MX" sz="1400" b="1" dirty="0">
                <a:solidFill>
                  <a:srgbClr val="002060"/>
                </a:solidFill>
              </a:rPr>
              <a:t>LAS ACTIVIDADES </a:t>
            </a:r>
            <a:r>
              <a:rPr lang="es-MX" sz="1400" b="1" dirty="0" smtClean="0">
                <a:solidFill>
                  <a:srgbClr val="002060"/>
                </a:solidFill>
              </a:rPr>
              <a:t>QUE SE CARGAN EN </a:t>
            </a:r>
            <a:r>
              <a:rPr lang="es-MX" sz="1400" b="1" dirty="0">
                <a:solidFill>
                  <a:srgbClr val="002060"/>
                </a:solidFill>
              </a:rPr>
              <a:t>LA </a:t>
            </a:r>
            <a:r>
              <a:rPr lang="es-MX" sz="1400" b="1" dirty="0" smtClean="0">
                <a:solidFill>
                  <a:srgbClr val="002060"/>
                </a:solidFill>
              </a:rPr>
              <a:t>UNIVERSIDAD LTH?</a:t>
            </a:r>
            <a:endParaRPr lang="es-ES" sz="1400" b="1" dirty="0">
              <a:solidFill>
                <a:srgbClr val="00206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6080" y="5203758"/>
            <a:ext cx="457609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VEAMOS EL EJEMPLO DEL ARCHIVO DE POWER POINT</a:t>
            </a:r>
            <a:endParaRPr 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2" name="Up Arrow 1"/>
          <p:cNvSpPr/>
          <p:nvPr/>
        </p:nvSpPr>
        <p:spPr>
          <a:xfrm rot="10800000">
            <a:off x="4605981" y="6058054"/>
            <a:ext cx="392561" cy="42586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23728" y="1268760"/>
            <a:ext cx="4752528" cy="46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b="1" dirty="0" smtClean="0">
                <a:solidFill>
                  <a:srgbClr val="002060"/>
                </a:solidFill>
                <a:latin typeface="Calibri" pitchFamily="32" charset="0"/>
              </a:rPr>
              <a:t>NOMBRE DE LA ACTIVIDAD</a:t>
            </a: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b="1" dirty="0">
              <a:solidFill>
                <a:srgbClr val="002060"/>
              </a:solidFill>
              <a:latin typeface="Calibri" pitchFamily="32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9 Rectángulo"/>
          <p:cNvSpPr/>
          <p:nvPr/>
        </p:nvSpPr>
        <p:spPr>
          <a:xfrm>
            <a:off x="290520" y="324569"/>
            <a:ext cx="3585277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s-MX" sz="2000" dirty="0" smtClean="0">
                <a:solidFill>
                  <a:schemeClr val="tx2">
                    <a:lumMod val="75000"/>
                  </a:schemeClr>
                </a:solidFill>
              </a:rPr>
              <a:t>PONER LOGO DEL DISTRIBUIDOR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39553" y="2094199"/>
            <a:ext cx="8136903" cy="34062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Calibri" pitchFamily="32" charset="0"/>
              </a:rPr>
              <a:t>DESCRIPCIÓN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MX" sz="2400" dirty="0" smtClean="0">
                <a:solidFill>
                  <a:schemeClr val="tx1"/>
                </a:solidFill>
              </a:rPr>
              <a:t>Definir </a:t>
            </a:r>
            <a:r>
              <a:rPr lang="es-MX" sz="2400" dirty="0">
                <a:solidFill>
                  <a:schemeClr val="tx1"/>
                </a:solidFill>
              </a:rPr>
              <a:t>objetivos de utilidad antes de impuestos y rentabilidad, y documentarlos en Scorecard</a:t>
            </a:r>
            <a:endParaRPr lang="es-MX" sz="2400" dirty="0" smtClean="0">
              <a:solidFill>
                <a:schemeClr val="tx1"/>
              </a:solidFill>
              <a:latin typeface="Calibri" pitchFamily="32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MX" sz="2400" b="1" dirty="0" smtClean="0">
              <a:solidFill>
                <a:schemeClr val="accent6">
                  <a:lumMod val="75000"/>
                </a:schemeClr>
              </a:solidFill>
              <a:latin typeface="Calibri" pitchFamily="32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Calibri" pitchFamily="32" charset="0"/>
              </a:rPr>
              <a:t>CÓDIGO DE ACTIVIDAD</a:t>
            </a: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dirty="0" smtClean="0">
                <a:solidFill>
                  <a:srgbClr val="000000"/>
                </a:solidFill>
                <a:latin typeface="Calibri" pitchFamily="32" charset="0"/>
              </a:rPr>
              <a:t>Act-066</a:t>
            </a:r>
            <a:endParaRPr lang="es-MX" sz="2400" b="1" dirty="0" smtClean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sz="2400" b="1" dirty="0" smtClean="0">
              <a:solidFill>
                <a:srgbClr val="1F497D"/>
              </a:solidFill>
              <a:latin typeface="Calibri" pitchFamily="32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 smtClean="0">
                <a:solidFill>
                  <a:srgbClr val="002060"/>
                </a:solidFill>
                <a:latin typeface="Calibri" pitchFamily="32" charset="0"/>
              </a:rPr>
              <a:t>RESPONSABLE                                    </a:t>
            </a: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dirty="0" smtClean="0">
                <a:solidFill>
                  <a:srgbClr val="000000"/>
                </a:solidFill>
                <a:latin typeface="Calibri" pitchFamily="32" charset="0"/>
              </a:rPr>
              <a:t>JUAN EDUARDO GONZALEZ</a:t>
            </a:r>
            <a:endParaRPr lang="es-MX" sz="2400" b="1" dirty="0" smtClean="0">
              <a:solidFill>
                <a:srgbClr val="000000"/>
              </a:solidFill>
              <a:latin typeface="Calibri" pitchFamily="32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endParaRPr lang="es-MX" sz="2700" dirty="0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34517" y="5257572"/>
            <a:ext cx="278826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80000"/>
              </a:lnSpc>
              <a:spcBef>
                <a:spcPts val="675"/>
              </a:spcBef>
              <a:buSzPct val="100000"/>
              <a:defRPr/>
            </a:pPr>
            <a:r>
              <a:rPr lang="es-MX" sz="2400" b="1" dirty="0">
                <a:solidFill>
                  <a:srgbClr val="002060"/>
                </a:solidFill>
                <a:latin typeface="Calibri" pitchFamily="32" charset="0"/>
              </a:rPr>
              <a:t>FECHA:   </a:t>
            </a:r>
            <a:r>
              <a:rPr lang="es-MX" sz="2400" dirty="0">
                <a:latin typeface="Calibri" pitchFamily="32" charset="0"/>
              </a:rPr>
              <a:t>01/06/2016</a:t>
            </a:r>
          </a:p>
        </p:txBody>
      </p:sp>
      <p:sp>
        <p:nvSpPr>
          <p:cNvPr id="4" name="Rectangle 3"/>
          <p:cNvSpPr/>
          <p:nvPr/>
        </p:nvSpPr>
        <p:spPr>
          <a:xfrm rot="19394849">
            <a:off x="4439515" y="3087056"/>
            <a:ext cx="45760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EJEMPLO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9394849">
            <a:off x="5017202" y="1659718"/>
            <a:ext cx="45760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EJEMPLO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2800" y="2204864"/>
            <a:ext cx="8210052" cy="571504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19200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47990" y="1551345"/>
            <a:ext cx="7994862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MX" altLang="es-ES" sz="2400" b="1" dirty="0">
                <a:solidFill>
                  <a:srgbClr val="1F497D"/>
                </a:solidFill>
              </a:rPr>
              <a:t>OBJETIVO</a:t>
            </a:r>
            <a:r>
              <a:rPr lang="es-MX" altLang="es-ES" b="1" dirty="0">
                <a:solidFill>
                  <a:srgbClr val="1F497D"/>
                </a:solidFill>
              </a:rPr>
              <a:t> </a:t>
            </a:r>
            <a:r>
              <a:rPr lang="es-MX" altLang="es-ES" b="1" dirty="0">
                <a:solidFill>
                  <a:schemeClr val="bg1"/>
                </a:solidFill>
                <a:latin typeface="Arial" panose="020B0604020202020204" pitchFamily="34" charset="0"/>
              </a:rPr>
              <a:t>de herramientas el</a:t>
            </a:r>
          </a:p>
          <a:p>
            <a:pPr algn="just">
              <a:spcBef>
                <a:spcPts val="1000"/>
              </a:spcBef>
            </a:pPr>
            <a:r>
              <a:rPr lang="es-MX" altLang="es-ES" dirty="0">
                <a:latin typeface="Arial" panose="020B0604020202020204" pitchFamily="34" charset="0"/>
              </a:rPr>
              <a:t>Identificar el desempeño mínimo esperado de la productividad de la empresa buscando áreas de oportunidad que permitan el crecimiento de la misma.</a:t>
            </a:r>
            <a:endParaRPr lang="es-MX" altLang="es-ES" dirty="0"/>
          </a:p>
        </p:txBody>
      </p:sp>
      <p:sp>
        <p:nvSpPr>
          <p:cNvPr id="4" name="Rectangle 3"/>
          <p:cNvSpPr/>
          <p:nvPr/>
        </p:nvSpPr>
        <p:spPr>
          <a:xfrm>
            <a:off x="562030" y="3280766"/>
            <a:ext cx="8114425" cy="238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MX" altLang="es-ES" sz="2400" b="1" dirty="0" smtClean="0">
                <a:solidFill>
                  <a:srgbClr val="1F497D"/>
                </a:solidFill>
              </a:rPr>
              <a:t>REQUISITOS DE LA ACTIVIDAD </a:t>
            </a:r>
            <a:r>
              <a:rPr lang="es-MX" altLang="es-ES" b="1" dirty="0">
                <a:solidFill>
                  <a:schemeClr val="bg1"/>
                </a:solidFill>
                <a:latin typeface="Arial" panose="020B0604020202020204" pitchFamily="34" charset="0"/>
              </a:rPr>
              <a:t>de herramientas </a:t>
            </a:r>
            <a:r>
              <a:rPr lang="es-MX" altLang="es-E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el</a:t>
            </a:r>
          </a:p>
          <a:p>
            <a:pPr algn="just">
              <a:spcBef>
                <a:spcPts val="1000"/>
              </a:spcBef>
            </a:pPr>
            <a:r>
              <a:rPr lang="es-MX" altLang="es-ES" dirty="0">
                <a:latin typeface="Arial" panose="020B0604020202020204" pitchFamily="34" charset="0"/>
              </a:rPr>
              <a:t>Una vez definidos los objetivos de utilidad antes de impuestos (pesos) y rentabilidad (% de utilidad vs facturación) a nivel negocio, unidad de negocio y vendedor, darlos de alta en </a:t>
            </a:r>
            <a:r>
              <a:rPr lang="es-MX" altLang="es-ES" dirty="0" err="1">
                <a:latin typeface="Arial" panose="020B0604020202020204" pitchFamily="34" charset="0"/>
              </a:rPr>
              <a:t>Scorecard</a:t>
            </a:r>
            <a:r>
              <a:rPr lang="es-MX" altLang="es-ES" dirty="0">
                <a:latin typeface="Arial" panose="020B0604020202020204" pitchFamily="34" charset="0"/>
              </a:rPr>
              <a:t>. Anexar </a:t>
            </a:r>
            <a:r>
              <a:rPr lang="es-MX" altLang="es-ES" dirty="0" err="1">
                <a:latin typeface="Arial" panose="020B0604020202020204" pitchFamily="34" charset="0"/>
              </a:rPr>
              <a:t>Scorecard</a:t>
            </a:r>
            <a:r>
              <a:rPr lang="es-MX" altLang="es-ES" dirty="0">
                <a:latin typeface="Arial" panose="020B0604020202020204" pitchFamily="34" charset="0"/>
              </a:rPr>
              <a:t> donde se pueda identificar los objetivos de cada mes del año a nivel negocio, unidad de negocio y vendedor.</a:t>
            </a:r>
            <a:endParaRPr lang="es-MX" altLang="es-ES" dirty="0"/>
          </a:p>
          <a:p>
            <a:pPr algn="just">
              <a:spcBef>
                <a:spcPts val="1000"/>
              </a:spcBef>
            </a:pPr>
            <a:endParaRPr lang="es-MX" altLang="es-ES" dirty="0"/>
          </a:p>
        </p:txBody>
      </p:sp>
      <p:sp>
        <p:nvSpPr>
          <p:cNvPr id="10" name="9 Rectángulo"/>
          <p:cNvSpPr/>
          <p:nvPr/>
        </p:nvSpPr>
        <p:spPr>
          <a:xfrm>
            <a:off x="290520" y="324569"/>
            <a:ext cx="3585277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s-MX" sz="2000" dirty="0" smtClean="0">
                <a:solidFill>
                  <a:schemeClr val="tx2">
                    <a:lumMod val="75000"/>
                  </a:schemeClr>
                </a:solidFill>
              </a:rPr>
              <a:t>PONER LOGO DEL DISTRIBUIDOR</a:t>
            </a:r>
          </a:p>
        </p:txBody>
      </p:sp>
    </p:spTree>
    <p:extLst>
      <p:ext uri="{BB962C8B-B14F-4D97-AF65-F5344CB8AC3E}">
        <p14:creationId xmlns:p14="http://schemas.microsoft.com/office/powerpoint/2010/main" val="280462813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9394849">
            <a:off x="4801177" y="3039308"/>
            <a:ext cx="4576096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EJEMPLO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51520" y="90872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395536" y="616530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555060" y="6255985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90520" y="324569"/>
            <a:ext cx="3585277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s-MX" sz="2000" dirty="0" smtClean="0">
                <a:solidFill>
                  <a:schemeClr val="tx2">
                    <a:lumMod val="75000"/>
                  </a:schemeClr>
                </a:solidFill>
              </a:rPr>
              <a:t>PONER LOGO DEL DISTRIBUIDOR</a:t>
            </a: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760987" y="1482254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MX" altLang="es-ES" sz="2000" b="1" dirty="0" smtClean="0">
                <a:solidFill>
                  <a:srgbClr val="1F497D"/>
                </a:solidFill>
              </a:rPr>
              <a:t>EXPLICAR QUE SE HIZO PARA CUMPLIR CON LA ACTIVIDAD Y EN QUE CONSISTE EL ARCHIVO QUE ANEXAN (WORD, EXCEL, PDF, FOTOS ETC.)</a:t>
            </a:r>
            <a:endParaRPr lang="es-MX" altLang="es-ES" sz="2000" b="1" dirty="0">
              <a:solidFill>
                <a:srgbClr val="1F497D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95536" y="2450519"/>
            <a:ext cx="8351838" cy="323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/>
            <a:r>
              <a:rPr lang="es-MX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SE HAN IDENTIFICADO LOS OBJETIVOS DE UTILIDADES DE ACUERDO A LAS VENTAS DEL AÑO 2013, DE HAY SE HIZO UNA PROYECCION PARA EL 2014 Y POR ULTIMO SE IDENTIFICO EN SOCORECARD LOS PORCENTAJES Y LAS DIFERENCIAS</a:t>
            </a:r>
            <a:r>
              <a:rPr lang="es-MX" altLang="es-ES" sz="1800" dirty="0">
                <a:solidFill>
                  <a:schemeClr val="tx1"/>
                </a:solidFill>
              </a:rPr>
              <a:t>.</a:t>
            </a:r>
          </a:p>
          <a:p>
            <a:pPr algn="just" eaLnBrk="1" hangingPunct="1"/>
            <a:endParaRPr lang="es-MX" altLang="es-ES" sz="1800" dirty="0">
              <a:solidFill>
                <a:schemeClr val="tx1"/>
              </a:solidFill>
            </a:endParaRPr>
          </a:p>
          <a:p>
            <a:pPr algn="just" eaLnBrk="1" hangingPunct="1"/>
            <a:r>
              <a:rPr lang="es-MX" altLang="es-ES" sz="1800" dirty="0">
                <a:solidFill>
                  <a:schemeClr val="tx1"/>
                </a:solidFill>
              </a:rPr>
              <a:t>EL PRIMER ARCHIVO EN PDF SON LOS OBJETIVOS DE VENTAS EN GENERAL HABLANDO EN DINERO</a:t>
            </a:r>
          </a:p>
          <a:p>
            <a:pPr algn="just" eaLnBrk="1" hangingPunct="1"/>
            <a:r>
              <a:rPr lang="es-MX" altLang="es-ES" sz="1800" dirty="0">
                <a:solidFill>
                  <a:schemeClr val="tx1"/>
                </a:solidFill>
              </a:rPr>
              <a:t>EL SEGUNDO ARCHIVO EN PDF SON LOS BJETIVOS DE VENTAS DE ACUMULADORES EN PIEZAS.</a:t>
            </a:r>
          </a:p>
          <a:p>
            <a:pPr algn="just" eaLnBrk="1" hangingPunct="1"/>
            <a:endParaRPr lang="es-MX" altLang="es-E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97924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4F717F76B6C438EC57FB99668C097" ma:contentTypeVersion="0" ma:contentTypeDescription="Create a new document." ma:contentTypeScope="" ma:versionID="8457550df98d8e13f004ad448f6dca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c2ce141eb62f2774e0bab90cd6a7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6A3795-24C5-4F99-8431-80FC94752DA7}"/>
</file>

<file path=customXml/itemProps2.xml><?xml version="1.0" encoding="utf-8"?>
<ds:datastoreItem xmlns:ds="http://schemas.openxmlformats.org/officeDocument/2006/customXml" ds:itemID="{F36E177E-4994-4FDE-8A80-C55E6C15F511}"/>
</file>

<file path=customXml/itemProps3.xml><?xml version="1.0" encoding="utf-8"?>
<ds:datastoreItem xmlns:ds="http://schemas.openxmlformats.org/officeDocument/2006/customXml" ds:itemID="{18B5358E-E4C2-45D9-8B78-9EF4CD5425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309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</vt:lpstr>
      <vt:lpstr>Arial</vt:lpstr>
      <vt:lpstr>Calibri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Alonso de Jesus Sierra Siller</cp:lastModifiedBy>
  <cp:revision>151</cp:revision>
  <dcterms:created xsi:type="dcterms:W3CDTF">2010-08-12T19:21:43Z</dcterms:created>
  <dcterms:modified xsi:type="dcterms:W3CDTF">2016-06-15T17:06:43Z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0x010100C474F717F76B6C438EC57FB99668C097</vt:lpwstr>
  </property>
</Properties>
</file>