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63" r:id="rId2"/>
    <p:sldId id="257" r:id="rId3"/>
    <p:sldId id="258" r:id="rId4"/>
    <p:sldId id="272" r:id="rId5"/>
    <p:sldId id="273" r:id="rId6"/>
    <p:sldId id="269" r:id="rId7"/>
    <p:sldId id="271" r:id="rId8"/>
    <p:sldId id="270" r:id="rId9"/>
  </p:sldIdLst>
  <p:sldSz cx="10801350" cy="7597775"/>
  <p:notesSz cx="7053263" cy="9309100"/>
  <p:defaultTextStyle>
    <a:defPPr>
      <a:defRPr lang="es-MX"/>
    </a:defPPr>
    <a:lvl1pPr marL="0" algn="l" defTabSz="997431" rtl="0" eaLnBrk="1" latinLnBrk="0" hangingPunct="1">
      <a:defRPr sz="2000" kern="1200">
        <a:solidFill>
          <a:schemeClr val="tx1"/>
        </a:solidFill>
        <a:latin typeface="+mn-lt"/>
        <a:ea typeface="+mn-ea"/>
        <a:cs typeface="+mn-cs"/>
      </a:defRPr>
    </a:lvl1pPr>
    <a:lvl2pPr marL="498716" algn="l" defTabSz="997431" rtl="0" eaLnBrk="1" latinLnBrk="0" hangingPunct="1">
      <a:defRPr sz="2000" kern="1200">
        <a:solidFill>
          <a:schemeClr val="tx1"/>
        </a:solidFill>
        <a:latin typeface="+mn-lt"/>
        <a:ea typeface="+mn-ea"/>
        <a:cs typeface="+mn-cs"/>
      </a:defRPr>
    </a:lvl2pPr>
    <a:lvl3pPr marL="997431" algn="l" defTabSz="997431" rtl="0" eaLnBrk="1" latinLnBrk="0" hangingPunct="1">
      <a:defRPr sz="2000" kern="1200">
        <a:solidFill>
          <a:schemeClr val="tx1"/>
        </a:solidFill>
        <a:latin typeface="+mn-lt"/>
        <a:ea typeface="+mn-ea"/>
        <a:cs typeface="+mn-cs"/>
      </a:defRPr>
    </a:lvl3pPr>
    <a:lvl4pPr marL="1496147" algn="l" defTabSz="997431" rtl="0" eaLnBrk="1" latinLnBrk="0" hangingPunct="1">
      <a:defRPr sz="2000" kern="1200">
        <a:solidFill>
          <a:schemeClr val="tx1"/>
        </a:solidFill>
        <a:latin typeface="+mn-lt"/>
        <a:ea typeface="+mn-ea"/>
        <a:cs typeface="+mn-cs"/>
      </a:defRPr>
    </a:lvl4pPr>
    <a:lvl5pPr marL="1994863" algn="l" defTabSz="997431" rtl="0" eaLnBrk="1" latinLnBrk="0" hangingPunct="1">
      <a:defRPr sz="2000" kern="1200">
        <a:solidFill>
          <a:schemeClr val="tx1"/>
        </a:solidFill>
        <a:latin typeface="+mn-lt"/>
        <a:ea typeface="+mn-ea"/>
        <a:cs typeface="+mn-cs"/>
      </a:defRPr>
    </a:lvl5pPr>
    <a:lvl6pPr marL="2493578" algn="l" defTabSz="997431" rtl="0" eaLnBrk="1" latinLnBrk="0" hangingPunct="1">
      <a:defRPr sz="2000" kern="1200">
        <a:solidFill>
          <a:schemeClr val="tx1"/>
        </a:solidFill>
        <a:latin typeface="+mn-lt"/>
        <a:ea typeface="+mn-ea"/>
        <a:cs typeface="+mn-cs"/>
      </a:defRPr>
    </a:lvl6pPr>
    <a:lvl7pPr marL="2992293" algn="l" defTabSz="997431" rtl="0" eaLnBrk="1" latinLnBrk="0" hangingPunct="1">
      <a:defRPr sz="2000" kern="1200">
        <a:solidFill>
          <a:schemeClr val="tx1"/>
        </a:solidFill>
        <a:latin typeface="+mn-lt"/>
        <a:ea typeface="+mn-ea"/>
        <a:cs typeface="+mn-cs"/>
      </a:defRPr>
    </a:lvl7pPr>
    <a:lvl8pPr marL="3491009" algn="l" defTabSz="997431" rtl="0" eaLnBrk="1" latinLnBrk="0" hangingPunct="1">
      <a:defRPr sz="2000" kern="1200">
        <a:solidFill>
          <a:schemeClr val="tx1"/>
        </a:solidFill>
        <a:latin typeface="+mn-lt"/>
        <a:ea typeface="+mn-ea"/>
        <a:cs typeface="+mn-cs"/>
      </a:defRPr>
    </a:lvl8pPr>
    <a:lvl9pPr marL="3989724" algn="l" defTabSz="997431"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1F5795"/>
    <a:srgbClr val="0066CC"/>
    <a:srgbClr val="4476B2"/>
    <a:srgbClr val="00FFFF"/>
    <a:srgbClr val="0049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732" y="174"/>
      </p:cViewPr>
      <p:guideLst>
        <p:guide orient="horz" pos="2394"/>
        <p:guide pos="34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s-MX"/>
          </a:p>
        </p:txBody>
      </p:sp>
      <p:sp>
        <p:nvSpPr>
          <p:cNvPr id="3" name="2 Marcador de fecha"/>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F62EF649-EA36-4DAC-AC8B-71097B144346}" type="datetimeFigureOut">
              <a:rPr lang="es-MX" smtClean="0"/>
              <a:pPr/>
              <a:t>20/12/2016</a:t>
            </a:fld>
            <a:endParaRPr lang="es-MX"/>
          </a:p>
        </p:txBody>
      </p:sp>
      <p:sp>
        <p:nvSpPr>
          <p:cNvPr id="4" name="3 Marcador de pie de página"/>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A8BD6B05-BD37-496E-BCB6-95D609C6E759}" type="slidenum">
              <a:rPr lang="es-MX" smtClean="0"/>
              <a:pPr/>
              <a:t>‹Nº›</a:t>
            </a:fld>
            <a:endParaRPr lang="es-MX"/>
          </a:p>
        </p:txBody>
      </p:sp>
    </p:spTree>
    <p:extLst>
      <p:ext uri="{BB962C8B-B14F-4D97-AF65-F5344CB8AC3E}">
        <p14:creationId xmlns:p14="http://schemas.microsoft.com/office/powerpoint/2010/main" val="3169977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s-MX" dirty="0"/>
          </a:p>
        </p:txBody>
      </p:sp>
      <p:sp>
        <p:nvSpPr>
          <p:cNvPr id="3" name="2 Marcador de fecha"/>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3CEC905A-53FE-4BD4-A585-9D724B30FCBD}" type="datetimeFigureOut">
              <a:rPr lang="es-MX" smtClean="0"/>
              <a:pPr/>
              <a:t>20/12/2016</a:t>
            </a:fld>
            <a:endParaRPr lang="es-MX" dirty="0"/>
          </a:p>
        </p:txBody>
      </p:sp>
      <p:sp>
        <p:nvSpPr>
          <p:cNvPr id="4" name="3 Marcador de imagen de diapositiva"/>
          <p:cNvSpPr>
            <a:spLocks noGrp="1" noRot="1" noChangeAspect="1"/>
          </p:cNvSpPr>
          <p:nvPr>
            <p:ph type="sldImg" idx="2"/>
          </p:nvPr>
        </p:nvSpPr>
        <p:spPr>
          <a:xfrm>
            <a:off x="1044575" y="698500"/>
            <a:ext cx="4964113" cy="3490913"/>
          </a:xfrm>
          <a:prstGeom prst="rect">
            <a:avLst/>
          </a:prstGeom>
          <a:noFill/>
          <a:ln w="12700">
            <a:solidFill>
              <a:prstClr val="black"/>
            </a:solidFill>
          </a:ln>
        </p:spPr>
        <p:txBody>
          <a:bodyPr vert="horz" lIns="93497" tIns="46749" rIns="93497" bIns="46749" rtlCol="0" anchor="ctr"/>
          <a:lstStyle/>
          <a:p>
            <a:endParaRPr lang="es-MX" dirty="0"/>
          </a:p>
        </p:txBody>
      </p:sp>
      <p:sp>
        <p:nvSpPr>
          <p:cNvPr id="5" name="4 Marcador de notas"/>
          <p:cNvSpPr>
            <a:spLocks noGrp="1"/>
          </p:cNvSpPr>
          <p:nvPr>
            <p:ph type="body" sz="quarter" idx="3"/>
          </p:nvPr>
        </p:nvSpPr>
        <p:spPr>
          <a:xfrm>
            <a:off x="705327" y="4421823"/>
            <a:ext cx="5642610" cy="4189095"/>
          </a:xfrm>
          <a:prstGeom prst="rect">
            <a:avLst/>
          </a:prstGeom>
        </p:spPr>
        <p:txBody>
          <a:bodyPr vert="horz" lIns="93497" tIns="46749" rIns="93497" bIns="46749"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62D6310C-6A45-4B42-908C-EF6C815BAC18}" type="slidenum">
              <a:rPr lang="es-MX" smtClean="0"/>
              <a:pPr/>
              <a:t>‹Nº›</a:t>
            </a:fld>
            <a:endParaRPr lang="es-MX" dirty="0"/>
          </a:p>
        </p:txBody>
      </p:sp>
    </p:spTree>
    <p:extLst>
      <p:ext uri="{BB962C8B-B14F-4D97-AF65-F5344CB8AC3E}">
        <p14:creationId xmlns:p14="http://schemas.microsoft.com/office/powerpoint/2010/main" val="4149259899"/>
      </p:ext>
    </p:extLst>
  </p:cSld>
  <p:clrMap bg1="lt1" tx1="dk1" bg2="lt2" tx2="dk2" accent1="accent1" accent2="accent2" accent3="accent3" accent4="accent4" accent5="accent5" accent6="accent6" hlink="hlink" folHlink="folHlink"/>
  <p:notesStyle>
    <a:lvl1pPr marL="0" algn="l" defTabSz="997431" rtl="0" eaLnBrk="1" latinLnBrk="0" hangingPunct="1">
      <a:defRPr sz="1200" kern="1200">
        <a:solidFill>
          <a:schemeClr val="tx1"/>
        </a:solidFill>
        <a:latin typeface="+mn-lt"/>
        <a:ea typeface="+mn-ea"/>
        <a:cs typeface="+mn-cs"/>
      </a:defRPr>
    </a:lvl1pPr>
    <a:lvl2pPr marL="498716" algn="l" defTabSz="997431" rtl="0" eaLnBrk="1" latinLnBrk="0" hangingPunct="1">
      <a:defRPr sz="1200" kern="1200">
        <a:solidFill>
          <a:schemeClr val="tx1"/>
        </a:solidFill>
        <a:latin typeface="+mn-lt"/>
        <a:ea typeface="+mn-ea"/>
        <a:cs typeface="+mn-cs"/>
      </a:defRPr>
    </a:lvl2pPr>
    <a:lvl3pPr marL="997431" algn="l" defTabSz="997431" rtl="0" eaLnBrk="1" latinLnBrk="0" hangingPunct="1">
      <a:defRPr sz="1200" kern="1200">
        <a:solidFill>
          <a:schemeClr val="tx1"/>
        </a:solidFill>
        <a:latin typeface="+mn-lt"/>
        <a:ea typeface="+mn-ea"/>
        <a:cs typeface="+mn-cs"/>
      </a:defRPr>
    </a:lvl3pPr>
    <a:lvl4pPr marL="1496147" algn="l" defTabSz="997431" rtl="0" eaLnBrk="1" latinLnBrk="0" hangingPunct="1">
      <a:defRPr sz="1200" kern="1200">
        <a:solidFill>
          <a:schemeClr val="tx1"/>
        </a:solidFill>
        <a:latin typeface="+mn-lt"/>
        <a:ea typeface="+mn-ea"/>
        <a:cs typeface="+mn-cs"/>
      </a:defRPr>
    </a:lvl4pPr>
    <a:lvl5pPr marL="1994863" algn="l" defTabSz="997431" rtl="0" eaLnBrk="1" latinLnBrk="0" hangingPunct="1">
      <a:defRPr sz="1200" kern="1200">
        <a:solidFill>
          <a:schemeClr val="tx1"/>
        </a:solidFill>
        <a:latin typeface="+mn-lt"/>
        <a:ea typeface="+mn-ea"/>
        <a:cs typeface="+mn-cs"/>
      </a:defRPr>
    </a:lvl5pPr>
    <a:lvl6pPr marL="2493578" algn="l" defTabSz="997431" rtl="0" eaLnBrk="1" latinLnBrk="0" hangingPunct="1">
      <a:defRPr sz="1200" kern="1200">
        <a:solidFill>
          <a:schemeClr val="tx1"/>
        </a:solidFill>
        <a:latin typeface="+mn-lt"/>
        <a:ea typeface="+mn-ea"/>
        <a:cs typeface="+mn-cs"/>
      </a:defRPr>
    </a:lvl6pPr>
    <a:lvl7pPr marL="2992293" algn="l" defTabSz="997431" rtl="0" eaLnBrk="1" latinLnBrk="0" hangingPunct="1">
      <a:defRPr sz="1200" kern="1200">
        <a:solidFill>
          <a:schemeClr val="tx1"/>
        </a:solidFill>
        <a:latin typeface="+mn-lt"/>
        <a:ea typeface="+mn-ea"/>
        <a:cs typeface="+mn-cs"/>
      </a:defRPr>
    </a:lvl7pPr>
    <a:lvl8pPr marL="3491009" algn="l" defTabSz="997431" rtl="0" eaLnBrk="1" latinLnBrk="0" hangingPunct="1">
      <a:defRPr sz="1200" kern="1200">
        <a:solidFill>
          <a:schemeClr val="tx1"/>
        </a:solidFill>
        <a:latin typeface="+mn-lt"/>
        <a:ea typeface="+mn-ea"/>
        <a:cs typeface="+mn-cs"/>
      </a:defRPr>
    </a:lvl8pPr>
    <a:lvl9pPr marL="3989724" algn="l" defTabSz="997431"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810105" y="2360238"/>
            <a:ext cx="9181150" cy="1628597"/>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620206" y="4305410"/>
            <a:ext cx="7560946" cy="1941654"/>
          </a:xfrm>
        </p:spPr>
        <p:txBody>
          <a:bodyPr/>
          <a:lstStyle>
            <a:lvl1pPr marL="0" indent="0" algn="ctr">
              <a:buNone/>
              <a:defRPr>
                <a:solidFill>
                  <a:schemeClr val="tx1">
                    <a:tint val="75000"/>
                  </a:schemeClr>
                </a:solidFill>
              </a:defRPr>
            </a:lvl1pPr>
            <a:lvl2pPr marL="498716" indent="0" algn="ctr">
              <a:buNone/>
              <a:defRPr>
                <a:solidFill>
                  <a:schemeClr val="tx1">
                    <a:tint val="75000"/>
                  </a:schemeClr>
                </a:solidFill>
              </a:defRPr>
            </a:lvl2pPr>
            <a:lvl3pPr marL="997431" indent="0" algn="ctr">
              <a:buNone/>
              <a:defRPr>
                <a:solidFill>
                  <a:schemeClr val="tx1">
                    <a:tint val="75000"/>
                  </a:schemeClr>
                </a:solidFill>
              </a:defRPr>
            </a:lvl3pPr>
            <a:lvl4pPr marL="1496147" indent="0" algn="ctr">
              <a:buNone/>
              <a:defRPr>
                <a:solidFill>
                  <a:schemeClr val="tx1">
                    <a:tint val="75000"/>
                  </a:schemeClr>
                </a:solidFill>
              </a:defRPr>
            </a:lvl4pPr>
            <a:lvl5pPr marL="1994863" indent="0" algn="ctr">
              <a:buNone/>
              <a:defRPr>
                <a:solidFill>
                  <a:schemeClr val="tx1">
                    <a:tint val="75000"/>
                  </a:schemeClr>
                </a:solidFill>
              </a:defRPr>
            </a:lvl5pPr>
            <a:lvl6pPr marL="2493578" indent="0" algn="ctr">
              <a:buNone/>
              <a:defRPr>
                <a:solidFill>
                  <a:schemeClr val="tx1">
                    <a:tint val="75000"/>
                  </a:schemeClr>
                </a:solidFill>
              </a:defRPr>
            </a:lvl6pPr>
            <a:lvl7pPr marL="2992293" indent="0" algn="ctr">
              <a:buNone/>
              <a:defRPr>
                <a:solidFill>
                  <a:schemeClr val="tx1">
                    <a:tint val="75000"/>
                  </a:schemeClr>
                </a:solidFill>
              </a:defRPr>
            </a:lvl7pPr>
            <a:lvl8pPr marL="3491009" indent="0" algn="ctr">
              <a:buNone/>
              <a:defRPr>
                <a:solidFill>
                  <a:schemeClr val="tx1">
                    <a:tint val="75000"/>
                  </a:schemeClr>
                </a:solidFill>
              </a:defRPr>
            </a:lvl8pPr>
            <a:lvl9pPr marL="3989724"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F0440942-F882-474B-850B-C8D773AD09BF}" type="datetimeFigureOut">
              <a:rPr lang="es-MX" smtClean="0"/>
              <a:pPr/>
              <a:t>20/12/2016</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0440942-F882-474B-850B-C8D773AD09BF}" type="datetimeFigureOut">
              <a:rPr lang="es-MX" smtClean="0"/>
              <a:pPr/>
              <a:t>20/12/2016</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830980" y="304263"/>
            <a:ext cx="2430304" cy="6482732"/>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540073" y="304263"/>
            <a:ext cx="7110887" cy="648273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0440942-F882-474B-850B-C8D773AD09BF}" type="datetimeFigureOut">
              <a:rPr lang="es-MX" smtClean="0"/>
              <a:pPr/>
              <a:t>20/12/2016</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F0440942-F882-474B-850B-C8D773AD09BF}" type="datetimeFigureOut">
              <a:rPr lang="es-MX" smtClean="0"/>
              <a:pPr/>
              <a:t>20/12/2016</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3235" y="4882282"/>
            <a:ext cx="9181150" cy="1509003"/>
          </a:xfrm>
        </p:spPr>
        <p:txBody>
          <a:bodyPr anchor="t"/>
          <a:lstStyle>
            <a:lvl1pPr algn="l">
              <a:defRPr sz="44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853235" y="3220265"/>
            <a:ext cx="9181150" cy="1662012"/>
          </a:xfrm>
        </p:spPr>
        <p:txBody>
          <a:bodyPr anchor="b"/>
          <a:lstStyle>
            <a:lvl1pPr marL="0" indent="0">
              <a:buNone/>
              <a:defRPr sz="2200">
                <a:solidFill>
                  <a:schemeClr val="tx1">
                    <a:tint val="75000"/>
                  </a:schemeClr>
                </a:solidFill>
              </a:defRPr>
            </a:lvl1pPr>
            <a:lvl2pPr marL="498716" indent="0">
              <a:buNone/>
              <a:defRPr sz="2000">
                <a:solidFill>
                  <a:schemeClr val="tx1">
                    <a:tint val="75000"/>
                  </a:schemeClr>
                </a:solidFill>
              </a:defRPr>
            </a:lvl2pPr>
            <a:lvl3pPr marL="997431" indent="0">
              <a:buNone/>
              <a:defRPr sz="1800">
                <a:solidFill>
                  <a:schemeClr val="tx1">
                    <a:tint val="75000"/>
                  </a:schemeClr>
                </a:solidFill>
              </a:defRPr>
            </a:lvl3pPr>
            <a:lvl4pPr marL="1496147" indent="0">
              <a:buNone/>
              <a:defRPr sz="1500">
                <a:solidFill>
                  <a:schemeClr val="tx1">
                    <a:tint val="75000"/>
                  </a:schemeClr>
                </a:solidFill>
              </a:defRPr>
            </a:lvl4pPr>
            <a:lvl5pPr marL="1994863" indent="0">
              <a:buNone/>
              <a:defRPr sz="1500">
                <a:solidFill>
                  <a:schemeClr val="tx1">
                    <a:tint val="75000"/>
                  </a:schemeClr>
                </a:solidFill>
              </a:defRPr>
            </a:lvl5pPr>
            <a:lvl6pPr marL="2493578" indent="0">
              <a:buNone/>
              <a:defRPr sz="1500">
                <a:solidFill>
                  <a:schemeClr val="tx1">
                    <a:tint val="75000"/>
                  </a:schemeClr>
                </a:solidFill>
              </a:defRPr>
            </a:lvl6pPr>
            <a:lvl7pPr marL="2992293" indent="0">
              <a:buNone/>
              <a:defRPr sz="1500">
                <a:solidFill>
                  <a:schemeClr val="tx1">
                    <a:tint val="75000"/>
                  </a:schemeClr>
                </a:solidFill>
              </a:defRPr>
            </a:lvl7pPr>
            <a:lvl8pPr marL="3491009" indent="0">
              <a:buNone/>
              <a:defRPr sz="1500">
                <a:solidFill>
                  <a:schemeClr val="tx1">
                    <a:tint val="75000"/>
                  </a:schemeClr>
                </a:solidFill>
              </a:defRPr>
            </a:lvl8pPr>
            <a:lvl9pPr marL="3989724" indent="0">
              <a:buNone/>
              <a:defRPr sz="15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0440942-F882-474B-850B-C8D773AD09BF}" type="datetimeFigureOut">
              <a:rPr lang="es-MX" smtClean="0"/>
              <a:pPr/>
              <a:t>20/12/2016</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540068" y="1772819"/>
            <a:ext cx="4770598" cy="501418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490688" y="1772819"/>
            <a:ext cx="4770598" cy="5014180"/>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F0440942-F882-474B-850B-C8D773AD09BF}" type="datetimeFigureOut">
              <a:rPr lang="es-MX" smtClean="0"/>
              <a:pPr/>
              <a:t>20/12/2016</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540070" y="1700709"/>
            <a:ext cx="4772472" cy="708774"/>
          </a:xfrm>
        </p:spPr>
        <p:txBody>
          <a:bodyPr anchor="b"/>
          <a:lstStyle>
            <a:lvl1pPr marL="0" indent="0">
              <a:buNone/>
              <a:defRPr sz="2600" b="1"/>
            </a:lvl1pPr>
            <a:lvl2pPr marL="498716" indent="0">
              <a:buNone/>
              <a:defRPr sz="2200" b="1"/>
            </a:lvl2pPr>
            <a:lvl3pPr marL="997431" indent="0">
              <a:buNone/>
              <a:defRPr sz="2000" b="1"/>
            </a:lvl3pPr>
            <a:lvl4pPr marL="1496147" indent="0">
              <a:buNone/>
              <a:defRPr sz="1800" b="1"/>
            </a:lvl4pPr>
            <a:lvl5pPr marL="1994863" indent="0">
              <a:buNone/>
              <a:defRPr sz="1800" b="1"/>
            </a:lvl5pPr>
            <a:lvl6pPr marL="2493578" indent="0">
              <a:buNone/>
              <a:defRPr sz="1800" b="1"/>
            </a:lvl6pPr>
            <a:lvl7pPr marL="2992293" indent="0">
              <a:buNone/>
              <a:defRPr sz="1800" b="1"/>
            </a:lvl7pPr>
            <a:lvl8pPr marL="3491009" indent="0">
              <a:buNone/>
              <a:defRPr sz="1800" b="1"/>
            </a:lvl8pPr>
            <a:lvl9pPr marL="3989724" indent="0">
              <a:buNone/>
              <a:defRPr sz="18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540070" y="2409481"/>
            <a:ext cx="4772472" cy="4377516"/>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5486940" y="1700709"/>
            <a:ext cx="4774348" cy="708774"/>
          </a:xfrm>
        </p:spPr>
        <p:txBody>
          <a:bodyPr anchor="b"/>
          <a:lstStyle>
            <a:lvl1pPr marL="0" indent="0">
              <a:buNone/>
              <a:defRPr sz="2600" b="1"/>
            </a:lvl1pPr>
            <a:lvl2pPr marL="498716" indent="0">
              <a:buNone/>
              <a:defRPr sz="2200" b="1"/>
            </a:lvl2pPr>
            <a:lvl3pPr marL="997431" indent="0">
              <a:buNone/>
              <a:defRPr sz="2000" b="1"/>
            </a:lvl3pPr>
            <a:lvl4pPr marL="1496147" indent="0">
              <a:buNone/>
              <a:defRPr sz="1800" b="1"/>
            </a:lvl4pPr>
            <a:lvl5pPr marL="1994863" indent="0">
              <a:buNone/>
              <a:defRPr sz="1800" b="1"/>
            </a:lvl5pPr>
            <a:lvl6pPr marL="2493578" indent="0">
              <a:buNone/>
              <a:defRPr sz="1800" b="1"/>
            </a:lvl6pPr>
            <a:lvl7pPr marL="2992293" indent="0">
              <a:buNone/>
              <a:defRPr sz="1800" b="1"/>
            </a:lvl7pPr>
            <a:lvl8pPr marL="3491009" indent="0">
              <a:buNone/>
              <a:defRPr sz="1800" b="1"/>
            </a:lvl8pPr>
            <a:lvl9pPr marL="3989724" indent="0">
              <a:buNone/>
              <a:defRPr sz="18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486940" y="2409481"/>
            <a:ext cx="4774348" cy="4377516"/>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F0440942-F882-474B-850B-C8D773AD09BF}" type="datetimeFigureOut">
              <a:rPr lang="es-MX" smtClean="0"/>
              <a:pPr/>
              <a:t>20/12/2016</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F0440942-F882-474B-850B-C8D773AD09BF}" type="datetimeFigureOut">
              <a:rPr lang="es-MX" smtClean="0"/>
              <a:pPr/>
              <a:t>20/12/2016</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0440942-F882-474B-850B-C8D773AD09BF}" type="datetimeFigureOut">
              <a:rPr lang="es-MX" smtClean="0"/>
              <a:pPr/>
              <a:t>20/12/2016</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0075" y="302511"/>
            <a:ext cx="3553568" cy="1287401"/>
          </a:xfrm>
        </p:spPr>
        <p:txBody>
          <a:bodyPr anchor="b"/>
          <a:lstStyle>
            <a:lvl1pPr algn="l">
              <a:defRPr sz="22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4223033" y="302511"/>
            <a:ext cx="6038254" cy="6484491"/>
          </a:xfrm>
        </p:spPr>
        <p:txBody>
          <a:bodyPr/>
          <a:lstStyle>
            <a:lvl1pPr>
              <a:defRPr sz="34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540075" y="1589909"/>
            <a:ext cx="3553568" cy="5197090"/>
          </a:xfrm>
        </p:spPr>
        <p:txBody>
          <a:bodyPr/>
          <a:lstStyle>
            <a:lvl1pPr marL="0" indent="0">
              <a:buNone/>
              <a:defRPr sz="1500"/>
            </a:lvl1pPr>
            <a:lvl2pPr marL="498716" indent="0">
              <a:buNone/>
              <a:defRPr sz="1200"/>
            </a:lvl2pPr>
            <a:lvl3pPr marL="997431" indent="0">
              <a:buNone/>
              <a:defRPr sz="1000"/>
            </a:lvl3pPr>
            <a:lvl4pPr marL="1496147" indent="0">
              <a:buNone/>
              <a:defRPr sz="900"/>
            </a:lvl4pPr>
            <a:lvl5pPr marL="1994863" indent="0">
              <a:buNone/>
              <a:defRPr sz="900"/>
            </a:lvl5pPr>
            <a:lvl6pPr marL="2493578" indent="0">
              <a:buNone/>
              <a:defRPr sz="900"/>
            </a:lvl6pPr>
            <a:lvl7pPr marL="2992293" indent="0">
              <a:buNone/>
              <a:defRPr sz="900"/>
            </a:lvl7pPr>
            <a:lvl8pPr marL="3491009" indent="0">
              <a:buNone/>
              <a:defRPr sz="900"/>
            </a:lvl8pPr>
            <a:lvl9pPr marL="3989724"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0440942-F882-474B-850B-C8D773AD09BF}" type="datetimeFigureOut">
              <a:rPr lang="es-MX" smtClean="0"/>
              <a:pPr/>
              <a:t>20/12/2016</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17144" y="5318446"/>
            <a:ext cx="6480810" cy="627872"/>
          </a:xfrm>
        </p:spPr>
        <p:txBody>
          <a:bodyPr anchor="b"/>
          <a:lstStyle>
            <a:lvl1pPr algn="l">
              <a:defRPr sz="22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2117144" y="678881"/>
            <a:ext cx="6480810" cy="4558665"/>
          </a:xfrm>
        </p:spPr>
        <p:txBody>
          <a:bodyPr/>
          <a:lstStyle>
            <a:lvl1pPr marL="0" indent="0">
              <a:buNone/>
              <a:defRPr sz="3400"/>
            </a:lvl1pPr>
            <a:lvl2pPr marL="498716" indent="0">
              <a:buNone/>
              <a:defRPr sz="3000"/>
            </a:lvl2pPr>
            <a:lvl3pPr marL="997431" indent="0">
              <a:buNone/>
              <a:defRPr sz="2600"/>
            </a:lvl3pPr>
            <a:lvl4pPr marL="1496147" indent="0">
              <a:buNone/>
              <a:defRPr sz="2200"/>
            </a:lvl4pPr>
            <a:lvl5pPr marL="1994863" indent="0">
              <a:buNone/>
              <a:defRPr sz="2200"/>
            </a:lvl5pPr>
            <a:lvl6pPr marL="2493578" indent="0">
              <a:buNone/>
              <a:defRPr sz="2200"/>
            </a:lvl6pPr>
            <a:lvl7pPr marL="2992293" indent="0">
              <a:buNone/>
              <a:defRPr sz="2200"/>
            </a:lvl7pPr>
            <a:lvl8pPr marL="3491009" indent="0">
              <a:buNone/>
              <a:defRPr sz="2200"/>
            </a:lvl8pPr>
            <a:lvl9pPr marL="3989724" indent="0">
              <a:buNone/>
              <a:defRPr sz="2200"/>
            </a:lvl9pPr>
          </a:lstStyle>
          <a:p>
            <a:endParaRPr lang="es-MX" dirty="0"/>
          </a:p>
        </p:txBody>
      </p:sp>
      <p:sp>
        <p:nvSpPr>
          <p:cNvPr id="4" name="3 Marcador de texto"/>
          <p:cNvSpPr>
            <a:spLocks noGrp="1"/>
          </p:cNvSpPr>
          <p:nvPr>
            <p:ph type="body" sz="half" idx="2"/>
          </p:nvPr>
        </p:nvSpPr>
        <p:spPr>
          <a:xfrm>
            <a:off x="2117144" y="5946320"/>
            <a:ext cx="6480810" cy="891683"/>
          </a:xfrm>
        </p:spPr>
        <p:txBody>
          <a:bodyPr/>
          <a:lstStyle>
            <a:lvl1pPr marL="0" indent="0">
              <a:buNone/>
              <a:defRPr sz="1500"/>
            </a:lvl1pPr>
            <a:lvl2pPr marL="498716" indent="0">
              <a:buNone/>
              <a:defRPr sz="1200"/>
            </a:lvl2pPr>
            <a:lvl3pPr marL="997431" indent="0">
              <a:buNone/>
              <a:defRPr sz="1000"/>
            </a:lvl3pPr>
            <a:lvl4pPr marL="1496147" indent="0">
              <a:buNone/>
              <a:defRPr sz="900"/>
            </a:lvl4pPr>
            <a:lvl5pPr marL="1994863" indent="0">
              <a:buNone/>
              <a:defRPr sz="900"/>
            </a:lvl5pPr>
            <a:lvl6pPr marL="2493578" indent="0">
              <a:buNone/>
              <a:defRPr sz="900"/>
            </a:lvl6pPr>
            <a:lvl7pPr marL="2992293" indent="0">
              <a:buNone/>
              <a:defRPr sz="900"/>
            </a:lvl7pPr>
            <a:lvl8pPr marL="3491009" indent="0">
              <a:buNone/>
              <a:defRPr sz="900"/>
            </a:lvl8pPr>
            <a:lvl9pPr marL="3989724"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0440942-F882-474B-850B-C8D773AD09BF}" type="datetimeFigureOut">
              <a:rPr lang="es-MX" smtClean="0"/>
              <a:pPr/>
              <a:t>20/12/2016</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ACE01C69-D126-4F07-9419-5E4229466487}" type="slidenum">
              <a:rPr lang="es-MX" smtClean="0"/>
              <a:pPr/>
              <a:t>‹Nº›</a:t>
            </a:fld>
            <a:endParaRPr lang="es-MX"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540074" y="304267"/>
            <a:ext cx="9721216" cy="1266296"/>
          </a:xfrm>
          <a:prstGeom prst="rect">
            <a:avLst/>
          </a:prstGeom>
        </p:spPr>
        <p:txBody>
          <a:bodyPr vert="horz" lIns="99743" tIns="49871" rIns="99743" bIns="49871"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540074" y="1772819"/>
            <a:ext cx="9721216" cy="5014180"/>
          </a:xfrm>
          <a:prstGeom prst="rect">
            <a:avLst/>
          </a:prstGeom>
        </p:spPr>
        <p:txBody>
          <a:bodyPr vert="horz" lIns="99743" tIns="49871" rIns="99743" bIns="49871"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540073" y="7042020"/>
            <a:ext cx="2520316" cy="404511"/>
          </a:xfrm>
          <a:prstGeom prst="rect">
            <a:avLst/>
          </a:prstGeom>
        </p:spPr>
        <p:txBody>
          <a:bodyPr vert="horz" lIns="99743" tIns="49871" rIns="99743" bIns="49871" rtlCol="0" anchor="ctr"/>
          <a:lstStyle>
            <a:lvl1pPr algn="l">
              <a:defRPr sz="1200">
                <a:solidFill>
                  <a:schemeClr val="tx1">
                    <a:tint val="75000"/>
                  </a:schemeClr>
                </a:solidFill>
              </a:defRPr>
            </a:lvl1pPr>
          </a:lstStyle>
          <a:p>
            <a:fld id="{F0440942-F882-474B-850B-C8D773AD09BF}" type="datetimeFigureOut">
              <a:rPr lang="es-MX" smtClean="0"/>
              <a:pPr/>
              <a:t>20/12/2016</a:t>
            </a:fld>
            <a:endParaRPr lang="es-MX" dirty="0"/>
          </a:p>
        </p:txBody>
      </p:sp>
      <p:sp>
        <p:nvSpPr>
          <p:cNvPr id="5" name="4 Marcador de pie de página"/>
          <p:cNvSpPr>
            <a:spLocks noGrp="1"/>
          </p:cNvSpPr>
          <p:nvPr>
            <p:ph type="ftr" sz="quarter" idx="3"/>
          </p:nvPr>
        </p:nvSpPr>
        <p:spPr>
          <a:xfrm>
            <a:off x="3690469" y="7042020"/>
            <a:ext cx="3420428" cy="404511"/>
          </a:xfrm>
          <a:prstGeom prst="rect">
            <a:avLst/>
          </a:prstGeom>
        </p:spPr>
        <p:txBody>
          <a:bodyPr vert="horz" lIns="99743" tIns="49871" rIns="99743" bIns="49871"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7740972" y="7042020"/>
            <a:ext cx="2520316" cy="404511"/>
          </a:xfrm>
          <a:prstGeom prst="rect">
            <a:avLst/>
          </a:prstGeom>
        </p:spPr>
        <p:txBody>
          <a:bodyPr vert="horz" lIns="99743" tIns="49871" rIns="99743" bIns="49871" rtlCol="0" anchor="ctr"/>
          <a:lstStyle>
            <a:lvl1pPr algn="r">
              <a:defRPr sz="1200">
                <a:solidFill>
                  <a:schemeClr val="tx1">
                    <a:tint val="75000"/>
                  </a:schemeClr>
                </a:solidFill>
              </a:defRPr>
            </a:lvl1pPr>
          </a:lstStyle>
          <a:p>
            <a:fld id="{ACE01C69-D126-4F07-9419-5E4229466487}" type="slidenum">
              <a:rPr lang="es-MX" smtClean="0"/>
              <a:pPr/>
              <a:t>‹Nº›</a:t>
            </a:fld>
            <a:endParaRPr lang="es-MX"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97431" rtl="0" eaLnBrk="1" latinLnBrk="0" hangingPunct="1">
        <a:spcBef>
          <a:spcPct val="0"/>
        </a:spcBef>
        <a:buNone/>
        <a:defRPr sz="4900" kern="1200">
          <a:solidFill>
            <a:schemeClr val="tx1"/>
          </a:solidFill>
          <a:latin typeface="+mj-lt"/>
          <a:ea typeface="+mj-ea"/>
          <a:cs typeface="+mj-cs"/>
        </a:defRPr>
      </a:lvl1pPr>
    </p:titleStyle>
    <p:bodyStyle>
      <a:lvl1pPr marL="374037" indent="-374037" algn="l" defTabSz="997431"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10413" indent="-311697" algn="l" defTabSz="997431"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6789" indent="-249358" algn="l" defTabSz="997431"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45505" indent="-249358" algn="l" defTabSz="997431"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44220" indent="-249358" algn="l" defTabSz="997431"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42936" indent="-249358" algn="l" defTabSz="997431"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41651" indent="-249358" algn="l" defTabSz="997431"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40366" indent="-249358" algn="l" defTabSz="997431"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9082" indent="-249358" algn="l" defTabSz="997431"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MX"/>
      </a:defPPr>
      <a:lvl1pPr marL="0" algn="l" defTabSz="997431" rtl="0" eaLnBrk="1" latinLnBrk="0" hangingPunct="1">
        <a:defRPr sz="2000" kern="1200">
          <a:solidFill>
            <a:schemeClr val="tx1"/>
          </a:solidFill>
          <a:latin typeface="+mn-lt"/>
          <a:ea typeface="+mn-ea"/>
          <a:cs typeface="+mn-cs"/>
        </a:defRPr>
      </a:lvl1pPr>
      <a:lvl2pPr marL="498716" algn="l" defTabSz="997431" rtl="0" eaLnBrk="1" latinLnBrk="0" hangingPunct="1">
        <a:defRPr sz="2000" kern="1200">
          <a:solidFill>
            <a:schemeClr val="tx1"/>
          </a:solidFill>
          <a:latin typeface="+mn-lt"/>
          <a:ea typeface="+mn-ea"/>
          <a:cs typeface="+mn-cs"/>
        </a:defRPr>
      </a:lvl2pPr>
      <a:lvl3pPr marL="997431" algn="l" defTabSz="997431" rtl="0" eaLnBrk="1" latinLnBrk="0" hangingPunct="1">
        <a:defRPr sz="2000" kern="1200">
          <a:solidFill>
            <a:schemeClr val="tx1"/>
          </a:solidFill>
          <a:latin typeface="+mn-lt"/>
          <a:ea typeface="+mn-ea"/>
          <a:cs typeface="+mn-cs"/>
        </a:defRPr>
      </a:lvl3pPr>
      <a:lvl4pPr marL="1496147" algn="l" defTabSz="997431" rtl="0" eaLnBrk="1" latinLnBrk="0" hangingPunct="1">
        <a:defRPr sz="2000" kern="1200">
          <a:solidFill>
            <a:schemeClr val="tx1"/>
          </a:solidFill>
          <a:latin typeface="+mn-lt"/>
          <a:ea typeface="+mn-ea"/>
          <a:cs typeface="+mn-cs"/>
        </a:defRPr>
      </a:lvl4pPr>
      <a:lvl5pPr marL="1994863" algn="l" defTabSz="997431" rtl="0" eaLnBrk="1" latinLnBrk="0" hangingPunct="1">
        <a:defRPr sz="2000" kern="1200">
          <a:solidFill>
            <a:schemeClr val="tx1"/>
          </a:solidFill>
          <a:latin typeface="+mn-lt"/>
          <a:ea typeface="+mn-ea"/>
          <a:cs typeface="+mn-cs"/>
        </a:defRPr>
      </a:lvl5pPr>
      <a:lvl6pPr marL="2493578" algn="l" defTabSz="997431" rtl="0" eaLnBrk="1" latinLnBrk="0" hangingPunct="1">
        <a:defRPr sz="2000" kern="1200">
          <a:solidFill>
            <a:schemeClr val="tx1"/>
          </a:solidFill>
          <a:latin typeface="+mn-lt"/>
          <a:ea typeface="+mn-ea"/>
          <a:cs typeface="+mn-cs"/>
        </a:defRPr>
      </a:lvl6pPr>
      <a:lvl7pPr marL="2992293" algn="l" defTabSz="997431" rtl="0" eaLnBrk="1" latinLnBrk="0" hangingPunct="1">
        <a:defRPr sz="2000" kern="1200">
          <a:solidFill>
            <a:schemeClr val="tx1"/>
          </a:solidFill>
          <a:latin typeface="+mn-lt"/>
          <a:ea typeface="+mn-ea"/>
          <a:cs typeface="+mn-cs"/>
        </a:defRPr>
      </a:lvl7pPr>
      <a:lvl8pPr marL="3491009" algn="l" defTabSz="997431" rtl="0" eaLnBrk="1" latinLnBrk="0" hangingPunct="1">
        <a:defRPr sz="2000" kern="1200">
          <a:solidFill>
            <a:schemeClr val="tx1"/>
          </a:solidFill>
          <a:latin typeface="+mn-lt"/>
          <a:ea typeface="+mn-ea"/>
          <a:cs typeface="+mn-cs"/>
        </a:defRPr>
      </a:lvl8pPr>
      <a:lvl9pPr marL="3989724" algn="l" defTabSz="997431"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9441" y="949709"/>
            <a:ext cx="9181150" cy="478652"/>
          </a:xfrm>
        </p:spPr>
        <p:txBody>
          <a:bodyPr>
            <a:noAutofit/>
          </a:bodyPr>
          <a:lstStyle/>
          <a:p>
            <a:r>
              <a:rPr lang="es-MX" sz="3900" b="1" dirty="0">
                <a:solidFill>
                  <a:schemeClr val="accent1">
                    <a:lumMod val="75000"/>
                  </a:schemeClr>
                </a:solidFill>
              </a:rPr>
              <a:t/>
            </a:r>
            <a:br>
              <a:rPr lang="es-MX" sz="3900" b="1" dirty="0">
                <a:solidFill>
                  <a:schemeClr val="accent1">
                    <a:lumMod val="75000"/>
                  </a:schemeClr>
                </a:solidFill>
              </a:rPr>
            </a:br>
            <a:r>
              <a:rPr lang="es-MX" sz="3900" b="1" dirty="0">
                <a:solidFill>
                  <a:schemeClr val="accent1">
                    <a:lumMod val="75000"/>
                  </a:schemeClr>
                </a:solidFill>
              </a:rPr>
              <a:t>ACTIVIDAD PLAN DE DESARROLLO EDCII</a:t>
            </a:r>
          </a:p>
        </p:txBody>
      </p:sp>
      <p:sp>
        <p:nvSpPr>
          <p:cNvPr id="3" name="2 Subtítulo"/>
          <p:cNvSpPr>
            <a:spLocks noGrp="1"/>
          </p:cNvSpPr>
          <p:nvPr>
            <p:ph type="subTitle" idx="1"/>
          </p:nvPr>
        </p:nvSpPr>
        <p:spPr>
          <a:xfrm>
            <a:off x="382169" y="2295155"/>
            <a:ext cx="9866897" cy="4432067"/>
          </a:xfrm>
        </p:spPr>
        <p:txBody>
          <a:bodyPr>
            <a:normAutofit fontScale="85000" lnSpcReduction="20000"/>
          </a:bodyPr>
          <a:lstStyle/>
          <a:p>
            <a:pPr algn="just"/>
            <a:r>
              <a:rPr lang="es-MX" b="1" dirty="0" smtClean="0">
                <a:solidFill>
                  <a:schemeClr val="tx2"/>
                </a:solidFill>
              </a:rPr>
              <a:t>Descripción</a:t>
            </a:r>
          </a:p>
          <a:p>
            <a:pPr algn="just"/>
            <a:r>
              <a:rPr lang="es-MX" dirty="0">
                <a:solidFill>
                  <a:schemeClr val="tx1"/>
                </a:solidFill>
              </a:rPr>
              <a:t>"Crear opción para bloqueo </a:t>
            </a:r>
            <a:r>
              <a:rPr lang="es-MX" dirty="0" smtClean="0">
                <a:solidFill>
                  <a:schemeClr val="tx1"/>
                </a:solidFill>
              </a:rPr>
              <a:t>automático </a:t>
            </a:r>
            <a:r>
              <a:rPr lang="es-MX" dirty="0">
                <a:solidFill>
                  <a:schemeClr val="tx1"/>
                </a:solidFill>
              </a:rPr>
              <a:t>de ventas a clientes que no cuenten con crédito liberado según las políticas de crédito y cobranza</a:t>
            </a:r>
            <a:r>
              <a:rPr lang="es-MX" dirty="0" smtClean="0">
                <a:solidFill>
                  <a:schemeClr val="tx1"/>
                </a:solidFill>
              </a:rPr>
              <a:t>."</a:t>
            </a:r>
          </a:p>
          <a:p>
            <a:pPr algn="just"/>
            <a:endParaRPr lang="es-MX" dirty="0" smtClean="0">
              <a:solidFill>
                <a:schemeClr val="tx1"/>
              </a:solidFill>
            </a:endParaRPr>
          </a:p>
          <a:p>
            <a:pPr algn="just"/>
            <a:r>
              <a:rPr lang="es-MX" b="1" dirty="0" smtClean="0">
                <a:solidFill>
                  <a:schemeClr val="tx2"/>
                </a:solidFill>
              </a:rPr>
              <a:t>CÓDIGO</a:t>
            </a:r>
          </a:p>
          <a:p>
            <a:pPr algn="just"/>
            <a:r>
              <a:rPr lang="es-ES" dirty="0" smtClean="0">
                <a:solidFill>
                  <a:schemeClr val="tx1"/>
                </a:solidFill>
              </a:rPr>
              <a:t>ACT.117</a:t>
            </a:r>
            <a:endParaRPr lang="es-MX" dirty="0" smtClean="0">
              <a:solidFill>
                <a:schemeClr val="tx1"/>
              </a:solidFill>
            </a:endParaRPr>
          </a:p>
          <a:p>
            <a:pPr algn="just"/>
            <a:endParaRPr lang="es-MX" b="1" dirty="0" smtClean="0">
              <a:solidFill>
                <a:schemeClr val="tx1"/>
              </a:solidFill>
            </a:endParaRPr>
          </a:p>
          <a:p>
            <a:pPr algn="just"/>
            <a:r>
              <a:rPr lang="es-MX" b="1" dirty="0" smtClean="0">
                <a:solidFill>
                  <a:schemeClr val="tx2"/>
                </a:solidFill>
              </a:rPr>
              <a:t>RESPONSABLE                                       FECHA: </a:t>
            </a:r>
            <a:r>
              <a:rPr lang="es-MX" sz="3300" dirty="0">
                <a:solidFill>
                  <a:schemeClr val="tx1"/>
                </a:solidFill>
              </a:rPr>
              <a:t>20/12/2016</a:t>
            </a:r>
            <a:endParaRPr lang="es-MX" b="1" dirty="0" smtClean="0">
              <a:solidFill>
                <a:schemeClr val="tx2"/>
              </a:solidFill>
            </a:endParaRPr>
          </a:p>
          <a:p>
            <a:pPr algn="just"/>
            <a:r>
              <a:rPr lang="es-MX" dirty="0">
                <a:solidFill>
                  <a:schemeClr val="tx1"/>
                </a:solidFill>
              </a:rPr>
              <a:t>Susana Espinoza Armenta</a:t>
            </a:r>
          </a:p>
        </p:txBody>
      </p:sp>
      <p:cxnSp>
        <p:nvCxnSpPr>
          <p:cNvPr id="5" name="4 Conector recto"/>
          <p:cNvCxnSpPr/>
          <p:nvPr/>
        </p:nvCxnSpPr>
        <p:spPr>
          <a:xfrm>
            <a:off x="297113" y="1006744"/>
            <a:ext cx="97818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467232" y="6830357"/>
            <a:ext cx="9781837"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4"/>
          <p:cNvPicPr>
            <a:picLocks noChangeAspect="1" noChangeArrowheads="1"/>
          </p:cNvPicPr>
          <p:nvPr/>
        </p:nvPicPr>
        <p:blipFill>
          <a:blip r:embed="rId2" cstate="print"/>
          <a:srcRect b="4565"/>
          <a:stretch>
            <a:fillRect/>
          </a:stretch>
        </p:blipFill>
        <p:spPr bwMode="auto">
          <a:xfrm>
            <a:off x="7228854" y="6959574"/>
            <a:ext cx="3572498" cy="638204"/>
          </a:xfrm>
          <a:prstGeom prst="rect">
            <a:avLst/>
          </a:prstGeom>
          <a:noFill/>
          <a:ln w="9525">
            <a:noFill/>
            <a:miter lim="800000"/>
            <a:headEnd/>
            <a:tailEnd/>
          </a:ln>
        </p:spPr>
      </p:pic>
      <p:grpSp>
        <p:nvGrpSpPr>
          <p:cNvPr id="10" name="9 Grupo"/>
          <p:cNvGrpSpPr/>
          <p:nvPr/>
        </p:nvGrpSpPr>
        <p:grpSpPr>
          <a:xfrm>
            <a:off x="-759511" y="316551"/>
            <a:ext cx="11138970" cy="575820"/>
            <a:chOff x="-642974" y="285728"/>
            <a:chExt cx="9429816" cy="519755"/>
          </a:xfrm>
        </p:grpSpPr>
        <p:sp>
          <p:nvSpPr>
            <p:cNvPr id="15361" name="Rectangle 1"/>
            <p:cNvSpPr>
              <a:spLocks noChangeArrowheads="1"/>
            </p:cNvSpPr>
            <p:nvPr/>
          </p:nvSpPr>
          <p:spPr bwMode="auto">
            <a:xfrm>
              <a:off x="-642974" y="362754"/>
              <a:ext cx="7715304" cy="3889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3061560" algn="ctr"/>
                  <a:tab pos="6121387" algn="r"/>
                </a:tabLst>
              </a:pPr>
              <a:r>
                <a:rPr lang="es-MX" sz="2200" b="1" dirty="0">
                  <a:latin typeface="Arial" pitchFamily="34" charset="0"/>
                  <a:ea typeface="Calibri" pitchFamily="34" charset="0"/>
                  <a:cs typeface="Arial" pitchFamily="34" charset="0"/>
                </a:rPr>
                <a:t>              LLANTERAMA TULANCINGO, S.A. DE C.V.</a:t>
              </a:r>
              <a:endParaRPr lang="es-MX" sz="3400" dirty="0">
                <a:latin typeface="Arial" pitchFamily="34" charset="0"/>
              </a:endParaRPr>
            </a:p>
          </p:txBody>
        </p:sp>
        <p:pic>
          <p:nvPicPr>
            <p:cNvPr id="9" name="8 Imagen" descr="LOGO.png"/>
            <p:cNvPicPr>
              <a:picLocks noChangeAspect="1"/>
            </p:cNvPicPr>
            <p:nvPr/>
          </p:nvPicPr>
          <p:blipFill>
            <a:blip r:embed="rId3" cstate="print"/>
            <a:srcRect l="2213" r="37466" b="50000"/>
            <a:stretch>
              <a:fillRect/>
            </a:stretch>
          </p:blipFill>
          <p:spPr>
            <a:xfrm>
              <a:off x="5786446" y="285728"/>
              <a:ext cx="3000396" cy="519755"/>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82169" y="1139707"/>
            <a:ext cx="9866897" cy="1941205"/>
          </a:xfrm>
        </p:spPr>
        <p:txBody>
          <a:bodyPr>
            <a:normAutofit/>
          </a:bodyPr>
          <a:lstStyle/>
          <a:p>
            <a:pPr algn="just"/>
            <a:r>
              <a:rPr lang="es-MX" sz="3000" b="1" dirty="0">
                <a:solidFill>
                  <a:schemeClr val="tx2"/>
                </a:solidFill>
              </a:rPr>
              <a:t>OBJETIVO</a:t>
            </a:r>
          </a:p>
          <a:p>
            <a:pPr algn="just"/>
            <a:r>
              <a:rPr lang="es-MX" sz="2300" dirty="0">
                <a:solidFill>
                  <a:schemeClr val="tx1"/>
                </a:solidFill>
              </a:rPr>
              <a:t>Contar con procesos que ayude a un clima de control interno en las operaciones realizadas por personal de Distribuidor.</a:t>
            </a:r>
          </a:p>
        </p:txBody>
      </p:sp>
      <p:cxnSp>
        <p:nvCxnSpPr>
          <p:cNvPr id="5" name="4 Conector recto"/>
          <p:cNvCxnSpPr/>
          <p:nvPr/>
        </p:nvCxnSpPr>
        <p:spPr>
          <a:xfrm>
            <a:off x="297113" y="1006744"/>
            <a:ext cx="97818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467232" y="6830357"/>
            <a:ext cx="9781837"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4"/>
          <p:cNvPicPr>
            <a:picLocks noChangeAspect="1" noChangeArrowheads="1"/>
          </p:cNvPicPr>
          <p:nvPr/>
        </p:nvPicPr>
        <p:blipFill>
          <a:blip r:embed="rId2" cstate="print"/>
          <a:srcRect b="4565"/>
          <a:stretch>
            <a:fillRect/>
          </a:stretch>
        </p:blipFill>
        <p:spPr bwMode="auto">
          <a:xfrm>
            <a:off x="7228854" y="6959574"/>
            <a:ext cx="3572498" cy="638204"/>
          </a:xfrm>
          <a:prstGeom prst="rect">
            <a:avLst/>
          </a:prstGeom>
          <a:noFill/>
          <a:ln w="9525">
            <a:noFill/>
            <a:miter lim="800000"/>
            <a:headEnd/>
            <a:tailEnd/>
          </a:ln>
        </p:spPr>
      </p:pic>
      <p:grpSp>
        <p:nvGrpSpPr>
          <p:cNvPr id="15" name="14 Grupo"/>
          <p:cNvGrpSpPr/>
          <p:nvPr/>
        </p:nvGrpSpPr>
        <p:grpSpPr>
          <a:xfrm>
            <a:off x="-759511" y="316551"/>
            <a:ext cx="11138970" cy="575820"/>
            <a:chOff x="-642974" y="285728"/>
            <a:chExt cx="9429816" cy="519755"/>
          </a:xfrm>
        </p:grpSpPr>
        <p:sp>
          <p:nvSpPr>
            <p:cNvPr id="16" name="Rectangle 1"/>
            <p:cNvSpPr>
              <a:spLocks noChangeArrowheads="1"/>
            </p:cNvSpPr>
            <p:nvPr/>
          </p:nvSpPr>
          <p:spPr bwMode="auto">
            <a:xfrm>
              <a:off x="-642974" y="362754"/>
              <a:ext cx="7715304" cy="3889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3061560" algn="ctr"/>
                  <a:tab pos="6121387" algn="r"/>
                </a:tabLst>
              </a:pPr>
              <a:r>
                <a:rPr lang="es-MX" sz="2200" b="1" dirty="0">
                  <a:latin typeface="Arial" pitchFamily="34" charset="0"/>
                  <a:ea typeface="Calibri" pitchFamily="34" charset="0"/>
                  <a:cs typeface="Arial" pitchFamily="34" charset="0"/>
                </a:rPr>
                <a:t>              LLANTERAMA TULANCINGO, S.A. DE C.V.</a:t>
              </a:r>
              <a:endParaRPr lang="es-MX" sz="3400" dirty="0">
                <a:latin typeface="Arial" pitchFamily="34" charset="0"/>
              </a:endParaRPr>
            </a:p>
          </p:txBody>
        </p:sp>
        <p:pic>
          <p:nvPicPr>
            <p:cNvPr id="17" name="16 Imagen" descr="LOGO.png"/>
            <p:cNvPicPr>
              <a:picLocks noChangeAspect="1"/>
            </p:cNvPicPr>
            <p:nvPr/>
          </p:nvPicPr>
          <p:blipFill>
            <a:blip r:embed="rId3" cstate="print"/>
            <a:srcRect l="2213" r="37466" b="50000"/>
            <a:stretch>
              <a:fillRect/>
            </a:stretch>
          </p:blipFill>
          <p:spPr>
            <a:xfrm>
              <a:off x="5786446" y="285728"/>
              <a:ext cx="3000396" cy="519755"/>
            </a:xfrm>
            <a:prstGeom prst="rect">
              <a:avLst/>
            </a:prstGeom>
          </p:spPr>
        </p:pic>
      </p:grpSp>
      <p:sp>
        <p:nvSpPr>
          <p:cNvPr id="9" name="1 Título"/>
          <p:cNvSpPr>
            <a:spLocks noGrp="1"/>
          </p:cNvSpPr>
          <p:nvPr>
            <p:ph type="ctrTitle"/>
          </p:nvPr>
        </p:nvSpPr>
        <p:spPr>
          <a:xfrm>
            <a:off x="382170" y="3039123"/>
            <a:ext cx="9606446" cy="478652"/>
          </a:xfrm>
        </p:spPr>
        <p:txBody>
          <a:bodyPr>
            <a:noAutofit/>
          </a:bodyPr>
          <a:lstStyle/>
          <a:p>
            <a:pPr algn="l"/>
            <a:r>
              <a:rPr lang="es-MX" sz="2800" b="1" dirty="0">
                <a:solidFill>
                  <a:schemeClr val="tx2"/>
                </a:solidFill>
              </a:rPr>
              <a:t>REQUISITOS</a:t>
            </a:r>
          </a:p>
        </p:txBody>
      </p:sp>
      <p:sp>
        <p:nvSpPr>
          <p:cNvPr id="10" name="2 Subtítulo"/>
          <p:cNvSpPr txBox="1">
            <a:spLocks/>
          </p:cNvSpPr>
          <p:nvPr/>
        </p:nvSpPr>
        <p:spPr>
          <a:xfrm>
            <a:off x="337508" y="3570959"/>
            <a:ext cx="9866897" cy="3115044"/>
          </a:xfrm>
          <a:prstGeom prst="rect">
            <a:avLst/>
          </a:prstGeom>
        </p:spPr>
        <p:txBody>
          <a:bodyPr vert="horz" lIns="99743" tIns="49871" rIns="99743" bIns="49871" rtlCol="0">
            <a:noAutofit/>
          </a:bodyPr>
          <a:lstStyle/>
          <a:p>
            <a:pPr lvl="0" algn="just">
              <a:spcBef>
                <a:spcPct val="20000"/>
              </a:spcBef>
              <a:buFont typeface="Arial" pitchFamily="34" charset="0"/>
              <a:buChar char="•"/>
              <a:defRPr/>
            </a:pPr>
            <a:r>
              <a:rPr lang="es-MX" sz="2300" dirty="0"/>
              <a:t>Dar de alta pantalla ejemplo de algunos cliente en donde se especifiqué su límite máximo de crédito así como su bloqueo automático, en caso de querer venderle cantidades mayores ese límite.</a:t>
            </a:r>
          </a:p>
          <a:p>
            <a:pPr lvl="0" algn="just">
              <a:spcBef>
                <a:spcPct val="20000"/>
              </a:spcBef>
              <a:buFont typeface="Arial" pitchFamily="34" charset="0"/>
              <a:buChar char="•"/>
              <a:defRPr/>
            </a:pPr>
            <a:endParaRPr lang="es-MX" sz="2300" dirty="0"/>
          </a:p>
          <a:p>
            <a:pPr lvl="0" algn="just">
              <a:spcBef>
                <a:spcPct val="20000"/>
              </a:spcBef>
              <a:buFont typeface="Arial" pitchFamily="34" charset="0"/>
              <a:buChar char="•"/>
              <a:defRPr/>
            </a:pPr>
            <a:r>
              <a:rPr lang="es-MX" sz="2300" dirty="0"/>
              <a:t>Nota: Estos límites de crédito deberán estar basados en documentación de expedientes así como de acuerdo a Política de crédito y cobranza.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297113" y="1006744"/>
            <a:ext cx="97818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467232" y="6830357"/>
            <a:ext cx="9781837"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4"/>
          <p:cNvPicPr>
            <a:picLocks noChangeAspect="1" noChangeArrowheads="1"/>
          </p:cNvPicPr>
          <p:nvPr/>
        </p:nvPicPr>
        <p:blipFill>
          <a:blip r:embed="rId2" cstate="print"/>
          <a:srcRect b="4565"/>
          <a:stretch>
            <a:fillRect/>
          </a:stretch>
        </p:blipFill>
        <p:spPr bwMode="auto">
          <a:xfrm>
            <a:off x="7228854" y="6959574"/>
            <a:ext cx="3572498" cy="638204"/>
          </a:xfrm>
          <a:prstGeom prst="rect">
            <a:avLst/>
          </a:prstGeom>
          <a:noFill/>
          <a:ln w="9525">
            <a:noFill/>
            <a:miter lim="800000"/>
            <a:headEnd/>
            <a:tailEnd/>
          </a:ln>
        </p:spPr>
      </p:pic>
      <p:grpSp>
        <p:nvGrpSpPr>
          <p:cNvPr id="15" name="14 Grupo"/>
          <p:cNvGrpSpPr/>
          <p:nvPr/>
        </p:nvGrpSpPr>
        <p:grpSpPr>
          <a:xfrm>
            <a:off x="-759511" y="316551"/>
            <a:ext cx="11138970" cy="575820"/>
            <a:chOff x="-642974" y="285728"/>
            <a:chExt cx="9429816" cy="519755"/>
          </a:xfrm>
        </p:grpSpPr>
        <p:sp>
          <p:nvSpPr>
            <p:cNvPr id="16" name="Rectangle 1"/>
            <p:cNvSpPr>
              <a:spLocks noChangeArrowheads="1"/>
            </p:cNvSpPr>
            <p:nvPr/>
          </p:nvSpPr>
          <p:spPr bwMode="auto">
            <a:xfrm>
              <a:off x="-642974" y="362754"/>
              <a:ext cx="7715304" cy="3889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3061560" algn="ctr"/>
                  <a:tab pos="6121387" algn="r"/>
                </a:tabLst>
              </a:pPr>
              <a:r>
                <a:rPr lang="es-MX" sz="2200" b="1" dirty="0">
                  <a:latin typeface="Arial" pitchFamily="34" charset="0"/>
                  <a:ea typeface="Calibri" pitchFamily="34" charset="0"/>
                  <a:cs typeface="Arial" pitchFamily="34" charset="0"/>
                </a:rPr>
                <a:t>              LLANTERAMA TULANCINGO, S.A. DE C.V.</a:t>
              </a:r>
              <a:endParaRPr lang="es-MX" sz="3400" dirty="0">
                <a:latin typeface="Arial" pitchFamily="34" charset="0"/>
              </a:endParaRPr>
            </a:p>
          </p:txBody>
        </p:sp>
        <p:pic>
          <p:nvPicPr>
            <p:cNvPr id="17" name="16 Imagen" descr="LOGO.png"/>
            <p:cNvPicPr>
              <a:picLocks noChangeAspect="1"/>
            </p:cNvPicPr>
            <p:nvPr/>
          </p:nvPicPr>
          <p:blipFill>
            <a:blip r:embed="rId3" cstate="print"/>
            <a:srcRect l="2213" r="37466" b="50000"/>
            <a:stretch>
              <a:fillRect/>
            </a:stretch>
          </p:blipFill>
          <p:spPr>
            <a:xfrm>
              <a:off x="5786446" y="285728"/>
              <a:ext cx="3000396" cy="519755"/>
            </a:xfrm>
            <a:prstGeom prst="rect">
              <a:avLst/>
            </a:prstGeom>
          </p:spPr>
        </p:pic>
      </p:grpSp>
      <p:sp>
        <p:nvSpPr>
          <p:cNvPr id="12" name="2 Subtítulo"/>
          <p:cNvSpPr txBox="1">
            <a:spLocks/>
          </p:cNvSpPr>
          <p:nvPr/>
        </p:nvSpPr>
        <p:spPr>
          <a:xfrm>
            <a:off x="337508" y="2057725"/>
            <a:ext cx="9866897" cy="2796420"/>
          </a:xfrm>
          <a:prstGeom prst="rect">
            <a:avLst/>
          </a:prstGeom>
        </p:spPr>
        <p:txBody>
          <a:bodyPr vert="horz" lIns="99743" tIns="49871" rIns="99743" bIns="49871" rtlCol="0">
            <a:normAutofit/>
          </a:bodyPr>
          <a:lstStyle/>
          <a:p>
            <a:pPr algn="just">
              <a:spcBef>
                <a:spcPct val="20000"/>
              </a:spcBef>
              <a:buFont typeface="Arial" pitchFamily="34" charset="0"/>
              <a:buChar char="•"/>
              <a:defRPr/>
            </a:pPr>
            <a:r>
              <a:rPr lang="es-MX" sz="2500" dirty="0"/>
              <a:t>Para esta actividad se apoyo de la persona encargada de crédito y cobranza, en el cual se tienen </a:t>
            </a:r>
            <a:r>
              <a:rPr lang="es-MX" sz="2500" dirty="0" smtClean="0"/>
              <a:t>criterios </a:t>
            </a:r>
            <a:r>
              <a:rPr lang="es-MX" sz="2500" dirty="0"/>
              <a:t>para la autorización de los limites, de acuerdo a la política de Crédito y </a:t>
            </a:r>
            <a:r>
              <a:rPr lang="es-MX" sz="2500" dirty="0" smtClean="0"/>
              <a:t>Cobranza.</a:t>
            </a:r>
          </a:p>
          <a:p>
            <a:pPr algn="just">
              <a:spcBef>
                <a:spcPct val="20000"/>
              </a:spcBef>
              <a:buFont typeface="Arial" pitchFamily="34" charset="0"/>
              <a:buChar char="•"/>
              <a:defRPr/>
            </a:pPr>
            <a:r>
              <a:rPr lang="es-MX" sz="2500" dirty="0" smtClean="0"/>
              <a:t>Se </a:t>
            </a:r>
            <a:r>
              <a:rPr lang="es-MX" sz="2500" dirty="0"/>
              <a:t>anexa impresión de pantalla en el cual se comprueba que están bloqueados los créditos y para poder liberados necesitan autorización previa.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6 Conector recto"/>
          <p:cNvCxnSpPr/>
          <p:nvPr/>
        </p:nvCxnSpPr>
        <p:spPr>
          <a:xfrm>
            <a:off x="467232" y="6913933"/>
            <a:ext cx="97818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297113" y="759820"/>
            <a:ext cx="9781837"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noChangeArrowheads="1"/>
          </p:cNvPicPr>
          <p:nvPr/>
        </p:nvPicPr>
        <p:blipFill>
          <a:blip r:embed="rId2" cstate="print"/>
          <a:srcRect b="4565"/>
          <a:stretch>
            <a:fillRect/>
          </a:stretch>
        </p:blipFill>
        <p:spPr bwMode="auto">
          <a:xfrm>
            <a:off x="7228854" y="6959574"/>
            <a:ext cx="3572498" cy="638204"/>
          </a:xfrm>
          <a:prstGeom prst="rect">
            <a:avLst/>
          </a:prstGeom>
          <a:noFill/>
          <a:ln w="9525">
            <a:noFill/>
            <a:miter lim="800000"/>
            <a:headEnd/>
            <a:tailEnd/>
          </a:ln>
        </p:spPr>
      </p:pic>
      <p:grpSp>
        <p:nvGrpSpPr>
          <p:cNvPr id="2" name="9 Grupo"/>
          <p:cNvGrpSpPr/>
          <p:nvPr/>
        </p:nvGrpSpPr>
        <p:grpSpPr>
          <a:xfrm>
            <a:off x="-759511" y="76031"/>
            <a:ext cx="11138970" cy="575820"/>
            <a:chOff x="-642974" y="285728"/>
            <a:chExt cx="9429816" cy="519755"/>
          </a:xfrm>
        </p:grpSpPr>
        <p:sp>
          <p:nvSpPr>
            <p:cNvPr id="11" name="Rectangle 1"/>
            <p:cNvSpPr>
              <a:spLocks noChangeArrowheads="1"/>
            </p:cNvSpPr>
            <p:nvPr/>
          </p:nvSpPr>
          <p:spPr bwMode="auto">
            <a:xfrm>
              <a:off x="-642974" y="362754"/>
              <a:ext cx="7715304" cy="3889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3061560" algn="ctr"/>
                  <a:tab pos="6121387" algn="r"/>
                </a:tabLst>
              </a:pPr>
              <a:r>
                <a:rPr lang="es-MX" sz="2200" b="1" dirty="0">
                  <a:latin typeface="Arial" pitchFamily="34" charset="0"/>
                  <a:ea typeface="Calibri" pitchFamily="34" charset="0"/>
                  <a:cs typeface="Arial" pitchFamily="34" charset="0"/>
                </a:rPr>
                <a:t>              LLANTERAMA TULANCINGO, S.A. DE C.V.</a:t>
              </a:r>
              <a:endParaRPr lang="es-MX" sz="3400" dirty="0">
                <a:latin typeface="Arial" pitchFamily="34" charset="0"/>
              </a:endParaRPr>
            </a:p>
          </p:txBody>
        </p:sp>
        <p:pic>
          <p:nvPicPr>
            <p:cNvPr id="12" name="11 Imagen" descr="LOGO.png"/>
            <p:cNvPicPr>
              <a:picLocks noChangeAspect="1"/>
            </p:cNvPicPr>
            <p:nvPr/>
          </p:nvPicPr>
          <p:blipFill>
            <a:blip r:embed="rId3" cstate="print"/>
            <a:srcRect l="2213" r="37466" b="50000"/>
            <a:stretch>
              <a:fillRect/>
            </a:stretch>
          </p:blipFill>
          <p:spPr>
            <a:xfrm>
              <a:off x="5786446" y="285728"/>
              <a:ext cx="3000396" cy="519755"/>
            </a:xfrm>
            <a:prstGeom prst="rect">
              <a:avLst/>
            </a:prstGeom>
          </p:spPr>
        </p:pic>
      </p:grpSp>
      <p:sp>
        <p:nvSpPr>
          <p:cNvPr id="15" name="14 Marcador de texto"/>
          <p:cNvSpPr>
            <a:spLocks noGrp="1"/>
          </p:cNvSpPr>
          <p:nvPr>
            <p:ph type="body" idx="1"/>
          </p:nvPr>
        </p:nvSpPr>
        <p:spPr>
          <a:xfrm>
            <a:off x="297113" y="835796"/>
            <a:ext cx="5650360" cy="455860"/>
          </a:xfrm>
          <a:ln w="38100">
            <a:solidFill>
              <a:srgbClr val="003366"/>
            </a:solidFill>
          </a:ln>
        </p:spPr>
        <p:style>
          <a:lnRef idx="2">
            <a:schemeClr val="accent3"/>
          </a:lnRef>
          <a:fillRef idx="1">
            <a:schemeClr val="lt1"/>
          </a:fillRef>
          <a:effectRef idx="0">
            <a:schemeClr val="accent3"/>
          </a:effectRef>
          <a:fontRef idx="minor">
            <a:schemeClr val="dk1"/>
          </a:fontRef>
        </p:style>
        <p:txBody>
          <a:bodyPr vert="horz" anchor="ctr">
            <a:noAutofit/>
          </a:bodyPr>
          <a:lstStyle/>
          <a:p>
            <a:pPr algn="ctr"/>
            <a:r>
              <a:rPr lang="es-ES" sz="2100" dirty="0"/>
              <a:t>LIMITE MAXIMO DE CREDITO</a:t>
            </a:r>
            <a:endParaRPr lang="es-MX" sz="2100" b="0" dirty="0"/>
          </a:p>
        </p:txBody>
      </p:sp>
      <p:pic>
        <p:nvPicPr>
          <p:cNvPr id="307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0598" t="985" b="10423"/>
          <a:stretch/>
        </p:blipFill>
        <p:spPr bwMode="auto">
          <a:xfrm>
            <a:off x="864171" y="1465204"/>
            <a:ext cx="7490021" cy="5141995"/>
          </a:xfrm>
          <a:prstGeom prst="rect">
            <a:avLst/>
          </a:prstGeom>
          <a:noFill/>
          <a:ln w="38100">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51663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6 Conector recto"/>
          <p:cNvCxnSpPr/>
          <p:nvPr/>
        </p:nvCxnSpPr>
        <p:spPr>
          <a:xfrm>
            <a:off x="467232" y="6913933"/>
            <a:ext cx="97818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297113" y="759820"/>
            <a:ext cx="9781837"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noChangeArrowheads="1"/>
          </p:cNvPicPr>
          <p:nvPr/>
        </p:nvPicPr>
        <p:blipFill>
          <a:blip r:embed="rId2" cstate="print"/>
          <a:srcRect b="4565"/>
          <a:stretch>
            <a:fillRect/>
          </a:stretch>
        </p:blipFill>
        <p:spPr bwMode="auto">
          <a:xfrm>
            <a:off x="7228854" y="6959574"/>
            <a:ext cx="3572498" cy="638204"/>
          </a:xfrm>
          <a:prstGeom prst="rect">
            <a:avLst/>
          </a:prstGeom>
          <a:noFill/>
          <a:ln w="9525">
            <a:noFill/>
            <a:miter lim="800000"/>
            <a:headEnd/>
            <a:tailEnd/>
          </a:ln>
        </p:spPr>
      </p:pic>
      <p:grpSp>
        <p:nvGrpSpPr>
          <p:cNvPr id="2" name="9 Grupo"/>
          <p:cNvGrpSpPr/>
          <p:nvPr/>
        </p:nvGrpSpPr>
        <p:grpSpPr>
          <a:xfrm>
            <a:off x="-759511" y="76031"/>
            <a:ext cx="11138970" cy="575820"/>
            <a:chOff x="-642974" y="285728"/>
            <a:chExt cx="9429816" cy="519755"/>
          </a:xfrm>
        </p:grpSpPr>
        <p:sp>
          <p:nvSpPr>
            <p:cNvPr id="11" name="Rectangle 1"/>
            <p:cNvSpPr>
              <a:spLocks noChangeArrowheads="1"/>
            </p:cNvSpPr>
            <p:nvPr/>
          </p:nvSpPr>
          <p:spPr bwMode="auto">
            <a:xfrm>
              <a:off x="-642974" y="362754"/>
              <a:ext cx="7715304" cy="3889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3061560" algn="ctr"/>
                  <a:tab pos="6121387" algn="r"/>
                </a:tabLst>
              </a:pPr>
              <a:r>
                <a:rPr lang="es-MX" sz="2200" b="1" dirty="0">
                  <a:latin typeface="Arial" pitchFamily="34" charset="0"/>
                  <a:ea typeface="Calibri" pitchFamily="34" charset="0"/>
                  <a:cs typeface="Arial" pitchFamily="34" charset="0"/>
                </a:rPr>
                <a:t>              LLANTERAMA TULANCINGO, S.A. DE C.V.</a:t>
              </a:r>
              <a:endParaRPr lang="es-MX" sz="3400" dirty="0">
                <a:latin typeface="Arial" pitchFamily="34" charset="0"/>
              </a:endParaRPr>
            </a:p>
          </p:txBody>
        </p:sp>
        <p:pic>
          <p:nvPicPr>
            <p:cNvPr id="12" name="11 Imagen" descr="LOGO.png"/>
            <p:cNvPicPr>
              <a:picLocks noChangeAspect="1"/>
            </p:cNvPicPr>
            <p:nvPr/>
          </p:nvPicPr>
          <p:blipFill>
            <a:blip r:embed="rId3" cstate="print"/>
            <a:srcRect l="2213" r="37466" b="50000"/>
            <a:stretch>
              <a:fillRect/>
            </a:stretch>
          </p:blipFill>
          <p:spPr>
            <a:xfrm>
              <a:off x="5786446" y="285728"/>
              <a:ext cx="3000396" cy="519755"/>
            </a:xfrm>
            <a:prstGeom prst="rect">
              <a:avLst/>
            </a:prstGeom>
          </p:spPr>
        </p:pic>
      </p:grpSp>
      <p:sp>
        <p:nvSpPr>
          <p:cNvPr id="15" name="14 Marcador de texto"/>
          <p:cNvSpPr>
            <a:spLocks noGrp="1"/>
          </p:cNvSpPr>
          <p:nvPr>
            <p:ph type="body" idx="1"/>
          </p:nvPr>
        </p:nvSpPr>
        <p:spPr>
          <a:xfrm>
            <a:off x="297113" y="835796"/>
            <a:ext cx="5650360" cy="455860"/>
          </a:xfrm>
          <a:ln w="38100">
            <a:solidFill>
              <a:srgbClr val="003366"/>
            </a:solidFill>
          </a:ln>
        </p:spPr>
        <p:style>
          <a:lnRef idx="2">
            <a:schemeClr val="accent3"/>
          </a:lnRef>
          <a:fillRef idx="1">
            <a:schemeClr val="lt1"/>
          </a:fillRef>
          <a:effectRef idx="0">
            <a:schemeClr val="accent3"/>
          </a:effectRef>
          <a:fontRef idx="minor">
            <a:schemeClr val="dk1"/>
          </a:fontRef>
        </p:style>
        <p:txBody>
          <a:bodyPr vert="horz" anchor="ctr">
            <a:noAutofit/>
          </a:bodyPr>
          <a:lstStyle/>
          <a:p>
            <a:pPr algn="ctr"/>
            <a:r>
              <a:rPr lang="es-ES" sz="2100" dirty="0"/>
              <a:t>LIMITE MAXIMO DE CREDITO</a:t>
            </a:r>
            <a:endParaRPr lang="es-MX" sz="2100" b="0" dirty="0"/>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486" b="14286"/>
          <a:stretch/>
        </p:blipFill>
        <p:spPr bwMode="auto">
          <a:xfrm>
            <a:off x="1042435" y="1782661"/>
            <a:ext cx="7972668" cy="4680522"/>
          </a:xfrm>
          <a:prstGeom prst="rect">
            <a:avLst/>
          </a:prstGeom>
          <a:noFill/>
          <a:ln w="38100">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63741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6 Conector recto"/>
          <p:cNvCxnSpPr/>
          <p:nvPr/>
        </p:nvCxnSpPr>
        <p:spPr>
          <a:xfrm>
            <a:off x="467232" y="6913933"/>
            <a:ext cx="97818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297113" y="759820"/>
            <a:ext cx="9781837"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noChangeArrowheads="1"/>
          </p:cNvPicPr>
          <p:nvPr/>
        </p:nvPicPr>
        <p:blipFill>
          <a:blip r:embed="rId2" cstate="print"/>
          <a:srcRect b="4565"/>
          <a:stretch>
            <a:fillRect/>
          </a:stretch>
        </p:blipFill>
        <p:spPr bwMode="auto">
          <a:xfrm>
            <a:off x="7228854" y="6959574"/>
            <a:ext cx="3572498" cy="638204"/>
          </a:xfrm>
          <a:prstGeom prst="rect">
            <a:avLst/>
          </a:prstGeom>
          <a:noFill/>
          <a:ln w="9525">
            <a:noFill/>
            <a:miter lim="800000"/>
            <a:headEnd/>
            <a:tailEnd/>
          </a:ln>
        </p:spPr>
      </p:pic>
      <p:grpSp>
        <p:nvGrpSpPr>
          <p:cNvPr id="2" name="9 Grupo"/>
          <p:cNvGrpSpPr/>
          <p:nvPr/>
        </p:nvGrpSpPr>
        <p:grpSpPr>
          <a:xfrm>
            <a:off x="-759511" y="76031"/>
            <a:ext cx="11138970" cy="575820"/>
            <a:chOff x="-642974" y="285728"/>
            <a:chExt cx="9429816" cy="519755"/>
          </a:xfrm>
        </p:grpSpPr>
        <p:sp>
          <p:nvSpPr>
            <p:cNvPr id="11" name="Rectangle 1"/>
            <p:cNvSpPr>
              <a:spLocks noChangeArrowheads="1"/>
            </p:cNvSpPr>
            <p:nvPr/>
          </p:nvSpPr>
          <p:spPr bwMode="auto">
            <a:xfrm>
              <a:off x="-642974" y="362754"/>
              <a:ext cx="7715304" cy="3889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3061560" algn="ctr"/>
                  <a:tab pos="6121387" algn="r"/>
                </a:tabLst>
              </a:pPr>
              <a:r>
                <a:rPr lang="es-MX" sz="2200" b="1" dirty="0">
                  <a:latin typeface="Arial" pitchFamily="34" charset="0"/>
                  <a:ea typeface="Calibri" pitchFamily="34" charset="0"/>
                  <a:cs typeface="Arial" pitchFamily="34" charset="0"/>
                </a:rPr>
                <a:t>              LLANTERAMA TULANCINGO, S.A. DE C.V.</a:t>
              </a:r>
              <a:endParaRPr lang="es-MX" sz="3400" dirty="0">
                <a:latin typeface="Arial" pitchFamily="34" charset="0"/>
              </a:endParaRPr>
            </a:p>
          </p:txBody>
        </p:sp>
        <p:pic>
          <p:nvPicPr>
            <p:cNvPr id="12" name="11 Imagen" descr="LOGO.png"/>
            <p:cNvPicPr>
              <a:picLocks noChangeAspect="1"/>
            </p:cNvPicPr>
            <p:nvPr/>
          </p:nvPicPr>
          <p:blipFill>
            <a:blip r:embed="rId3" cstate="print"/>
            <a:srcRect l="2213" r="37466" b="50000"/>
            <a:stretch>
              <a:fillRect/>
            </a:stretch>
          </p:blipFill>
          <p:spPr>
            <a:xfrm>
              <a:off x="5786446" y="285728"/>
              <a:ext cx="3000396" cy="519755"/>
            </a:xfrm>
            <a:prstGeom prst="rect">
              <a:avLst/>
            </a:prstGeom>
          </p:spPr>
        </p:pic>
      </p:grpSp>
      <p:sp>
        <p:nvSpPr>
          <p:cNvPr id="15" name="14 Marcador de texto"/>
          <p:cNvSpPr>
            <a:spLocks noGrp="1"/>
          </p:cNvSpPr>
          <p:nvPr>
            <p:ph type="body" idx="1"/>
          </p:nvPr>
        </p:nvSpPr>
        <p:spPr>
          <a:xfrm>
            <a:off x="297112" y="835797"/>
            <a:ext cx="8026241" cy="514818"/>
          </a:xfrm>
          <a:ln w="38100">
            <a:solidFill>
              <a:srgbClr val="003366"/>
            </a:solidFill>
          </a:ln>
        </p:spPr>
        <p:style>
          <a:lnRef idx="2">
            <a:schemeClr val="accent3"/>
          </a:lnRef>
          <a:fillRef idx="1">
            <a:schemeClr val="lt1"/>
          </a:fillRef>
          <a:effectRef idx="0">
            <a:schemeClr val="accent3"/>
          </a:effectRef>
          <a:fontRef idx="minor">
            <a:schemeClr val="dk1"/>
          </a:fontRef>
        </p:style>
        <p:txBody>
          <a:bodyPr vert="horz" anchor="ctr">
            <a:noAutofit/>
          </a:bodyPr>
          <a:lstStyle/>
          <a:p>
            <a:pPr algn="ctr"/>
            <a:r>
              <a:rPr lang="es-ES" sz="2100" dirty="0"/>
              <a:t>CUANDO UN CLIENTE ESTA SOBRE SU LIMITE DE CREDITO</a:t>
            </a:r>
            <a:endParaRPr lang="es-MX" sz="2100" b="0" dirty="0"/>
          </a:p>
        </p:txBody>
      </p:sp>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5918"/>
          <a:stretch/>
        </p:blipFill>
        <p:spPr bwMode="auto">
          <a:xfrm>
            <a:off x="366393" y="1494631"/>
            <a:ext cx="7842594" cy="4176464"/>
          </a:xfrm>
          <a:prstGeom prst="rect">
            <a:avLst/>
          </a:prstGeom>
          <a:noFill/>
          <a:ln w="38100">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
        <p:nvSpPr>
          <p:cNvPr id="4" name="3 Rectángulo"/>
          <p:cNvSpPr/>
          <p:nvPr/>
        </p:nvSpPr>
        <p:spPr>
          <a:xfrm>
            <a:off x="1097002" y="5815111"/>
            <a:ext cx="8696161" cy="1061829"/>
          </a:xfrm>
          <a:prstGeom prst="rect">
            <a:avLst/>
          </a:prstGeom>
          <a:ln w="38100">
            <a:solidFill>
              <a:srgbClr val="003366"/>
            </a:solidFill>
          </a:ln>
        </p:spPr>
        <p:style>
          <a:lnRef idx="2">
            <a:schemeClr val="accent3"/>
          </a:lnRef>
          <a:fillRef idx="1">
            <a:schemeClr val="lt1"/>
          </a:fillRef>
          <a:effectRef idx="0">
            <a:schemeClr val="accent3"/>
          </a:effectRef>
          <a:fontRef idx="minor">
            <a:schemeClr val="dk1"/>
          </a:fontRef>
        </p:style>
        <p:txBody>
          <a:bodyPr vert="horz" lIns="99743" tIns="49871" rIns="99743" bIns="49871" rtlCol="0" anchor="ctr">
            <a:noAutofit/>
          </a:bodyPr>
          <a:lstStyle/>
          <a:p>
            <a:pPr algn="just">
              <a:spcBef>
                <a:spcPct val="20000"/>
              </a:spcBef>
              <a:buFont typeface="Arial" pitchFamily="34" charset="0"/>
              <a:buNone/>
            </a:pPr>
            <a:r>
              <a:rPr lang="es-MX" dirty="0">
                <a:solidFill>
                  <a:schemeClr val="dk1"/>
                </a:solidFill>
              </a:rPr>
              <a:t>Si el cliente esta excedido </a:t>
            </a:r>
            <a:r>
              <a:rPr lang="es-MX" dirty="0" smtClean="0">
                <a:solidFill>
                  <a:schemeClr val="dk1"/>
                </a:solidFill>
              </a:rPr>
              <a:t>o sobre pasa su </a:t>
            </a:r>
            <a:r>
              <a:rPr lang="es-MX" dirty="0">
                <a:solidFill>
                  <a:schemeClr val="dk1"/>
                </a:solidFill>
              </a:rPr>
              <a:t>limite de crédito, </a:t>
            </a:r>
            <a:r>
              <a:rPr lang="es-MX" dirty="0" smtClean="0">
                <a:solidFill>
                  <a:schemeClr val="dk1"/>
                </a:solidFill>
              </a:rPr>
              <a:t>el departamento </a:t>
            </a:r>
            <a:r>
              <a:rPr lang="es-MX" dirty="0">
                <a:solidFill>
                  <a:schemeClr val="dk1"/>
                </a:solidFill>
              </a:rPr>
              <a:t>de crédito y cobranza tomara su criterio para la liberación del </a:t>
            </a:r>
            <a:r>
              <a:rPr lang="es-MX" dirty="0" smtClean="0">
                <a:solidFill>
                  <a:schemeClr val="dk1"/>
                </a:solidFill>
              </a:rPr>
              <a:t>crédito, esto es en caso de que no tenga ninguna factura vencida</a:t>
            </a:r>
            <a:r>
              <a:rPr lang="es-MX" dirty="0" smtClean="0"/>
              <a:t>.</a:t>
            </a:r>
            <a:endParaRPr lang="es-MX" dirty="0">
              <a:solidFill>
                <a:schemeClr val="dk1"/>
              </a:solidFill>
            </a:endParaRPr>
          </a:p>
        </p:txBody>
      </p:sp>
    </p:spTree>
    <p:extLst>
      <p:ext uri="{BB962C8B-B14F-4D97-AF65-F5344CB8AC3E}">
        <p14:creationId xmlns:p14="http://schemas.microsoft.com/office/powerpoint/2010/main" val="1143980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6 Conector recto"/>
          <p:cNvCxnSpPr/>
          <p:nvPr/>
        </p:nvCxnSpPr>
        <p:spPr>
          <a:xfrm>
            <a:off x="467232" y="6913933"/>
            <a:ext cx="97818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297113" y="759820"/>
            <a:ext cx="9781837"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noChangeArrowheads="1"/>
          </p:cNvPicPr>
          <p:nvPr/>
        </p:nvPicPr>
        <p:blipFill>
          <a:blip r:embed="rId2" cstate="print"/>
          <a:srcRect b="4565"/>
          <a:stretch>
            <a:fillRect/>
          </a:stretch>
        </p:blipFill>
        <p:spPr bwMode="auto">
          <a:xfrm>
            <a:off x="7228854" y="6959574"/>
            <a:ext cx="3572498" cy="638204"/>
          </a:xfrm>
          <a:prstGeom prst="rect">
            <a:avLst/>
          </a:prstGeom>
          <a:noFill/>
          <a:ln w="9525">
            <a:noFill/>
            <a:miter lim="800000"/>
            <a:headEnd/>
            <a:tailEnd/>
          </a:ln>
        </p:spPr>
      </p:pic>
      <p:grpSp>
        <p:nvGrpSpPr>
          <p:cNvPr id="2" name="9 Grupo"/>
          <p:cNvGrpSpPr/>
          <p:nvPr/>
        </p:nvGrpSpPr>
        <p:grpSpPr>
          <a:xfrm>
            <a:off x="-759511" y="76031"/>
            <a:ext cx="11138970" cy="575820"/>
            <a:chOff x="-642974" y="285728"/>
            <a:chExt cx="9429816" cy="519755"/>
          </a:xfrm>
        </p:grpSpPr>
        <p:sp>
          <p:nvSpPr>
            <p:cNvPr id="11" name="Rectangle 1"/>
            <p:cNvSpPr>
              <a:spLocks noChangeArrowheads="1"/>
            </p:cNvSpPr>
            <p:nvPr/>
          </p:nvSpPr>
          <p:spPr bwMode="auto">
            <a:xfrm>
              <a:off x="-642974" y="362754"/>
              <a:ext cx="7715304" cy="3889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3061560" algn="ctr"/>
                  <a:tab pos="6121387" algn="r"/>
                </a:tabLst>
              </a:pPr>
              <a:r>
                <a:rPr lang="es-MX" sz="2200" b="1" dirty="0">
                  <a:latin typeface="Arial" pitchFamily="34" charset="0"/>
                  <a:ea typeface="Calibri" pitchFamily="34" charset="0"/>
                  <a:cs typeface="Arial" pitchFamily="34" charset="0"/>
                </a:rPr>
                <a:t>              LLANTERAMA TULANCINGO, S.A. DE C.V.</a:t>
              </a:r>
              <a:endParaRPr lang="es-MX" sz="3400" dirty="0">
                <a:latin typeface="Arial" pitchFamily="34" charset="0"/>
              </a:endParaRPr>
            </a:p>
          </p:txBody>
        </p:sp>
        <p:pic>
          <p:nvPicPr>
            <p:cNvPr id="12" name="11 Imagen" descr="LOGO.png"/>
            <p:cNvPicPr>
              <a:picLocks noChangeAspect="1"/>
            </p:cNvPicPr>
            <p:nvPr/>
          </p:nvPicPr>
          <p:blipFill>
            <a:blip r:embed="rId3" cstate="print"/>
            <a:srcRect l="2213" r="37466" b="50000"/>
            <a:stretch>
              <a:fillRect/>
            </a:stretch>
          </p:blipFill>
          <p:spPr>
            <a:xfrm>
              <a:off x="5786446" y="285728"/>
              <a:ext cx="3000396" cy="519755"/>
            </a:xfrm>
            <a:prstGeom prst="rect">
              <a:avLst/>
            </a:prstGeom>
          </p:spPr>
        </p:pic>
      </p:grpSp>
      <p:sp>
        <p:nvSpPr>
          <p:cNvPr id="15" name="14 Marcador de texto"/>
          <p:cNvSpPr>
            <a:spLocks noGrp="1"/>
          </p:cNvSpPr>
          <p:nvPr>
            <p:ph type="body" idx="1"/>
          </p:nvPr>
        </p:nvSpPr>
        <p:spPr>
          <a:xfrm>
            <a:off x="368083" y="911776"/>
            <a:ext cx="4413198" cy="759767"/>
          </a:xfrm>
          <a:ln w="38100">
            <a:solidFill>
              <a:srgbClr val="003366"/>
            </a:solidFill>
          </a:ln>
        </p:spPr>
        <p:style>
          <a:lnRef idx="2">
            <a:schemeClr val="accent3"/>
          </a:lnRef>
          <a:fillRef idx="1">
            <a:schemeClr val="lt1"/>
          </a:fillRef>
          <a:effectRef idx="0">
            <a:schemeClr val="accent3"/>
          </a:effectRef>
          <a:fontRef idx="minor">
            <a:schemeClr val="dk1"/>
          </a:fontRef>
        </p:style>
        <p:txBody>
          <a:bodyPr anchor="ctr">
            <a:normAutofit fontScale="92500" lnSpcReduction="10000"/>
          </a:bodyPr>
          <a:lstStyle/>
          <a:p>
            <a:pPr algn="ctr"/>
            <a:r>
              <a:rPr lang="es-ES" sz="2500" dirty="0"/>
              <a:t>CUANDO UN CLIENTE ESTA BLOQUEADO TOTALMENTE</a:t>
            </a:r>
            <a:endParaRPr lang="es-MX" sz="2500" b="0" dirty="0"/>
          </a:p>
        </p:txBody>
      </p:sp>
      <p:pic>
        <p:nvPicPr>
          <p:cNvPr id="1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358" t="4961"/>
          <a:stretch/>
        </p:blipFill>
        <p:spPr bwMode="auto">
          <a:xfrm>
            <a:off x="946656" y="1823493"/>
            <a:ext cx="8314175" cy="4786532"/>
          </a:xfrm>
          <a:prstGeom prst="rect">
            <a:avLst/>
          </a:prstGeom>
          <a:noFill/>
          <a:ln w="38100">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77542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6 Conector recto"/>
          <p:cNvCxnSpPr/>
          <p:nvPr/>
        </p:nvCxnSpPr>
        <p:spPr>
          <a:xfrm>
            <a:off x="467232" y="6913933"/>
            <a:ext cx="97818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297113" y="759820"/>
            <a:ext cx="9781837"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noChangeArrowheads="1"/>
          </p:cNvPicPr>
          <p:nvPr/>
        </p:nvPicPr>
        <p:blipFill>
          <a:blip r:embed="rId2" cstate="print"/>
          <a:srcRect b="4565"/>
          <a:stretch>
            <a:fillRect/>
          </a:stretch>
        </p:blipFill>
        <p:spPr bwMode="auto">
          <a:xfrm>
            <a:off x="7228854" y="6959574"/>
            <a:ext cx="3572498" cy="638204"/>
          </a:xfrm>
          <a:prstGeom prst="rect">
            <a:avLst/>
          </a:prstGeom>
          <a:noFill/>
          <a:ln w="9525">
            <a:noFill/>
            <a:miter lim="800000"/>
            <a:headEnd/>
            <a:tailEnd/>
          </a:ln>
        </p:spPr>
      </p:pic>
      <p:grpSp>
        <p:nvGrpSpPr>
          <p:cNvPr id="2" name="9 Grupo"/>
          <p:cNvGrpSpPr/>
          <p:nvPr/>
        </p:nvGrpSpPr>
        <p:grpSpPr>
          <a:xfrm>
            <a:off x="-759511" y="76031"/>
            <a:ext cx="11138970" cy="575820"/>
            <a:chOff x="-642974" y="285728"/>
            <a:chExt cx="9429816" cy="519755"/>
          </a:xfrm>
        </p:grpSpPr>
        <p:sp>
          <p:nvSpPr>
            <p:cNvPr id="11" name="Rectangle 1"/>
            <p:cNvSpPr>
              <a:spLocks noChangeArrowheads="1"/>
            </p:cNvSpPr>
            <p:nvPr/>
          </p:nvSpPr>
          <p:spPr bwMode="auto">
            <a:xfrm>
              <a:off x="-642974" y="362754"/>
              <a:ext cx="7715304" cy="3889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3061560" algn="ctr"/>
                  <a:tab pos="6121387" algn="r"/>
                </a:tabLst>
              </a:pPr>
              <a:r>
                <a:rPr lang="es-MX" sz="2200" b="1" dirty="0">
                  <a:latin typeface="Arial" pitchFamily="34" charset="0"/>
                  <a:ea typeface="Calibri" pitchFamily="34" charset="0"/>
                  <a:cs typeface="Arial" pitchFamily="34" charset="0"/>
                </a:rPr>
                <a:t>              LLANTERAMA TULANCINGO, S.A. DE C.V.</a:t>
              </a:r>
              <a:endParaRPr lang="es-MX" sz="3400" dirty="0">
                <a:latin typeface="Arial" pitchFamily="34" charset="0"/>
              </a:endParaRPr>
            </a:p>
          </p:txBody>
        </p:sp>
        <p:pic>
          <p:nvPicPr>
            <p:cNvPr id="12" name="11 Imagen" descr="LOGO.png"/>
            <p:cNvPicPr>
              <a:picLocks noChangeAspect="1"/>
            </p:cNvPicPr>
            <p:nvPr/>
          </p:nvPicPr>
          <p:blipFill>
            <a:blip r:embed="rId3" cstate="print"/>
            <a:srcRect l="2213" r="37466" b="50000"/>
            <a:stretch>
              <a:fillRect/>
            </a:stretch>
          </p:blipFill>
          <p:spPr>
            <a:xfrm>
              <a:off x="5786446" y="285728"/>
              <a:ext cx="3000396" cy="519755"/>
            </a:xfrm>
            <a:prstGeom prst="rect">
              <a:avLst/>
            </a:prstGeom>
          </p:spPr>
        </p:pic>
      </p:grpSp>
      <p:sp>
        <p:nvSpPr>
          <p:cNvPr id="15" name="14 Marcador de texto"/>
          <p:cNvSpPr>
            <a:spLocks noGrp="1"/>
          </p:cNvSpPr>
          <p:nvPr>
            <p:ph type="body" idx="1"/>
          </p:nvPr>
        </p:nvSpPr>
        <p:spPr>
          <a:xfrm>
            <a:off x="368083" y="911776"/>
            <a:ext cx="4413198" cy="759767"/>
          </a:xfrm>
          <a:ln w="38100">
            <a:solidFill>
              <a:srgbClr val="003366"/>
            </a:solidFill>
          </a:ln>
        </p:spPr>
        <p:style>
          <a:lnRef idx="2">
            <a:schemeClr val="accent3"/>
          </a:lnRef>
          <a:fillRef idx="1">
            <a:schemeClr val="lt1"/>
          </a:fillRef>
          <a:effectRef idx="0">
            <a:schemeClr val="accent3"/>
          </a:effectRef>
          <a:fontRef idx="minor">
            <a:schemeClr val="dk1"/>
          </a:fontRef>
        </p:style>
        <p:txBody>
          <a:bodyPr anchor="ctr">
            <a:normAutofit fontScale="92500" lnSpcReduction="10000"/>
          </a:bodyPr>
          <a:lstStyle/>
          <a:p>
            <a:pPr algn="ctr"/>
            <a:r>
              <a:rPr lang="es-ES" sz="2500" dirty="0"/>
              <a:t>CUANDO UN CLIENTE ESTA BLOQUEADO TOTALMENTE</a:t>
            </a:r>
            <a:endParaRPr lang="es-MX" sz="2500" b="0" dirty="0"/>
          </a:p>
        </p:txBody>
      </p:sp>
      <p:sp>
        <p:nvSpPr>
          <p:cNvPr id="10" name="9 Rectángulo"/>
          <p:cNvSpPr/>
          <p:nvPr/>
        </p:nvSpPr>
        <p:spPr>
          <a:xfrm>
            <a:off x="268713" y="2214711"/>
            <a:ext cx="8696161" cy="1061829"/>
          </a:xfrm>
          <a:prstGeom prst="rect">
            <a:avLst/>
          </a:prstGeom>
          <a:ln w="38100">
            <a:solidFill>
              <a:srgbClr val="003366"/>
            </a:solidFill>
          </a:ln>
        </p:spPr>
        <p:style>
          <a:lnRef idx="2">
            <a:schemeClr val="accent3"/>
          </a:lnRef>
          <a:fillRef idx="1">
            <a:schemeClr val="lt1"/>
          </a:fillRef>
          <a:effectRef idx="0">
            <a:schemeClr val="accent3"/>
          </a:effectRef>
          <a:fontRef idx="minor">
            <a:schemeClr val="dk1"/>
          </a:fontRef>
        </p:style>
        <p:txBody>
          <a:bodyPr vert="horz" lIns="99743" tIns="49871" rIns="99743" bIns="49871" rtlCol="0" anchor="ctr">
            <a:noAutofit/>
          </a:bodyPr>
          <a:lstStyle/>
          <a:p>
            <a:pPr algn="just">
              <a:spcBef>
                <a:spcPct val="20000"/>
              </a:spcBef>
              <a:buFont typeface="Arial" pitchFamily="34" charset="0"/>
              <a:buNone/>
            </a:pPr>
            <a:r>
              <a:rPr lang="es-MX" dirty="0" smtClean="0">
                <a:solidFill>
                  <a:schemeClr val="dk1"/>
                </a:solidFill>
              </a:rPr>
              <a:t>De acuerdo a los criterios de la política de crédito y Cobranza, para que un cliente tenga la liberación de su crédito</a:t>
            </a:r>
            <a:r>
              <a:rPr lang="es-MX" dirty="0" smtClean="0"/>
              <a:t>, este debe de pagar </a:t>
            </a:r>
            <a:r>
              <a:rPr lang="es-MX" dirty="0" smtClean="0">
                <a:solidFill>
                  <a:schemeClr val="dk1"/>
                </a:solidFill>
              </a:rPr>
              <a:t>el total del adeudo y se debe de reconsiderar la negociación de los días de crédito y disminución del monto.</a:t>
            </a:r>
            <a:endParaRPr lang="es-MX" dirty="0">
              <a:solidFill>
                <a:schemeClr val="dk1"/>
              </a:solidFill>
            </a:endParaRPr>
          </a:p>
        </p:txBody>
      </p:sp>
    </p:spTree>
    <p:extLst>
      <p:ext uri="{BB962C8B-B14F-4D97-AF65-F5344CB8AC3E}">
        <p14:creationId xmlns:p14="http://schemas.microsoft.com/office/powerpoint/2010/main" val="1674141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1016</TotalTime>
  <Words>363</Words>
  <Application>Microsoft Office PowerPoint</Application>
  <PresentationFormat>Personalizado</PresentationFormat>
  <Paragraphs>32</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 ACTIVIDAD PLAN DE DESARROLLO EDCII</vt:lpstr>
      <vt:lpstr>REQUISITOS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PLAN DE DESARROLLO EDCII</dc:title>
  <dc:creator>Javier</dc:creator>
  <cp:lastModifiedBy>Daniela T. FDEZ...</cp:lastModifiedBy>
  <cp:revision>101</cp:revision>
  <cp:lastPrinted>2015-05-16T18:55:23Z</cp:lastPrinted>
  <dcterms:created xsi:type="dcterms:W3CDTF">2010-08-12T19:21:43Z</dcterms:created>
  <dcterms:modified xsi:type="dcterms:W3CDTF">2016-12-20T19:01:56Z</dcterms:modified>
</cp:coreProperties>
</file>