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Lato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h2B+/W/ttn0OeJxhBTNQLMldMR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-16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911642" y="-26196"/>
            <a:ext cx="15103642" cy="6884196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/>
          <p:nvPr/>
        </p:nvSpPr>
        <p:spPr>
          <a:xfrm>
            <a:off x="0" y="-26195"/>
            <a:ext cx="12192000" cy="6884195"/>
          </a:xfrm>
          <a:prstGeom prst="rect">
            <a:avLst/>
          </a:prstGeom>
          <a:gradFill>
            <a:gsLst>
              <a:gs pos="0">
                <a:srgbClr val="262626">
                  <a:alpha val="14901"/>
                </a:srgbClr>
              </a:gs>
              <a:gs pos="100000">
                <a:srgbClr val="3F3F3F">
                  <a:alpha val="14901"/>
                </a:srgbClr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 txBox="1">
            <a:spLocks noGrp="1"/>
          </p:cNvSpPr>
          <p:nvPr>
            <p:ph type="ctrTitle"/>
          </p:nvPr>
        </p:nvSpPr>
        <p:spPr>
          <a:xfrm>
            <a:off x="1524000" y="3677747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AA82E"/>
              </a:buClr>
              <a:buSzPts val="9600"/>
              <a:buFont typeface="Arial"/>
              <a:buNone/>
            </a:pPr>
            <a:r>
              <a:rPr lang="es-ES" sz="9600">
                <a:solidFill>
                  <a:srgbClr val="DAA82E"/>
                </a:solidFill>
                <a:latin typeface="Arial"/>
                <a:ea typeface="Arial"/>
                <a:cs typeface="Arial"/>
                <a:sym typeface="Arial"/>
              </a:rPr>
              <a:t>ANALISIS</a:t>
            </a:r>
            <a:r>
              <a:rPr lang="es-ES" sz="8800">
                <a:solidFill>
                  <a:srgbClr val="DAA82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9600">
                <a:solidFill>
                  <a:srgbClr val="DAA82E"/>
                </a:solidFill>
                <a:latin typeface="Arial"/>
                <a:ea typeface="Arial"/>
                <a:cs typeface="Arial"/>
                <a:sym typeface="Arial"/>
              </a:rPr>
              <a:t>DE</a:t>
            </a:r>
            <a:r>
              <a:rPr lang="es-ES" sz="8800">
                <a:solidFill>
                  <a:srgbClr val="DAA82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9600">
                <a:solidFill>
                  <a:srgbClr val="DAA82E"/>
                </a:solidFill>
                <a:latin typeface="Arial"/>
                <a:ea typeface="Arial"/>
                <a:cs typeface="Arial"/>
                <a:sym typeface="Arial"/>
              </a:rPr>
              <a:t>DATOS</a:t>
            </a:r>
            <a:br>
              <a:rPr lang="es-ES" sz="9600">
                <a:solidFill>
                  <a:srgbClr val="DAA82E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ES" sz="48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/>
            </a:r>
            <a:br>
              <a:rPr lang="es-ES" sz="48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sz="48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" name="Google Shape;87;p1"/>
          <p:cNvSpPr txBox="1">
            <a:spLocks noGrp="1"/>
          </p:cNvSpPr>
          <p:nvPr>
            <p:ph type="subTitle" idx="1"/>
          </p:nvPr>
        </p:nvSpPr>
        <p:spPr>
          <a:xfrm>
            <a:off x="1524000" y="508440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E0B4"/>
              </a:buClr>
              <a:buSzPts val="2400"/>
              <a:buNone/>
            </a:pPr>
            <a:r>
              <a:rPr lang="es-ES">
                <a:solidFill>
                  <a:srgbClr val="F2E0B4"/>
                </a:solidFill>
                <a:latin typeface="Lato"/>
                <a:ea typeface="Lato"/>
                <a:cs typeface="Lato"/>
                <a:sym typeface="Lato"/>
              </a:rPr>
              <a:t>Niveles de Ocupación e Ingresos en Ciudad de Buenos Aires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E0B4"/>
              </a:buClr>
              <a:buSzPts val="2400"/>
              <a:buNone/>
            </a:pPr>
            <a:r>
              <a:rPr lang="es-ES">
                <a:solidFill>
                  <a:srgbClr val="F2E0B4"/>
                </a:solidFill>
                <a:latin typeface="Lato"/>
                <a:ea typeface="Lato"/>
                <a:cs typeface="Lato"/>
                <a:sym typeface="Lato"/>
              </a:rPr>
              <a:t>Por: Andrea Duette, Uriel Masserdotti, Lautaro Gonzalez</a:t>
            </a:r>
            <a:endParaRPr>
              <a:solidFill>
                <a:srgbClr val="F2E0B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-1210590" y="-1096551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812800" h="812800" extrusionOk="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gradFill>
            <a:gsLst>
              <a:gs pos="0">
                <a:srgbClr val="003454"/>
              </a:gs>
              <a:gs pos="100000">
                <a:srgbClr val="002136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"/>
          <p:cNvSpPr/>
          <p:nvPr/>
        </p:nvSpPr>
        <p:spPr>
          <a:xfrm>
            <a:off x="811509" y="924919"/>
            <a:ext cx="1191540" cy="1191540"/>
          </a:xfrm>
          <a:custGeom>
            <a:avLst/>
            <a:gdLst/>
            <a:ahLst/>
            <a:cxnLst/>
            <a:rect l="l" t="t" r="r" b="b"/>
            <a:pathLst>
              <a:path w="812800" h="812800" extrusionOk="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gradFill>
            <a:gsLst>
              <a:gs pos="0">
                <a:srgbClr val="1B3A41">
                  <a:alpha val="14901"/>
                </a:srgbClr>
              </a:gs>
              <a:gs pos="100000">
                <a:srgbClr val="0F2529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"/>
          <p:cNvSpPr/>
          <p:nvPr/>
        </p:nvSpPr>
        <p:spPr>
          <a:xfrm rot="10800000" flipH="1">
            <a:off x="10316490" y="4704538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812800" h="812800" extrusionOk="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gradFill>
            <a:gsLst>
              <a:gs pos="0">
                <a:srgbClr val="002136"/>
              </a:gs>
              <a:gs pos="100000">
                <a:srgbClr val="00345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"/>
          <p:cNvSpPr/>
          <p:nvPr/>
        </p:nvSpPr>
        <p:spPr>
          <a:xfrm rot="-2321948" flipH="1">
            <a:off x="9886950" y="5224050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812800" h="812800" extrusionOk="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gradFill>
            <a:gsLst>
              <a:gs pos="0">
                <a:srgbClr val="DAA82E">
                  <a:alpha val="11764"/>
                </a:srgbClr>
              </a:gs>
              <a:gs pos="100000">
                <a:srgbClr val="E8C97C">
                  <a:alpha val="66666"/>
                </a:srgbClr>
              </a:gs>
            </a:gsLst>
            <a:lin ang="0" scaled="0"/>
          </a:gradFill>
          <a:ln w="9525" cap="flat" cmpd="sng">
            <a:solidFill>
              <a:srgbClr val="E8C97C">
                <a:alpha val="29803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/>
          <p:nvPr/>
        </p:nvSpPr>
        <p:spPr>
          <a:xfrm rot="-2148272" flipH="1">
            <a:off x="10238460" y="4615449"/>
            <a:ext cx="1191540" cy="1191540"/>
          </a:xfrm>
          <a:custGeom>
            <a:avLst/>
            <a:gdLst/>
            <a:ahLst/>
            <a:cxnLst/>
            <a:rect l="l" t="t" r="r" b="b"/>
            <a:pathLst>
              <a:path w="812800" h="812800" extrusionOk="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gradFill>
            <a:gsLst>
              <a:gs pos="0">
                <a:srgbClr val="1B3A41">
                  <a:alpha val="14901"/>
                </a:srgbClr>
              </a:gs>
              <a:gs pos="100000">
                <a:srgbClr val="0F2529">
                  <a:alpha val="91764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"/>
          <p:cNvSpPr/>
          <p:nvPr/>
        </p:nvSpPr>
        <p:spPr>
          <a:xfrm rot="7532743" flipH="1">
            <a:off x="-843001" y="-1324797"/>
            <a:ext cx="3086100" cy="3086100"/>
          </a:xfrm>
          <a:custGeom>
            <a:avLst/>
            <a:gdLst/>
            <a:ahLst/>
            <a:cxnLst/>
            <a:rect l="l" t="t" r="r" b="b"/>
            <a:pathLst>
              <a:path w="812800" h="812800" extrusionOk="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gradFill>
            <a:gsLst>
              <a:gs pos="0">
                <a:srgbClr val="DAA82E">
                  <a:alpha val="11764"/>
                </a:srgbClr>
              </a:gs>
              <a:gs pos="100000">
                <a:srgbClr val="E8C97C">
                  <a:alpha val="66666"/>
                </a:srgbClr>
              </a:gs>
            </a:gsLst>
            <a:lin ang="0" scaled="0"/>
          </a:gradFill>
          <a:ln w="9525" cap="flat" cmpd="sng">
            <a:solidFill>
              <a:srgbClr val="E8C97C">
                <a:alpha val="29803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5F5F5"/>
            </a:gs>
            <a:gs pos="64000">
              <a:schemeClr val="lt1"/>
            </a:gs>
            <a:gs pos="100000">
              <a:schemeClr val="lt1"/>
            </a:gs>
          </a:gsLst>
          <a:lin ang="2700000" scaled="0"/>
        </a:gra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-109182" y="490693"/>
            <a:ext cx="6582328" cy="2279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2238568" y="420309"/>
            <a:ext cx="7666015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>
                <a:solidFill>
                  <a:srgbClr val="003454"/>
                </a:solidFill>
                <a:latin typeface="Lato"/>
                <a:ea typeface="Lato"/>
                <a:cs typeface="Lato"/>
                <a:sym typeface="Lato"/>
              </a:rPr>
              <a:t>SOBRE LA BASE DE DATOS:</a:t>
            </a:r>
            <a:endParaRPr/>
          </a:p>
        </p:txBody>
      </p:sp>
      <p:grpSp>
        <p:nvGrpSpPr>
          <p:cNvPr id="100" name="Google Shape;100;p2"/>
          <p:cNvGrpSpPr/>
          <p:nvPr/>
        </p:nvGrpSpPr>
        <p:grpSpPr>
          <a:xfrm>
            <a:off x="691732" y="4145054"/>
            <a:ext cx="10879421" cy="1788785"/>
            <a:chOff x="691732" y="4145054"/>
            <a:chExt cx="10879421" cy="1788785"/>
          </a:xfrm>
        </p:grpSpPr>
        <p:sp>
          <p:nvSpPr>
            <p:cNvPr id="101" name="Google Shape;101;p2"/>
            <p:cNvSpPr/>
            <p:nvPr/>
          </p:nvSpPr>
          <p:spPr>
            <a:xfrm rot="5400000">
              <a:off x="5237050" y="-400264"/>
              <a:ext cx="1788785" cy="10879421"/>
            </a:xfrm>
            <a:prstGeom prst="roundRect">
              <a:avLst>
                <a:gd name="adj" fmla="val 16667"/>
              </a:avLst>
            </a:prstGeom>
            <a:solidFill>
              <a:srgbClr val="E8C97C"/>
            </a:solidFill>
            <a:ln w="12700" cap="flat" cmpd="sng">
              <a:solidFill>
                <a:srgbClr val="DAA82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2" name="Google Shape;102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130779" y="4262392"/>
              <a:ext cx="1283709" cy="16191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Google Shape;103;p2"/>
            <p:cNvSpPr/>
            <p:nvPr/>
          </p:nvSpPr>
          <p:spPr>
            <a:xfrm>
              <a:off x="3066195" y="4926171"/>
              <a:ext cx="7933479" cy="291592"/>
            </a:xfrm>
            <a:prstGeom prst="rect">
              <a:avLst/>
            </a:pr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7EBCD">
                    <a:alpha val="4705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3200" b="1">
                  <a:solidFill>
                    <a:srgbClr val="003454"/>
                  </a:solidFill>
                  <a:latin typeface="Lato"/>
                  <a:ea typeface="Lato"/>
                  <a:cs typeface="Lato"/>
                  <a:sym typeface="Lato"/>
                </a:rPr>
                <a:t>la base de datos fue extraída del ETOI;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3200" b="1">
                  <a:solidFill>
                    <a:srgbClr val="003454"/>
                  </a:solidFill>
                  <a:latin typeface="Lato"/>
                  <a:ea typeface="Lato"/>
                  <a:cs typeface="Lato"/>
                  <a:sym typeface="Lato"/>
                </a:rPr>
                <a:t>la información se recolecta trimestralmente por el IDECBA.</a:t>
              </a:r>
              <a:endParaRPr sz="3200">
                <a:solidFill>
                  <a:srgbClr val="00345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" name="Google Shape;104;p2"/>
          <p:cNvGrpSpPr/>
          <p:nvPr/>
        </p:nvGrpSpPr>
        <p:grpSpPr>
          <a:xfrm>
            <a:off x="691733" y="1665572"/>
            <a:ext cx="10879421" cy="1788785"/>
            <a:chOff x="691733" y="1665572"/>
            <a:chExt cx="10879421" cy="1788785"/>
          </a:xfrm>
        </p:grpSpPr>
        <p:sp>
          <p:nvSpPr>
            <p:cNvPr id="105" name="Google Shape;105;p2"/>
            <p:cNvSpPr/>
            <p:nvPr/>
          </p:nvSpPr>
          <p:spPr>
            <a:xfrm rot="5400000">
              <a:off x="5237051" y="-2879746"/>
              <a:ext cx="1788785" cy="10879421"/>
            </a:xfrm>
            <a:prstGeom prst="roundRect">
              <a:avLst>
                <a:gd name="adj" fmla="val 16667"/>
              </a:avLst>
            </a:prstGeom>
            <a:solidFill>
              <a:srgbClr val="E8C97C"/>
            </a:solidFill>
            <a:ln w="12700" cap="flat" cmpd="sng">
              <a:solidFill>
                <a:srgbClr val="DAA82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6" name="Google Shape;106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57808" y="2124615"/>
              <a:ext cx="1741373" cy="9397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Google Shape;107;p2"/>
            <p:cNvSpPr txBox="1"/>
            <p:nvPr/>
          </p:nvSpPr>
          <p:spPr>
            <a:xfrm>
              <a:off x="3005353" y="2021494"/>
              <a:ext cx="8319478" cy="13542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3200" b="1">
                  <a:solidFill>
                    <a:srgbClr val="003454"/>
                  </a:solidFill>
                  <a:latin typeface="Lato"/>
                  <a:ea typeface="Lato"/>
                  <a:cs typeface="Lato"/>
                  <a:sym typeface="Lato"/>
                </a:rPr>
                <a:t>Es una fuente de microdatos del mercado laboral de C.A.B.A.;</a:t>
              </a:r>
              <a:endParaRPr sz="3200" b="1">
                <a:solidFill>
                  <a:srgbClr val="003454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345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5F5F5"/>
            </a:gs>
            <a:gs pos="64000">
              <a:schemeClr val="lt1"/>
            </a:gs>
            <a:gs pos="100000">
              <a:schemeClr val="lt1"/>
            </a:gs>
          </a:gsLst>
          <a:lin ang="5400000" scaled="0"/>
        </a:gra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/>
          <p:nvPr/>
        </p:nvSpPr>
        <p:spPr>
          <a:xfrm rot="6351238" flipH="1">
            <a:off x="13099143" y="5526173"/>
            <a:ext cx="917267" cy="929767"/>
          </a:xfrm>
          <a:custGeom>
            <a:avLst/>
            <a:gdLst/>
            <a:ahLst/>
            <a:cxnLst/>
            <a:rect l="l" t="t" r="r" b="b"/>
            <a:pathLst>
              <a:path w="812800" h="812800" extrusionOk="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gradFill>
            <a:gsLst>
              <a:gs pos="0">
                <a:srgbClr val="DAA82E">
                  <a:alpha val="15686"/>
                </a:srgbClr>
              </a:gs>
              <a:gs pos="100000">
                <a:srgbClr val="E8C97C">
                  <a:alpha val="30980"/>
                </a:srgbClr>
              </a:gs>
            </a:gsLst>
            <a:lin ang="0" scaled="0"/>
          </a:gradFill>
          <a:ln w="9525" cap="flat" cmpd="sng">
            <a:solidFill>
              <a:srgbClr val="E8C97C">
                <a:alpha val="14901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1547588" y="342306"/>
            <a:ext cx="8968740" cy="1189718"/>
          </a:xfrm>
          <a:custGeom>
            <a:avLst/>
            <a:gdLst/>
            <a:ahLst/>
            <a:cxnLst/>
            <a:rect l="l" t="t" r="r" b="b"/>
            <a:pathLst>
              <a:path w="2444934" h="1578656" extrusionOk="0">
                <a:moveTo>
                  <a:pt x="41699" y="0"/>
                </a:moveTo>
                <a:lnTo>
                  <a:pt x="2403235" y="0"/>
                </a:lnTo>
                <a:cubicBezTo>
                  <a:pt x="2414294" y="0"/>
                  <a:pt x="2424900" y="4393"/>
                  <a:pt x="2432721" y="12213"/>
                </a:cubicBezTo>
                <a:cubicBezTo>
                  <a:pt x="2440541" y="20033"/>
                  <a:pt x="2444934" y="30640"/>
                  <a:pt x="2444934" y="41699"/>
                </a:cubicBezTo>
                <a:lnTo>
                  <a:pt x="2444934" y="1536957"/>
                </a:lnTo>
                <a:cubicBezTo>
                  <a:pt x="2444934" y="1548016"/>
                  <a:pt x="2440541" y="1558622"/>
                  <a:pt x="2432721" y="1566442"/>
                </a:cubicBezTo>
                <a:cubicBezTo>
                  <a:pt x="2424900" y="1574263"/>
                  <a:pt x="2414294" y="1578656"/>
                  <a:pt x="2403235" y="1578656"/>
                </a:cubicBezTo>
                <a:lnTo>
                  <a:pt x="41699" y="1578656"/>
                </a:lnTo>
                <a:cubicBezTo>
                  <a:pt x="30640" y="1578656"/>
                  <a:pt x="20033" y="1574263"/>
                  <a:pt x="12213" y="1566442"/>
                </a:cubicBezTo>
                <a:cubicBezTo>
                  <a:pt x="4393" y="1558622"/>
                  <a:pt x="0" y="1548016"/>
                  <a:pt x="0" y="1536957"/>
                </a:cubicBezTo>
                <a:lnTo>
                  <a:pt x="0" y="41699"/>
                </a:lnTo>
                <a:cubicBezTo>
                  <a:pt x="0" y="30640"/>
                  <a:pt x="4393" y="20033"/>
                  <a:pt x="12213" y="12213"/>
                </a:cubicBezTo>
                <a:cubicBezTo>
                  <a:pt x="20033" y="4393"/>
                  <a:pt x="30640" y="0"/>
                  <a:pt x="41699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>
                <a:solidFill>
                  <a:srgbClr val="003454"/>
                </a:solidFill>
                <a:latin typeface="Lato"/>
                <a:ea typeface="Lato"/>
                <a:cs typeface="Lato"/>
                <a:sym typeface="Lato"/>
              </a:rPr>
              <a:t>LA BASE ABARCA TODO C.A.B.A. Y SE CENTRA EN:</a:t>
            </a:r>
            <a:endParaRPr sz="4400">
              <a:solidFill>
                <a:srgbClr val="00345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4" name="Google Shape;114;p3"/>
          <p:cNvGrpSpPr/>
          <p:nvPr/>
        </p:nvGrpSpPr>
        <p:grpSpPr>
          <a:xfrm>
            <a:off x="6502782" y="2314068"/>
            <a:ext cx="1620000" cy="1620000"/>
            <a:chOff x="6777946" y="1883302"/>
            <a:chExt cx="1620000" cy="1620000"/>
          </a:xfrm>
        </p:grpSpPr>
        <p:sp>
          <p:nvSpPr>
            <p:cNvPr id="115" name="Google Shape;115;p3"/>
            <p:cNvSpPr/>
            <p:nvPr/>
          </p:nvSpPr>
          <p:spPr>
            <a:xfrm>
              <a:off x="6777946" y="1883302"/>
              <a:ext cx="1620000" cy="1620000"/>
            </a:xfrm>
            <a:prstGeom prst="ellipse">
              <a:avLst/>
            </a:prstGeom>
            <a:solidFill>
              <a:srgbClr val="E8C97C"/>
            </a:solidFill>
            <a:ln w="12700" cap="flat" cmpd="sng">
              <a:solidFill>
                <a:srgbClr val="DAA82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6" name="Google Shape;116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978735" y="2049808"/>
              <a:ext cx="1181250" cy="126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7" name="Google Shape;117;p3"/>
          <p:cNvGrpSpPr/>
          <p:nvPr/>
        </p:nvGrpSpPr>
        <p:grpSpPr>
          <a:xfrm>
            <a:off x="9399822" y="2332694"/>
            <a:ext cx="1620000" cy="1620000"/>
            <a:chOff x="9502063" y="1803580"/>
            <a:chExt cx="1620000" cy="1620000"/>
          </a:xfrm>
        </p:grpSpPr>
        <p:sp>
          <p:nvSpPr>
            <p:cNvPr id="118" name="Google Shape;118;p3"/>
            <p:cNvSpPr/>
            <p:nvPr/>
          </p:nvSpPr>
          <p:spPr>
            <a:xfrm>
              <a:off x="9502063" y="1803580"/>
              <a:ext cx="1620000" cy="1620000"/>
            </a:xfrm>
            <a:prstGeom prst="ellipse">
              <a:avLst/>
            </a:prstGeom>
            <a:solidFill>
              <a:srgbClr val="E8C97C"/>
            </a:solidFill>
            <a:ln w="12700" cap="flat" cmpd="sng">
              <a:solidFill>
                <a:srgbClr val="DAA82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9" name="Google Shape;119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707463" y="1987791"/>
              <a:ext cx="1212435" cy="12124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0" name="Google Shape;120;p3"/>
          <p:cNvGrpSpPr/>
          <p:nvPr/>
        </p:nvGrpSpPr>
        <p:grpSpPr>
          <a:xfrm>
            <a:off x="3810459" y="2314068"/>
            <a:ext cx="1620000" cy="1620000"/>
            <a:chOff x="3912700" y="1883302"/>
            <a:chExt cx="1620000" cy="1620000"/>
          </a:xfrm>
        </p:grpSpPr>
        <p:sp>
          <p:nvSpPr>
            <p:cNvPr id="121" name="Google Shape;121;p3"/>
            <p:cNvSpPr/>
            <p:nvPr/>
          </p:nvSpPr>
          <p:spPr>
            <a:xfrm>
              <a:off x="3912700" y="1883302"/>
              <a:ext cx="1620000" cy="1620000"/>
            </a:xfrm>
            <a:prstGeom prst="ellipse">
              <a:avLst/>
            </a:prstGeom>
            <a:solidFill>
              <a:srgbClr val="E8C97C"/>
            </a:solidFill>
            <a:ln w="12700" cap="flat" cmpd="sng">
              <a:solidFill>
                <a:srgbClr val="DAA82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2" name="Google Shape;122;p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123661" y="1983580"/>
              <a:ext cx="1260000" cy="126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3" name="Google Shape;123;p3"/>
          <p:cNvGrpSpPr/>
          <p:nvPr/>
        </p:nvGrpSpPr>
        <p:grpSpPr>
          <a:xfrm>
            <a:off x="879642" y="4193477"/>
            <a:ext cx="1727284" cy="836976"/>
            <a:chOff x="981883" y="4304772"/>
            <a:chExt cx="1727284" cy="836976"/>
          </a:xfrm>
        </p:grpSpPr>
        <p:sp>
          <p:nvSpPr>
            <p:cNvPr id="124" name="Google Shape;124;p3"/>
            <p:cNvSpPr/>
            <p:nvPr/>
          </p:nvSpPr>
          <p:spPr>
            <a:xfrm rot="5400000">
              <a:off x="1431822" y="3864403"/>
              <a:ext cx="836976" cy="1717713"/>
            </a:xfrm>
            <a:prstGeom prst="roundRect">
              <a:avLst>
                <a:gd name="adj" fmla="val 16667"/>
              </a:avLst>
            </a:prstGeom>
            <a:solidFill>
              <a:srgbClr val="E8C97C"/>
            </a:solidFill>
            <a:ln w="12700" cap="flat" cmpd="sng">
              <a:solidFill>
                <a:srgbClr val="DAA82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3"/>
            <p:cNvSpPr txBox="1"/>
            <p:nvPr/>
          </p:nvSpPr>
          <p:spPr>
            <a:xfrm>
              <a:off x="981883" y="4369316"/>
              <a:ext cx="1727284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000" b="1">
                  <a:solidFill>
                    <a:srgbClr val="003454"/>
                  </a:solidFill>
                  <a:latin typeface="Lato"/>
                  <a:ea typeface="Lato"/>
                  <a:cs typeface="Lato"/>
                  <a:sym typeface="Lato"/>
                </a:rPr>
                <a:t>PUESTOS DE 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000" b="1">
                  <a:solidFill>
                    <a:srgbClr val="003454"/>
                  </a:solidFill>
                  <a:latin typeface="Lato"/>
                  <a:ea typeface="Lato"/>
                  <a:cs typeface="Lato"/>
                  <a:sym typeface="Lato"/>
                </a:rPr>
                <a:t>TRABAJO</a:t>
              </a:r>
              <a:endParaRPr sz="2000" b="1">
                <a:solidFill>
                  <a:srgbClr val="003454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26" name="Google Shape;126;p3"/>
          <p:cNvGrpSpPr/>
          <p:nvPr/>
        </p:nvGrpSpPr>
        <p:grpSpPr>
          <a:xfrm>
            <a:off x="3755092" y="4193763"/>
            <a:ext cx="1717713" cy="836976"/>
            <a:chOff x="3857333" y="4305058"/>
            <a:chExt cx="1717713" cy="836976"/>
          </a:xfrm>
        </p:grpSpPr>
        <p:sp>
          <p:nvSpPr>
            <p:cNvPr id="127" name="Google Shape;127;p3"/>
            <p:cNvSpPr/>
            <p:nvPr/>
          </p:nvSpPr>
          <p:spPr>
            <a:xfrm rot="5400000">
              <a:off x="4297701" y="3864689"/>
              <a:ext cx="836976" cy="1717713"/>
            </a:xfrm>
            <a:prstGeom prst="roundRect">
              <a:avLst>
                <a:gd name="adj" fmla="val 16667"/>
              </a:avLst>
            </a:prstGeom>
            <a:solidFill>
              <a:srgbClr val="E8C97C"/>
            </a:solidFill>
            <a:ln w="12700" cap="flat" cmpd="sng">
              <a:solidFill>
                <a:srgbClr val="DAA82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3"/>
            <p:cNvSpPr txBox="1"/>
            <p:nvPr/>
          </p:nvSpPr>
          <p:spPr>
            <a:xfrm>
              <a:off x="3912700" y="4369316"/>
              <a:ext cx="1618478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000" b="1">
                  <a:solidFill>
                    <a:srgbClr val="003454"/>
                  </a:solidFill>
                  <a:latin typeface="Lato"/>
                  <a:ea typeface="Lato"/>
                  <a:cs typeface="Lato"/>
                  <a:sym typeface="Lato"/>
                </a:rPr>
                <a:t>NIVEL DE 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000" b="1">
                  <a:solidFill>
                    <a:srgbClr val="003454"/>
                  </a:solidFill>
                  <a:latin typeface="Lato"/>
                  <a:ea typeface="Lato"/>
                  <a:cs typeface="Lato"/>
                  <a:sym typeface="Lato"/>
                </a:rPr>
                <a:t>INGRESOS</a:t>
              </a:r>
              <a:endParaRPr/>
            </a:p>
          </p:txBody>
        </p:sp>
      </p:grpSp>
      <p:grpSp>
        <p:nvGrpSpPr>
          <p:cNvPr id="129" name="Google Shape;129;p3"/>
          <p:cNvGrpSpPr/>
          <p:nvPr/>
        </p:nvGrpSpPr>
        <p:grpSpPr>
          <a:xfrm>
            <a:off x="6474901" y="4193763"/>
            <a:ext cx="1717713" cy="836976"/>
            <a:chOff x="6577142" y="4305059"/>
            <a:chExt cx="1717713" cy="836976"/>
          </a:xfrm>
        </p:grpSpPr>
        <p:sp>
          <p:nvSpPr>
            <p:cNvPr id="130" name="Google Shape;130;p3"/>
            <p:cNvSpPr/>
            <p:nvPr/>
          </p:nvSpPr>
          <p:spPr>
            <a:xfrm rot="5400000">
              <a:off x="7017511" y="3864690"/>
              <a:ext cx="836976" cy="1717713"/>
            </a:xfrm>
            <a:prstGeom prst="roundRect">
              <a:avLst>
                <a:gd name="adj" fmla="val 16667"/>
              </a:avLst>
            </a:prstGeom>
            <a:solidFill>
              <a:srgbClr val="E8C97C"/>
            </a:solidFill>
            <a:ln w="12700" cap="flat" cmpd="sng">
              <a:solidFill>
                <a:srgbClr val="DAA82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3"/>
            <p:cNvSpPr txBox="1"/>
            <p:nvPr/>
          </p:nvSpPr>
          <p:spPr>
            <a:xfrm>
              <a:off x="6605860" y="4369316"/>
              <a:ext cx="1660277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000" b="1">
                  <a:solidFill>
                    <a:srgbClr val="003454"/>
                  </a:solidFill>
                  <a:latin typeface="Lato"/>
                  <a:ea typeface="Lato"/>
                  <a:cs typeface="Lato"/>
                  <a:sym typeface="Lato"/>
                </a:rPr>
                <a:t>RAMA DE 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000" b="1">
                  <a:solidFill>
                    <a:srgbClr val="003454"/>
                  </a:solidFill>
                  <a:latin typeface="Lato"/>
                  <a:ea typeface="Lato"/>
                  <a:cs typeface="Lato"/>
                  <a:sym typeface="Lato"/>
                </a:rPr>
                <a:t>ACTIVIDAD</a:t>
              </a:r>
              <a:endParaRPr sz="2000">
                <a:solidFill>
                  <a:srgbClr val="00345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3"/>
          <p:cNvGrpSpPr/>
          <p:nvPr/>
        </p:nvGrpSpPr>
        <p:grpSpPr>
          <a:xfrm>
            <a:off x="9037872" y="4193477"/>
            <a:ext cx="2415081" cy="836976"/>
            <a:chOff x="9140113" y="4304773"/>
            <a:chExt cx="2415081" cy="836976"/>
          </a:xfrm>
        </p:grpSpPr>
        <p:sp>
          <p:nvSpPr>
            <p:cNvPr id="133" name="Google Shape;133;p3"/>
            <p:cNvSpPr/>
            <p:nvPr/>
          </p:nvSpPr>
          <p:spPr>
            <a:xfrm rot="5400000">
              <a:off x="9914193" y="3530692"/>
              <a:ext cx="836976" cy="2385137"/>
            </a:xfrm>
            <a:prstGeom prst="roundRect">
              <a:avLst>
                <a:gd name="adj" fmla="val 16667"/>
              </a:avLst>
            </a:prstGeom>
            <a:solidFill>
              <a:srgbClr val="E8C97C"/>
            </a:solidFill>
            <a:ln w="12700" cap="flat" cmpd="sng">
              <a:solidFill>
                <a:srgbClr val="DAA82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3"/>
            <p:cNvSpPr txBox="1"/>
            <p:nvPr/>
          </p:nvSpPr>
          <p:spPr>
            <a:xfrm>
              <a:off x="9140113" y="4369317"/>
              <a:ext cx="2415080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000" b="1">
                  <a:solidFill>
                    <a:srgbClr val="003454"/>
                  </a:solidFill>
                  <a:latin typeface="Lato"/>
                  <a:ea typeface="Lato"/>
                  <a:cs typeface="Lato"/>
                  <a:sym typeface="Lato"/>
                </a:rPr>
                <a:t>FORMALIDAD Y/O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000" b="1">
                  <a:solidFill>
                    <a:srgbClr val="003454"/>
                  </a:solidFill>
                  <a:latin typeface="Lato"/>
                  <a:ea typeface="Lato"/>
                  <a:cs typeface="Lato"/>
                  <a:sym typeface="Lato"/>
                </a:rPr>
                <a:t>INFORMALIDAD</a:t>
              </a:r>
              <a:endParaRPr/>
            </a:p>
          </p:txBody>
        </p:sp>
      </p:grpSp>
      <p:grpSp>
        <p:nvGrpSpPr>
          <p:cNvPr id="135" name="Google Shape;135;p3"/>
          <p:cNvGrpSpPr/>
          <p:nvPr/>
        </p:nvGrpSpPr>
        <p:grpSpPr>
          <a:xfrm>
            <a:off x="945214" y="2332694"/>
            <a:ext cx="1620000" cy="1620000"/>
            <a:chOff x="1047455" y="1901928"/>
            <a:chExt cx="1620000" cy="1620000"/>
          </a:xfrm>
        </p:grpSpPr>
        <p:sp>
          <p:nvSpPr>
            <p:cNvPr id="136" name="Google Shape;136;p3"/>
            <p:cNvSpPr/>
            <p:nvPr/>
          </p:nvSpPr>
          <p:spPr>
            <a:xfrm>
              <a:off x="1047455" y="1901928"/>
              <a:ext cx="1620000" cy="1620000"/>
            </a:xfrm>
            <a:prstGeom prst="ellipse">
              <a:avLst/>
            </a:prstGeom>
            <a:solidFill>
              <a:srgbClr val="E8C97C"/>
            </a:solidFill>
            <a:ln w="12700" cap="flat" cmpd="sng">
              <a:solidFill>
                <a:srgbClr val="DAA82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7" name="Google Shape;137;p3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329830" y="2037695"/>
              <a:ext cx="1055250" cy="1260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6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6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6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2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6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8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6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4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6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5F5F5"/>
            </a:gs>
            <a:gs pos="64000">
              <a:schemeClr val="lt1"/>
            </a:gs>
            <a:gs pos="100000">
              <a:schemeClr val="lt1"/>
            </a:gs>
          </a:gsLst>
          <a:lin ang="8100000" scaled="0"/>
        </a:gra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4"/>
          <p:cNvGrpSpPr/>
          <p:nvPr/>
        </p:nvGrpSpPr>
        <p:grpSpPr>
          <a:xfrm>
            <a:off x="5217771" y="1859748"/>
            <a:ext cx="1800000" cy="1800000"/>
            <a:chOff x="5414951" y="427388"/>
            <a:chExt cx="1440000" cy="1440000"/>
          </a:xfrm>
        </p:grpSpPr>
        <p:sp>
          <p:nvSpPr>
            <p:cNvPr id="143" name="Google Shape;143;p4"/>
            <p:cNvSpPr/>
            <p:nvPr/>
          </p:nvSpPr>
          <p:spPr>
            <a:xfrm>
              <a:off x="5414951" y="427388"/>
              <a:ext cx="1440000" cy="1440000"/>
            </a:xfrm>
            <a:prstGeom prst="ellipse">
              <a:avLst/>
            </a:prstGeom>
            <a:solidFill>
              <a:srgbClr val="F2E0B4">
                <a:alpha val="309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4" name="Google Shape;144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594951" y="607388"/>
              <a:ext cx="1080000" cy="108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5" name="Google Shape;145;p4"/>
          <p:cNvSpPr txBox="1"/>
          <p:nvPr/>
        </p:nvSpPr>
        <p:spPr>
          <a:xfrm>
            <a:off x="2284822" y="299523"/>
            <a:ext cx="76659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>
                <a:solidFill>
                  <a:srgbClr val="003454"/>
                </a:solidFill>
                <a:latin typeface="Lato"/>
                <a:ea typeface="Lato"/>
                <a:cs typeface="Lato"/>
                <a:sym typeface="Lato"/>
              </a:rPr>
              <a:t>SOBRE LA LIMPIEZA DE LA BASE:</a:t>
            </a:r>
            <a:endParaRPr sz="4400" b="1">
              <a:solidFill>
                <a:srgbClr val="003454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46" name="Google Shape;146;p4"/>
          <p:cNvGrpSpPr/>
          <p:nvPr/>
        </p:nvGrpSpPr>
        <p:grpSpPr>
          <a:xfrm>
            <a:off x="191728" y="1380630"/>
            <a:ext cx="4706100" cy="1080000"/>
            <a:chOff x="191728" y="1380630"/>
            <a:chExt cx="4706100" cy="1080000"/>
          </a:xfrm>
        </p:grpSpPr>
        <p:sp>
          <p:nvSpPr>
            <p:cNvPr id="147" name="Google Shape;147;p4"/>
            <p:cNvSpPr/>
            <p:nvPr/>
          </p:nvSpPr>
          <p:spPr>
            <a:xfrm rot="5400000">
              <a:off x="2004781" y="67582"/>
              <a:ext cx="1080000" cy="3706096"/>
            </a:xfrm>
            <a:prstGeom prst="roundRect">
              <a:avLst>
                <a:gd name="adj" fmla="val 16667"/>
              </a:avLst>
            </a:prstGeom>
            <a:solidFill>
              <a:srgbClr val="E8C97C"/>
            </a:solidFill>
            <a:ln w="12700" cap="flat" cmpd="sng">
              <a:solidFill>
                <a:srgbClr val="DAA82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4"/>
            <p:cNvSpPr txBox="1"/>
            <p:nvPr/>
          </p:nvSpPr>
          <p:spPr>
            <a:xfrm>
              <a:off x="191728" y="1567500"/>
              <a:ext cx="47061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200" b="1">
                  <a:solidFill>
                    <a:srgbClr val="003454"/>
                  </a:solidFill>
                  <a:latin typeface="Lato"/>
                  <a:ea typeface="Lato"/>
                  <a:cs typeface="Lato"/>
                  <a:sym typeface="Lato"/>
                </a:rPr>
                <a:t>BASE CRUDA:</a:t>
              </a:r>
              <a:endParaRPr sz="4200" b="1">
                <a:solidFill>
                  <a:srgbClr val="003454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49" name="Google Shape;149;p4"/>
          <p:cNvGrpSpPr/>
          <p:nvPr/>
        </p:nvGrpSpPr>
        <p:grpSpPr>
          <a:xfrm>
            <a:off x="7337713" y="1412250"/>
            <a:ext cx="4706100" cy="1080000"/>
            <a:chOff x="7337713" y="1412250"/>
            <a:chExt cx="4706100" cy="1080000"/>
          </a:xfrm>
        </p:grpSpPr>
        <p:sp>
          <p:nvSpPr>
            <p:cNvPr id="150" name="Google Shape;150;p4"/>
            <p:cNvSpPr/>
            <p:nvPr/>
          </p:nvSpPr>
          <p:spPr>
            <a:xfrm rot="5400000">
              <a:off x="9189300" y="-167250"/>
              <a:ext cx="1080000" cy="4239000"/>
            </a:xfrm>
            <a:prstGeom prst="roundRect">
              <a:avLst>
                <a:gd name="adj" fmla="val 16667"/>
              </a:avLst>
            </a:prstGeom>
            <a:solidFill>
              <a:srgbClr val="E8C97C"/>
            </a:solidFill>
            <a:ln w="12700" cap="flat" cmpd="sng">
              <a:solidFill>
                <a:srgbClr val="DAA82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4"/>
            <p:cNvSpPr txBox="1"/>
            <p:nvPr/>
          </p:nvSpPr>
          <p:spPr>
            <a:xfrm>
              <a:off x="7337713" y="1567500"/>
              <a:ext cx="47061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200" b="1">
                  <a:solidFill>
                    <a:srgbClr val="003454"/>
                  </a:solidFill>
                  <a:latin typeface="Lato"/>
                  <a:ea typeface="Lato"/>
                  <a:cs typeface="Lato"/>
                  <a:sym typeface="Lato"/>
                </a:rPr>
                <a:t>BASE AUXILIAR:</a:t>
              </a:r>
              <a:endParaRPr sz="4200" b="1">
                <a:solidFill>
                  <a:srgbClr val="003454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52" name="Google Shape;152;p4"/>
          <p:cNvGrpSpPr/>
          <p:nvPr/>
        </p:nvGrpSpPr>
        <p:grpSpPr>
          <a:xfrm>
            <a:off x="691733" y="2772229"/>
            <a:ext cx="3706096" cy="4093973"/>
            <a:chOff x="691733" y="2772229"/>
            <a:chExt cx="3706096" cy="4093973"/>
          </a:xfrm>
        </p:grpSpPr>
        <p:sp>
          <p:nvSpPr>
            <p:cNvPr id="153" name="Google Shape;153;p4"/>
            <p:cNvSpPr/>
            <p:nvPr/>
          </p:nvSpPr>
          <p:spPr>
            <a:xfrm rot="5400000">
              <a:off x="621637" y="2842325"/>
              <a:ext cx="3846288" cy="3706096"/>
            </a:xfrm>
            <a:prstGeom prst="roundRect">
              <a:avLst>
                <a:gd name="adj" fmla="val 16667"/>
              </a:avLst>
            </a:prstGeom>
            <a:solidFill>
              <a:srgbClr val="E8C97C"/>
            </a:solidFill>
            <a:ln w="12700" cap="flat" cmpd="sng">
              <a:solidFill>
                <a:srgbClr val="DAA82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4"/>
            <p:cNvSpPr txBox="1"/>
            <p:nvPr/>
          </p:nvSpPr>
          <p:spPr>
            <a:xfrm>
              <a:off x="995365" y="2895884"/>
              <a:ext cx="3098831" cy="39703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600" b="1">
                  <a:solidFill>
                    <a:srgbClr val="003454"/>
                  </a:solidFill>
                  <a:latin typeface="Lato"/>
                  <a:ea typeface="Lato"/>
                  <a:cs typeface="Lato"/>
                  <a:sym typeface="Lato"/>
                </a:rPr>
                <a:t>Se eliminan: datos innecesarios (medianas) y columnas vacías;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600" b="1">
                <a:solidFill>
                  <a:srgbClr val="003454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600" b="1">
                  <a:solidFill>
                    <a:srgbClr val="003454"/>
                  </a:solidFill>
                  <a:latin typeface="Lato"/>
                  <a:ea typeface="Lato"/>
                  <a:cs typeface="Lato"/>
                  <a:sym typeface="Lato"/>
                </a:rPr>
                <a:t>se toma en cuenta el caso de 2024 (datos hasta el tercer trimestre).</a:t>
              </a:r>
              <a:endParaRPr sz="2600" b="1">
                <a:solidFill>
                  <a:srgbClr val="003454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" name="Google Shape;155;p4"/>
          <p:cNvGrpSpPr/>
          <p:nvPr/>
        </p:nvGrpSpPr>
        <p:grpSpPr>
          <a:xfrm>
            <a:off x="7837714" y="2772229"/>
            <a:ext cx="3706096" cy="3846288"/>
            <a:chOff x="7837714" y="2772229"/>
            <a:chExt cx="3706096" cy="3846288"/>
          </a:xfrm>
        </p:grpSpPr>
        <p:sp>
          <p:nvSpPr>
            <p:cNvPr id="156" name="Google Shape;156;p4"/>
            <p:cNvSpPr/>
            <p:nvPr/>
          </p:nvSpPr>
          <p:spPr>
            <a:xfrm rot="5400000">
              <a:off x="7767618" y="2842325"/>
              <a:ext cx="3846288" cy="3706096"/>
            </a:xfrm>
            <a:prstGeom prst="roundRect">
              <a:avLst>
                <a:gd name="adj" fmla="val 16667"/>
              </a:avLst>
            </a:prstGeom>
            <a:solidFill>
              <a:srgbClr val="E8C97C"/>
            </a:solidFill>
            <a:ln w="12700" cap="flat" cmpd="sng">
              <a:solidFill>
                <a:srgbClr val="DAA82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4"/>
            <p:cNvSpPr txBox="1"/>
            <p:nvPr/>
          </p:nvSpPr>
          <p:spPr>
            <a:xfrm>
              <a:off x="7957375" y="2925200"/>
              <a:ext cx="3472500" cy="355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500" b="1">
                  <a:solidFill>
                    <a:srgbClr val="003454"/>
                  </a:solidFill>
                  <a:latin typeface="Lato"/>
                  <a:ea typeface="Lato"/>
                  <a:cs typeface="Lato"/>
                  <a:sym typeface="Lato"/>
                </a:rPr>
                <a:t>Es fundamental transformar los valores corrientes para el análisis;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500" b="1">
                <a:solidFill>
                  <a:srgbClr val="003454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500" b="1">
                  <a:solidFill>
                    <a:srgbClr val="003454"/>
                  </a:solidFill>
                  <a:latin typeface="Lato"/>
                  <a:ea typeface="Lato"/>
                  <a:cs typeface="Lato"/>
                  <a:sym typeface="Lato"/>
                </a:rPr>
                <a:t>se corrige por valor de Dólar Oficial para cada año (para obtener ingreso en dólares).</a:t>
              </a:r>
              <a:endParaRPr/>
            </a:p>
          </p:txBody>
        </p:sp>
      </p:grpSp>
      <p:grpSp>
        <p:nvGrpSpPr>
          <p:cNvPr id="158" name="Google Shape;158;p4"/>
          <p:cNvGrpSpPr/>
          <p:nvPr/>
        </p:nvGrpSpPr>
        <p:grpSpPr>
          <a:xfrm>
            <a:off x="4568417" y="4148373"/>
            <a:ext cx="3098700" cy="1647371"/>
            <a:chOff x="4587067" y="4832646"/>
            <a:chExt cx="3098700" cy="1647371"/>
          </a:xfrm>
        </p:grpSpPr>
        <p:sp>
          <p:nvSpPr>
            <p:cNvPr id="159" name="Google Shape;159;p4"/>
            <p:cNvSpPr/>
            <p:nvPr/>
          </p:nvSpPr>
          <p:spPr>
            <a:xfrm rot="5400000">
              <a:off x="5294086" y="4371817"/>
              <a:ext cx="1647371" cy="2569029"/>
            </a:xfrm>
            <a:prstGeom prst="roundRect">
              <a:avLst>
                <a:gd name="adj" fmla="val 16667"/>
              </a:avLst>
            </a:prstGeom>
            <a:solidFill>
              <a:srgbClr val="E8C97C"/>
            </a:solidFill>
            <a:ln w="12700" cap="flat" cmpd="sng">
              <a:solidFill>
                <a:srgbClr val="DAA82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4"/>
            <p:cNvSpPr txBox="1"/>
            <p:nvPr/>
          </p:nvSpPr>
          <p:spPr>
            <a:xfrm>
              <a:off x="4587067" y="5056166"/>
              <a:ext cx="3098700" cy="120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400" b="1">
                  <a:solidFill>
                    <a:srgbClr val="003454"/>
                  </a:solidFill>
                  <a:latin typeface="Lato"/>
                  <a:ea typeface="Lato"/>
                  <a:cs typeface="Lato"/>
                  <a:sym typeface="Lato"/>
                </a:rPr>
                <a:t>Fuente de base de datos auxiliar: datos.gob.ar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5F5F5"/>
            </a:gs>
            <a:gs pos="64000">
              <a:schemeClr val="lt1"/>
            </a:gs>
            <a:gs pos="100000">
              <a:schemeClr val="lt1"/>
            </a:gs>
          </a:gsLst>
          <a:lin ang="13500000" scaled="0"/>
        </a:gra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"/>
          <p:cNvSpPr txBox="1"/>
          <p:nvPr/>
        </p:nvSpPr>
        <p:spPr>
          <a:xfrm>
            <a:off x="209400" y="304775"/>
            <a:ext cx="117477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800" b="1">
                <a:solidFill>
                  <a:srgbClr val="003454"/>
                </a:solidFill>
                <a:latin typeface="Lato"/>
                <a:ea typeface="Lato"/>
                <a:cs typeface="Lato"/>
                <a:sym typeface="Lato"/>
              </a:rPr>
              <a:t>¿CÓMO SE VERÍAN LOS VALORES SIN CORREGIR?:</a:t>
            </a:r>
            <a:endParaRPr sz="3700" b="1">
              <a:solidFill>
                <a:srgbClr val="003454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6" name="Google Shape;16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37085" y="2218264"/>
            <a:ext cx="5519999" cy="41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2056" y="2218264"/>
            <a:ext cx="5520000" cy="414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8" name="Google Shape;168;p5"/>
          <p:cNvGrpSpPr/>
          <p:nvPr/>
        </p:nvGrpSpPr>
        <p:grpSpPr>
          <a:xfrm>
            <a:off x="499475" y="1380631"/>
            <a:ext cx="5140200" cy="709427"/>
            <a:chOff x="499475" y="1380631"/>
            <a:chExt cx="5140200" cy="709427"/>
          </a:xfrm>
        </p:grpSpPr>
        <p:sp>
          <p:nvSpPr>
            <p:cNvPr id="169" name="Google Shape;169;p5"/>
            <p:cNvSpPr/>
            <p:nvPr/>
          </p:nvSpPr>
          <p:spPr>
            <a:xfrm rot="5400000">
              <a:off x="2714866" y="-642503"/>
              <a:ext cx="709427" cy="4755694"/>
            </a:xfrm>
            <a:prstGeom prst="roundRect">
              <a:avLst>
                <a:gd name="adj" fmla="val 16667"/>
              </a:avLst>
            </a:prstGeom>
            <a:solidFill>
              <a:srgbClr val="E8C97C"/>
            </a:solidFill>
            <a:ln w="12700" cap="flat" cmpd="sng">
              <a:solidFill>
                <a:srgbClr val="DAA82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5"/>
            <p:cNvSpPr txBox="1"/>
            <p:nvPr/>
          </p:nvSpPr>
          <p:spPr>
            <a:xfrm>
              <a:off x="499475" y="1445600"/>
              <a:ext cx="5140200" cy="5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3100" b="1">
                  <a:solidFill>
                    <a:srgbClr val="003454"/>
                  </a:solidFill>
                  <a:latin typeface="Lato"/>
                  <a:ea typeface="Lato"/>
                  <a:cs typeface="Lato"/>
                  <a:sym typeface="Lato"/>
                </a:rPr>
                <a:t>VALORES SIN CORREGIR:</a:t>
              </a:r>
              <a:endParaRPr sz="3100" b="1">
                <a:solidFill>
                  <a:srgbClr val="003454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71" name="Google Shape;171;p5"/>
          <p:cNvGrpSpPr/>
          <p:nvPr/>
        </p:nvGrpSpPr>
        <p:grpSpPr>
          <a:xfrm>
            <a:off x="6821713" y="1378609"/>
            <a:ext cx="4760649" cy="709427"/>
            <a:chOff x="6821713" y="1378609"/>
            <a:chExt cx="4760649" cy="709427"/>
          </a:xfrm>
        </p:grpSpPr>
        <p:sp>
          <p:nvSpPr>
            <p:cNvPr id="172" name="Google Shape;172;p5"/>
            <p:cNvSpPr/>
            <p:nvPr/>
          </p:nvSpPr>
          <p:spPr>
            <a:xfrm rot="5400000">
              <a:off x="8849802" y="-644525"/>
              <a:ext cx="709427" cy="4755694"/>
            </a:xfrm>
            <a:prstGeom prst="roundRect">
              <a:avLst>
                <a:gd name="adj" fmla="val 16667"/>
              </a:avLst>
            </a:prstGeom>
            <a:solidFill>
              <a:srgbClr val="E8C97C"/>
            </a:solidFill>
            <a:ln w="12700" cap="flat" cmpd="sng">
              <a:solidFill>
                <a:srgbClr val="DAA82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5"/>
            <p:cNvSpPr txBox="1"/>
            <p:nvPr/>
          </p:nvSpPr>
          <p:spPr>
            <a:xfrm>
              <a:off x="6821713" y="1390518"/>
              <a:ext cx="4750742" cy="5695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3100" b="1">
                  <a:solidFill>
                    <a:srgbClr val="003454"/>
                  </a:solidFill>
                  <a:latin typeface="Lato"/>
                  <a:ea typeface="Lato"/>
                  <a:cs typeface="Lato"/>
                  <a:sym typeface="Lato"/>
                </a:rPr>
                <a:t>VALORES</a:t>
              </a:r>
              <a:r>
                <a:rPr lang="es-ES" sz="3600" b="1">
                  <a:solidFill>
                    <a:srgbClr val="003454"/>
                  </a:solidFill>
                  <a:latin typeface="Lato"/>
                  <a:ea typeface="Lato"/>
                  <a:cs typeface="Lato"/>
                  <a:sym typeface="Lato"/>
                </a:rPr>
                <a:t> </a:t>
              </a:r>
              <a:r>
                <a:rPr lang="es-ES" sz="3100" b="1">
                  <a:solidFill>
                    <a:srgbClr val="003454"/>
                  </a:solidFill>
                  <a:latin typeface="Lato"/>
                  <a:ea typeface="Lato"/>
                  <a:cs typeface="Lato"/>
                  <a:sym typeface="Lato"/>
                </a:rPr>
                <a:t>CORREGIDOS</a:t>
              </a:r>
              <a:r>
                <a:rPr lang="es-ES" sz="3600" b="1">
                  <a:solidFill>
                    <a:srgbClr val="003454"/>
                  </a:solidFill>
                  <a:latin typeface="Lato"/>
                  <a:ea typeface="Lato"/>
                  <a:cs typeface="Lato"/>
                  <a:sym typeface="Lato"/>
                </a:rPr>
                <a:t>:</a:t>
              </a:r>
              <a:endParaRPr sz="3600" b="1">
                <a:solidFill>
                  <a:srgbClr val="003454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5F5F5"/>
            </a:gs>
            <a:gs pos="64000">
              <a:schemeClr val="lt1"/>
            </a:gs>
            <a:gs pos="100000">
              <a:schemeClr val="lt1"/>
            </a:gs>
          </a:gsLst>
          <a:lin ang="18900000" scaled="0"/>
        </a:gra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900817" y="3273025"/>
            <a:ext cx="4443694" cy="1131762"/>
            <a:chOff x="900817" y="3273025"/>
            <a:chExt cx="4443694" cy="1131762"/>
          </a:xfrm>
        </p:grpSpPr>
        <p:sp>
          <p:nvSpPr>
            <p:cNvPr id="178" name="Google Shape;178;p6"/>
            <p:cNvSpPr/>
            <p:nvPr/>
          </p:nvSpPr>
          <p:spPr>
            <a:xfrm rot="5400000">
              <a:off x="2556783" y="1617059"/>
              <a:ext cx="1131762" cy="4443694"/>
            </a:xfrm>
            <a:prstGeom prst="roundRect">
              <a:avLst>
                <a:gd name="adj" fmla="val 16667"/>
              </a:avLst>
            </a:prstGeom>
            <a:solidFill>
              <a:srgbClr val="E8C97C"/>
            </a:solidFill>
            <a:ln w="12700" cap="flat" cmpd="sng">
              <a:solidFill>
                <a:srgbClr val="DAA82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6"/>
            <p:cNvSpPr txBox="1"/>
            <p:nvPr/>
          </p:nvSpPr>
          <p:spPr>
            <a:xfrm>
              <a:off x="956057" y="3328264"/>
              <a:ext cx="4333198" cy="10212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3200" b="1">
                  <a:solidFill>
                    <a:srgbClr val="003454"/>
                  </a:solidFill>
                  <a:latin typeface="Lato"/>
                  <a:ea typeface="Lato"/>
                  <a:cs typeface="Lato"/>
                  <a:sym typeface="Lato"/>
                </a:rPr>
                <a:t>BRECHA SALARIAL DE GENERO</a:t>
              </a:r>
              <a:endParaRPr sz="3200" b="1">
                <a:solidFill>
                  <a:srgbClr val="003454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902311" y="4812749"/>
            <a:ext cx="4442200" cy="1131499"/>
            <a:chOff x="902311" y="4812749"/>
            <a:chExt cx="4442200" cy="1131499"/>
          </a:xfrm>
        </p:grpSpPr>
        <p:sp>
          <p:nvSpPr>
            <p:cNvPr id="180" name="Google Shape;180;p6"/>
            <p:cNvSpPr/>
            <p:nvPr/>
          </p:nvSpPr>
          <p:spPr>
            <a:xfrm rot="5400000">
              <a:off x="2557661" y="3157399"/>
              <a:ext cx="1131499" cy="4442200"/>
            </a:xfrm>
            <a:prstGeom prst="roundRect">
              <a:avLst>
                <a:gd name="adj" fmla="val 16667"/>
              </a:avLst>
            </a:prstGeom>
            <a:solidFill>
              <a:srgbClr val="E8C97C"/>
            </a:solidFill>
            <a:ln w="12700" cap="flat" cmpd="sng">
              <a:solidFill>
                <a:srgbClr val="DAA82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6"/>
            <p:cNvSpPr txBox="1"/>
            <p:nvPr/>
          </p:nvSpPr>
          <p:spPr>
            <a:xfrm>
              <a:off x="957535" y="4867961"/>
              <a:ext cx="4331730" cy="10210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3200" b="1">
                  <a:solidFill>
                    <a:srgbClr val="003454"/>
                  </a:solidFill>
                  <a:latin typeface="Lato"/>
                  <a:ea typeface="Lato"/>
                  <a:cs typeface="Lato"/>
                  <a:sym typeface="Lato"/>
                </a:rPr>
                <a:t>CATEGORÍAS OCUPACIONALES</a:t>
              </a:r>
              <a:endParaRPr sz="3200" b="1">
                <a:solidFill>
                  <a:srgbClr val="003454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6893195" y="3273440"/>
            <a:ext cx="4442400" cy="1131500"/>
            <a:chOff x="6893195" y="3273440"/>
            <a:chExt cx="4442400" cy="1131500"/>
          </a:xfrm>
        </p:grpSpPr>
        <p:sp>
          <p:nvSpPr>
            <p:cNvPr id="182" name="Google Shape;182;p6"/>
            <p:cNvSpPr/>
            <p:nvPr/>
          </p:nvSpPr>
          <p:spPr>
            <a:xfrm rot="5400000">
              <a:off x="8548645" y="1617990"/>
              <a:ext cx="1131500" cy="4442400"/>
            </a:xfrm>
            <a:prstGeom prst="roundRect">
              <a:avLst>
                <a:gd name="adj" fmla="val 16667"/>
              </a:avLst>
            </a:prstGeom>
            <a:solidFill>
              <a:srgbClr val="E8C97C"/>
            </a:solidFill>
            <a:ln w="12700" cap="flat" cmpd="sng">
              <a:solidFill>
                <a:srgbClr val="DAA82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6"/>
            <p:cNvSpPr txBox="1"/>
            <p:nvPr/>
          </p:nvSpPr>
          <p:spPr>
            <a:xfrm>
              <a:off x="6948410" y="3328660"/>
              <a:ext cx="4331929" cy="10210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3200" b="1" dirty="0">
                  <a:solidFill>
                    <a:srgbClr val="003454"/>
                  </a:solidFill>
                  <a:latin typeface="Lato"/>
                  <a:ea typeface="Lato"/>
                  <a:cs typeface="Lato"/>
                  <a:sym typeface="Lato"/>
                </a:rPr>
                <a:t>EVOLUCIÓN DEL SALARIO POR HORA</a:t>
              </a:r>
              <a:endParaRPr sz="3200" b="1" dirty="0">
                <a:solidFill>
                  <a:srgbClr val="003454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4" name="Grupo 3"/>
          <p:cNvGrpSpPr/>
          <p:nvPr/>
        </p:nvGrpSpPr>
        <p:grpSpPr>
          <a:xfrm>
            <a:off x="6893007" y="4812749"/>
            <a:ext cx="4442400" cy="1131500"/>
            <a:chOff x="6893007" y="4812749"/>
            <a:chExt cx="4442400" cy="1131500"/>
          </a:xfrm>
        </p:grpSpPr>
        <p:sp>
          <p:nvSpPr>
            <p:cNvPr id="184" name="Google Shape;184;p6"/>
            <p:cNvSpPr/>
            <p:nvPr/>
          </p:nvSpPr>
          <p:spPr>
            <a:xfrm rot="5400000">
              <a:off x="8548457" y="3157299"/>
              <a:ext cx="1131500" cy="4442400"/>
            </a:xfrm>
            <a:prstGeom prst="roundRect">
              <a:avLst>
                <a:gd name="adj" fmla="val 16667"/>
              </a:avLst>
            </a:prstGeom>
            <a:solidFill>
              <a:srgbClr val="E8C97C"/>
            </a:solidFill>
            <a:ln w="12700" cap="flat" cmpd="sng">
              <a:solidFill>
                <a:srgbClr val="DAA82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6"/>
            <p:cNvSpPr txBox="1"/>
            <p:nvPr/>
          </p:nvSpPr>
          <p:spPr>
            <a:xfrm>
              <a:off x="6948235" y="4867960"/>
              <a:ext cx="4331929" cy="10210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3200" b="1">
                  <a:solidFill>
                    <a:srgbClr val="003454"/>
                  </a:solidFill>
                  <a:latin typeface="Lato"/>
                  <a:ea typeface="Lato"/>
                  <a:cs typeface="Lato"/>
                  <a:sym typeface="Lato"/>
                </a:rPr>
                <a:t>CALIFICACIÓN OCUPACIONAL</a:t>
              </a:r>
              <a:endParaRPr sz="3200" b="1">
                <a:solidFill>
                  <a:srgbClr val="003454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86" name="Google Shape;186;p6"/>
          <p:cNvSpPr/>
          <p:nvPr/>
        </p:nvSpPr>
        <p:spPr>
          <a:xfrm>
            <a:off x="1720073" y="347175"/>
            <a:ext cx="95601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 dirty="0">
                <a:solidFill>
                  <a:srgbClr val="003454"/>
                </a:solidFill>
                <a:latin typeface="Lato"/>
                <a:ea typeface="Lato"/>
                <a:cs typeface="Lato"/>
                <a:sym typeface="Lato"/>
              </a:rPr>
              <a:t>¿QUÉ NOS LLAMÓ LA ATENCIÓN? </a:t>
            </a:r>
            <a:endParaRPr sz="4400" dirty="0">
              <a:solidFill>
                <a:srgbClr val="00345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7" name="Google Shape;187;p6"/>
          <p:cNvGrpSpPr/>
          <p:nvPr/>
        </p:nvGrpSpPr>
        <p:grpSpPr>
          <a:xfrm>
            <a:off x="8232207" y="1240838"/>
            <a:ext cx="1764000" cy="1764000"/>
            <a:chOff x="8232207" y="1240838"/>
            <a:chExt cx="1764000" cy="1764000"/>
          </a:xfrm>
        </p:grpSpPr>
        <p:sp>
          <p:nvSpPr>
            <p:cNvPr id="188" name="Google Shape;188;p6"/>
            <p:cNvSpPr/>
            <p:nvPr/>
          </p:nvSpPr>
          <p:spPr>
            <a:xfrm>
              <a:off x="8232207" y="1240838"/>
              <a:ext cx="1764000" cy="1764000"/>
            </a:xfrm>
            <a:prstGeom prst="ellipse">
              <a:avLst/>
            </a:prstGeom>
            <a:solidFill>
              <a:srgbClr val="E8C97C"/>
            </a:solidFill>
            <a:ln w="12700" cap="flat" cmpd="sng">
              <a:solidFill>
                <a:srgbClr val="DAA82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89" name="Google Shape;189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538207" y="1564511"/>
              <a:ext cx="1152000" cy="1152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0" name="Google Shape;190;p6"/>
          <p:cNvGrpSpPr/>
          <p:nvPr/>
        </p:nvGrpSpPr>
        <p:grpSpPr>
          <a:xfrm>
            <a:off x="2276664" y="1312838"/>
            <a:ext cx="1764000" cy="1764000"/>
            <a:chOff x="2276664" y="1312838"/>
            <a:chExt cx="1764000" cy="1764000"/>
          </a:xfrm>
        </p:grpSpPr>
        <p:sp>
          <p:nvSpPr>
            <p:cNvPr id="191" name="Google Shape;191;p6"/>
            <p:cNvSpPr/>
            <p:nvPr/>
          </p:nvSpPr>
          <p:spPr>
            <a:xfrm>
              <a:off x="2276664" y="1312838"/>
              <a:ext cx="1764000" cy="1764000"/>
            </a:xfrm>
            <a:prstGeom prst="ellipse">
              <a:avLst/>
            </a:prstGeom>
            <a:solidFill>
              <a:srgbClr val="E8C97C"/>
            </a:solidFill>
            <a:ln w="12700" cap="flat" cmpd="sng">
              <a:solidFill>
                <a:srgbClr val="DAA82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92" name="Google Shape;192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546664" y="1528511"/>
              <a:ext cx="1224000" cy="1224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1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5F5F5"/>
            </a:gs>
            <a:gs pos="64000">
              <a:schemeClr val="lt1"/>
            </a:gs>
            <a:gs pos="100000">
              <a:schemeClr val="lt1"/>
            </a:gs>
          </a:gsLst>
          <a:lin ang="16200000" scaled="0"/>
        </a:gra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7"/>
          <p:cNvSpPr/>
          <p:nvPr/>
        </p:nvSpPr>
        <p:spPr>
          <a:xfrm>
            <a:off x="2466975" y="244500"/>
            <a:ext cx="81981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b="1">
                <a:solidFill>
                  <a:srgbClr val="003454"/>
                </a:solidFill>
                <a:latin typeface="Lato"/>
                <a:ea typeface="Lato"/>
                <a:cs typeface="Lato"/>
                <a:sym typeface="Lato"/>
              </a:rPr>
              <a:t> A LO QUE APUNTAMOS…</a:t>
            </a:r>
            <a:endParaRPr sz="4400">
              <a:solidFill>
                <a:srgbClr val="00345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8" name="Google Shape;198;p7"/>
          <p:cNvGrpSpPr/>
          <p:nvPr/>
        </p:nvGrpSpPr>
        <p:grpSpPr>
          <a:xfrm>
            <a:off x="304801" y="1230092"/>
            <a:ext cx="5067300" cy="770158"/>
            <a:chOff x="304801" y="1230092"/>
            <a:chExt cx="5067300" cy="770158"/>
          </a:xfrm>
        </p:grpSpPr>
        <p:sp>
          <p:nvSpPr>
            <p:cNvPr id="199" name="Google Shape;199;p7"/>
            <p:cNvSpPr/>
            <p:nvPr/>
          </p:nvSpPr>
          <p:spPr>
            <a:xfrm>
              <a:off x="304801" y="1230092"/>
              <a:ext cx="5067300" cy="770158"/>
            </a:xfrm>
            <a:prstGeom prst="roundRect">
              <a:avLst>
                <a:gd name="adj" fmla="val 16667"/>
              </a:avLst>
            </a:prstGeom>
            <a:solidFill>
              <a:srgbClr val="E8C97C"/>
            </a:solidFill>
            <a:ln w="12700" cap="flat" cmpd="sng">
              <a:solidFill>
                <a:srgbClr val="DAA82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400" b="1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00" name="Google Shape;200;p7"/>
            <p:cNvSpPr txBox="1"/>
            <p:nvPr/>
          </p:nvSpPr>
          <p:spPr>
            <a:xfrm>
              <a:off x="1230978" y="1230450"/>
              <a:ext cx="3214945" cy="7694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400" b="1">
                  <a:solidFill>
                    <a:srgbClr val="003454"/>
                  </a:solidFill>
                  <a:latin typeface="Lato"/>
                  <a:ea typeface="Lato"/>
                  <a:cs typeface="Lato"/>
                  <a:sym typeface="Lato"/>
                </a:rPr>
                <a:t>OBJETIVO:</a:t>
              </a:r>
              <a:endParaRPr sz="4400" b="1">
                <a:solidFill>
                  <a:srgbClr val="003454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01" name="Google Shape;201;p7"/>
          <p:cNvGrpSpPr/>
          <p:nvPr/>
        </p:nvGrpSpPr>
        <p:grpSpPr>
          <a:xfrm>
            <a:off x="6819899" y="1230092"/>
            <a:ext cx="5067300" cy="770158"/>
            <a:chOff x="6819899" y="1230092"/>
            <a:chExt cx="5067300" cy="770158"/>
          </a:xfrm>
        </p:grpSpPr>
        <p:sp>
          <p:nvSpPr>
            <p:cNvPr id="202" name="Google Shape;202;p7"/>
            <p:cNvSpPr/>
            <p:nvPr/>
          </p:nvSpPr>
          <p:spPr>
            <a:xfrm>
              <a:off x="6819899" y="1230092"/>
              <a:ext cx="5067300" cy="770158"/>
            </a:xfrm>
            <a:prstGeom prst="roundRect">
              <a:avLst>
                <a:gd name="adj" fmla="val 16667"/>
              </a:avLst>
            </a:prstGeom>
            <a:solidFill>
              <a:srgbClr val="E8C97C"/>
            </a:solidFill>
            <a:ln w="12700" cap="flat" cmpd="sng">
              <a:solidFill>
                <a:srgbClr val="DAA82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400" b="1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03" name="Google Shape;203;p7"/>
            <p:cNvSpPr txBox="1"/>
            <p:nvPr/>
          </p:nvSpPr>
          <p:spPr>
            <a:xfrm>
              <a:off x="7746077" y="1230449"/>
              <a:ext cx="3214945" cy="7694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400" b="1">
                  <a:solidFill>
                    <a:srgbClr val="003454"/>
                  </a:solidFill>
                  <a:latin typeface="Lato"/>
                  <a:ea typeface="Lato"/>
                  <a:cs typeface="Lato"/>
                  <a:sym typeface="Lato"/>
                </a:rPr>
                <a:t>HIPOTESIS:</a:t>
              </a:r>
              <a:endParaRPr sz="4400" b="1">
                <a:solidFill>
                  <a:srgbClr val="003454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204" name="Google Shape;204;p7"/>
          <p:cNvSpPr/>
          <p:nvPr/>
        </p:nvSpPr>
        <p:spPr>
          <a:xfrm>
            <a:off x="2466975" y="3743671"/>
            <a:ext cx="742950" cy="93345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629E"/>
          </a:solidFill>
          <a:ln w="9525" cap="flat" cmpd="sng">
            <a:solidFill>
              <a:srgbClr val="0034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 b="1">
              <a:solidFill>
                <a:srgbClr val="00206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05" name="Google Shape;205;p7"/>
          <p:cNvGrpSpPr/>
          <p:nvPr/>
        </p:nvGrpSpPr>
        <p:grpSpPr>
          <a:xfrm>
            <a:off x="304800" y="2381609"/>
            <a:ext cx="5067300" cy="1302362"/>
            <a:chOff x="304800" y="2381609"/>
            <a:chExt cx="5067300" cy="1302362"/>
          </a:xfrm>
        </p:grpSpPr>
        <p:sp>
          <p:nvSpPr>
            <p:cNvPr id="206" name="Google Shape;206;p7"/>
            <p:cNvSpPr/>
            <p:nvPr/>
          </p:nvSpPr>
          <p:spPr>
            <a:xfrm>
              <a:off x="304800" y="2381609"/>
              <a:ext cx="5067300" cy="1260000"/>
            </a:xfrm>
            <a:prstGeom prst="roundRect">
              <a:avLst>
                <a:gd name="adj" fmla="val 16667"/>
              </a:avLst>
            </a:prstGeom>
            <a:solidFill>
              <a:srgbClr val="E8C97C"/>
            </a:solidFill>
            <a:ln w="9525" cap="flat" cmpd="sng">
              <a:solidFill>
                <a:srgbClr val="DAA82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400" b="1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07" name="Google Shape;207;p7"/>
            <p:cNvSpPr txBox="1"/>
            <p:nvPr/>
          </p:nvSpPr>
          <p:spPr>
            <a:xfrm>
              <a:off x="304800" y="2532812"/>
              <a:ext cx="5067300" cy="1151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600" b="1">
                  <a:solidFill>
                    <a:srgbClr val="003454"/>
                  </a:solidFill>
                  <a:latin typeface="Lato"/>
                  <a:ea typeface="Lato"/>
                  <a:cs typeface="Lato"/>
                  <a:sym typeface="Lato"/>
                </a:rPr>
                <a:t>Analizar el comportamiento de cada variable laboral;</a:t>
              </a:r>
              <a:endParaRPr sz="2600" b="1">
                <a:solidFill>
                  <a:srgbClr val="003454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08" name="Google Shape;208;p7"/>
          <p:cNvGrpSpPr/>
          <p:nvPr/>
        </p:nvGrpSpPr>
        <p:grpSpPr>
          <a:xfrm>
            <a:off x="304800" y="4781550"/>
            <a:ext cx="5067300" cy="1260000"/>
            <a:chOff x="304800" y="4781550"/>
            <a:chExt cx="5067300" cy="1260000"/>
          </a:xfrm>
        </p:grpSpPr>
        <p:sp>
          <p:nvSpPr>
            <p:cNvPr id="209" name="Google Shape;209;p7"/>
            <p:cNvSpPr/>
            <p:nvPr/>
          </p:nvSpPr>
          <p:spPr>
            <a:xfrm>
              <a:off x="304800" y="4781550"/>
              <a:ext cx="5067300" cy="1260000"/>
            </a:xfrm>
            <a:prstGeom prst="roundRect">
              <a:avLst>
                <a:gd name="adj" fmla="val 16667"/>
              </a:avLst>
            </a:prstGeom>
            <a:solidFill>
              <a:srgbClr val="E8C97C"/>
            </a:solidFill>
            <a:ln w="9525" cap="flat" cmpd="sng">
              <a:solidFill>
                <a:srgbClr val="DAA82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400" b="1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10" name="Google Shape;210;p7"/>
            <p:cNvSpPr txBox="1"/>
            <p:nvPr/>
          </p:nvSpPr>
          <p:spPr>
            <a:xfrm>
              <a:off x="304800" y="4835966"/>
              <a:ext cx="5067300" cy="115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600" b="1">
                  <a:solidFill>
                    <a:srgbClr val="003454"/>
                  </a:solidFill>
                  <a:latin typeface="Lato"/>
                  <a:ea typeface="Lato"/>
                  <a:cs typeface="Lato"/>
                  <a:sym typeface="Lato"/>
                </a:rPr>
                <a:t>para constatar diferencias salariales entre hombres y mujeres.</a:t>
              </a:r>
              <a:endParaRPr sz="2600" b="1">
                <a:solidFill>
                  <a:srgbClr val="003454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211" name="Google Shape;211;p7"/>
          <p:cNvSpPr/>
          <p:nvPr/>
        </p:nvSpPr>
        <p:spPr>
          <a:xfrm>
            <a:off x="8982074" y="3743671"/>
            <a:ext cx="742950" cy="93345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629E"/>
          </a:solidFill>
          <a:ln w="9525" cap="flat" cmpd="sng">
            <a:solidFill>
              <a:srgbClr val="00345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 b="1">
              <a:solidFill>
                <a:srgbClr val="00206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12" name="Google Shape;212;p7"/>
          <p:cNvGrpSpPr/>
          <p:nvPr/>
        </p:nvGrpSpPr>
        <p:grpSpPr>
          <a:xfrm>
            <a:off x="6819899" y="2381609"/>
            <a:ext cx="5067300" cy="1260000"/>
            <a:chOff x="6819899" y="2381609"/>
            <a:chExt cx="5067300" cy="1260000"/>
          </a:xfrm>
        </p:grpSpPr>
        <p:sp>
          <p:nvSpPr>
            <p:cNvPr id="213" name="Google Shape;213;p7"/>
            <p:cNvSpPr/>
            <p:nvPr/>
          </p:nvSpPr>
          <p:spPr>
            <a:xfrm>
              <a:off x="6819899" y="2381609"/>
              <a:ext cx="5067300" cy="1260000"/>
            </a:xfrm>
            <a:prstGeom prst="roundRect">
              <a:avLst>
                <a:gd name="adj" fmla="val 16667"/>
              </a:avLst>
            </a:prstGeom>
            <a:solidFill>
              <a:srgbClr val="E8C97C"/>
            </a:solidFill>
            <a:ln w="9525" cap="flat" cmpd="sng">
              <a:solidFill>
                <a:srgbClr val="DAA82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400" b="1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14" name="Google Shape;214;p7"/>
            <p:cNvSpPr txBox="1"/>
            <p:nvPr/>
          </p:nvSpPr>
          <p:spPr>
            <a:xfrm>
              <a:off x="6819899" y="2436047"/>
              <a:ext cx="5067300" cy="115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600" b="1">
                  <a:solidFill>
                    <a:srgbClr val="003454"/>
                  </a:solidFill>
                  <a:latin typeface="Lato"/>
                  <a:ea typeface="Lato"/>
                  <a:cs typeface="Lato"/>
                  <a:sym typeface="Lato"/>
                </a:rPr>
                <a:t>No sólo existe una brecha salarial de género que favorece al hombre;</a:t>
              </a:r>
              <a:endParaRPr sz="2600" b="1">
                <a:solidFill>
                  <a:srgbClr val="003454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15" name="Google Shape;215;p7"/>
          <p:cNvGrpSpPr/>
          <p:nvPr/>
        </p:nvGrpSpPr>
        <p:grpSpPr>
          <a:xfrm>
            <a:off x="6819899" y="4781550"/>
            <a:ext cx="5067300" cy="1260000"/>
            <a:chOff x="6819899" y="4781550"/>
            <a:chExt cx="5067300" cy="1260000"/>
          </a:xfrm>
        </p:grpSpPr>
        <p:sp>
          <p:nvSpPr>
            <p:cNvPr id="216" name="Google Shape;216;p7"/>
            <p:cNvSpPr/>
            <p:nvPr/>
          </p:nvSpPr>
          <p:spPr>
            <a:xfrm>
              <a:off x="6819899" y="4781550"/>
              <a:ext cx="5067300" cy="1260000"/>
            </a:xfrm>
            <a:prstGeom prst="roundRect">
              <a:avLst>
                <a:gd name="adj" fmla="val 16667"/>
              </a:avLst>
            </a:prstGeom>
            <a:solidFill>
              <a:srgbClr val="E8C97C"/>
            </a:solidFill>
            <a:ln w="9525" cap="flat" cmpd="sng">
              <a:solidFill>
                <a:srgbClr val="DAA82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400" b="1">
                <a:solidFill>
                  <a:srgbClr val="00206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17" name="Google Shape;217;p7"/>
            <p:cNvSpPr txBox="1"/>
            <p:nvPr/>
          </p:nvSpPr>
          <p:spPr>
            <a:xfrm>
              <a:off x="6819899" y="4781550"/>
              <a:ext cx="5067300" cy="1151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600" b="1">
                  <a:solidFill>
                    <a:srgbClr val="003454"/>
                  </a:solidFill>
                  <a:latin typeface="Lato"/>
                  <a:ea typeface="Lato"/>
                  <a:cs typeface="Lato"/>
                  <a:sym typeface="Lato"/>
                </a:rPr>
                <a:t>sino que la mujer es más vulnerable a las variaciones en los ciclos económicos</a:t>
              </a:r>
              <a:endParaRPr sz="2600" b="1">
                <a:solidFill>
                  <a:srgbClr val="003454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</Words>
  <Application>Microsoft Office PowerPoint</Application>
  <PresentationFormat>Panorámica</PresentationFormat>
  <Paragraphs>41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Calibri</vt:lpstr>
      <vt:lpstr>Arial</vt:lpstr>
      <vt:lpstr>Lato</vt:lpstr>
      <vt:lpstr>Tema de Office</vt:lpstr>
      <vt:lpstr>ANALISIS DE DATOS 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ANALISIS DE DATOS  </dc:title>
  <dc:creator>Lautaro</dc:creator>
  <cp:lastModifiedBy>CECE</cp:lastModifiedBy>
  <cp:revision>1</cp:revision>
  <dcterms:created xsi:type="dcterms:W3CDTF">2025-04-13T20:58:44Z</dcterms:created>
  <dcterms:modified xsi:type="dcterms:W3CDTF">2025-04-24T18:37:03Z</dcterms:modified>
</cp:coreProperties>
</file>