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50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Urielzm/AnalisisYProcesamientoDeTextosProyecto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1AA4A-C040-4D85-916A-431CFA403DCE}"/>
              </a:ext>
            </a:extLst>
          </p:cNvPr>
          <p:cNvSpPr>
            <a:spLocks noGrp="1"/>
          </p:cNvSpPr>
          <p:nvPr>
            <p:ph type="ctrTitle"/>
          </p:nvPr>
        </p:nvSpPr>
        <p:spPr/>
        <p:txBody>
          <a:bodyPr/>
          <a:lstStyle/>
          <a:p>
            <a:r>
              <a:rPr lang="es-MX" dirty="0"/>
              <a:t>Generador de resumen.</a:t>
            </a:r>
            <a:endParaRPr lang="es-ES" dirty="0"/>
          </a:p>
        </p:txBody>
      </p:sp>
      <p:sp>
        <p:nvSpPr>
          <p:cNvPr id="3" name="Subtítulo 2">
            <a:extLst>
              <a:ext uri="{FF2B5EF4-FFF2-40B4-BE49-F238E27FC236}">
                <a16:creationId xmlns:a16="http://schemas.microsoft.com/office/drawing/2014/main" id="{4EA412FF-8E44-4605-9BC4-D7735505CDEF}"/>
              </a:ext>
            </a:extLst>
          </p:cNvPr>
          <p:cNvSpPr>
            <a:spLocks noGrp="1"/>
          </p:cNvSpPr>
          <p:nvPr>
            <p:ph type="subTitle" idx="1"/>
          </p:nvPr>
        </p:nvSpPr>
        <p:spPr>
          <a:xfrm>
            <a:off x="2453040" y="5966670"/>
            <a:ext cx="8045373" cy="742279"/>
          </a:xfrm>
        </p:spPr>
        <p:txBody>
          <a:bodyPr>
            <a:normAutofit fontScale="55000" lnSpcReduction="20000"/>
          </a:bodyPr>
          <a:lstStyle/>
          <a:p>
            <a:pPr algn="l"/>
            <a:r>
              <a:rPr lang="es-MX" dirty="0"/>
              <a:t>		Buendía Valdivia María Angélica</a:t>
            </a:r>
          </a:p>
          <a:p>
            <a:pPr algn="l"/>
            <a:r>
              <a:rPr lang="es-MX" dirty="0"/>
              <a:t>		Isabel Gómez Yareli Elizabeth</a:t>
            </a:r>
            <a:endParaRPr lang="es-ES" dirty="0"/>
          </a:p>
          <a:p>
            <a:pPr algn="l"/>
            <a:r>
              <a:rPr lang="es-MX" dirty="0"/>
              <a:t>		Zagoya Mellado Roberto Uriel</a:t>
            </a:r>
            <a:endParaRPr lang="es-ES" dirty="0"/>
          </a:p>
          <a:p>
            <a:endParaRPr lang="es-ES" dirty="0"/>
          </a:p>
        </p:txBody>
      </p:sp>
    </p:spTree>
    <p:extLst>
      <p:ext uri="{BB962C8B-B14F-4D97-AF65-F5344CB8AC3E}">
        <p14:creationId xmlns:p14="http://schemas.microsoft.com/office/powerpoint/2010/main" val="35620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2">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93C17F2A-FBEB-4755-9FBF-B3168CA6DEB1}"/>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3800" spc="800" dirty="0">
                <a:solidFill>
                  <a:srgbClr val="2A1A00"/>
                </a:solidFill>
              </a:rPr>
              <a:t>¿</a:t>
            </a:r>
            <a:r>
              <a:rPr lang="es-MX" sz="3800" spc="800" dirty="0">
                <a:solidFill>
                  <a:srgbClr val="2A1A00"/>
                </a:solidFill>
              </a:rPr>
              <a:t>Cómo</a:t>
            </a:r>
            <a:r>
              <a:rPr lang="en-US" sz="3800" spc="800" dirty="0">
                <a:solidFill>
                  <a:srgbClr val="2A1A00"/>
                </a:solidFill>
              </a:rPr>
              <a:t> funciona?</a:t>
            </a:r>
          </a:p>
        </p:txBody>
      </p:sp>
      <p:sp>
        <p:nvSpPr>
          <p:cNvPr id="3" name="Marcador de contenido 2">
            <a:extLst>
              <a:ext uri="{FF2B5EF4-FFF2-40B4-BE49-F238E27FC236}">
                <a16:creationId xmlns:a16="http://schemas.microsoft.com/office/drawing/2014/main" id="{E086D17C-370B-43DF-B0AA-9E33F96EFE7E}"/>
              </a:ext>
            </a:extLst>
          </p:cNvPr>
          <p:cNvSpPr>
            <a:spLocks noGrp="1"/>
          </p:cNvSpPr>
          <p:nvPr>
            <p:ph idx="1"/>
          </p:nvPr>
        </p:nvSpPr>
        <p:spPr>
          <a:xfrm>
            <a:off x="644854" y="5338354"/>
            <a:ext cx="3437290" cy="992038"/>
          </a:xfrm>
        </p:spPr>
        <p:txBody>
          <a:bodyPr vert="horz" lIns="91440" tIns="45720" rIns="91440" bIns="45720" rtlCol="0" anchor="t">
            <a:normAutofit/>
          </a:bodyPr>
          <a:lstStyle/>
          <a:p>
            <a:pPr marL="0" indent="0" algn="ctr">
              <a:lnSpc>
                <a:spcPct val="90000"/>
              </a:lnSpc>
              <a:buNone/>
            </a:pPr>
            <a:r>
              <a:rPr lang="en-US" sz="1200" b="1" cap="all" spc="400" dirty="0">
                <a:solidFill>
                  <a:srgbClr val="F3F3F2"/>
                </a:solidFill>
              </a:rPr>
              <a:t>6.- </a:t>
            </a:r>
            <a:r>
              <a:rPr lang="en-US" sz="1200" b="1" cap="all" spc="400" dirty="0" err="1">
                <a:solidFill>
                  <a:srgbClr val="F3F3F2"/>
                </a:solidFill>
              </a:rPr>
              <a:t>Remplazar</a:t>
            </a:r>
            <a:r>
              <a:rPr lang="en-US" sz="1200" b="1" cap="all" spc="400" dirty="0">
                <a:solidFill>
                  <a:srgbClr val="F3F3F2"/>
                </a:solidFill>
              </a:rPr>
              <a:t> palabras por </a:t>
            </a:r>
            <a:r>
              <a:rPr lang="en-US" sz="1200" b="1" cap="all" spc="400" dirty="0" err="1">
                <a:solidFill>
                  <a:srgbClr val="F3F3F2"/>
                </a:solidFill>
              </a:rPr>
              <a:t>frecuencia</a:t>
            </a:r>
            <a:r>
              <a:rPr lang="en-US" sz="1200" b="1" cap="all" spc="400" dirty="0">
                <a:solidFill>
                  <a:srgbClr val="F3F3F2"/>
                </a:solidFill>
              </a:rPr>
              <a:t> </a:t>
            </a:r>
            <a:r>
              <a:rPr lang="en-US" sz="1200" b="1" cap="all" spc="400" dirty="0" err="1">
                <a:solidFill>
                  <a:srgbClr val="F3F3F2"/>
                </a:solidFill>
              </a:rPr>
              <a:t>ponderada</a:t>
            </a:r>
            <a:r>
              <a:rPr lang="en-US" sz="1200" b="1" cap="all" spc="400" dirty="0">
                <a:solidFill>
                  <a:srgbClr val="F3F3F2"/>
                </a:solidFill>
              </a:rPr>
              <a:t> en </a:t>
            </a:r>
            <a:r>
              <a:rPr lang="en-US" sz="1200" b="1" cap="all" spc="400" dirty="0" err="1">
                <a:solidFill>
                  <a:srgbClr val="F3F3F2"/>
                </a:solidFill>
              </a:rPr>
              <a:t>oraciones</a:t>
            </a:r>
            <a:r>
              <a:rPr lang="en-US" sz="1200" b="1" cap="all" spc="400" dirty="0">
                <a:solidFill>
                  <a:srgbClr val="F3F3F2"/>
                </a:solidFill>
              </a:rPr>
              <a:t> </a:t>
            </a:r>
            <a:r>
              <a:rPr lang="en-US" sz="1200" b="1" cap="all" spc="400" dirty="0" err="1">
                <a:solidFill>
                  <a:srgbClr val="F3F3F2"/>
                </a:solidFill>
              </a:rPr>
              <a:t>originales</a:t>
            </a:r>
            <a:r>
              <a:rPr lang="en-US" sz="1200" b="1" cap="all" spc="400" dirty="0">
                <a:solidFill>
                  <a:srgbClr val="F3F3F2"/>
                </a:solidFill>
              </a:rPr>
              <a:t>. </a:t>
            </a:r>
          </a:p>
        </p:txBody>
      </p:sp>
      <p:graphicFrame>
        <p:nvGraphicFramePr>
          <p:cNvPr id="4" name="Tabla 3">
            <a:extLst>
              <a:ext uri="{FF2B5EF4-FFF2-40B4-BE49-F238E27FC236}">
                <a16:creationId xmlns:a16="http://schemas.microsoft.com/office/drawing/2014/main" id="{B40C103C-6B32-4A8C-B9C8-A2746A605C53}"/>
              </a:ext>
            </a:extLst>
          </p:cNvPr>
          <p:cNvGraphicFramePr>
            <a:graphicFrameLocks noGrp="1"/>
          </p:cNvGraphicFramePr>
          <p:nvPr/>
        </p:nvGraphicFramePr>
        <p:xfrm>
          <a:off x="5340297" y="771915"/>
          <a:ext cx="6220333" cy="5318087"/>
        </p:xfrm>
        <a:graphic>
          <a:graphicData uri="http://schemas.openxmlformats.org/drawingml/2006/table">
            <a:tbl>
              <a:tblPr firstRow="1" firstCol="1" bandRow="1">
                <a:noFill/>
                <a:tableStyleId>{5C22544A-7EE6-4342-B048-85BDC9FD1C3A}</a:tableStyleId>
              </a:tblPr>
              <a:tblGrid>
                <a:gridCol w="3057436">
                  <a:extLst>
                    <a:ext uri="{9D8B030D-6E8A-4147-A177-3AD203B41FA5}">
                      <a16:colId xmlns:a16="http://schemas.microsoft.com/office/drawing/2014/main" val="2984256559"/>
                    </a:ext>
                  </a:extLst>
                </a:gridCol>
                <a:gridCol w="3162897">
                  <a:extLst>
                    <a:ext uri="{9D8B030D-6E8A-4147-A177-3AD203B41FA5}">
                      <a16:colId xmlns:a16="http://schemas.microsoft.com/office/drawing/2014/main" val="773651416"/>
                    </a:ext>
                  </a:extLst>
                </a:gridCol>
              </a:tblGrid>
              <a:tr h="784869">
                <a:tc>
                  <a:txBody>
                    <a:bodyPr/>
                    <a:lstStyle/>
                    <a:p>
                      <a:pPr>
                        <a:lnSpc>
                          <a:spcPct val="107000"/>
                        </a:lnSpc>
                        <a:spcAft>
                          <a:spcPts val="0"/>
                        </a:spcAft>
                      </a:pPr>
                      <a:r>
                        <a:rPr lang="es-MX" sz="1500" b="0" cap="all" spc="150">
                          <a:solidFill>
                            <a:schemeClr val="lt1"/>
                          </a:solidFill>
                          <a:effectLst/>
                        </a:rPr>
                        <a:t>Frase</a:t>
                      </a:r>
                      <a:endParaRPr lang="es-ES" sz="1500" b="0" cap="all" spc="150">
                        <a:solidFill>
                          <a:schemeClr val="lt1"/>
                        </a:solidFill>
                        <a:effectLst/>
                        <a:latin typeface="Calibri" panose="020F0502020204030204" pitchFamily="34" charset="0"/>
                        <a:ea typeface="Calibri" panose="020F0502020204030204" pitchFamily="34" charset="0"/>
                      </a:endParaRPr>
                    </a:p>
                  </a:txBody>
                  <a:tcPr marL="131359" marR="131359" marT="131359" marB="131359" anchor="b">
                    <a:lnL w="12700" cmpd="sng">
                      <a:noFill/>
                    </a:lnL>
                    <a:lnR w="12700" cmpd="sng">
                      <a:noFill/>
                    </a:lnR>
                    <a:lnT w="12700" cmpd="sng">
                      <a:noFill/>
                    </a:lnT>
                    <a:lnB w="38100" cmpd="sng">
                      <a:noFill/>
                    </a:lnB>
                    <a:solidFill>
                      <a:srgbClr val="505356"/>
                    </a:solidFill>
                  </a:tcPr>
                </a:tc>
                <a:tc>
                  <a:txBody>
                    <a:bodyPr/>
                    <a:lstStyle/>
                    <a:p>
                      <a:pPr>
                        <a:lnSpc>
                          <a:spcPct val="107000"/>
                        </a:lnSpc>
                        <a:spcAft>
                          <a:spcPts val="0"/>
                        </a:spcAft>
                      </a:pPr>
                      <a:r>
                        <a:rPr lang="es-MX" sz="1500" b="0" cap="all" spc="150">
                          <a:solidFill>
                            <a:schemeClr val="lt1"/>
                          </a:solidFill>
                          <a:effectLst/>
                        </a:rPr>
                        <a:t>Suma de frecuencias ponderadas</a:t>
                      </a:r>
                      <a:endParaRPr lang="es-ES" sz="1500" b="0" cap="all" spc="150">
                        <a:solidFill>
                          <a:schemeClr val="lt1"/>
                        </a:solidFill>
                        <a:effectLst/>
                        <a:latin typeface="Calibri" panose="020F0502020204030204" pitchFamily="34" charset="0"/>
                        <a:ea typeface="Calibri" panose="020F0502020204030204" pitchFamily="34" charset="0"/>
                      </a:endParaRPr>
                    </a:p>
                  </a:txBody>
                  <a:tcPr marL="131359" marR="131359" marT="131359" marB="131359"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787252438"/>
                  </a:ext>
                </a:extLst>
              </a:tr>
              <a:tr h="490528">
                <a:tc>
                  <a:txBody>
                    <a:bodyPr/>
                    <a:lstStyle/>
                    <a:p>
                      <a:pPr>
                        <a:lnSpc>
                          <a:spcPct val="107000"/>
                        </a:lnSpc>
                        <a:spcAft>
                          <a:spcPts val="0"/>
                        </a:spcAft>
                      </a:pPr>
                      <a:r>
                        <a:rPr lang="es-MX" sz="1200" b="1" cap="none" spc="0">
                          <a:solidFill>
                            <a:schemeClr val="tx1"/>
                          </a:solidFill>
                          <a:effectLst/>
                        </a:rPr>
                        <a:t>Así que sigue trabajando</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38100" cmpd="sng">
                      <a:noFill/>
                    </a:lnT>
                    <a:lnB w="12700" cmpd="sng">
                      <a:noFill/>
                      <a:prstDash val="solid"/>
                    </a:lnB>
                    <a:noFill/>
                  </a:tcPr>
                </a:tc>
                <a:tc>
                  <a:txBody>
                    <a:bodyPr/>
                    <a:lstStyle/>
                    <a:p>
                      <a:pPr>
                        <a:lnSpc>
                          <a:spcPct val="107000"/>
                        </a:lnSpc>
                        <a:spcAft>
                          <a:spcPts val="0"/>
                        </a:spcAft>
                      </a:pPr>
                      <a:r>
                        <a:rPr lang="es-MX" sz="1200" cap="none" spc="0">
                          <a:solidFill>
                            <a:schemeClr val="tx1"/>
                          </a:solidFill>
                          <a:effectLst/>
                        </a:rPr>
                        <a:t>1 + 0.20 = 1.20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171638144"/>
                  </a:ext>
                </a:extLst>
              </a:tr>
              <a:tr h="490528">
                <a:tc>
                  <a:txBody>
                    <a:bodyPr/>
                    <a:lstStyle/>
                    <a:p>
                      <a:pPr>
                        <a:lnSpc>
                          <a:spcPct val="107000"/>
                        </a:lnSpc>
                        <a:spcAft>
                          <a:spcPts val="0"/>
                        </a:spcAft>
                      </a:pPr>
                      <a:r>
                        <a:rPr lang="es-MX" sz="1200" b="1" cap="none" spc="0">
                          <a:solidFill>
                            <a:schemeClr val="tx1"/>
                          </a:solidFill>
                          <a:effectLst/>
                        </a:rPr>
                        <a:t>Sigue esforzándote</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0"/>
                        </a:spcAft>
                      </a:pPr>
                      <a:r>
                        <a:rPr lang="es-MX" sz="1200" cap="none" spc="0">
                          <a:solidFill>
                            <a:schemeClr val="tx1"/>
                          </a:solidFill>
                          <a:effectLst/>
                        </a:rPr>
                        <a:t>1 + 0.20 = 1.20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035229559"/>
                  </a:ext>
                </a:extLst>
              </a:tr>
              <a:tr h="490528">
                <a:tc>
                  <a:txBody>
                    <a:bodyPr/>
                    <a:lstStyle/>
                    <a:p>
                      <a:pPr>
                        <a:lnSpc>
                          <a:spcPct val="107000"/>
                        </a:lnSpc>
                        <a:spcAft>
                          <a:spcPts val="0"/>
                        </a:spcAft>
                      </a:pPr>
                      <a:r>
                        <a:rPr lang="es-MX" sz="1200" b="1" cap="none" spc="0">
                          <a:solidFill>
                            <a:schemeClr val="tx1"/>
                          </a:solidFill>
                          <a:effectLst/>
                        </a:rPr>
                        <a:t>Nunca te rindas</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s-MX" sz="1200" cap="none" spc="0">
                          <a:solidFill>
                            <a:schemeClr val="tx1"/>
                          </a:solidFill>
                          <a:effectLst/>
                        </a:rPr>
                        <a:t>0.20 + 0.20 = 0.40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1790703"/>
                  </a:ext>
                </a:extLst>
              </a:tr>
              <a:tr h="490528">
                <a:tc>
                  <a:txBody>
                    <a:bodyPr/>
                    <a:lstStyle/>
                    <a:p>
                      <a:pPr>
                        <a:lnSpc>
                          <a:spcPct val="107000"/>
                        </a:lnSpc>
                        <a:spcAft>
                          <a:spcPts val="0"/>
                        </a:spcAft>
                      </a:pPr>
                      <a:r>
                        <a:rPr lang="es-MX" sz="1200" b="1" cap="none" spc="0">
                          <a:solidFill>
                            <a:schemeClr val="tx1"/>
                          </a:solidFill>
                          <a:effectLst/>
                        </a:rPr>
                        <a:t>Cáete siete veces, levántate ocho</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0"/>
                        </a:spcAft>
                      </a:pPr>
                      <a:r>
                        <a:rPr lang="es-MX" sz="1200" cap="none" spc="0">
                          <a:solidFill>
                            <a:schemeClr val="tx1"/>
                          </a:solidFill>
                          <a:effectLst/>
                        </a:rPr>
                        <a:t>0.20 + 0.20 + 0.20 + 0.20 + 0.20 = 1.0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4332240"/>
                  </a:ext>
                </a:extLst>
              </a:tr>
              <a:tr h="693526">
                <a:tc>
                  <a:txBody>
                    <a:bodyPr/>
                    <a:lstStyle/>
                    <a:p>
                      <a:pPr>
                        <a:lnSpc>
                          <a:spcPct val="107000"/>
                        </a:lnSpc>
                        <a:spcAft>
                          <a:spcPts val="0"/>
                        </a:spcAft>
                      </a:pPr>
                      <a:r>
                        <a:rPr lang="es-MX" sz="1200" b="1" cap="none" spc="0">
                          <a:solidFill>
                            <a:schemeClr val="tx1"/>
                          </a:solidFill>
                          <a:effectLst/>
                        </a:rPr>
                        <a:t>La facilidad es una mayor amenaza para el progreso que las dificultades</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s-MX" sz="1200" cap="none" spc="0">
                          <a:solidFill>
                            <a:schemeClr val="tx1"/>
                          </a:solidFill>
                          <a:effectLst/>
                        </a:rPr>
                        <a:t>0.40 + 0.40 + 0.40 + 0.40 + 0.40 = 2.0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40282107"/>
                  </a:ext>
                </a:extLst>
              </a:tr>
              <a:tr h="693526">
                <a:tc>
                  <a:txBody>
                    <a:bodyPr/>
                    <a:lstStyle/>
                    <a:p>
                      <a:pPr>
                        <a:lnSpc>
                          <a:spcPct val="107000"/>
                        </a:lnSpc>
                        <a:spcAft>
                          <a:spcPts val="0"/>
                        </a:spcAft>
                      </a:pPr>
                      <a:r>
                        <a:rPr lang="es-MX" sz="1200" b="1" cap="none" spc="0">
                          <a:solidFill>
                            <a:schemeClr val="tx1"/>
                          </a:solidFill>
                          <a:effectLst/>
                        </a:rPr>
                        <a:t>La facilidad es una mayor amenaza para el progreso que las dificultades</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0"/>
                        </a:spcAft>
                      </a:pPr>
                      <a:r>
                        <a:rPr lang="es-MX" sz="1200" cap="none" spc="0">
                          <a:solidFill>
                            <a:schemeClr val="tx1"/>
                          </a:solidFill>
                          <a:effectLst/>
                        </a:rPr>
                        <a:t>0.40 + 0.40 + 0.40 + 0.40 + 0.40 = 2.0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39410952"/>
                  </a:ext>
                </a:extLst>
              </a:tr>
              <a:tr h="693526">
                <a:tc>
                  <a:txBody>
                    <a:bodyPr/>
                    <a:lstStyle/>
                    <a:p>
                      <a:pPr>
                        <a:lnSpc>
                          <a:spcPct val="107000"/>
                        </a:lnSpc>
                        <a:spcAft>
                          <a:spcPts val="0"/>
                        </a:spcAft>
                      </a:pPr>
                      <a:r>
                        <a:rPr lang="es-MX" sz="1200" b="1" cap="none" spc="0">
                          <a:solidFill>
                            <a:schemeClr val="tx1"/>
                          </a:solidFill>
                          <a:effectLst/>
                        </a:rPr>
                        <a:t>Así que sigue moviéndote, sigue creciendo, sigue aprendiendo.</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s-MX" sz="1200" cap="none" spc="0">
                          <a:solidFill>
                            <a:schemeClr val="tx1"/>
                          </a:solidFill>
                          <a:effectLst/>
                        </a:rPr>
                        <a:t>1 + 0.20 + 1 + 0.20 + 1 + 0.20 = 3.60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56314209"/>
                  </a:ext>
                </a:extLst>
              </a:tr>
              <a:tr h="490528">
                <a:tc>
                  <a:txBody>
                    <a:bodyPr/>
                    <a:lstStyle/>
                    <a:p>
                      <a:pPr>
                        <a:lnSpc>
                          <a:spcPct val="107000"/>
                        </a:lnSpc>
                        <a:spcAft>
                          <a:spcPts val="0"/>
                        </a:spcAft>
                      </a:pPr>
                      <a:r>
                        <a:rPr lang="es-MX" sz="1200" b="1" cap="none" spc="0">
                          <a:solidFill>
                            <a:schemeClr val="tx1"/>
                          </a:solidFill>
                          <a:effectLst/>
                        </a:rPr>
                        <a:t>Nos vemos en el trabajo</a:t>
                      </a:r>
                      <a:endParaRPr lang="es-ES" sz="1200" b="1"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0"/>
                        </a:spcAft>
                      </a:pPr>
                      <a:r>
                        <a:rPr lang="es-MX" sz="1200" cap="none" spc="0">
                          <a:solidFill>
                            <a:schemeClr val="tx1"/>
                          </a:solidFill>
                          <a:effectLst/>
                        </a:rPr>
                        <a:t>0.20 + 0.20 = 0.40</a:t>
                      </a:r>
                      <a:endParaRPr lang="es-ES" sz="1200" cap="none" spc="0">
                        <a:solidFill>
                          <a:schemeClr val="tx1"/>
                        </a:solidFill>
                        <a:effectLst/>
                        <a:latin typeface="Calibri" panose="020F0502020204030204" pitchFamily="34" charset="0"/>
                        <a:ea typeface="Calibri" panose="020F0502020204030204" pitchFamily="34" charset="0"/>
                      </a:endParaRPr>
                    </a:p>
                  </a:txBody>
                  <a:tcPr marL="131359" marR="131359" marT="131359" marB="13135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61655544"/>
                  </a:ext>
                </a:extLst>
              </a:tr>
            </a:tbl>
          </a:graphicData>
        </a:graphic>
      </p:graphicFrame>
    </p:spTree>
    <p:extLst>
      <p:ext uri="{BB962C8B-B14F-4D97-AF65-F5344CB8AC3E}">
        <p14:creationId xmlns:p14="http://schemas.microsoft.com/office/powerpoint/2010/main" val="113762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3" name="Rectangle 7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455479-2F4E-4D13-AF81-B5F5D541D538}"/>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a:t>
            </a:r>
            <a:r>
              <a:rPr lang="en-US" sz="2400" spc="800" dirty="0" err="1">
                <a:solidFill>
                  <a:srgbClr val="2A1A00"/>
                </a:solidFill>
              </a:rPr>
              <a:t>Cómo</a:t>
            </a:r>
            <a:r>
              <a:rPr lang="en-US" sz="2400" spc="800" dirty="0">
                <a:solidFill>
                  <a:srgbClr val="2A1A00"/>
                </a:solidFill>
              </a:rPr>
              <a:t> funciona?</a:t>
            </a:r>
          </a:p>
        </p:txBody>
      </p:sp>
      <p:sp>
        <p:nvSpPr>
          <p:cNvPr id="3" name="Marcador de contenido 2">
            <a:extLst>
              <a:ext uri="{FF2B5EF4-FFF2-40B4-BE49-F238E27FC236}">
                <a16:creationId xmlns:a16="http://schemas.microsoft.com/office/drawing/2014/main" id="{E385E573-A663-4A60-AE95-027C2F9CB427}"/>
              </a:ext>
            </a:extLst>
          </p:cNvPr>
          <p:cNvSpPr>
            <a:spLocks noGrp="1"/>
          </p:cNvSpPr>
          <p:nvPr>
            <p:ph idx="1"/>
          </p:nvPr>
        </p:nvSpPr>
        <p:spPr>
          <a:xfrm>
            <a:off x="1078524" y="5979196"/>
            <a:ext cx="10318416" cy="396483"/>
          </a:xfrm>
        </p:spPr>
        <p:txBody>
          <a:bodyPr vert="horz" lIns="91440" tIns="45720" rIns="91440" bIns="45720" rtlCol="0" anchor="t">
            <a:normAutofit/>
          </a:bodyPr>
          <a:lstStyle/>
          <a:p>
            <a:pPr marL="0" indent="0" algn="ctr">
              <a:lnSpc>
                <a:spcPct val="100000"/>
              </a:lnSpc>
              <a:buNone/>
            </a:pPr>
            <a:r>
              <a:rPr lang="en-US" sz="1200" b="1" cap="all" spc="400">
                <a:solidFill>
                  <a:srgbClr val="FFFFFF"/>
                </a:solidFill>
              </a:rPr>
              <a:t>7.- Ordenar oraciones en orden descendente a la suma </a:t>
            </a:r>
          </a:p>
        </p:txBody>
      </p:sp>
      <p:pic>
        <p:nvPicPr>
          <p:cNvPr id="3074" name="Picture 2" descr="Clasificación Orden Descendente - Gráficos vectoriales gratis en ...">
            <a:extLst>
              <a:ext uri="{FF2B5EF4-FFF2-40B4-BE49-F238E27FC236}">
                <a16:creationId xmlns:a16="http://schemas.microsoft.com/office/drawing/2014/main" id="{F9AC8FD6-5B60-403B-9674-07382FDFA2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7884" y="643467"/>
            <a:ext cx="4016232" cy="392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2">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636A3E-838E-4706-9DE0-3844147DF01D}"/>
              </a:ext>
            </a:extLst>
          </p:cNvPr>
          <p:cNvSpPr>
            <a:spLocks noGrp="1"/>
          </p:cNvSpPr>
          <p:nvPr>
            <p:ph type="title"/>
          </p:nvPr>
        </p:nvSpPr>
        <p:spPr>
          <a:xfrm>
            <a:off x="5671909" y="951400"/>
            <a:ext cx="5875694" cy="4654296"/>
          </a:xfrm>
        </p:spPr>
        <p:txBody>
          <a:bodyPr vert="horz" lIns="91440" tIns="45720" rIns="91440" bIns="45720" rtlCol="0" anchor="ctr">
            <a:normAutofit/>
          </a:bodyPr>
          <a:lstStyle/>
          <a:p>
            <a:pPr algn="ctr"/>
            <a:r>
              <a:rPr lang="en-US" sz="8100" spc="800">
                <a:solidFill>
                  <a:srgbClr val="2A1A00"/>
                </a:solidFill>
              </a:rPr>
              <a:t>¿Qué hemos obtenido?</a:t>
            </a:r>
          </a:p>
        </p:txBody>
      </p:sp>
      <p:sp>
        <p:nvSpPr>
          <p:cNvPr id="27"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4" name="Imagen 3">
            <a:extLst>
              <a:ext uri="{FF2B5EF4-FFF2-40B4-BE49-F238E27FC236}">
                <a16:creationId xmlns:a16="http://schemas.microsoft.com/office/drawing/2014/main" id="{23B9FBD3-617C-486E-B500-B0A7D346A411}"/>
              </a:ext>
            </a:extLst>
          </p:cNvPr>
          <p:cNvPicPr/>
          <p:nvPr/>
        </p:nvPicPr>
        <p:blipFill>
          <a:blip r:embed="rId2"/>
          <a:stretch>
            <a:fillRect/>
          </a:stretch>
        </p:blipFill>
        <p:spPr>
          <a:xfrm>
            <a:off x="283464" y="1679862"/>
            <a:ext cx="4413697" cy="3498276"/>
          </a:xfrm>
          <a:prstGeom prst="rect">
            <a:avLst/>
          </a:prstGeom>
        </p:spPr>
      </p:pic>
    </p:spTree>
    <p:extLst>
      <p:ext uri="{BB962C8B-B14F-4D97-AF65-F5344CB8AC3E}">
        <p14:creationId xmlns:p14="http://schemas.microsoft.com/office/powerpoint/2010/main" val="280965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6" name="Rectangle 25">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243199D-2015-4F72-83EB-C6A3ED4C4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BD697255-8C48-45E1-BBD7-2397FB26305C}"/>
              </a:ext>
            </a:extLst>
          </p:cNvPr>
          <p:cNvSpPr>
            <a:spLocks noGrp="1"/>
          </p:cNvSpPr>
          <p:nvPr>
            <p:ph type="title"/>
          </p:nvPr>
        </p:nvSpPr>
        <p:spPr>
          <a:xfrm>
            <a:off x="1028901" y="3741641"/>
            <a:ext cx="10134198" cy="1857901"/>
          </a:xfrm>
        </p:spPr>
        <p:txBody>
          <a:bodyPr vert="horz" lIns="91440" tIns="45720" rIns="91440" bIns="45720" rtlCol="0" anchor="t">
            <a:normAutofit/>
          </a:bodyPr>
          <a:lstStyle/>
          <a:p>
            <a:pPr algn="ctr"/>
            <a:r>
              <a:rPr lang="en-US" sz="7200" spc="800"/>
              <a:t>¿Qué hace?</a:t>
            </a:r>
          </a:p>
        </p:txBody>
      </p:sp>
      <p:sp>
        <p:nvSpPr>
          <p:cNvPr id="30" name="Freeform 6">
            <a:extLst>
              <a:ext uri="{FF2B5EF4-FFF2-40B4-BE49-F238E27FC236}">
                <a16:creationId xmlns:a16="http://schemas.microsoft.com/office/drawing/2014/main" id="{CC3D4EFD-F9AF-4231-89CF-74A9A513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9" name="Imagen 18">
            <a:extLst>
              <a:ext uri="{FF2B5EF4-FFF2-40B4-BE49-F238E27FC236}">
                <a16:creationId xmlns:a16="http://schemas.microsoft.com/office/drawing/2014/main" id="{139BDD1D-F556-4251-9DA7-5E40E2549BA5}"/>
              </a:ext>
            </a:extLst>
          </p:cNvPr>
          <p:cNvPicPr/>
          <p:nvPr/>
        </p:nvPicPr>
        <p:blipFill>
          <a:blip r:embed="rId2"/>
          <a:stretch>
            <a:fillRect/>
          </a:stretch>
        </p:blipFill>
        <p:spPr>
          <a:xfrm>
            <a:off x="4091811" y="4784647"/>
            <a:ext cx="4169247" cy="1838642"/>
          </a:xfrm>
          <a:prstGeom prst="rect">
            <a:avLst/>
          </a:prstGeom>
        </p:spPr>
      </p:pic>
      <p:pic>
        <p:nvPicPr>
          <p:cNvPr id="4" name="Imagen 3">
            <a:extLst>
              <a:ext uri="{FF2B5EF4-FFF2-40B4-BE49-F238E27FC236}">
                <a16:creationId xmlns:a16="http://schemas.microsoft.com/office/drawing/2014/main" id="{614DD6D1-0DDC-402A-AEEE-21A8224B1A21}"/>
              </a:ext>
            </a:extLst>
          </p:cNvPr>
          <p:cNvPicPr/>
          <p:nvPr/>
        </p:nvPicPr>
        <p:blipFill>
          <a:blip r:embed="rId3"/>
          <a:stretch>
            <a:fillRect/>
          </a:stretch>
        </p:blipFill>
        <p:spPr>
          <a:xfrm>
            <a:off x="3018743" y="189984"/>
            <a:ext cx="6312120" cy="3361673"/>
          </a:xfrm>
          <a:prstGeom prst="rect">
            <a:avLst/>
          </a:prstGeom>
        </p:spPr>
      </p:pic>
      <p:sp>
        <p:nvSpPr>
          <p:cNvPr id="32" name="Rectangle 31">
            <a:extLst>
              <a:ext uri="{FF2B5EF4-FFF2-40B4-BE49-F238E27FC236}">
                <a16:creationId xmlns:a16="http://schemas.microsoft.com/office/drawing/2014/main" id="{6E85F1C8-2D37-4E74-9173-14198641E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404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CA025-23B4-4C2A-A45C-7CECCCB4630F}"/>
              </a:ext>
            </a:extLst>
          </p:cNvPr>
          <p:cNvSpPr>
            <a:spLocks noGrp="1"/>
          </p:cNvSpPr>
          <p:nvPr>
            <p:ph type="title"/>
          </p:nvPr>
        </p:nvSpPr>
        <p:spPr>
          <a:xfrm>
            <a:off x="1251679" y="645107"/>
            <a:ext cx="3384329" cy="1640894"/>
          </a:xfrm>
        </p:spPr>
        <p:txBody>
          <a:bodyPr anchor="t">
            <a:normAutofit/>
          </a:bodyPr>
          <a:lstStyle/>
          <a:p>
            <a:r>
              <a:rPr lang="es-MX" sz="4000"/>
              <a:t>¿Solo eso?</a:t>
            </a:r>
            <a:endParaRPr lang="es-ES" sz="4000"/>
          </a:p>
        </p:txBody>
      </p:sp>
      <p:pic>
        <p:nvPicPr>
          <p:cNvPr id="5" name="Imagen 4">
            <a:extLst>
              <a:ext uri="{FF2B5EF4-FFF2-40B4-BE49-F238E27FC236}">
                <a16:creationId xmlns:a16="http://schemas.microsoft.com/office/drawing/2014/main" id="{AD78F623-C572-427F-8577-AE83E21D7F8C}"/>
              </a:ext>
            </a:extLst>
          </p:cNvPr>
          <p:cNvPicPr/>
          <p:nvPr/>
        </p:nvPicPr>
        <p:blipFill rotWithShape="1">
          <a:blip r:embed="rId2"/>
          <a:srcRect t="4686" r="3" b="10928"/>
          <a:stretch/>
        </p:blipFill>
        <p:spPr>
          <a:xfrm>
            <a:off x="5279472" y="645107"/>
            <a:ext cx="5995465" cy="2716590"/>
          </a:xfrm>
          <a:prstGeom prst="rect">
            <a:avLst/>
          </a:prstGeom>
        </p:spPr>
      </p:pic>
      <p:pic>
        <p:nvPicPr>
          <p:cNvPr id="4" name="Marcador de contenido 3">
            <a:extLst>
              <a:ext uri="{FF2B5EF4-FFF2-40B4-BE49-F238E27FC236}">
                <a16:creationId xmlns:a16="http://schemas.microsoft.com/office/drawing/2014/main" id="{FBDCB188-CCA1-4B93-A1EC-1C4E88B90C20}"/>
              </a:ext>
            </a:extLst>
          </p:cNvPr>
          <p:cNvPicPr>
            <a:picLocks/>
          </p:cNvPicPr>
          <p:nvPr/>
        </p:nvPicPr>
        <p:blipFill rotWithShape="1">
          <a:blip r:embed="rId3"/>
          <a:srcRect t="1280" b="14156"/>
          <a:stretch/>
        </p:blipFill>
        <p:spPr>
          <a:xfrm>
            <a:off x="5279472" y="3522563"/>
            <a:ext cx="5995465" cy="2716590"/>
          </a:xfrm>
          <a:prstGeom prst="rect">
            <a:avLst/>
          </a:prstGeom>
        </p:spPr>
      </p:pic>
      <p:pic>
        <p:nvPicPr>
          <p:cNvPr id="12" name="Marcador de contenido 11">
            <a:extLst>
              <a:ext uri="{FF2B5EF4-FFF2-40B4-BE49-F238E27FC236}">
                <a16:creationId xmlns:a16="http://schemas.microsoft.com/office/drawing/2014/main" id="{2F08F998-CAD6-4B75-BB69-36AD7E8B4F82}"/>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1123068" y="2286001"/>
            <a:ext cx="3829931" cy="2533649"/>
          </a:xfrm>
          <a:prstGeom prst="rect">
            <a:avLst/>
          </a:prstGeom>
        </p:spPr>
      </p:pic>
    </p:spTree>
    <p:extLst>
      <p:ext uri="{BB962C8B-B14F-4D97-AF65-F5344CB8AC3E}">
        <p14:creationId xmlns:p14="http://schemas.microsoft.com/office/powerpoint/2010/main" val="386919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1E7992C7-A5FB-4E44-936D-149EE224F146}"/>
              </a:ext>
            </a:extLst>
          </p:cNvPr>
          <p:cNvSpPr>
            <a:spLocks noGrp="1"/>
          </p:cNvSpPr>
          <p:nvPr>
            <p:ph type="title"/>
          </p:nvPr>
        </p:nvSpPr>
        <p:spPr>
          <a:xfrm>
            <a:off x="8339328" y="457200"/>
            <a:ext cx="3090672" cy="1197864"/>
          </a:xfrm>
        </p:spPr>
        <p:txBody>
          <a:bodyPr anchor="b">
            <a:normAutofit/>
          </a:bodyPr>
          <a:lstStyle/>
          <a:p>
            <a:r>
              <a:rPr lang="es-MX" sz="1900" dirty="0" err="1">
                <a:solidFill>
                  <a:schemeClr val="accent1"/>
                </a:solidFill>
              </a:rPr>
              <a:t>VERSIóN</a:t>
            </a:r>
            <a:r>
              <a:rPr lang="es-MX" sz="1900" dirty="0">
                <a:solidFill>
                  <a:schemeClr val="accent1"/>
                </a:solidFill>
              </a:rPr>
              <a:t> EN INGLÉS.</a:t>
            </a:r>
            <a:endParaRPr lang="es-ES" sz="1900" dirty="0">
              <a:solidFill>
                <a:schemeClr val="accent1"/>
              </a:solidFill>
            </a:endParaRPr>
          </a:p>
        </p:txBody>
      </p:sp>
      <p:pic>
        <p:nvPicPr>
          <p:cNvPr id="4" name="Marcador de contenido 3">
            <a:extLst>
              <a:ext uri="{FF2B5EF4-FFF2-40B4-BE49-F238E27FC236}">
                <a16:creationId xmlns:a16="http://schemas.microsoft.com/office/drawing/2014/main" id="{163371E8-D624-418D-BD9F-EA6235D057A3}"/>
              </a:ext>
            </a:extLst>
          </p:cNvPr>
          <p:cNvPicPr>
            <a:picLocks noChangeAspect="1"/>
          </p:cNvPicPr>
          <p:nvPr/>
        </p:nvPicPr>
        <p:blipFill>
          <a:blip r:embed="rId2"/>
          <a:stretch>
            <a:fillRect/>
          </a:stretch>
        </p:blipFill>
        <p:spPr>
          <a:xfrm>
            <a:off x="926927" y="2027662"/>
            <a:ext cx="5978273" cy="2491995"/>
          </a:xfrm>
          <a:prstGeom prst="rect">
            <a:avLst/>
          </a:prstGeom>
        </p:spPr>
      </p:pic>
    </p:spTree>
    <p:extLst>
      <p:ext uri="{BB962C8B-B14F-4D97-AF65-F5344CB8AC3E}">
        <p14:creationId xmlns:p14="http://schemas.microsoft.com/office/powerpoint/2010/main" val="416647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DFA6B-0018-4303-AE83-322FB3690911}"/>
              </a:ext>
            </a:extLst>
          </p:cNvPr>
          <p:cNvSpPr>
            <a:spLocks noGrp="1"/>
          </p:cNvSpPr>
          <p:nvPr>
            <p:ph type="title"/>
          </p:nvPr>
        </p:nvSpPr>
        <p:spPr/>
        <p:txBody>
          <a:bodyPr/>
          <a:lstStyle/>
          <a:p>
            <a:r>
              <a:rPr lang="es-MX" dirty="0"/>
              <a:t>Versión en Inglés</a:t>
            </a:r>
          </a:p>
        </p:txBody>
      </p:sp>
      <p:pic>
        <p:nvPicPr>
          <p:cNvPr id="4" name="Marcador de contenido 3">
            <a:extLst>
              <a:ext uri="{FF2B5EF4-FFF2-40B4-BE49-F238E27FC236}">
                <a16:creationId xmlns:a16="http://schemas.microsoft.com/office/drawing/2014/main" id="{3CDC84A4-B978-4FE7-A0EE-DEE5D10388F5}"/>
              </a:ext>
            </a:extLst>
          </p:cNvPr>
          <p:cNvPicPr>
            <a:picLocks noGrp="1" noChangeAspect="1"/>
          </p:cNvPicPr>
          <p:nvPr>
            <p:ph idx="1"/>
          </p:nvPr>
        </p:nvPicPr>
        <p:blipFill>
          <a:blip r:embed="rId2"/>
          <a:stretch>
            <a:fillRect/>
          </a:stretch>
        </p:blipFill>
        <p:spPr>
          <a:xfrm>
            <a:off x="1251678" y="1493225"/>
            <a:ext cx="7351713" cy="1935775"/>
          </a:xfrm>
          <a:prstGeom prst="rect">
            <a:avLst/>
          </a:prstGeom>
        </p:spPr>
      </p:pic>
      <p:pic>
        <p:nvPicPr>
          <p:cNvPr id="5" name="Imagen 4">
            <a:extLst>
              <a:ext uri="{FF2B5EF4-FFF2-40B4-BE49-F238E27FC236}">
                <a16:creationId xmlns:a16="http://schemas.microsoft.com/office/drawing/2014/main" id="{C73E0277-AD32-434A-B07E-FA8709454610}"/>
              </a:ext>
            </a:extLst>
          </p:cNvPr>
          <p:cNvPicPr>
            <a:picLocks noChangeAspect="1"/>
          </p:cNvPicPr>
          <p:nvPr/>
        </p:nvPicPr>
        <p:blipFill>
          <a:blip r:embed="rId3"/>
          <a:stretch>
            <a:fillRect/>
          </a:stretch>
        </p:blipFill>
        <p:spPr>
          <a:xfrm>
            <a:off x="4832348" y="3783076"/>
            <a:ext cx="6597651" cy="2833793"/>
          </a:xfrm>
          <a:prstGeom prst="rect">
            <a:avLst/>
          </a:prstGeom>
        </p:spPr>
      </p:pic>
    </p:spTree>
    <p:extLst>
      <p:ext uri="{BB962C8B-B14F-4D97-AF65-F5344CB8AC3E}">
        <p14:creationId xmlns:p14="http://schemas.microsoft.com/office/powerpoint/2010/main" val="176761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5" name="Rectangle 7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5E177B7E-BFCE-4AC2-8ED7-9811738D1342}"/>
              </a:ext>
            </a:extLst>
          </p:cNvPr>
          <p:cNvSpPr>
            <a:spLocks noGrp="1"/>
          </p:cNvSpPr>
          <p:nvPr>
            <p:ph type="title"/>
          </p:nvPr>
        </p:nvSpPr>
        <p:spPr>
          <a:xfrm>
            <a:off x="7829696" y="419100"/>
            <a:ext cx="4081272" cy="4095750"/>
          </a:xfrm>
        </p:spPr>
        <p:txBody>
          <a:bodyPr anchor="b">
            <a:normAutofit/>
          </a:bodyPr>
          <a:lstStyle/>
          <a:p>
            <a:r>
              <a:rPr lang="es-MX" sz="2400" dirty="0">
                <a:solidFill>
                  <a:schemeClr val="accent1"/>
                </a:solidFill>
              </a:rPr>
              <a:t>Gracias por su atención. </a:t>
            </a:r>
            <a:br>
              <a:rPr lang="es-MX" sz="2400" dirty="0">
                <a:solidFill>
                  <a:schemeClr val="accent1"/>
                </a:solidFill>
              </a:rPr>
            </a:br>
            <a:br>
              <a:rPr lang="es-MX" sz="2400" dirty="0">
                <a:solidFill>
                  <a:schemeClr val="accent1"/>
                </a:solidFill>
              </a:rPr>
            </a:br>
            <a:br>
              <a:rPr lang="es-MX" sz="2400" dirty="0">
                <a:solidFill>
                  <a:schemeClr val="accent1"/>
                </a:solidFill>
              </a:rPr>
            </a:br>
            <a:br>
              <a:rPr lang="es-MX" sz="2400" dirty="0">
                <a:solidFill>
                  <a:schemeClr val="accent1"/>
                </a:solidFill>
              </a:rPr>
            </a:br>
            <a:r>
              <a:rPr lang="es-MX" sz="2400" dirty="0">
                <a:solidFill>
                  <a:schemeClr val="accent1"/>
                </a:solidFill>
              </a:rPr>
              <a:t>Repositorio.</a:t>
            </a:r>
            <a:br>
              <a:rPr lang="es-MX" sz="2400" dirty="0">
                <a:solidFill>
                  <a:schemeClr val="accent1"/>
                </a:solidFill>
              </a:rPr>
            </a:br>
            <a:r>
              <a:rPr lang="es-ES" sz="2400" dirty="0">
                <a:hlinkClick r:id="rId2"/>
              </a:rPr>
              <a:t>https://github.com/Urielzm/AnalisisYProcesamientoDeTextosProyectoFinal</a:t>
            </a:r>
            <a:br>
              <a:rPr lang="es-MX" sz="2400" dirty="0">
                <a:solidFill>
                  <a:schemeClr val="accent1"/>
                </a:solidFill>
              </a:rPr>
            </a:br>
            <a:br>
              <a:rPr lang="es-MX" sz="1900" dirty="0">
                <a:solidFill>
                  <a:schemeClr val="accent1"/>
                </a:solidFill>
              </a:rPr>
            </a:br>
            <a:endParaRPr lang="es-ES" sz="1900" dirty="0">
              <a:solidFill>
                <a:schemeClr val="accent1"/>
              </a:solidFill>
            </a:endParaRPr>
          </a:p>
        </p:txBody>
      </p:sp>
      <p:pic>
        <p:nvPicPr>
          <p:cNvPr id="7170" name="Picture 2" descr="Bye Bye Bye GIF - Bye ByeBye Chao - Descubre &amp; Comparte GIFs">
            <a:extLst>
              <a:ext uri="{FF2B5EF4-FFF2-40B4-BE49-F238E27FC236}">
                <a16:creationId xmlns:a16="http://schemas.microsoft.com/office/drawing/2014/main" id="{E2415AD5-1E97-45F5-94A1-4736D4DBF5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89238" y="643464"/>
            <a:ext cx="5053650" cy="5260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8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AA673-04DC-457C-963E-DD4479FCB4D4}"/>
              </a:ext>
            </a:extLst>
          </p:cNvPr>
          <p:cNvSpPr>
            <a:spLocks noGrp="1"/>
          </p:cNvSpPr>
          <p:nvPr>
            <p:ph type="title"/>
          </p:nvPr>
        </p:nvSpPr>
        <p:spPr/>
        <p:txBody>
          <a:bodyPr/>
          <a:lstStyle/>
          <a:p>
            <a:r>
              <a:rPr lang="es-MX" dirty="0"/>
              <a:t>Introducción.</a:t>
            </a:r>
            <a:endParaRPr lang="es-ES" dirty="0"/>
          </a:p>
        </p:txBody>
      </p:sp>
      <p:sp>
        <p:nvSpPr>
          <p:cNvPr id="3" name="Marcador de contenido 2">
            <a:extLst>
              <a:ext uri="{FF2B5EF4-FFF2-40B4-BE49-F238E27FC236}">
                <a16:creationId xmlns:a16="http://schemas.microsoft.com/office/drawing/2014/main" id="{A482E6F8-026C-4DA0-BB01-354B17EED268}"/>
              </a:ext>
            </a:extLst>
          </p:cNvPr>
          <p:cNvSpPr>
            <a:spLocks noGrp="1"/>
          </p:cNvSpPr>
          <p:nvPr>
            <p:ph idx="1"/>
          </p:nvPr>
        </p:nvSpPr>
        <p:spPr>
          <a:xfrm>
            <a:off x="1251678" y="1632204"/>
            <a:ext cx="10178322" cy="3593591"/>
          </a:xfrm>
        </p:spPr>
        <p:txBody>
          <a:bodyPr>
            <a:noAutofit/>
          </a:bodyPr>
          <a:lstStyle/>
          <a:p>
            <a:r>
              <a:rPr lang="es-MX" sz="2400" dirty="0">
                <a:solidFill>
                  <a:schemeClr val="tx1"/>
                </a:solidFill>
              </a:rPr>
              <a:t>El conocimiento a lo largo de la historia de la humanidad se ha convertido en algo esencial, sin embargo para comprender la mayoría de la información es necesario leer textos sumamente largos.</a:t>
            </a:r>
          </a:p>
          <a:p>
            <a:r>
              <a:rPr lang="es-MX" sz="2400" dirty="0">
                <a:solidFill>
                  <a:schemeClr val="tx1"/>
                </a:solidFill>
              </a:rPr>
              <a:t>Para algunos la lectura no es un hobby, además de consumirles mucho tiempo y energía, con la necesidad de mostrar la información más relevante  surgió el resumen.</a:t>
            </a:r>
          </a:p>
          <a:p>
            <a:r>
              <a:rPr lang="es-MX" sz="2400" dirty="0">
                <a:solidFill>
                  <a:schemeClr val="tx1"/>
                </a:solidFill>
              </a:rPr>
              <a:t>Un resumen contiene las ideas principales y trata de ser de utilidad a las personas, mostrando que se ha entendido la idea del texto original.</a:t>
            </a:r>
          </a:p>
          <a:p>
            <a:r>
              <a:rPr lang="es-MX" sz="2400" dirty="0">
                <a:solidFill>
                  <a:schemeClr val="tx1"/>
                </a:solidFill>
              </a:rPr>
              <a:t>En el trabajo presente mostraremos un resumen indicativo el cual se caracteriza por contener entre 100 a 200 palabras. </a:t>
            </a:r>
            <a:endParaRPr lang="es-ES" sz="2400" dirty="0">
              <a:solidFill>
                <a:schemeClr val="tx1"/>
              </a:solidFill>
            </a:endParaRPr>
          </a:p>
        </p:txBody>
      </p:sp>
    </p:spTree>
    <p:extLst>
      <p:ext uri="{BB962C8B-B14F-4D97-AF65-F5344CB8AC3E}">
        <p14:creationId xmlns:p14="http://schemas.microsoft.com/office/powerpoint/2010/main" val="139744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7BF92-FB94-40F8-AD7C-7101F6AFE6BC}"/>
              </a:ext>
            </a:extLst>
          </p:cNvPr>
          <p:cNvSpPr>
            <a:spLocks noGrp="1"/>
          </p:cNvSpPr>
          <p:nvPr>
            <p:ph type="title"/>
          </p:nvPr>
        </p:nvSpPr>
        <p:spPr/>
        <p:txBody>
          <a:bodyPr/>
          <a:lstStyle/>
          <a:p>
            <a:r>
              <a:rPr lang="es-MX" dirty="0"/>
              <a:t>Motivación interna. </a:t>
            </a:r>
            <a:endParaRPr lang="es-ES" dirty="0"/>
          </a:p>
        </p:txBody>
      </p:sp>
      <p:sp>
        <p:nvSpPr>
          <p:cNvPr id="3" name="Marcador de contenido 2">
            <a:extLst>
              <a:ext uri="{FF2B5EF4-FFF2-40B4-BE49-F238E27FC236}">
                <a16:creationId xmlns:a16="http://schemas.microsoft.com/office/drawing/2014/main" id="{AF9EDC51-73C3-4E05-93D9-101573BECA07}"/>
              </a:ext>
            </a:extLst>
          </p:cNvPr>
          <p:cNvSpPr>
            <a:spLocks noGrp="1"/>
          </p:cNvSpPr>
          <p:nvPr>
            <p:ph idx="1"/>
          </p:nvPr>
        </p:nvSpPr>
        <p:spPr>
          <a:xfrm>
            <a:off x="1251678" y="2286001"/>
            <a:ext cx="10178322" cy="4571999"/>
          </a:xfrm>
        </p:spPr>
        <p:txBody>
          <a:bodyPr>
            <a:normAutofit/>
          </a:bodyPr>
          <a:lstStyle/>
          <a:p>
            <a:r>
              <a:rPr lang="es-MX" sz="3500" dirty="0">
                <a:solidFill>
                  <a:schemeClr val="tx1"/>
                </a:solidFill>
              </a:rPr>
              <a:t>Necesidad de los estudiantes para realizar resúmenes, ya que en ocasiones la carga de trabajo es mucha y no hay tiempo suficiente para leer largos textos. </a:t>
            </a:r>
          </a:p>
          <a:p>
            <a:r>
              <a:rPr lang="es-MX" sz="3500" dirty="0">
                <a:solidFill>
                  <a:schemeClr val="tx1"/>
                </a:solidFill>
              </a:rPr>
              <a:t>Se pretende brindar una herramienta útil para poder tener resúmenes de diversas fuentes y mejorar asimismo su comprensión lectora. </a:t>
            </a:r>
          </a:p>
          <a:p>
            <a:endParaRPr lang="es-MX" dirty="0"/>
          </a:p>
          <a:p>
            <a:pPr marL="0" indent="0">
              <a:buNone/>
            </a:pPr>
            <a:endParaRPr lang="es-ES" dirty="0"/>
          </a:p>
        </p:txBody>
      </p:sp>
    </p:spTree>
    <p:extLst>
      <p:ext uri="{BB962C8B-B14F-4D97-AF65-F5344CB8AC3E}">
        <p14:creationId xmlns:p14="http://schemas.microsoft.com/office/powerpoint/2010/main" val="258486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561A7-FB8A-4A76-A491-5835C64A5A69}"/>
              </a:ext>
            </a:extLst>
          </p:cNvPr>
          <p:cNvSpPr>
            <a:spLocks noGrp="1"/>
          </p:cNvSpPr>
          <p:nvPr>
            <p:ph type="title"/>
          </p:nvPr>
        </p:nvSpPr>
        <p:spPr/>
        <p:txBody>
          <a:bodyPr/>
          <a:lstStyle/>
          <a:p>
            <a:r>
              <a:rPr lang="es-MX" dirty="0"/>
              <a:t>Justificación.</a:t>
            </a:r>
            <a:endParaRPr lang="es-ES" dirty="0"/>
          </a:p>
        </p:txBody>
      </p:sp>
      <p:sp>
        <p:nvSpPr>
          <p:cNvPr id="3" name="Marcador de contenido 2">
            <a:extLst>
              <a:ext uri="{FF2B5EF4-FFF2-40B4-BE49-F238E27FC236}">
                <a16:creationId xmlns:a16="http://schemas.microsoft.com/office/drawing/2014/main" id="{D8A58AC1-0179-4F93-9130-9997CBF48130}"/>
              </a:ext>
            </a:extLst>
          </p:cNvPr>
          <p:cNvSpPr>
            <a:spLocks noGrp="1"/>
          </p:cNvSpPr>
          <p:nvPr>
            <p:ph idx="1"/>
          </p:nvPr>
        </p:nvSpPr>
        <p:spPr/>
        <p:txBody>
          <a:bodyPr>
            <a:normAutofit/>
          </a:bodyPr>
          <a:lstStyle/>
          <a:p>
            <a:r>
              <a:rPr lang="es-MX" sz="2800" dirty="0">
                <a:solidFill>
                  <a:schemeClr val="tx1"/>
                </a:solidFill>
              </a:rPr>
              <a:t>Existen muchos trabajos relacionados con el análisis de textos,, podríamos desarrollar el que más nos gustará, sin embargo al considerar el factor tiempo elegimos por el generador de resumen de textos en lugar de el chatbot o analizador de sentimientos. </a:t>
            </a:r>
            <a:endParaRPr lang="es-ES" sz="2800" dirty="0">
              <a:solidFill>
                <a:schemeClr val="tx1"/>
              </a:solidFill>
            </a:endParaRPr>
          </a:p>
        </p:txBody>
      </p:sp>
    </p:spTree>
    <p:extLst>
      <p:ext uri="{BB962C8B-B14F-4D97-AF65-F5344CB8AC3E}">
        <p14:creationId xmlns:p14="http://schemas.microsoft.com/office/powerpoint/2010/main" val="57684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61DC206-7887-4280-921D-0BD5D826F57A}"/>
              </a:ext>
            </a:extLst>
          </p:cNvPr>
          <p:cNvSpPr>
            <a:spLocks noGrp="1"/>
          </p:cNvSpPr>
          <p:nvPr>
            <p:ph type="title"/>
          </p:nvPr>
        </p:nvSpPr>
        <p:spPr>
          <a:xfrm>
            <a:off x="1251678" y="949642"/>
            <a:ext cx="4882422" cy="1492132"/>
          </a:xfrm>
        </p:spPr>
        <p:txBody>
          <a:bodyPr>
            <a:normAutofit/>
          </a:bodyPr>
          <a:lstStyle/>
          <a:p>
            <a:r>
              <a:rPr lang="es-MX" dirty="0"/>
              <a:t>¿Cómo funciona?</a:t>
            </a:r>
            <a:endParaRPr lang="es-ES" dirty="0"/>
          </a:p>
        </p:txBody>
      </p:sp>
      <p:sp>
        <p:nvSpPr>
          <p:cNvPr id="73" name="Rectangle 7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4F2362F-B377-4DDD-A129-2D753C7A15CF}"/>
              </a:ext>
            </a:extLst>
          </p:cNvPr>
          <p:cNvSpPr>
            <a:spLocks noGrp="1"/>
          </p:cNvSpPr>
          <p:nvPr>
            <p:ph idx="1"/>
          </p:nvPr>
        </p:nvSpPr>
        <p:spPr>
          <a:xfrm>
            <a:off x="1251678" y="2667000"/>
            <a:ext cx="4964065" cy="3212592"/>
          </a:xfrm>
        </p:spPr>
        <p:txBody>
          <a:bodyPr>
            <a:normAutofit/>
          </a:bodyPr>
          <a:lstStyle/>
          <a:p>
            <a:r>
              <a:rPr lang="es-MX" dirty="0">
                <a:solidFill>
                  <a:schemeClr val="tx1">
                    <a:lumMod val="85000"/>
                    <a:lumOff val="15000"/>
                  </a:schemeClr>
                </a:solidFill>
              </a:rPr>
              <a:t>1.- Elegir el texto.</a:t>
            </a:r>
          </a:p>
          <a:p>
            <a:endParaRPr lang="es-ES" dirty="0">
              <a:solidFill>
                <a:schemeClr val="tx1">
                  <a:lumMod val="85000"/>
                  <a:lumOff val="15000"/>
                </a:schemeClr>
              </a:solidFill>
            </a:endParaRPr>
          </a:p>
        </p:txBody>
      </p:sp>
      <p:sp>
        <p:nvSpPr>
          <p:cNvPr id="7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4098" name="Picture 2" descr="Escogiendo libros – libros de cantera">
            <a:extLst>
              <a:ext uri="{FF2B5EF4-FFF2-40B4-BE49-F238E27FC236}">
                <a16:creationId xmlns:a16="http://schemas.microsoft.com/office/drawing/2014/main" id="{11520E04-0B29-4928-BEED-5EBECD766F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9261" y="2193916"/>
            <a:ext cx="3217333" cy="206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5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16E24-9AA6-4F8D-9275-F32BA7626CE5}"/>
              </a:ext>
            </a:extLst>
          </p:cNvPr>
          <p:cNvSpPr>
            <a:spLocks noGrp="1"/>
          </p:cNvSpPr>
          <p:nvPr>
            <p:ph type="title"/>
          </p:nvPr>
        </p:nvSpPr>
        <p:spPr>
          <a:xfrm>
            <a:off x="1251677" y="645105"/>
            <a:ext cx="4357499" cy="1320855"/>
          </a:xfrm>
        </p:spPr>
        <p:txBody>
          <a:bodyPr>
            <a:normAutofit/>
          </a:bodyPr>
          <a:lstStyle/>
          <a:p>
            <a:r>
              <a:rPr lang="es-MX" sz="4400" dirty="0"/>
              <a:t>¿Cómo funciona?</a:t>
            </a:r>
            <a:endParaRPr lang="es-ES" sz="4400" dirty="0"/>
          </a:p>
        </p:txBody>
      </p:sp>
      <p:sp>
        <p:nvSpPr>
          <p:cNvPr id="3" name="Marcador de contenido 2">
            <a:extLst>
              <a:ext uri="{FF2B5EF4-FFF2-40B4-BE49-F238E27FC236}">
                <a16:creationId xmlns:a16="http://schemas.microsoft.com/office/drawing/2014/main" id="{4338404F-364E-4857-AFBC-C3AF7DDC2FC8}"/>
              </a:ext>
            </a:extLst>
          </p:cNvPr>
          <p:cNvSpPr>
            <a:spLocks noGrp="1"/>
          </p:cNvSpPr>
          <p:nvPr>
            <p:ph idx="1"/>
          </p:nvPr>
        </p:nvSpPr>
        <p:spPr>
          <a:xfrm>
            <a:off x="1251678" y="2286001"/>
            <a:ext cx="4363595" cy="3593591"/>
          </a:xfrm>
        </p:spPr>
        <p:txBody>
          <a:bodyPr>
            <a:normAutofit/>
          </a:bodyPr>
          <a:lstStyle/>
          <a:p>
            <a:r>
              <a:rPr lang="es-MX" dirty="0">
                <a:solidFill>
                  <a:schemeClr val="tx1"/>
                </a:solidFill>
              </a:rPr>
              <a:t>2.- Convertir párrafos a oraciones</a:t>
            </a:r>
            <a:endParaRPr lang="es-ES" dirty="0">
              <a:solidFill>
                <a:schemeClr val="tx1"/>
              </a:solidFill>
            </a:endParaRPr>
          </a:p>
        </p:txBody>
      </p:sp>
      <p:pic>
        <p:nvPicPr>
          <p:cNvPr id="5122" name="Picture 2" descr="Cómo redactar párrafos en textos académicos - Historia Global Online">
            <a:extLst>
              <a:ext uri="{FF2B5EF4-FFF2-40B4-BE49-F238E27FC236}">
                <a16:creationId xmlns:a16="http://schemas.microsoft.com/office/drawing/2014/main" id="{F5CBF2AB-0D39-42A9-B1B6-3BF3123780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193" y="859509"/>
            <a:ext cx="5176744" cy="516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62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3" name="Rectangle 7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7" name="Freeform: Shape 76">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E095CEC-5AFA-424C-A679-953755F97B8B}"/>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¿Cómo funciona?</a:t>
            </a:r>
          </a:p>
        </p:txBody>
      </p:sp>
      <p:sp>
        <p:nvSpPr>
          <p:cNvPr id="3" name="Marcador de contenido 2">
            <a:extLst>
              <a:ext uri="{FF2B5EF4-FFF2-40B4-BE49-F238E27FC236}">
                <a16:creationId xmlns:a16="http://schemas.microsoft.com/office/drawing/2014/main" id="{85CD5474-106A-4912-B9FD-4E7A5282E3F0}"/>
              </a:ext>
            </a:extLst>
          </p:cNvPr>
          <p:cNvSpPr>
            <a:spLocks noGrp="1"/>
          </p:cNvSpPr>
          <p:nvPr>
            <p:ph idx="1"/>
          </p:nvPr>
        </p:nvSpPr>
        <p:spPr>
          <a:xfrm>
            <a:off x="1078524" y="5979196"/>
            <a:ext cx="10318416" cy="396483"/>
          </a:xfrm>
        </p:spPr>
        <p:txBody>
          <a:bodyPr vert="horz" lIns="91440" tIns="45720" rIns="91440" bIns="45720" rtlCol="0" anchor="t">
            <a:normAutofit/>
          </a:bodyPr>
          <a:lstStyle/>
          <a:p>
            <a:pPr marL="0" indent="0" algn="ctr">
              <a:lnSpc>
                <a:spcPct val="100000"/>
              </a:lnSpc>
              <a:buNone/>
            </a:pPr>
            <a:r>
              <a:rPr lang="en-US" sz="1200" b="1" cap="all" spc="400" dirty="0">
                <a:solidFill>
                  <a:srgbClr val="FFFFFF"/>
                </a:solidFill>
              </a:rPr>
              <a:t>3.-Procesamiento de </a:t>
            </a:r>
            <a:r>
              <a:rPr lang="es-MX" sz="1200" b="1" cap="all" spc="400" dirty="0">
                <a:solidFill>
                  <a:srgbClr val="FFFFFF"/>
                </a:solidFill>
              </a:rPr>
              <a:t>texto</a:t>
            </a:r>
            <a:r>
              <a:rPr lang="en-US" sz="1200" b="1" cap="all" spc="400" dirty="0">
                <a:solidFill>
                  <a:srgbClr val="FFFFFF"/>
                </a:solidFill>
              </a:rPr>
              <a:t>.</a:t>
            </a:r>
          </a:p>
        </p:txBody>
      </p:sp>
      <p:pic>
        <p:nvPicPr>
          <p:cNvPr id="6146" name="Picture 2" descr="Procesamiento de datos: del Big Data al “DATA” como concepto ...">
            <a:extLst>
              <a:ext uri="{FF2B5EF4-FFF2-40B4-BE49-F238E27FC236}">
                <a16:creationId xmlns:a16="http://schemas.microsoft.com/office/drawing/2014/main" id="{D9EB1BA1-769C-4340-A409-0E851A8DA3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4238" y="643467"/>
            <a:ext cx="6383523" cy="392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9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CA06-F983-4F9E-82AE-B6AA8392A5FF}"/>
              </a:ext>
            </a:extLst>
          </p:cNvPr>
          <p:cNvSpPr>
            <a:spLocks noGrp="1"/>
          </p:cNvSpPr>
          <p:nvPr>
            <p:ph type="title"/>
          </p:nvPr>
        </p:nvSpPr>
        <p:spPr/>
        <p:txBody>
          <a:bodyPr/>
          <a:lstStyle/>
          <a:p>
            <a:r>
              <a:rPr lang="es-MX" dirty="0"/>
              <a:t>¿Cómo funciona?</a:t>
            </a:r>
            <a:endParaRPr lang="es-ES" dirty="0"/>
          </a:p>
        </p:txBody>
      </p:sp>
      <p:sp>
        <p:nvSpPr>
          <p:cNvPr id="3" name="Marcador de contenido 2">
            <a:extLst>
              <a:ext uri="{FF2B5EF4-FFF2-40B4-BE49-F238E27FC236}">
                <a16:creationId xmlns:a16="http://schemas.microsoft.com/office/drawing/2014/main" id="{38F2EB52-C540-4890-A3A2-CD5BF53BD0B3}"/>
              </a:ext>
            </a:extLst>
          </p:cNvPr>
          <p:cNvSpPr>
            <a:spLocks noGrp="1"/>
          </p:cNvSpPr>
          <p:nvPr>
            <p:ph idx="1"/>
          </p:nvPr>
        </p:nvSpPr>
        <p:spPr>
          <a:xfrm>
            <a:off x="1251678" y="1569853"/>
            <a:ext cx="4234722" cy="3593591"/>
          </a:xfrm>
        </p:spPr>
        <p:txBody>
          <a:bodyPr>
            <a:normAutofit fontScale="25000" lnSpcReduction="20000"/>
          </a:bodyPr>
          <a:lstStyle/>
          <a:p>
            <a:r>
              <a:rPr lang="es-MX" sz="7200" dirty="0">
                <a:solidFill>
                  <a:schemeClr val="tx1"/>
                </a:solidFill>
              </a:rPr>
              <a:t>4.- Tokenizando las oraciones. </a:t>
            </a:r>
          </a:p>
          <a:p>
            <a:r>
              <a:rPr lang="es-ES" sz="7200" dirty="0">
                <a:solidFill>
                  <a:schemeClr val="tx1"/>
                </a:solidFill>
              </a:rPr>
              <a:t>['mantener',</a:t>
            </a:r>
          </a:p>
          <a:p>
            <a:r>
              <a:rPr lang="es-ES" sz="7200" dirty="0">
                <a:solidFill>
                  <a:schemeClr val="tx1"/>
                </a:solidFill>
              </a:rPr>
              <a:t> 'trabajando',</a:t>
            </a:r>
          </a:p>
          <a:p>
            <a:r>
              <a:rPr lang="es-ES" sz="7200" dirty="0">
                <a:solidFill>
                  <a:schemeClr val="tx1"/>
                </a:solidFill>
              </a:rPr>
              <a:t> 'mantener',</a:t>
            </a:r>
          </a:p>
          <a:p>
            <a:r>
              <a:rPr lang="es-ES" sz="7200" dirty="0">
                <a:solidFill>
                  <a:schemeClr val="tx1"/>
                </a:solidFill>
              </a:rPr>
              <a:t> 'esforzarse',</a:t>
            </a:r>
          </a:p>
          <a:p>
            <a:r>
              <a:rPr lang="es-ES" sz="7200" dirty="0">
                <a:solidFill>
                  <a:schemeClr val="tx1"/>
                </a:solidFill>
              </a:rPr>
              <a:t> 'Nunca',</a:t>
            </a:r>
          </a:p>
          <a:p>
            <a:r>
              <a:rPr lang="es-ES" sz="7200" dirty="0">
                <a:solidFill>
                  <a:schemeClr val="tx1"/>
                </a:solidFill>
              </a:rPr>
              <a:t> 'dar',</a:t>
            </a:r>
          </a:p>
          <a:p>
            <a:r>
              <a:rPr lang="es-ES" sz="7200" dirty="0">
                <a:solidFill>
                  <a:schemeClr val="tx1"/>
                </a:solidFill>
              </a:rPr>
              <a:t> 'otoño',</a:t>
            </a:r>
          </a:p>
          <a:p>
            <a:r>
              <a:rPr lang="es-ES" sz="7200" dirty="0">
                <a:solidFill>
                  <a:schemeClr val="tx1"/>
                </a:solidFill>
              </a:rPr>
              <a:t> 'Siete',</a:t>
            </a:r>
          </a:p>
          <a:p>
            <a:r>
              <a:rPr lang="es-ES" sz="7200" dirty="0">
                <a:solidFill>
                  <a:schemeClr val="tx1"/>
                </a:solidFill>
              </a:rPr>
              <a:t> 'hora',</a:t>
            </a:r>
          </a:p>
          <a:p>
            <a:r>
              <a:rPr lang="es-ES" sz="7200" dirty="0">
                <a:solidFill>
                  <a:schemeClr val="tx1"/>
                </a:solidFill>
              </a:rPr>
              <a:t> 'obtener',</a:t>
            </a:r>
          </a:p>
          <a:p>
            <a:r>
              <a:rPr lang="es-ES" sz="7200" dirty="0">
                <a:solidFill>
                  <a:schemeClr val="tx1"/>
                </a:solidFill>
              </a:rPr>
              <a:t> 'ocho',</a:t>
            </a:r>
          </a:p>
          <a:p>
            <a:r>
              <a:rPr lang="es-ES" sz="7200" dirty="0">
                <a:solidFill>
                  <a:schemeClr val="tx1"/>
                </a:solidFill>
              </a:rPr>
              <a:t> 'facilitar',</a:t>
            </a:r>
          </a:p>
          <a:p>
            <a:r>
              <a:rPr lang="es-ES" sz="7200" dirty="0">
                <a:solidFill>
                  <a:schemeClr val="tx1"/>
                </a:solidFill>
              </a:rPr>
              <a:t> 'mayor',</a:t>
            </a:r>
          </a:p>
          <a:p>
            <a:endParaRPr lang="es-MX" dirty="0"/>
          </a:p>
          <a:p>
            <a:endParaRPr lang="es-ES" dirty="0"/>
          </a:p>
        </p:txBody>
      </p:sp>
      <p:sp>
        <p:nvSpPr>
          <p:cNvPr id="4" name="CuadroTexto 3">
            <a:extLst>
              <a:ext uri="{FF2B5EF4-FFF2-40B4-BE49-F238E27FC236}">
                <a16:creationId xmlns:a16="http://schemas.microsoft.com/office/drawing/2014/main" id="{CF3EF458-6025-4F3B-946E-1D3AE6430AB3}"/>
              </a:ext>
            </a:extLst>
          </p:cNvPr>
          <p:cNvSpPr txBox="1"/>
          <p:nvPr/>
        </p:nvSpPr>
        <p:spPr>
          <a:xfrm>
            <a:off x="5486400" y="1379217"/>
            <a:ext cx="5715000" cy="4601098"/>
          </a:xfrm>
          <a:prstGeom prst="rect">
            <a:avLst/>
          </a:prstGeom>
          <a:noFill/>
        </p:spPr>
        <p:txBody>
          <a:bodyPr wrap="square" rtlCol="0">
            <a:spAutoFit/>
          </a:bodyPr>
          <a:lstStyle/>
          <a:p>
            <a:r>
              <a:rPr lang="es-ES" dirty="0"/>
              <a:t> 'amenaza',</a:t>
            </a:r>
          </a:p>
          <a:p>
            <a:r>
              <a:rPr lang="es-ES" dirty="0"/>
              <a:t> 'Progreso',</a:t>
            </a:r>
          </a:p>
          <a:p>
            <a:r>
              <a:rPr lang="es-ES" dirty="0"/>
              <a:t> 'privación',</a:t>
            </a:r>
          </a:p>
          <a:p>
            <a:r>
              <a:rPr lang="es-ES" dirty="0"/>
              <a:t> 'facilitar',</a:t>
            </a:r>
          </a:p>
          <a:p>
            <a:r>
              <a:rPr lang="es-ES" dirty="0"/>
              <a:t> 'mayor',</a:t>
            </a:r>
          </a:p>
          <a:p>
            <a:r>
              <a:rPr lang="es-ES" dirty="0"/>
              <a:t> 'amenaza',</a:t>
            </a:r>
          </a:p>
          <a:p>
            <a:r>
              <a:rPr lang="es-ES" dirty="0"/>
              <a:t> 'Progreso',</a:t>
            </a:r>
          </a:p>
          <a:p>
            <a:r>
              <a:rPr lang="es-ES" dirty="0"/>
              <a:t> 'privación',</a:t>
            </a:r>
          </a:p>
          <a:p>
            <a:r>
              <a:rPr lang="es-ES" dirty="0"/>
              <a:t> 'mantener',</a:t>
            </a:r>
          </a:p>
          <a:p>
            <a:r>
              <a:rPr lang="es-ES" dirty="0"/>
              <a:t> 'Moviente',</a:t>
            </a:r>
          </a:p>
          <a:p>
            <a:r>
              <a:rPr lang="es-ES" dirty="0"/>
              <a:t> 'mantener',</a:t>
            </a:r>
          </a:p>
          <a:p>
            <a:r>
              <a:rPr lang="es-ES" dirty="0"/>
              <a:t> 'creciente',</a:t>
            </a:r>
          </a:p>
          <a:p>
            <a:r>
              <a:rPr lang="es-ES" dirty="0"/>
              <a:t> 'mantener',</a:t>
            </a:r>
          </a:p>
          <a:p>
            <a:r>
              <a:rPr lang="es-ES" dirty="0"/>
              <a:t> 'aprendizaje',</a:t>
            </a:r>
          </a:p>
          <a:p>
            <a:r>
              <a:rPr lang="es-ES" dirty="0"/>
              <a:t> 'ver',</a:t>
            </a:r>
          </a:p>
          <a:p>
            <a:r>
              <a:rPr lang="es-ES" dirty="0"/>
              <a:t> 'trabajo']</a:t>
            </a:r>
          </a:p>
        </p:txBody>
      </p:sp>
    </p:spTree>
    <p:extLst>
      <p:ext uri="{BB962C8B-B14F-4D97-AF65-F5344CB8AC3E}">
        <p14:creationId xmlns:p14="http://schemas.microsoft.com/office/powerpoint/2010/main" val="20213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B01008A2-8A67-46EA-BECF-38DC63973F1B}"/>
              </a:ext>
            </a:extLst>
          </p:cNvPr>
          <p:cNvSpPr>
            <a:spLocks noGrp="1"/>
          </p:cNvSpPr>
          <p:nvPr>
            <p:ph type="title"/>
          </p:nvPr>
        </p:nvSpPr>
        <p:spPr>
          <a:xfrm>
            <a:off x="8339328" y="457200"/>
            <a:ext cx="3090672" cy="1197864"/>
          </a:xfrm>
        </p:spPr>
        <p:txBody>
          <a:bodyPr anchor="b">
            <a:normAutofit/>
          </a:bodyPr>
          <a:lstStyle/>
          <a:p>
            <a:r>
              <a:rPr lang="es-MX" sz="1900" dirty="0">
                <a:solidFill>
                  <a:schemeClr val="accent1"/>
                </a:solidFill>
              </a:rPr>
              <a:t>¿Cómo funciona?</a:t>
            </a:r>
            <a:endParaRPr lang="es-ES" sz="1900" dirty="0">
              <a:solidFill>
                <a:schemeClr val="accent1"/>
              </a:solidFill>
            </a:endParaRPr>
          </a:p>
        </p:txBody>
      </p:sp>
      <p:sp>
        <p:nvSpPr>
          <p:cNvPr id="3" name="Marcador de contenido 2">
            <a:extLst>
              <a:ext uri="{FF2B5EF4-FFF2-40B4-BE49-F238E27FC236}">
                <a16:creationId xmlns:a16="http://schemas.microsoft.com/office/drawing/2014/main" id="{E8197805-F7C5-4C93-BB03-02D787AD7577}"/>
              </a:ext>
            </a:extLst>
          </p:cNvPr>
          <p:cNvSpPr>
            <a:spLocks noGrp="1"/>
          </p:cNvSpPr>
          <p:nvPr>
            <p:ph idx="1"/>
          </p:nvPr>
        </p:nvSpPr>
        <p:spPr>
          <a:xfrm>
            <a:off x="8339328" y="1655065"/>
            <a:ext cx="3090672" cy="4224528"/>
          </a:xfrm>
        </p:spPr>
        <p:txBody>
          <a:bodyPr>
            <a:normAutofit/>
          </a:bodyPr>
          <a:lstStyle/>
          <a:p>
            <a:r>
              <a:rPr lang="es-MX" sz="1600" dirty="0">
                <a:solidFill>
                  <a:schemeClr val="bg1"/>
                </a:solidFill>
              </a:rPr>
              <a:t>5.- Encontrar la frecuencia ponderada de ocurrencia.</a:t>
            </a:r>
          </a:p>
          <a:p>
            <a:endParaRPr lang="es-ES" sz="1600" dirty="0">
              <a:solidFill>
                <a:schemeClr val="bg1"/>
              </a:solidFill>
            </a:endParaRPr>
          </a:p>
        </p:txBody>
      </p:sp>
      <p:graphicFrame>
        <p:nvGraphicFramePr>
          <p:cNvPr id="4" name="Tabla 3">
            <a:extLst>
              <a:ext uri="{FF2B5EF4-FFF2-40B4-BE49-F238E27FC236}">
                <a16:creationId xmlns:a16="http://schemas.microsoft.com/office/drawing/2014/main" id="{61100ABA-F070-45DC-8602-15E0A1CDBED5}"/>
              </a:ext>
            </a:extLst>
          </p:cNvPr>
          <p:cNvGraphicFramePr>
            <a:graphicFrameLocks noGrp="1"/>
          </p:cNvGraphicFramePr>
          <p:nvPr>
            <p:extLst>
              <p:ext uri="{D42A27DB-BD31-4B8C-83A1-F6EECF244321}">
                <p14:modId xmlns:p14="http://schemas.microsoft.com/office/powerpoint/2010/main" val="1649486068"/>
              </p:ext>
            </p:extLst>
          </p:nvPr>
        </p:nvGraphicFramePr>
        <p:xfrm>
          <a:off x="960918" y="643464"/>
          <a:ext cx="5910292" cy="5260395"/>
        </p:xfrm>
        <a:graphic>
          <a:graphicData uri="http://schemas.openxmlformats.org/drawingml/2006/table">
            <a:tbl>
              <a:tblPr firstRow="1" firstCol="1" bandRow="1">
                <a:tableStyleId>{5C22544A-7EE6-4342-B048-85BDC9FD1C3A}</a:tableStyleId>
              </a:tblPr>
              <a:tblGrid>
                <a:gridCol w="1740910">
                  <a:extLst>
                    <a:ext uri="{9D8B030D-6E8A-4147-A177-3AD203B41FA5}">
                      <a16:colId xmlns:a16="http://schemas.microsoft.com/office/drawing/2014/main" val="581414"/>
                    </a:ext>
                  </a:extLst>
                </a:gridCol>
                <a:gridCol w="1526706">
                  <a:extLst>
                    <a:ext uri="{9D8B030D-6E8A-4147-A177-3AD203B41FA5}">
                      <a16:colId xmlns:a16="http://schemas.microsoft.com/office/drawing/2014/main" val="1153475454"/>
                    </a:ext>
                  </a:extLst>
                </a:gridCol>
                <a:gridCol w="2642676">
                  <a:extLst>
                    <a:ext uri="{9D8B030D-6E8A-4147-A177-3AD203B41FA5}">
                      <a16:colId xmlns:a16="http://schemas.microsoft.com/office/drawing/2014/main" val="4053131386"/>
                    </a:ext>
                  </a:extLst>
                </a:gridCol>
              </a:tblGrid>
              <a:tr h="250495">
                <a:tc>
                  <a:txBody>
                    <a:bodyPr/>
                    <a:lstStyle/>
                    <a:p>
                      <a:pPr>
                        <a:lnSpc>
                          <a:spcPct val="107000"/>
                        </a:lnSpc>
                        <a:spcAft>
                          <a:spcPts val="0"/>
                        </a:spcAft>
                      </a:pPr>
                      <a:r>
                        <a:rPr lang="es-MX" sz="900" dirty="0">
                          <a:effectLst/>
                        </a:rPr>
                        <a:t>Palabra</a:t>
                      </a:r>
                      <a:endParaRPr lang="es-ES" sz="800" dirty="0">
                        <a:effectLst/>
                        <a:latin typeface="Calibri" panose="020F0502020204030204" pitchFamily="34" charset="0"/>
                        <a:ea typeface="Calibri" panose="020F0502020204030204" pitchFamily="34" charset="0"/>
                      </a:endParaRPr>
                    </a:p>
                  </a:txBody>
                  <a:tcPr marL="35209" marR="35209" marT="35209" marB="35209" anchor="b"/>
                </a:tc>
                <a:tc>
                  <a:txBody>
                    <a:bodyPr/>
                    <a:lstStyle/>
                    <a:p>
                      <a:pPr>
                        <a:lnSpc>
                          <a:spcPct val="107000"/>
                        </a:lnSpc>
                        <a:spcAft>
                          <a:spcPts val="0"/>
                        </a:spcAft>
                      </a:pPr>
                      <a:r>
                        <a:rPr lang="es-MX" sz="900" dirty="0">
                          <a:effectLst/>
                        </a:rPr>
                        <a:t>Frecuencia</a:t>
                      </a:r>
                      <a:endParaRPr lang="es-ES" sz="800" dirty="0">
                        <a:effectLst/>
                        <a:latin typeface="Calibri" panose="020F0502020204030204" pitchFamily="34" charset="0"/>
                        <a:ea typeface="Calibri" panose="020F0502020204030204" pitchFamily="34" charset="0"/>
                      </a:endParaRPr>
                    </a:p>
                  </a:txBody>
                  <a:tcPr marL="35209" marR="35209" marT="35209" marB="35209" anchor="b"/>
                </a:tc>
                <a:tc>
                  <a:txBody>
                    <a:bodyPr/>
                    <a:lstStyle/>
                    <a:p>
                      <a:pPr>
                        <a:lnSpc>
                          <a:spcPct val="107000"/>
                        </a:lnSpc>
                        <a:spcAft>
                          <a:spcPts val="0"/>
                        </a:spcAft>
                      </a:pPr>
                      <a:r>
                        <a:rPr lang="es-MX" sz="900" dirty="0">
                          <a:effectLst/>
                        </a:rPr>
                        <a:t>Frecuencia ponderada</a:t>
                      </a:r>
                      <a:endParaRPr lang="es-ES" sz="800" dirty="0">
                        <a:effectLst/>
                        <a:latin typeface="Calibri" panose="020F0502020204030204" pitchFamily="34" charset="0"/>
                        <a:ea typeface="Calibri" panose="020F0502020204030204" pitchFamily="34" charset="0"/>
                      </a:endParaRPr>
                    </a:p>
                  </a:txBody>
                  <a:tcPr marL="35209" marR="35209" marT="35209" marB="35209" anchor="b"/>
                </a:tc>
                <a:extLst>
                  <a:ext uri="{0D108BD9-81ED-4DB2-BD59-A6C34878D82A}">
                    <a16:rowId xmlns:a16="http://schemas.microsoft.com/office/drawing/2014/main" val="2308685480"/>
                  </a:ext>
                </a:extLst>
              </a:tr>
              <a:tr h="250495">
                <a:tc>
                  <a:txBody>
                    <a:bodyPr/>
                    <a:lstStyle/>
                    <a:p>
                      <a:pPr>
                        <a:lnSpc>
                          <a:spcPct val="107000"/>
                        </a:lnSpc>
                        <a:spcAft>
                          <a:spcPts val="0"/>
                        </a:spcAft>
                      </a:pPr>
                      <a:r>
                        <a:rPr lang="es-MX" sz="900" dirty="0">
                          <a:effectLst/>
                        </a:rPr>
                        <a:t>facilitar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2</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0.40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011045500"/>
                  </a:ext>
                </a:extLst>
              </a:tr>
              <a:tr h="250495">
                <a:tc>
                  <a:txBody>
                    <a:bodyPr/>
                    <a:lstStyle/>
                    <a:p>
                      <a:pPr>
                        <a:lnSpc>
                          <a:spcPct val="107000"/>
                        </a:lnSpc>
                        <a:spcAft>
                          <a:spcPts val="0"/>
                        </a:spcAft>
                      </a:pPr>
                      <a:r>
                        <a:rPr lang="es-MX" sz="900" dirty="0">
                          <a:effectLst/>
                        </a:rPr>
                        <a:t>ocho</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913411665"/>
                  </a:ext>
                </a:extLst>
              </a:tr>
              <a:tr h="250495">
                <a:tc>
                  <a:txBody>
                    <a:bodyPr/>
                    <a:lstStyle/>
                    <a:p>
                      <a:pPr>
                        <a:lnSpc>
                          <a:spcPct val="107000"/>
                        </a:lnSpc>
                        <a:spcAft>
                          <a:spcPts val="0"/>
                        </a:spcAft>
                      </a:pPr>
                      <a:r>
                        <a:rPr lang="es-MX" sz="900" dirty="0">
                          <a:effectLst/>
                        </a:rPr>
                        <a:t>otoño</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332871164"/>
                  </a:ext>
                </a:extLst>
              </a:tr>
              <a:tr h="250495">
                <a:tc>
                  <a:txBody>
                    <a:bodyPr/>
                    <a:lstStyle/>
                    <a:p>
                      <a:pPr>
                        <a:lnSpc>
                          <a:spcPct val="107000"/>
                        </a:lnSpc>
                        <a:spcAft>
                          <a:spcPts val="0"/>
                        </a:spcAft>
                      </a:pPr>
                      <a:r>
                        <a:rPr lang="es-MX" sz="900" dirty="0">
                          <a:effectLst/>
                        </a:rPr>
                        <a:t>obtener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827759122"/>
                  </a:ext>
                </a:extLst>
              </a:tr>
              <a:tr h="250495">
                <a:tc>
                  <a:txBody>
                    <a:bodyPr/>
                    <a:lstStyle/>
                    <a:p>
                      <a:pPr>
                        <a:lnSpc>
                          <a:spcPct val="107000"/>
                        </a:lnSpc>
                        <a:spcAft>
                          <a:spcPts val="0"/>
                        </a:spcAft>
                      </a:pPr>
                      <a:r>
                        <a:rPr lang="es-MX" sz="900" dirty="0">
                          <a:effectLst/>
                        </a:rPr>
                        <a:t>dar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3777251954"/>
                  </a:ext>
                </a:extLst>
              </a:tr>
              <a:tr h="250495">
                <a:tc>
                  <a:txBody>
                    <a:bodyPr/>
                    <a:lstStyle/>
                    <a:p>
                      <a:pPr>
                        <a:lnSpc>
                          <a:spcPct val="107000"/>
                        </a:lnSpc>
                        <a:spcAft>
                          <a:spcPts val="0"/>
                        </a:spcAft>
                      </a:pPr>
                      <a:r>
                        <a:rPr lang="es-MX" sz="900" dirty="0">
                          <a:effectLst/>
                        </a:rPr>
                        <a:t>mayor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2</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0.40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323347753"/>
                  </a:ext>
                </a:extLst>
              </a:tr>
              <a:tr h="250495">
                <a:tc>
                  <a:txBody>
                    <a:bodyPr/>
                    <a:lstStyle/>
                    <a:p>
                      <a:pPr>
                        <a:lnSpc>
                          <a:spcPct val="107000"/>
                        </a:lnSpc>
                        <a:spcAft>
                          <a:spcPts val="0"/>
                        </a:spcAft>
                      </a:pPr>
                      <a:r>
                        <a:rPr lang="es-MX" sz="900" dirty="0">
                          <a:effectLst/>
                        </a:rPr>
                        <a:t>creciente</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794035779"/>
                  </a:ext>
                </a:extLst>
              </a:tr>
              <a:tr h="250495">
                <a:tc>
                  <a:txBody>
                    <a:bodyPr/>
                    <a:lstStyle/>
                    <a:p>
                      <a:pPr>
                        <a:lnSpc>
                          <a:spcPct val="107000"/>
                        </a:lnSpc>
                        <a:spcAft>
                          <a:spcPts val="0"/>
                        </a:spcAft>
                      </a:pPr>
                      <a:r>
                        <a:rPr lang="es-MX" sz="900" dirty="0">
                          <a:effectLst/>
                        </a:rPr>
                        <a:t>privación</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2</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0.40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173088406"/>
                  </a:ext>
                </a:extLst>
              </a:tr>
              <a:tr h="250495">
                <a:tc>
                  <a:txBody>
                    <a:bodyPr/>
                    <a:lstStyle/>
                    <a:p>
                      <a:pPr>
                        <a:lnSpc>
                          <a:spcPct val="107000"/>
                        </a:lnSpc>
                        <a:spcAft>
                          <a:spcPts val="0"/>
                        </a:spcAft>
                      </a:pPr>
                      <a:r>
                        <a:rPr lang="es-MX" sz="900" dirty="0">
                          <a:effectLst/>
                        </a:rPr>
                        <a:t>mantener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5</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1.00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375230779"/>
                  </a:ext>
                </a:extLst>
              </a:tr>
              <a:tr h="250495">
                <a:tc>
                  <a:txBody>
                    <a:bodyPr/>
                    <a:lstStyle/>
                    <a:p>
                      <a:pPr>
                        <a:lnSpc>
                          <a:spcPct val="107000"/>
                        </a:lnSpc>
                        <a:spcAft>
                          <a:spcPts val="0"/>
                        </a:spcAft>
                      </a:pPr>
                      <a:r>
                        <a:rPr lang="es-MX" sz="900" dirty="0">
                          <a:effectLst/>
                        </a:rPr>
                        <a:t>aprendizaje</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859513450"/>
                  </a:ext>
                </a:extLst>
              </a:tr>
              <a:tr h="250495">
                <a:tc>
                  <a:txBody>
                    <a:bodyPr/>
                    <a:lstStyle/>
                    <a:p>
                      <a:pPr>
                        <a:lnSpc>
                          <a:spcPct val="107000"/>
                        </a:lnSpc>
                        <a:spcAft>
                          <a:spcPts val="0"/>
                        </a:spcAft>
                      </a:pPr>
                      <a:r>
                        <a:rPr lang="es-MX" sz="900" dirty="0">
                          <a:effectLst/>
                        </a:rPr>
                        <a:t>emocionante</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3711624377"/>
                  </a:ext>
                </a:extLst>
              </a:tr>
              <a:tr h="250495">
                <a:tc>
                  <a:txBody>
                    <a:bodyPr/>
                    <a:lstStyle/>
                    <a:p>
                      <a:pPr>
                        <a:lnSpc>
                          <a:spcPct val="107000"/>
                        </a:lnSpc>
                        <a:spcAft>
                          <a:spcPts val="0"/>
                        </a:spcAft>
                      </a:pPr>
                      <a:r>
                        <a:rPr lang="es-MX" sz="900" dirty="0">
                          <a:effectLst/>
                        </a:rPr>
                        <a:t>Nunca</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173270819"/>
                  </a:ext>
                </a:extLst>
              </a:tr>
              <a:tr h="250495">
                <a:tc>
                  <a:txBody>
                    <a:bodyPr/>
                    <a:lstStyle/>
                    <a:p>
                      <a:pPr>
                        <a:lnSpc>
                          <a:spcPct val="107000"/>
                        </a:lnSpc>
                        <a:spcAft>
                          <a:spcPts val="0"/>
                        </a:spcAft>
                      </a:pPr>
                      <a:r>
                        <a:rPr lang="es-MX" sz="900" dirty="0">
                          <a:effectLst/>
                        </a:rPr>
                        <a:t>Progreso</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2</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0.40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3002633734"/>
                  </a:ext>
                </a:extLst>
              </a:tr>
              <a:tr h="250495">
                <a:tc>
                  <a:txBody>
                    <a:bodyPr/>
                    <a:lstStyle/>
                    <a:p>
                      <a:pPr>
                        <a:lnSpc>
                          <a:spcPct val="107000"/>
                        </a:lnSpc>
                        <a:spcAft>
                          <a:spcPts val="0"/>
                        </a:spcAft>
                      </a:pPr>
                      <a:r>
                        <a:rPr lang="es-MX" sz="900" dirty="0">
                          <a:effectLst/>
                        </a:rPr>
                        <a:t>ver</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4285071903"/>
                  </a:ext>
                </a:extLst>
              </a:tr>
              <a:tr h="250495">
                <a:tc>
                  <a:txBody>
                    <a:bodyPr/>
                    <a:lstStyle/>
                    <a:p>
                      <a:pPr>
                        <a:lnSpc>
                          <a:spcPct val="107000"/>
                        </a:lnSpc>
                        <a:spcAft>
                          <a:spcPts val="0"/>
                        </a:spcAft>
                      </a:pPr>
                      <a:r>
                        <a:rPr lang="es-MX" sz="900" dirty="0">
                          <a:effectLst/>
                        </a:rPr>
                        <a:t>Siete</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610806540"/>
                  </a:ext>
                </a:extLst>
              </a:tr>
              <a:tr h="250495">
                <a:tc>
                  <a:txBody>
                    <a:bodyPr/>
                    <a:lstStyle/>
                    <a:p>
                      <a:pPr>
                        <a:lnSpc>
                          <a:spcPct val="107000"/>
                        </a:lnSpc>
                        <a:spcAft>
                          <a:spcPts val="0"/>
                        </a:spcAft>
                      </a:pPr>
                      <a:r>
                        <a:rPr lang="es-MX" sz="900" dirty="0">
                          <a:effectLst/>
                        </a:rPr>
                        <a:t>esforzarse</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3089053733"/>
                  </a:ext>
                </a:extLst>
              </a:tr>
              <a:tr h="250495">
                <a:tc>
                  <a:txBody>
                    <a:bodyPr/>
                    <a:lstStyle/>
                    <a:p>
                      <a:pPr>
                        <a:lnSpc>
                          <a:spcPct val="107000"/>
                        </a:lnSpc>
                        <a:spcAft>
                          <a:spcPts val="0"/>
                        </a:spcAft>
                      </a:pPr>
                      <a:r>
                        <a:rPr lang="es-MX" sz="900" dirty="0">
                          <a:effectLst/>
                        </a:rPr>
                        <a:t>amenaza</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2</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0.40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943379588"/>
                  </a:ext>
                </a:extLst>
              </a:tr>
              <a:tr h="250495">
                <a:tc>
                  <a:txBody>
                    <a:bodyPr/>
                    <a:lstStyle/>
                    <a:p>
                      <a:pPr>
                        <a:lnSpc>
                          <a:spcPct val="107000"/>
                        </a:lnSpc>
                        <a:spcAft>
                          <a:spcPts val="0"/>
                        </a:spcAft>
                      </a:pPr>
                      <a:r>
                        <a:rPr lang="es-MX" sz="900" dirty="0">
                          <a:effectLst/>
                        </a:rPr>
                        <a:t>hora</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487200861"/>
                  </a:ext>
                </a:extLst>
              </a:tr>
              <a:tr h="250495">
                <a:tc>
                  <a:txBody>
                    <a:bodyPr/>
                    <a:lstStyle/>
                    <a:p>
                      <a:pPr>
                        <a:lnSpc>
                          <a:spcPct val="107000"/>
                        </a:lnSpc>
                        <a:spcAft>
                          <a:spcPts val="0"/>
                        </a:spcAft>
                      </a:pPr>
                      <a:r>
                        <a:rPr lang="es-MX" sz="900" dirty="0">
                          <a:effectLst/>
                        </a:rPr>
                        <a:t>trabajo</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1219226004"/>
                  </a:ext>
                </a:extLst>
              </a:tr>
              <a:tr h="250495">
                <a:tc>
                  <a:txBody>
                    <a:bodyPr/>
                    <a:lstStyle/>
                    <a:p>
                      <a:pPr>
                        <a:lnSpc>
                          <a:spcPct val="107000"/>
                        </a:lnSpc>
                        <a:spcAft>
                          <a:spcPts val="0"/>
                        </a:spcAft>
                      </a:pPr>
                      <a:r>
                        <a:rPr lang="es-MX" sz="900" dirty="0">
                          <a:effectLst/>
                        </a:rPr>
                        <a:t>trabajando</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1</a:t>
                      </a:r>
                      <a:endParaRPr lang="es-ES" sz="800" dirty="0">
                        <a:effectLst/>
                        <a:latin typeface="Calibri" panose="020F0502020204030204" pitchFamily="34" charset="0"/>
                        <a:ea typeface="Calibri" panose="020F0502020204030204" pitchFamily="34" charset="0"/>
                      </a:endParaRPr>
                    </a:p>
                  </a:txBody>
                  <a:tcPr marL="35209" marR="35209" marT="35209" marB="35209"/>
                </a:tc>
                <a:tc>
                  <a:txBody>
                    <a:bodyPr/>
                    <a:lstStyle/>
                    <a:p>
                      <a:pPr>
                        <a:lnSpc>
                          <a:spcPct val="107000"/>
                        </a:lnSpc>
                        <a:spcAft>
                          <a:spcPts val="0"/>
                        </a:spcAft>
                      </a:pPr>
                      <a:r>
                        <a:rPr lang="es-MX" sz="900" dirty="0">
                          <a:effectLst/>
                        </a:rPr>
                        <a:t>0,20</a:t>
                      </a:r>
                      <a:endParaRPr lang="es-ES" sz="800" dirty="0">
                        <a:effectLst/>
                        <a:latin typeface="Calibri" panose="020F0502020204030204" pitchFamily="34" charset="0"/>
                        <a:ea typeface="Calibri" panose="020F0502020204030204" pitchFamily="34" charset="0"/>
                      </a:endParaRPr>
                    </a:p>
                  </a:txBody>
                  <a:tcPr marL="35209" marR="35209" marT="35209" marB="35209"/>
                </a:tc>
                <a:extLst>
                  <a:ext uri="{0D108BD9-81ED-4DB2-BD59-A6C34878D82A}">
                    <a16:rowId xmlns:a16="http://schemas.microsoft.com/office/drawing/2014/main" val="2889798956"/>
                  </a:ext>
                </a:extLst>
              </a:tr>
            </a:tbl>
          </a:graphicData>
        </a:graphic>
      </p:graphicFrame>
    </p:spTree>
    <p:extLst>
      <p:ext uri="{BB962C8B-B14F-4D97-AF65-F5344CB8AC3E}">
        <p14:creationId xmlns:p14="http://schemas.microsoft.com/office/powerpoint/2010/main" val="1493566140"/>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TotalTime>
  <Words>513</Words>
  <Application>Microsoft Office PowerPoint</Application>
  <PresentationFormat>Panorámica</PresentationFormat>
  <Paragraphs>144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Gill Sans MT</vt:lpstr>
      <vt:lpstr>Impact</vt:lpstr>
      <vt:lpstr>Distintivo</vt:lpstr>
      <vt:lpstr>Generador de resumen.</vt:lpstr>
      <vt:lpstr>Introducción.</vt:lpstr>
      <vt:lpstr>Motivación interna. </vt:lpstr>
      <vt:lpstr>Justificación.</vt:lpstr>
      <vt:lpstr>¿Cómo funciona?</vt:lpstr>
      <vt:lpstr>¿Cómo funciona?</vt:lpstr>
      <vt:lpstr>¿Cómo funciona?</vt:lpstr>
      <vt:lpstr>¿Cómo funciona?</vt:lpstr>
      <vt:lpstr>¿Cómo funciona?</vt:lpstr>
      <vt:lpstr>¿Cómo funciona?</vt:lpstr>
      <vt:lpstr>¿Cómo funciona?</vt:lpstr>
      <vt:lpstr>¿Qué hemos obtenido?</vt:lpstr>
      <vt:lpstr>¿Qué hace?</vt:lpstr>
      <vt:lpstr>¿Solo eso?</vt:lpstr>
      <vt:lpstr>VERSIóN EN INGLÉS.</vt:lpstr>
      <vt:lpstr>Versión en Inglés</vt:lpstr>
      <vt:lpstr>Gracias por su atención.     Repositorio. https://github.com/Urielzm/AnalisisYProcesamientoDeTextosProyectoFinal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resumen.</dc:title>
  <dc:creator>yareli pink</dc:creator>
  <cp:lastModifiedBy>yareli pink</cp:lastModifiedBy>
  <cp:revision>1</cp:revision>
  <dcterms:created xsi:type="dcterms:W3CDTF">2020-05-08T07:14:21Z</dcterms:created>
  <dcterms:modified xsi:type="dcterms:W3CDTF">2020-05-08T07:15:51Z</dcterms:modified>
</cp:coreProperties>
</file>