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4" r:id="rId3"/>
    <p:sldId id="286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4"/>
      <p:bold r:id="rId15"/>
      <p:italic r:id="rId16"/>
      <p:boldItalic r:id="rId17"/>
    </p:embeddedFont>
    <p:embeddedFont>
      <p:font typeface="Fira Sans Medium" panose="020B0603050000020004" pitchFamily="34" charset="0"/>
      <p:regular r:id="rId18"/>
      <p:bold r:id="rId19"/>
      <p:italic r:id="rId20"/>
      <p:boldItalic r:id="rId21"/>
    </p:embeddedFont>
    <p:embeddedFont>
      <p:font typeface="Fira Sans SemiBold" panose="020B06030500000200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858" y="90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Google Shape;5152;g94a06c92dc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3" name="Google Shape;5153;g94a06c92dc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4538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Google Shape;5152;g94a06c92dc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3" name="Google Shape;5153;g94a06c92dc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6099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92929026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92929026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Google Shape;5152;g94a06c92dc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3" name="Google Shape;5153;g94a06c92dc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Google Shape;5152;g94a06c92dc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3" name="Google Shape;5153;g94a06c92dc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74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Google Shape;5152;g94a06c92dc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3" name="Google Shape;5153;g94a06c92dc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94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Google Shape;5152;g94a06c92dc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3" name="Google Shape;5153;g94a06c92dc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821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Google Shape;5152;g94a06c92dc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3" name="Google Shape;5153;g94a06c92dc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259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Google Shape;5152;g94a06c92dc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3" name="Google Shape;5153;g94a06c92dc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253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Google Shape;5152;g94a06c92dc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3" name="Google Shape;5153;g94a06c92dc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634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197881" y="869375"/>
            <a:ext cx="5484547" cy="3866517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372299" y="390648"/>
            <a:ext cx="4114253" cy="226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latin typeface="Fira Sans SemiBold"/>
                <a:ea typeface="Fira Sans SemiBold"/>
                <a:cs typeface="Fira Sans SemiBold"/>
                <a:sym typeface="Fira Sans SemiBold"/>
              </a:rPr>
              <a:t>Recommender-System</a:t>
            </a:r>
          </a:p>
          <a:p>
            <a:r>
              <a:rPr lang="en-US" altLang="zh-TW" sz="4000" b="1" i="0" dirty="0" err="1">
                <a:solidFill>
                  <a:srgbClr val="3F4853"/>
                </a:solidFill>
                <a:effectLst/>
                <a:latin typeface="-apple-system"/>
              </a:rPr>
              <a:t>Movielens</a:t>
            </a:r>
            <a:r>
              <a:rPr lang="en-US" altLang="zh-TW" sz="4000" b="1" i="0" dirty="0">
                <a:solidFill>
                  <a:srgbClr val="3F4853"/>
                </a:solidFill>
                <a:effectLst/>
                <a:latin typeface="-apple-system"/>
              </a:rPr>
              <a:t> 100k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400" dirty="0">
              <a:solidFill>
                <a:srgbClr val="00002A"/>
              </a:solidFill>
              <a:highlight>
                <a:srgbClr val="FFFFFF"/>
              </a:highlight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318381" y="3895757"/>
            <a:ext cx="2646742" cy="72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Fira Sans"/>
                <a:ea typeface="Fira Sans"/>
                <a:cs typeface="Fira Sans"/>
                <a:sym typeface="Fira Sans"/>
              </a:rPr>
              <a:t>610521224  </a:t>
            </a:r>
            <a:r>
              <a:rPr lang="zh-TW" altLang="en-US" sz="1800" dirty="0">
                <a:latin typeface="Fira Sans"/>
                <a:ea typeface="Fira Sans"/>
                <a:cs typeface="Fira Sans"/>
                <a:sym typeface="Fira Sans"/>
              </a:rPr>
              <a:t>陳皓妤</a:t>
            </a:r>
            <a:endParaRPr lang="en-US" sz="1800"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Fira Sans"/>
                <a:ea typeface="Fira Sans"/>
                <a:cs typeface="Fira Sans"/>
                <a:sym typeface="Fira Sans"/>
              </a:rPr>
              <a:t>410721249  </a:t>
            </a:r>
            <a:r>
              <a:rPr lang="zh-TW" altLang="en-US" sz="1800" dirty="0">
                <a:latin typeface="Fira Sans"/>
                <a:ea typeface="Fira Sans"/>
                <a:cs typeface="Fira Sans"/>
                <a:sym typeface="Fira Sans"/>
              </a:rPr>
              <a:t>陳俊仁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" name="Google Shape;5294;p43"/>
          <p:cNvSpPr txBox="1"/>
          <p:nvPr/>
        </p:nvSpPr>
        <p:spPr>
          <a:xfrm>
            <a:off x="707617" y="225133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TW" sz="3600" b="1" i="0" dirty="0">
                <a:solidFill>
                  <a:srgbClr val="24292F"/>
                </a:solidFill>
                <a:effectLst/>
                <a:latin typeface="-apple-system"/>
              </a:rPr>
              <a:t>Program </a:t>
            </a:r>
            <a:r>
              <a:rPr lang="en-US" altLang="zh-TW" sz="3600" b="1" i="0" dirty="0" err="1">
                <a:solidFill>
                  <a:srgbClr val="24292F"/>
                </a:solidFill>
                <a:effectLst/>
                <a:latin typeface="-apple-system"/>
              </a:rPr>
              <a:t>discription</a:t>
            </a:r>
            <a:endParaRPr lang="en-US" altLang="zh-TW" sz="36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2" name="Google Shape;5156;p43">
            <a:extLst>
              <a:ext uri="{FF2B5EF4-FFF2-40B4-BE49-F238E27FC236}">
                <a16:creationId xmlns:a16="http://schemas.microsoft.com/office/drawing/2014/main" id="{338A2D9C-4500-32B0-A941-0CC242C28EED}"/>
              </a:ext>
            </a:extLst>
          </p:cNvPr>
          <p:cNvSpPr/>
          <p:nvPr/>
        </p:nvSpPr>
        <p:spPr>
          <a:xfrm>
            <a:off x="3402154" y="1663593"/>
            <a:ext cx="2334426" cy="2334394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349"/>
                </a:moveTo>
                <a:cubicBezTo>
                  <a:pt x="56150" y="349"/>
                  <a:pt x="72301" y="16500"/>
                  <a:pt x="72301" y="36325"/>
                </a:cubicBezTo>
                <a:cubicBezTo>
                  <a:pt x="72301" y="56149"/>
                  <a:pt x="56150" y="72300"/>
                  <a:pt x="36325" y="72300"/>
                </a:cubicBezTo>
                <a:cubicBezTo>
                  <a:pt x="16500" y="72300"/>
                  <a:pt x="349" y="56149"/>
                  <a:pt x="349" y="36325"/>
                </a:cubicBezTo>
                <a:cubicBezTo>
                  <a:pt x="349" y="16500"/>
                  <a:pt x="16500" y="349"/>
                  <a:pt x="36325" y="349"/>
                </a:cubicBezTo>
                <a:close/>
                <a:moveTo>
                  <a:pt x="36325" y="0"/>
                </a:moveTo>
                <a:cubicBezTo>
                  <a:pt x="31416" y="0"/>
                  <a:pt x="26666" y="982"/>
                  <a:pt x="22200" y="2851"/>
                </a:cubicBezTo>
                <a:cubicBezTo>
                  <a:pt x="17862" y="4687"/>
                  <a:pt x="13998" y="7316"/>
                  <a:pt x="10641" y="10641"/>
                </a:cubicBezTo>
                <a:cubicBezTo>
                  <a:pt x="7316" y="13966"/>
                  <a:pt x="4687" y="17862"/>
                  <a:pt x="2851" y="22200"/>
                </a:cubicBezTo>
                <a:cubicBezTo>
                  <a:pt x="982" y="26666"/>
                  <a:pt x="0" y="31416"/>
                  <a:pt x="0" y="36325"/>
                </a:cubicBezTo>
                <a:cubicBezTo>
                  <a:pt x="0" y="41233"/>
                  <a:pt x="982" y="45984"/>
                  <a:pt x="2851" y="50449"/>
                </a:cubicBezTo>
                <a:cubicBezTo>
                  <a:pt x="4687" y="54787"/>
                  <a:pt x="7316" y="58683"/>
                  <a:pt x="10641" y="62008"/>
                </a:cubicBezTo>
                <a:cubicBezTo>
                  <a:pt x="13966" y="65333"/>
                  <a:pt x="17862" y="67962"/>
                  <a:pt x="22200" y="69799"/>
                </a:cubicBezTo>
                <a:cubicBezTo>
                  <a:pt x="26666" y="71667"/>
                  <a:pt x="31416" y="72649"/>
                  <a:pt x="36325" y="72649"/>
                </a:cubicBezTo>
                <a:cubicBezTo>
                  <a:pt x="41234" y="72649"/>
                  <a:pt x="45984" y="71667"/>
                  <a:pt x="50449" y="69799"/>
                </a:cubicBezTo>
                <a:cubicBezTo>
                  <a:pt x="54788" y="67962"/>
                  <a:pt x="58683" y="65333"/>
                  <a:pt x="62008" y="62008"/>
                </a:cubicBezTo>
                <a:cubicBezTo>
                  <a:pt x="65334" y="58683"/>
                  <a:pt x="67962" y="54787"/>
                  <a:pt x="69799" y="50449"/>
                </a:cubicBezTo>
                <a:cubicBezTo>
                  <a:pt x="71667" y="45984"/>
                  <a:pt x="72649" y="41233"/>
                  <a:pt x="72649" y="36325"/>
                </a:cubicBezTo>
                <a:cubicBezTo>
                  <a:pt x="72649" y="31416"/>
                  <a:pt x="71667" y="26666"/>
                  <a:pt x="69799" y="22200"/>
                </a:cubicBezTo>
                <a:cubicBezTo>
                  <a:pt x="67962" y="17862"/>
                  <a:pt x="65334" y="13966"/>
                  <a:pt x="62008" y="10641"/>
                </a:cubicBezTo>
                <a:cubicBezTo>
                  <a:pt x="58683" y="7316"/>
                  <a:pt x="54788" y="4687"/>
                  <a:pt x="50449" y="2851"/>
                </a:cubicBezTo>
                <a:cubicBezTo>
                  <a:pt x="45984" y="982"/>
                  <a:pt x="41234" y="0"/>
                  <a:pt x="3632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4B55AE4-5314-52B0-EE38-40ACAC1E5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20" y="2166881"/>
            <a:ext cx="8668960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3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" name="Google Shape;5294;p43"/>
          <p:cNvSpPr txBox="1"/>
          <p:nvPr/>
        </p:nvSpPr>
        <p:spPr>
          <a:xfrm>
            <a:off x="707617" y="225133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TW" sz="3600" b="1" i="0" dirty="0">
                <a:solidFill>
                  <a:srgbClr val="24292F"/>
                </a:solidFill>
                <a:effectLst/>
                <a:latin typeface="-apple-system"/>
              </a:rPr>
              <a:t>Program </a:t>
            </a:r>
            <a:r>
              <a:rPr lang="en-US" altLang="zh-TW" sz="3600" b="1" i="0" dirty="0" err="1">
                <a:solidFill>
                  <a:srgbClr val="24292F"/>
                </a:solidFill>
                <a:effectLst/>
                <a:latin typeface="-apple-system"/>
              </a:rPr>
              <a:t>discription</a:t>
            </a:r>
            <a:endParaRPr lang="en-US" altLang="zh-TW" sz="36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2" name="Google Shape;5156;p43">
            <a:extLst>
              <a:ext uri="{FF2B5EF4-FFF2-40B4-BE49-F238E27FC236}">
                <a16:creationId xmlns:a16="http://schemas.microsoft.com/office/drawing/2014/main" id="{338A2D9C-4500-32B0-A941-0CC242C28EED}"/>
              </a:ext>
            </a:extLst>
          </p:cNvPr>
          <p:cNvSpPr/>
          <p:nvPr/>
        </p:nvSpPr>
        <p:spPr>
          <a:xfrm>
            <a:off x="3402154" y="1663593"/>
            <a:ext cx="2334426" cy="2334394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349"/>
                </a:moveTo>
                <a:cubicBezTo>
                  <a:pt x="56150" y="349"/>
                  <a:pt x="72301" y="16500"/>
                  <a:pt x="72301" y="36325"/>
                </a:cubicBezTo>
                <a:cubicBezTo>
                  <a:pt x="72301" y="56149"/>
                  <a:pt x="56150" y="72300"/>
                  <a:pt x="36325" y="72300"/>
                </a:cubicBezTo>
                <a:cubicBezTo>
                  <a:pt x="16500" y="72300"/>
                  <a:pt x="349" y="56149"/>
                  <a:pt x="349" y="36325"/>
                </a:cubicBezTo>
                <a:cubicBezTo>
                  <a:pt x="349" y="16500"/>
                  <a:pt x="16500" y="349"/>
                  <a:pt x="36325" y="349"/>
                </a:cubicBezTo>
                <a:close/>
                <a:moveTo>
                  <a:pt x="36325" y="0"/>
                </a:moveTo>
                <a:cubicBezTo>
                  <a:pt x="31416" y="0"/>
                  <a:pt x="26666" y="982"/>
                  <a:pt x="22200" y="2851"/>
                </a:cubicBezTo>
                <a:cubicBezTo>
                  <a:pt x="17862" y="4687"/>
                  <a:pt x="13998" y="7316"/>
                  <a:pt x="10641" y="10641"/>
                </a:cubicBezTo>
                <a:cubicBezTo>
                  <a:pt x="7316" y="13966"/>
                  <a:pt x="4687" y="17862"/>
                  <a:pt x="2851" y="22200"/>
                </a:cubicBezTo>
                <a:cubicBezTo>
                  <a:pt x="982" y="26666"/>
                  <a:pt x="0" y="31416"/>
                  <a:pt x="0" y="36325"/>
                </a:cubicBezTo>
                <a:cubicBezTo>
                  <a:pt x="0" y="41233"/>
                  <a:pt x="982" y="45984"/>
                  <a:pt x="2851" y="50449"/>
                </a:cubicBezTo>
                <a:cubicBezTo>
                  <a:pt x="4687" y="54787"/>
                  <a:pt x="7316" y="58683"/>
                  <a:pt x="10641" y="62008"/>
                </a:cubicBezTo>
                <a:cubicBezTo>
                  <a:pt x="13966" y="65333"/>
                  <a:pt x="17862" y="67962"/>
                  <a:pt x="22200" y="69799"/>
                </a:cubicBezTo>
                <a:cubicBezTo>
                  <a:pt x="26666" y="71667"/>
                  <a:pt x="31416" y="72649"/>
                  <a:pt x="36325" y="72649"/>
                </a:cubicBezTo>
                <a:cubicBezTo>
                  <a:pt x="41234" y="72649"/>
                  <a:pt x="45984" y="71667"/>
                  <a:pt x="50449" y="69799"/>
                </a:cubicBezTo>
                <a:cubicBezTo>
                  <a:pt x="54788" y="67962"/>
                  <a:pt x="58683" y="65333"/>
                  <a:pt x="62008" y="62008"/>
                </a:cubicBezTo>
                <a:cubicBezTo>
                  <a:pt x="65334" y="58683"/>
                  <a:pt x="67962" y="54787"/>
                  <a:pt x="69799" y="50449"/>
                </a:cubicBezTo>
                <a:cubicBezTo>
                  <a:pt x="71667" y="45984"/>
                  <a:pt x="72649" y="41233"/>
                  <a:pt x="72649" y="36325"/>
                </a:cubicBezTo>
                <a:cubicBezTo>
                  <a:pt x="72649" y="31416"/>
                  <a:pt x="71667" y="26666"/>
                  <a:pt x="69799" y="22200"/>
                </a:cubicBezTo>
                <a:cubicBezTo>
                  <a:pt x="67962" y="17862"/>
                  <a:pt x="65334" y="13966"/>
                  <a:pt x="62008" y="10641"/>
                </a:cubicBezTo>
                <a:cubicBezTo>
                  <a:pt x="58683" y="7316"/>
                  <a:pt x="54788" y="4687"/>
                  <a:pt x="50449" y="2851"/>
                </a:cubicBezTo>
                <a:cubicBezTo>
                  <a:pt x="45984" y="982"/>
                  <a:pt x="41234" y="0"/>
                  <a:pt x="3632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1C2D0577-6973-DDB1-C461-22DC39428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5" y="1035775"/>
            <a:ext cx="8945223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8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1"/>
          <p:cNvSpPr/>
          <p:nvPr/>
        </p:nvSpPr>
        <p:spPr>
          <a:xfrm>
            <a:off x="453154" y="2574646"/>
            <a:ext cx="4432244" cy="76248"/>
          </a:xfrm>
          <a:custGeom>
            <a:avLst/>
            <a:gdLst/>
            <a:ahLst/>
            <a:cxnLst/>
            <a:rect l="l" t="t" r="r" b="b"/>
            <a:pathLst>
              <a:path w="138173" h="2377" extrusionOk="0">
                <a:moveTo>
                  <a:pt x="1" y="1"/>
                </a:moveTo>
                <a:lnTo>
                  <a:pt x="1" y="2376"/>
                </a:lnTo>
                <a:lnTo>
                  <a:pt x="138173" y="2376"/>
                </a:lnTo>
                <a:lnTo>
                  <a:pt x="13817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21"/>
          <p:cNvSpPr/>
          <p:nvPr/>
        </p:nvSpPr>
        <p:spPr>
          <a:xfrm>
            <a:off x="4800040" y="249948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21"/>
          <p:cNvSpPr/>
          <p:nvPr/>
        </p:nvSpPr>
        <p:spPr>
          <a:xfrm>
            <a:off x="463322" y="891380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129115" y="1"/>
                </a:moveTo>
                <a:lnTo>
                  <a:pt x="98745" y="39143"/>
                </a:lnTo>
                <a:lnTo>
                  <a:pt x="0" y="39143"/>
                </a:lnTo>
                <a:lnTo>
                  <a:pt x="0" y="41519"/>
                </a:lnTo>
                <a:lnTo>
                  <a:pt x="99916" y="41519"/>
                </a:lnTo>
                <a:lnTo>
                  <a:pt x="130287" y="2376"/>
                </a:lnTo>
                <a:lnTo>
                  <a:pt x="137856" y="2376"/>
                </a:lnTo>
                <a:lnTo>
                  <a:pt x="13785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21"/>
          <p:cNvSpPr/>
          <p:nvPr/>
        </p:nvSpPr>
        <p:spPr>
          <a:xfrm>
            <a:off x="4800040" y="816222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5"/>
                </a:lnTo>
                <a:lnTo>
                  <a:pt x="1" y="7031"/>
                </a:lnTo>
                <a:lnTo>
                  <a:pt x="8330" y="3515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21"/>
          <p:cNvSpPr/>
          <p:nvPr/>
        </p:nvSpPr>
        <p:spPr>
          <a:xfrm>
            <a:off x="458253" y="1721223"/>
            <a:ext cx="6290485" cy="726491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128608" y="0"/>
                </a:moveTo>
                <a:lnTo>
                  <a:pt x="112837" y="20648"/>
                </a:lnTo>
                <a:lnTo>
                  <a:pt x="0" y="20648"/>
                </a:lnTo>
                <a:lnTo>
                  <a:pt x="0" y="23023"/>
                </a:lnTo>
                <a:lnTo>
                  <a:pt x="114009" y="23023"/>
                </a:lnTo>
                <a:lnTo>
                  <a:pt x="129780" y="2375"/>
                </a:lnTo>
                <a:lnTo>
                  <a:pt x="195683" y="2375"/>
                </a:lnTo>
                <a:lnTo>
                  <a:pt x="195683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1"/>
          <p:cNvSpPr/>
          <p:nvPr/>
        </p:nvSpPr>
        <p:spPr>
          <a:xfrm>
            <a:off x="6714499" y="1633974"/>
            <a:ext cx="252966" cy="226563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21"/>
          <p:cNvSpPr/>
          <p:nvPr/>
        </p:nvSpPr>
        <p:spPr>
          <a:xfrm>
            <a:off x="463322" y="2782926"/>
            <a:ext cx="6277054" cy="738552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0" y="0"/>
                </a:moveTo>
                <a:lnTo>
                  <a:pt x="0" y="2375"/>
                </a:lnTo>
                <a:lnTo>
                  <a:pt x="112837" y="2375"/>
                </a:lnTo>
                <a:lnTo>
                  <a:pt x="128609" y="23023"/>
                </a:lnTo>
                <a:lnTo>
                  <a:pt x="195684" y="23023"/>
                </a:lnTo>
                <a:lnTo>
                  <a:pt x="195684" y="20648"/>
                </a:lnTo>
                <a:lnTo>
                  <a:pt x="129780" y="20648"/>
                </a:lnTo>
                <a:lnTo>
                  <a:pt x="11404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21"/>
          <p:cNvSpPr/>
          <p:nvPr/>
        </p:nvSpPr>
        <p:spPr>
          <a:xfrm>
            <a:off x="6655018" y="3370072"/>
            <a:ext cx="267206" cy="226563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21"/>
          <p:cNvSpPr/>
          <p:nvPr/>
        </p:nvSpPr>
        <p:spPr>
          <a:xfrm>
            <a:off x="463322" y="2971862"/>
            <a:ext cx="4154870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0" y="1"/>
                </a:moveTo>
                <a:lnTo>
                  <a:pt x="0" y="2376"/>
                </a:lnTo>
                <a:lnTo>
                  <a:pt x="98745" y="2376"/>
                </a:lnTo>
                <a:lnTo>
                  <a:pt x="128767" y="41075"/>
                </a:lnTo>
                <a:lnTo>
                  <a:pt x="129115" y="41518"/>
                </a:lnTo>
                <a:lnTo>
                  <a:pt x="137856" y="41518"/>
                </a:lnTo>
                <a:lnTo>
                  <a:pt x="137856" y="39143"/>
                </a:lnTo>
                <a:lnTo>
                  <a:pt x="130287" y="39143"/>
                </a:lnTo>
                <a:lnTo>
                  <a:pt x="100265" y="476"/>
                </a:lnTo>
                <a:lnTo>
                  <a:pt x="9991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21"/>
          <p:cNvSpPr/>
          <p:nvPr/>
        </p:nvSpPr>
        <p:spPr>
          <a:xfrm>
            <a:off x="4545288" y="4138600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21"/>
          <p:cNvSpPr/>
          <p:nvPr/>
        </p:nvSpPr>
        <p:spPr>
          <a:xfrm>
            <a:off x="936722" y="1416585"/>
            <a:ext cx="2330430" cy="2330398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Fira Sans Medium"/>
                <a:ea typeface="Fira Sans Medium"/>
                <a:cs typeface="Fira Sans Medium"/>
                <a:sym typeface="Fira Sans Medium"/>
              </a:rPr>
              <a:t>Movielens</a:t>
            </a:r>
            <a:r>
              <a:rPr lang="en-US" sz="2400" dirty="0">
                <a:latin typeface="Fira Sans Medium"/>
                <a:ea typeface="Fira Sans Medium"/>
                <a:cs typeface="Fira Sans Medium"/>
                <a:sym typeface="Fira Sans Medium"/>
              </a:rPr>
              <a:t> 100k</a:t>
            </a:r>
          </a:p>
        </p:txBody>
      </p:sp>
      <p:sp>
        <p:nvSpPr>
          <p:cNvPr id="1703" name="Google Shape;1703;p21"/>
          <p:cNvSpPr/>
          <p:nvPr/>
        </p:nvSpPr>
        <p:spPr>
          <a:xfrm>
            <a:off x="4898432" y="3765235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5</a:t>
            </a:r>
            <a:endParaRPr sz="3000" dirty="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5" name="Google Shape;1705;p21"/>
          <p:cNvSpPr/>
          <p:nvPr/>
        </p:nvSpPr>
        <p:spPr>
          <a:xfrm>
            <a:off x="5156613" y="411885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7" name="Google Shape;1707;p21"/>
          <p:cNvSpPr/>
          <p:nvPr/>
        </p:nvSpPr>
        <p:spPr>
          <a:xfrm>
            <a:off x="5156613" y="2089089"/>
            <a:ext cx="430769" cy="970184"/>
          </a:xfrm>
          <a:custGeom>
            <a:avLst/>
            <a:gdLst/>
            <a:ahLst/>
            <a:cxnLst/>
            <a:rect l="l" t="t" r="r" b="b"/>
            <a:pathLst>
              <a:path w="13429" h="30245" extrusionOk="0">
                <a:moveTo>
                  <a:pt x="4751" y="0"/>
                </a:moveTo>
                <a:cubicBezTo>
                  <a:pt x="2154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54" y="30244"/>
                  <a:pt x="4751" y="30244"/>
                </a:cubicBezTo>
                <a:lnTo>
                  <a:pt x="13428" y="30244"/>
                </a:lnTo>
                <a:lnTo>
                  <a:pt x="1342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3</a:t>
            </a:r>
            <a:endParaRPr sz="3000" dirty="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9" name="Google Shape;1709;p21"/>
          <p:cNvSpPr/>
          <p:nvPr/>
        </p:nvSpPr>
        <p:spPr>
          <a:xfrm>
            <a:off x="7061706" y="1314522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2</a:t>
            </a:r>
            <a:endParaRPr sz="3000" dirty="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1" name="Google Shape;1711;p21"/>
          <p:cNvSpPr/>
          <p:nvPr/>
        </p:nvSpPr>
        <p:spPr>
          <a:xfrm>
            <a:off x="7018680" y="2927178"/>
            <a:ext cx="430769" cy="971178"/>
          </a:xfrm>
          <a:custGeom>
            <a:avLst/>
            <a:gdLst/>
            <a:ahLst/>
            <a:cxnLst/>
            <a:rect l="l" t="t" r="r" b="b"/>
            <a:pathLst>
              <a:path w="134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4</a:t>
            </a:r>
            <a:endParaRPr sz="3000" dirty="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2" name="Google Shape;1712;p21"/>
          <p:cNvSpPr txBox="1"/>
          <p:nvPr/>
        </p:nvSpPr>
        <p:spPr>
          <a:xfrm>
            <a:off x="5587375" y="401979"/>
            <a:ext cx="1861175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Data </a:t>
            </a: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discription</a:t>
            </a:r>
            <a:endParaRPr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3" name="Google Shape;1713;p21"/>
          <p:cNvSpPr txBox="1"/>
          <p:nvPr/>
        </p:nvSpPr>
        <p:spPr>
          <a:xfrm>
            <a:off x="5587375" y="776075"/>
            <a:ext cx="12423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Fira Sans"/>
                <a:ea typeface="Fira Sans"/>
                <a:cs typeface="Fira Sans"/>
                <a:sym typeface="Fira Sans"/>
              </a:rPr>
              <a:t>介紹</a:t>
            </a:r>
            <a:r>
              <a:rPr lang="en-US" altLang="zh-CN" dirty="0">
                <a:latin typeface="Fira Sans"/>
                <a:ea typeface="Fira Sans"/>
                <a:cs typeface="Fira Sans"/>
                <a:sym typeface="Fira Sans"/>
              </a:rPr>
              <a:t>ml-100k</a:t>
            </a:r>
            <a:r>
              <a:rPr lang="zh-CN" altLang="en-US" dirty="0">
                <a:latin typeface="Fira Sans"/>
                <a:ea typeface="Fira Sans"/>
                <a:cs typeface="Fira Sans"/>
                <a:sym typeface="Fira Sans"/>
              </a:rPr>
              <a:t>資料集</a:t>
            </a: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4" name="Google Shape;1714;p21"/>
          <p:cNvSpPr txBox="1"/>
          <p:nvPr/>
        </p:nvSpPr>
        <p:spPr>
          <a:xfrm>
            <a:off x="5598768" y="1918437"/>
            <a:ext cx="1579840" cy="53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Naive Bayes Model</a:t>
            </a:r>
          </a:p>
        </p:txBody>
      </p:sp>
      <p:sp>
        <p:nvSpPr>
          <p:cNvPr id="1715" name="Google Shape;1715;p21"/>
          <p:cNvSpPr txBox="1"/>
          <p:nvPr/>
        </p:nvSpPr>
        <p:spPr>
          <a:xfrm>
            <a:off x="5587375" y="2452750"/>
            <a:ext cx="1369332" cy="70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Fira Sans"/>
                <a:ea typeface="Fira Sans"/>
                <a:cs typeface="Fira Sans"/>
                <a:sym typeface="Fira Sans"/>
              </a:rPr>
              <a:t>建立</a:t>
            </a:r>
            <a:r>
              <a:rPr lang="zh-TW" altLang="en-US" dirty="0">
                <a:latin typeface="Fira Sans"/>
                <a:ea typeface="Fira Sans"/>
                <a:cs typeface="Fira Sans"/>
                <a:sym typeface="Fira Sans"/>
              </a:rPr>
              <a:t>貝氏分類器</a:t>
            </a:r>
            <a:r>
              <a:rPr lang="zh-CN" altLang="en-US" dirty="0">
                <a:latin typeface="Fira Sans"/>
                <a:ea typeface="Fira Sans"/>
                <a:cs typeface="Fira Sans"/>
                <a:sym typeface="Fira Sans"/>
              </a:rPr>
              <a:t>預測</a:t>
            </a:r>
            <a:r>
              <a:rPr lang="en-US" altLang="zh-CN" dirty="0">
                <a:latin typeface="Fira Sans"/>
                <a:ea typeface="Fira Sans"/>
                <a:cs typeface="Fira Sans"/>
                <a:sym typeface="Fira Sans"/>
              </a:rPr>
              <a:t>User</a:t>
            </a:r>
            <a:r>
              <a:rPr lang="zh-CN" altLang="en-US" dirty="0">
                <a:latin typeface="Fira Sans"/>
                <a:ea typeface="Fira Sans"/>
                <a:cs typeface="Fira Sans"/>
                <a:sym typeface="Fira Sans"/>
              </a:rPr>
              <a:t>喜歡的電影</a:t>
            </a: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6" name="Google Shape;1716;p21"/>
          <p:cNvSpPr txBox="1"/>
          <p:nvPr/>
        </p:nvSpPr>
        <p:spPr>
          <a:xfrm>
            <a:off x="5329193" y="3608972"/>
            <a:ext cx="1242301" cy="534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KMeans&amp;SVM</a:t>
            </a:r>
            <a:endParaRPr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7" name="Google Shape;1717;p21"/>
          <p:cNvSpPr txBox="1"/>
          <p:nvPr/>
        </p:nvSpPr>
        <p:spPr>
          <a:xfrm>
            <a:off x="5329193" y="4138600"/>
            <a:ext cx="1904202" cy="971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Fira Sans"/>
                <a:ea typeface="Fira Sans"/>
                <a:cs typeface="Fira Sans"/>
                <a:sym typeface="Fira Sans"/>
              </a:rPr>
              <a:t>使用</a:t>
            </a:r>
            <a:r>
              <a:rPr lang="en-US" altLang="zh-CN" dirty="0">
                <a:latin typeface="Fira Sans"/>
                <a:ea typeface="Fira Sans"/>
                <a:cs typeface="Fira Sans"/>
                <a:sym typeface="Fira Sans"/>
              </a:rPr>
              <a:t>SVM</a:t>
            </a:r>
            <a:r>
              <a:rPr lang="zh-CN" altLang="en-US" dirty="0">
                <a:latin typeface="Fira Sans"/>
                <a:ea typeface="Fira Sans"/>
                <a:cs typeface="Fira Sans"/>
                <a:sym typeface="Fira Sans"/>
              </a:rPr>
              <a:t>預測</a:t>
            </a:r>
            <a:r>
              <a:rPr lang="en-US" altLang="zh-CN" dirty="0">
                <a:latin typeface="Fira Sans"/>
                <a:ea typeface="Fira Sans"/>
                <a:cs typeface="Fira Sans"/>
                <a:sym typeface="Fira Sans"/>
              </a:rPr>
              <a:t>User</a:t>
            </a:r>
            <a:r>
              <a:rPr lang="zh-CN" altLang="en-US" dirty="0">
                <a:latin typeface="Fira Sans"/>
                <a:ea typeface="Fira Sans"/>
                <a:cs typeface="Fira Sans"/>
                <a:sym typeface="Fira Sans"/>
              </a:rPr>
              <a:t>喜歡的電影，以及使用</a:t>
            </a:r>
            <a:r>
              <a:rPr lang="en-US" altLang="zh-CN" dirty="0" err="1">
                <a:latin typeface="Fira Sans"/>
                <a:ea typeface="Fira Sans"/>
                <a:cs typeface="Fira Sans"/>
                <a:sym typeface="Fira Sans"/>
              </a:rPr>
              <a:t>Kmeans</a:t>
            </a:r>
            <a:r>
              <a:rPr lang="en-US" altLang="zh-CN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zh-CN" altLang="en-US" dirty="0">
                <a:latin typeface="Fira Sans"/>
                <a:ea typeface="Fira Sans"/>
                <a:cs typeface="Fira Sans"/>
                <a:sym typeface="Fira Sans"/>
              </a:rPr>
              <a:t>分類電影後再預測</a:t>
            </a: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8" name="Google Shape;1718;p21"/>
          <p:cNvSpPr txBox="1"/>
          <p:nvPr/>
        </p:nvSpPr>
        <p:spPr>
          <a:xfrm>
            <a:off x="7438377" y="2760160"/>
            <a:ext cx="1442369" cy="52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Fira Sans Medium"/>
                <a:ea typeface="Fira Sans Medium"/>
                <a:cs typeface="Fira Sans Medium"/>
                <a:sym typeface="Fira Sans Medium"/>
              </a:rPr>
              <a:t>Decision Tree Model</a:t>
            </a:r>
            <a:endParaRPr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9" name="Google Shape;1719;p21"/>
          <p:cNvSpPr txBox="1"/>
          <p:nvPr/>
        </p:nvSpPr>
        <p:spPr>
          <a:xfrm>
            <a:off x="7448550" y="3295916"/>
            <a:ext cx="1340448" cy="70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Fira Sans"/>
                <a:ea typeface="Fira Sans"/>
                <a:cs typeface="Fira Sans"/>
                <a:sym typeface="Fira Sans"/>
              </a:rPr>
              <a:t>建立決策樹預測</a:t>
            </a:r>
            <a:r>
              <a:rPr lang="en-US" altLang="zh-CN" dirty="0">
                <a:latin typeface="Fira Sans"/>
                <a:ea typeface="Fira Sans"/>
                <a:cs typeface="Fira Sans"/>
                <a:sym typeface="Fira Sans"/>
              </a:rPr>
              <a:t>User</a:t>
            </a:r>
            <a:r>
              <a:rPr lang="zh-CN" altLang="en-US" dirty="0">
                <a:latin typeface="Fira Sans"/>
                <a:ea typeface="Fira Sans"/>
                <a:cs typeface="Fira Sans"/>
                <a:sym typeface="Fira Sans"/>
              </a:rPr>
              <a:t>喜歡的電影</a:t>
            </a: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0" name="Google Shape;1720;p21"/>
          <p:cNvSpPr txBox="1"/>
          <p:nvPr/>
        </p:nvSpPr>
        <p:spPr>
          <a:xfrm>
            <a:off x="7491576" y="1036971"/>
            <a:ext cx="1652425" cy="7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Fira Sans Medium"/>
                <a:ea typeface="Fira Sans Medium"/>
                <a:cs typeface="Fira Sans Medium"/>
                <a:sym typeface="Fira Sans Medium"/>
              </a:rPr>
              <a:t>Item Base Collaborative Filtering Model</a:t>
            </a:r>
            <a:endParaRPr sz="16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21" name="Google Shape;1721;p21"/>
          <p:cNvSpPr txBox="1"/>
          <p:nvPr/>
        </p:nvSpPr>
        <p:spPr>
          <a:xfrm>
            <a:off x="7491576" y="1793084"/>
            <a:ext cx="1652425" cy="7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Fira Sans"/>
                <a:ea typeface="Fira Sans"/>
                <a:cs typeface="Fira Sans"/>
                <a:sym typeface="Fira Sans"/>
              </a:rPr>
              <a:t>以</a:t>
            </a:r>
            <a:r>
              <a:rPr lang="en-US" altLang="zh-CN" dirty="0">
                <a:latin typeface="Fira Sans"/>
                <a:ea typeface="Fira Sans"/>
                <a:cs typeface="Fira Sans"/>
                <a:sym typeface="Fira Sans"/>
              </a:rPr>
              <a:t>Item Base</a:t>
            </a:r>
            <a:r>
              <a:rPr lang="zh-CN" altLang="en-US" dirty="0">
                <a:latin typeface="Fira Sans"/>
                <a:ea typeface="Fira Sans"/>
                <a:cs typeface="Fira Sans"/>
                <a:sym typeface="Fira Sans"/>
              </a:rPr>
              <a:t>，尋找電影相似度來預測</a:t>
            </a:r>
            <a:r>
              <a:rPr lang="en-US" altLang="zh-CN" dirty="0">
                <a:latin typeface="Fira Sans"/>
                <a:ea typeface="Fira Sans"/>
                <a:cs typeface="Fira Sans"/>
                <a:sym typeface="Fira Sans"/>
              </a:rPr>
              <a:t>User</a:t>
            </a:r>
            <a:r>
              <a:rPr lang="zh-CN" altLang="en-US" dirty="0">
                <a:latin typeface="Fira Sans"/>
                <a:ea typeface="Fira Sans"/>
                <a:cs typeface="Fira Sans"/>
                <a:sym typeface="Fira Sans"/>
              </a:rPr>
              <a:t>喜歡的電影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Google Shape;5155;p43"/>
          <p:cNvSpPr/>
          <p:nvPr/>
        </p:nvSpPr>
        <p:spPr>
          <a:xfrm>
            <a:off x="3432680" y="1795111"/>
            <a:ext cx="2273374" cy="2071100"/>
          </a:xfrm>
          <a:custGeom>
            <a:avLst/>
            <a:gdLst/>
            <a:ahLst/>
            <a:cxnLst/>
            <a:rect l="l" t="t" r="r" b="b"/>
            <a:pathLst>
              <a:path w="70750" h="64455" extrusionOk="0">
                <a:moveTo>
                  <a:pt x="35375" y="1"/>
                </a:moveTo>
                <a:cubicBezTo>
                  <a:pt x="27125" y="1"/>
                  <a:pt x="18875" y="3144"/>
                  <a:pt x="12573" y="9430"/>
                </a:cubicBezTo>
                <a:cubicBezTo>
                  <a:pt x="0" y="22034"/>
                  <a:pt x="0" y="42429"/>
                  <a:pt x="12573" y="55001"/>
                </a:cubicBezTo>
                <a:cubicBezTo>
                  <a:pt x="18875" y="61304"/>
                  <a:pt x="27125" y="64455"/>
                  <a:pt x="35375" y="64455"/>
                </a:cubicBezTo>
                <a:cubicBezTo>
                  <a:pt x="43625" y="64455"/>
                  <a:pt x="51874" y="61304"/>
                  <a:pt x="58177" y="55001"/>
                </a:cubicBezTo>
                <a:cubicBezTo>
                  <a:pt x="70749" y="42429"/>
                  <a:pt x="70749" y="22034"/>
                  <a:pt x="58177" y="9430"/>
                </a:cubicBezTo>
                <a:cubicBezTo>
                  <a:pt x="51874" y="3144"/>
                  <a:pt x="43625" y="1"/>
                  <a:pt x="3537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6" name="Google Shape;5156;p43"/>
          <p:cNvSpPr/>
          <p:nvPr/>
        </p:nvSpPr>
        <p:spPr>
          <a:xfrm>
            <a:off x="3402154" y="1663593"/>
            <a:ext cx="2334426" cy="2334394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349"/>
                </a:moveTo>
                <a:cubicBezTo>
                  <a:pt x="56150" y="349"/>
                  <a:pt x="72301" y="16500"/>
                  <a:pt x="72301" y="36325"/>
                </a:cubicBezTo>
                <a:cubicBezTo>
                  <a:pt x="72301" y="56149"/>
                  <a:pt x="56150" y="72300"/>
                  <a:pt x="36325" y="72300"/>
                </a:cubicBezTo>
                <a:cubicBezTo>
                  <a:pt x="16500" y="72300"/>
                  <a:pt x="349" y="56149"/>
                  <a:pt x="349" y="36325"/>
                </a:cubicBezTo>
                <a:cubicBezTo>
                  <a:pt x="349" y="16500"/>
                  <a:pt x="16500" y="349"/>
                  <a:pt x="36325" y="349"/>
                </a:cubicBezTo>
                <a:close/>
                <a:moveTo>
                  <a:pt x="36325" y="0"/>
                </a:moveTo>
                <a:cubicBezTo>
                  <a:pt x="31416" y="0"/>
                  <a:pt x="26666" y="982"/>
                  <a:pt x="22200" y="2851"/>
                </a:cubicBezTo>
                <a:cubicBezTo>
                  <a:pt x="17862" y="4687"/>
                  <a:pt x="13998" y="7316"/>
                  <a:pt x="10641" y="10641"/>
                </a:cubicBezTo>
                <a:cubicBezTo>
                  <a:pt x="7316" y="13966"/>
                  <a:pt x="4687" y="17862"/>
                  <a:pt x="2851" y="22200"/>
                </a:cubicBezTo>
                <a:cubicBezTo>
                  <a:pt x="982" y="26666"/>
                  <a:pt x="0" y="31416"/>
                  <a:pt x="0" y="36325"/>
                </a:cubicBezTo>
                <a:cubicBezTo>
                  <a:pt x="0" y="41233"/>
                  <a:pt x="982" y="45984"/>
                  <a:pt x="2851" y="50449"/>
                </a:cubicBezTo>
                <a:cubicBezTo>
                  <a:pt x="4687" y="54787"/>
                  <a:pt x="7316" y="58683"/>
                  <a:pt x="10641" y="62008"/>
                </a:cubicBezTo>
                <a:cubicBezTo>
                  <a:pt x="13966" y="65333"/>
                  <a:pt x="17862" y="67962"/>
                  <a:pt x="22200" y="69799"/>
                </a:cubicBezTo>
                <a:cubicBezTo>
                  <a:pt x="26666" y="71667"/>
                  <a:pt x="31416" y="72649"/>
                  <a:pt x="36325" y="72649"/>
                </a:cubicBezTo>
                <a:cubicBezTo>
                  <a:pt x="41234" y="72649"/>
                  <a:pt x="45984" y="71667"/>
                  <a:pt x="50449" y="69799"/>
                </a:cubicBezTo>
                <a:cubicBezTo>
                  <a:pt x="54788" y="67962"/>
                  <a:pt x="58683" y="65333"/>
                  <a:pt x="62008" y="62008"/>
                </a:cubicBezTo>
                <a:cubicBezTo>
                  <a:pt x="65334" y="58683"/>
                  <a:pt x="67962" y="54787"/>
                  <a:pt x="69799" y="50449"/>
                </a:cubicBezTo>
                <a:cubicBezTo>
                  <a:pt x="71667" y="45984"/>
                  <a:pt x="72649" y="41233"/>
                  <a:pt x="72649" y="36325"/>
                </a:cubicBezTo>
                <a:cubicBezTo>
                  <a:pt x="72649" y="31416"/>
                  <a:pt x="71667" y="26666"/>
                  <a:pt x="69799" y="22200"/>
                </a:cubicBezTo>
                <a:cubicBezTo>
                  <a:pt x="67962" y="17862"/>
                  <a:pt x="65334" y="13966"/>
                  <a:pt x="62008" y="10641"/>
                </a:cubicBezTo>
                <a:cubicBezTo>
                  <a:pt x="58683" y="7316"/>
                  <a:pt x="54788" y="4687"/>
                  <a:pt x="50449" y="2851"/>
                </a:cubicBezTo>
                <a:cubicBezTo>
                  <a:pt x="45984" y="982"/>
                  <a:pt x="41234" y="0"/>
                  <a:pt x="3632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4" name="Google Shape;5294;p43"/>
          <p:cNvSpPr txBox="1"/>
          <p:nvPr/>
        </p:nvSpPr>
        <p:spPr>
          <a:xfrm>
            <a:off x="710250" y="22859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Fira Sans Medium"/>
                <a:ea typeface="Fira Sans Medium"/>
                <a:cs typeface="Fira Sans Medium"/>
                <a:sym typeface="Fira Sans Medium"/>
              </a:rPr>
              <a:t>Data </a:t>
            </a:r>
            <a:r>
              <a:rPr lang="en-US" sz="2500" dirty="0" err="1">
                <a:latin typeface="Fira Sans Medium"/>
                <a:ea typeface="Fira Sans Medium"/>
                <a:cs typeface="Fira Sans Medium"/>
                <a:sym typeface="Fira Sans Medium"/>
              </a:rPr>
              <a:t>discription</a:t>
            </a:r>
            <a:endParaRPr lang="en-US"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8F55D90-74F6-2C58-9EFB-3404F6C2EE83}"/>
              </a:ext>
            </a:extLst>
          </p:cNvPr>
          <p:cNvSpPr txBox="1"/>
          <p:nvPr/>
        </p:nvSpPr>
        <p:spPr>
          <a:xfrm>
            <a:off x="268943" y="1273431"/>
            <a:ext cx="81648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 根據 </a:t>
            </a:r>
            <a:r>
              <a:rPr lang="en-US" altLang="zh-TW" sz="2000" b="0" i="0" dirty="0">
                <a:solidFill>
                  <a:srgbClr val="24292F"/>
                </a:solidFill>
                <a:effectLst/>
                <a:latin typeface="-apple-system"/>
              </a:rPr>
              <a:t>ml-100k </a:t>
            </a:r>
            <a:r>
              <a:rPr lang="zh-TW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中 </a:t>
            </a:r>
            <a:r>
              <a:rPr lang="en-US" altLang="zh-TW" sz="2000" b="0" i="0" dirty="0">
                <a:solidFill>
                  <a:srgbClr val="24292F"/>
                </a:solidFill>
                <a:effectLst/>
                <a:latin typeface="-apple-system"/>
              </a:rPr>
              <a:t>readme.md </a:t>
            </a:r>
            <a:r>
              <a:rPr lang="zh-TW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的描述：</a:t>
            </a:r>
          </a:p>
          <a:p>
            <a:pPr algn="l"/>
            <a:r>
              <a:rPr lang="en-US" altLang="zh-TW" sz="2000" b="0" i="0" dirty="0" err="1">
                <a:solidFill>
                  <a:srgbClr val="24292F"/>
                </a:solidFill>
                <a:effectLst/>
                <a:latin typeface="-apple-system"/>
              </a:rPr>
              <a:t>u.data</a:t>
            </a:r>
            <a:r>
              <a:rPr lang="en-US" altLang="zh-TW" sz="20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zh-TW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有 </a:t>
            </a:r>
            <a:r>
              <a:rPr lang="en-US" altLang="zh-TW" sz="2000" b="0" i="0" dirty="0">
                <a:solidFill>
                  <a:srgbClr val="24292F"/>
                </a:solidFill>
                <a:effectLst/>
                <a:latin typeface="-apple-system"/>
              </a:rPr>
              <a:t>100000 </a:t>
            </a:r>
            <a:r>
              <a:rPr lang="zh-TW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筆資料，</a:t>
            </a:r>
            <a:r>
              <a:rPr lang="en-US" altLang="zh-TW" sz="2000" b="0" i="0" dirty="0">
                <a:solidFill>
                  <a:srgbClr val="24292F"/>
                </a:solidFill>
                <a:effectLst/>
                <a:latin typeface="-apple-system"/>
              </a:rPr>
              <a:t>u1.base</a:t>
            </a:r>
            <a:r>
              <a:rPr lang="zh-TW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～</a:t>
            </a:r>
            <a:r>
              <a:rPr lang="en-US" altLang="zh-TW" sz="2000" b="0" i="0" dirty="0">
                <a:solidFill>
                  <a:srgbClr val="24292F"/>
                </a:solidFill>
                <a:effectLst/>
                <a:latin typeface="-apple-system"/>
              </a:rPr>
              <a:t>u5.base </a:t>
            </a:r>
            <a:r>
              <a:rPr lang="zh-TW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各有 </a:t>
            </a:r>
            <a:r>
              <a:rPr lang="en-US" altLang="zh-TW" sz="2000" b="0" i="0" dirty="0">
                <a:solidFill>
                  <a:srgbClr val="24292F"/>
                </a:solidFill>
                <a:effectLst/>
                <a:latin typeface="-apple-system"/>
              </a:rPr>
              <a:t>80000 </a:t>
            </a:r>
            <a:r>
              <a:rPr lang="zh-TW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筆資料，</a:t>
            </a:r>
            <a:r>
              <a:rPr lang="en-US" altLang="zh-TW" sz="2000" b="0" i="0" dirty="0">
                <a:solidFill>
                  <a:srgbClr val="24292F"/>
                </a:solidFill>
                <a:effectLst/>
                <a:latin typeface="-apple-system"/>
              </a:rPr>
              <a:t>u1.test</a:t>
            </a:r>
            <a:r>
              <a:rPr lang="zh-TW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～</a:t>
            </a:r>
            <a:r>
              <a:rPr lang="en-US" altLang="zh-TW" sz="2000" b="0" i="0" dirty="0">
                <a:solidFill>
                  <a:srgbClr val="24292F"/>
                </a:solidFill>
                <a:effectLst/>
                <a:latin typeface="-apple-system"/>
              </a:rPr>
              <a:t>u5.test </a:t>
            </a:r>
            <a:r>
              <a:rPr lang="zh-TW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各有 </a:t>
            </a:r>
            <a:r>
              <a:rPr lang="en-US" altLang="zh-TW" sz="2000" b="0" i="0" dirty="0">
                <a:solidFill>
                  <a:srgbClr val="24292F"/>
                </a:solidFill>
                <a:effectLst/>
                <a:latin typeface="-apple-system"/>
              </a:rPr>
              <a:t>20000 </a:t>
            </a:r>
            <a:r>
              <a:rPr lang="zh-TW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筆資料。</a:t>
            </a:r>
            <a:endParaRPr lang="en-US" altLang="zh-TW" sz="20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endParaRPr lang="zh-TW" altLang="en-US" sz="20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altLang="zh-TW" sz="2000" b="0" i="0" dirty="0" err="1">
                <a:solidFill>
                  <a:srgbClr val="24292F"/>
                </a:solidFill>
                <a:effectLst/>
                <a:latin typeface="-apple-system"/>
              </a:rPr>
              <a:t>u.data</a:t>
            </a:r>
            <a:r>
              <a:rPr lang="en-US" altLang="zh-TW" sz="2000" b="0" i="0" dirty="0">
                <a:solidFill>
                  <a:srgbClr val="24292F"/>
                </a:solidFill>
                <a:effectLst/>
                <a:latin typeface="-apple-system"/>
              </a:rPr>
              <a:t> u1</a:t>
            </a:r>
            <a:r>
              <a:rPr lang="zh-TW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～</a:t>
            </a:r>
            <a:r>
              <a:rPr lang="en-US" altLang="zh-TW" sz="2000" b="0" i="0" dirty="0">
                <a:solidFill>
                  <a:srgbClr val="24292F"/>
                </a:solidFill>
                <a:effectLst/>
                <a:latin typeface="-apple-system"/>
              </a:rPr>
              <a:t>u5 </a:t>
            </a:r>
            <a:r>
              <a:rPr lang="zh-TW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中都有 </a:t>
            </a:r>
            <a:r>
              <a:rPr lang="en-US" altLang="zh-TW" sz="2000" b="0" i="0" dirty="0">
                <a:solidFill>
                  <a:srgbClr val="24292F"/>
                </a:solidFill>
                <a:effectLst/>
                <a:latin typeface="-apple-system"/>
              </a:rPr>
              <a:t>4 </a:t>
            </a:r>
            <a:r>
              <a:rPr lang="zh-TW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個 </a:t>
            </a:r>
            <a:r>
              <a:rPr lang="en-US" altLang="zh-TW" sz="2000" b="0" i="0" dirty="0">
                <a:solidFill>
                  <a:srgbClr val="24292F"/>
                </a:solidFill>
                <a:effectLst/>
                <a:latin typeface="-apple-system"/>
              </a:rPr>
              <a:t>columns</a:t>
            </a:r>
            <a:r>
              <a:rPr lang="zh-TW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：</a:t>
            </a:r>
          </a:p>
          <a:p>
            <a:pPr algn="l"/>
            <a:r>
              <a:rPr lang="en-US" altLang="zh-TW" sz="2000" b="0" i="0" dirty="0">
                <a:solidFill>
                  <a:srgbClr val="24292F"/>
                </a:solidFill>
                <a:effectLst/>
                <a:latin typeface="-apple-system"/>
              </a:rPr>
              <a:t>user id | item id | rating | timestamp</a:t>
            </a:r>
          </a:p>
          <a:p>
            <a:pPr algn="l"/>
            <a:endParaRPr lang="en-US" altLang="zh-TW" sz="20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altLang="zh-TW" sz="2000" b="0" i="0" dirty="0" err="1">
                <a:solidFill>
                  <a:srgbClr val="24292F"/>
                </a:solidFill>
                <a:effectLst/>
                <a:latin typeface="-apple-system"/>
              </a:rPr>
              <a:t>u.user</a:t>
            </a:r>
            <a:r>
              <a:rPr lang="en-US" altLang="zh-TW" sz="20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zh-TW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中有 </a:t>
            </a:r>
            <a:r>
              <a:rPr lang="en-US" altLang="zh-TW" sz="2000" b="0" i="0" dirty="0">
                <a:solidFill>
                  <a:srgbClr val="24292F"/>
                </a:solidFill>
                <a:effectLst/>
                <a:latin typeface="-apple-system"/>
              </a:rPr>
              <a:t>5 </a:t>
            </a:r>
            <a:r>
              <a:rPr lang="zh-TW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個 </a:t>
            </a:r>
            <a:r>
              <a:rPr lang="en-US" altLang="zh-TW" sz="2000" b="0" i="0" dirty="0">
                <a:solidFill>
                  <a:srgbClr val="24292F"/>
                </a:solidFill>
                <a:effectLst/>
                <a:latin typeface="-apple-system"/>
              </a:rPr>
              <a:t>columns</a:t>
            </a:r>
            <a:r>
              <a:rPr lang="zh-TW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：</a:t>
            </a:r>
          </a:p>
          <a:p>
            <a:pPr algn="l"/>
            <a:r>
              <a:rPr lang="en-US" altLang="zh-TW" sz="2000" b="0" i="0" dirty="0">
                <a:solidFill>
                  <a:srgbClr val="24292F"/>
                </a:solidFill>
                <a:effectLst/>
                <a:latin typeface="-apple-system"/>
              </a:rPr>
              <a:t>user id | age | gender | occupation | zip code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8FAC8D8-8231-800B-C113-350CA138E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8959"/>
            <a:ext cx="3813717" cy="286028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5A81342-E776-D688-C930-175136EC8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317" y="2174488"/>
            <a:ext cx="3958683" cy="296901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2965D3C-9E3B-099A-E8D7-65CABE6B3325}"/>
              </a:ext>
            </a:extLst>
          </p:cNvPr>
          <p:cNvSpPr txBox="1"/>
          <p:nvPr/>
        </p:nvSpPr>
        <p:spPr>
          <a:xfrm>
            <a:off x="816368" y="3042121"/>
            <a:ext cx="218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i="0" dirty="0">
                <a:solidFill>
                  <a:srgbClr val="24292F"/>
                </a:solidFill>
                <a:effectLst/>
                <a:latin typeface="-apple-system"/>
              </a:rPr>
              <a:t>age </a:t>
            </a:r>
            <a:r>
              <a:rPr lang="zh-TW" altLang="en-US" sz="1800" b="1" i="0" dirty="0">
                <a:solidFill>
                  <a:srgbClr val="24292F"/>
                </a:solidFill>
                <a:effectLst/>
                <a:latin typeface="-apple-system"/>
              </a:rPr>
              <a:t>的分佈</a:t>
            </a:r>
            <a:endParaRPr lang="zh-TW" altLang="en-US" sz="18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6A7FB42-E25B-F170-43E9-4ACBFD9303AB}"/>
              </a:ext>
            </a:extLst>
          </p:cNvPr>
          <p:cNvSpPr txBox="1"/>
          <p:nvPr/>
        </p:nvSpPr>
        <p:spPr>
          <a:xfrm>
            <a:off x="6118149" y="1805156"/>
            <a:ext cx="2093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i="0" dirty="0">
                <a:solidFill>
                  <a:srgbClr val="24292F"/>
                </a:solidFill>
                <a:effectLst/>
                <a:latin typeface="-apple-system"/>
              </a:rPr>
              <a:t>gender </a:t>
            </a:r>
            <a:r>
              <a:rPr lang="zh-TW" altLang="en-US" sz="1800" b="1" i="0" dirty="0">
                <a:solidFill>
                  <a:srgbClr val="24292F"/>
                </a:solidFill>
                <a:effectLst/>
                <a:latin typeface="-apple-system"/>
              </a:rPr>
              <a:t>的分佈</a:t>
            </a:r>
            <a:endParaRPr lang="zh-TW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244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3D6A4C-4770-790E-D9E5-3582E6CA7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925" y="0"/>
            <a:ext cx="3299689" cy="2474766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CC777FDB-C7AC-4331-03D5-8E6098A88AB7}"/>
              </a:ext>
            </a:extLst>
          </p:cNvPr>
          <p:cNvSpPr txBox="1"/>
          <p:nvPr/>
        </p:nvSpPr>
        <p:spPr>
          <a:xfrm>
            <a:off x="5977788" y="2290100"/>
            <a:ext cx="2855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i="0" dirty="0">
                <a:solidFill>
                  <a:srgbClr val="24292F"/>
                </a:solidFill>
                <a:effectLst/>
                <a:latin typeface="-apple-system"/>
              </a:rPr>
              <a:t>occupation </a:t>
            </a:r>
            <a:r>
              <a:rPr lang="zh-TW" altLang="en-US" sz="1800" b="1" i="0" dirty="0">
                <a:solidFill>
                  <a:srgbClr val="24292F"/>
                </a:solidFill>
                <a:effectLst/>
                <a:latin typeface="-apple-system"/>
              </a:rPr>
              <a:t>的分佈</a:t>
            </a:r>
            <a:endParaRPr lang="zh-TW" altLang="en-US" sz="1800" b="1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AE012979-6BD3-96CA-8DD3-DF2105133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155" y="2680329"/>
            <a:ext cx="3299689" cy="2474766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401E91A7-6B79-1699-8DD4-542EF885F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62" y="97279"/>
            <a:ext cx="3428606" cy="257145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005138A-E0E8-F02D-3960-72080FF7AC48}"/>
              </a:ext>
            </a:extLst>
          </p:cNvPr>
          <p:cNvSpPr txBox="1"/>
          <p:nvPr/>
        </p:nvSpPr>
        <p:spPr>
          <a:xfrm>
            <a:off x="-493135" y="25717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i="0" dirty="0">
                <a:solidFill>
                  <a:srgbClr val="24292F"/>
                </a:solidFill>
                <a:effectLst/>
                <a:latin typeface="-apple-system"/>
              </a:rPr>
              <a:t>genre </a:t>
            </a:r>
            <a:r>
              <a:rPr lang="zh-TW" altLang="en-US" sz="1800" b="1" i="0" dirty="0">
                <a:solidFill>
                  <a:srgbClr val="24292F"/>
                </a:solidFill>
                <a:effectLst/>
                <a:latin typeface="-apple-system"/>
              </a:rPr>
              <a:t>的分佈</a:t>
            </a:r>
            <a:endParaRPr lang="zh-TW" altLang="en-US" sz="18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337FB87-88D5-D367-C723-790B24CC2372}"/>
              </a:ext>
            </a:extLst>
          </p:cNvPr>
          <p:cNvSpPr txBox="1"/>
          <p:nvPr/>
        </p:nvSpPr>
        <p:spPr>
          <a:xfrm>
            <a:off x="2162286" y="2441374"/>
            <a:ext cx="4819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i="0" dirty="0">
                <a:solidFill>
                  <a:srgbClr val="24292F"/>
                </a:solidFill>
                <a:effectLst/>
                <a:latin typeface="-apple-system"/>
              </a:rPr>
              <a:t> release date</a:t>
            </a:r>
            <a:r>
              <a:rPr lang="zh-TW" altLang="en-US" sz="1800" b="1" i="0" dirty="0">
                <a:solidFill>
                  <a:srgbClr val="24292F"/>
                </a:solidFill>
                <a:effectLst/>
                <a:latin typeface="-apple-system"/>
              </a:rPr>
              <a:t>的分佈</a:t>
            </a:r>
            <a:endParaRPr lang="zh-TW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53735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6" name="Google Shape;5156;p43"/>
          <p:cNvSpPr/>
          <p:nvPr/>
        </p:nvSpPr>
        <p:spPr>
          <a:xfrm>
            <a:off x="3402154" y="1663593"/>
            <a:ext cx="2334426" cy="2334394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349"/>
                </a:moveTo>
                <a:cubicBezTo>
                  <a:pt x="56150" y="349"/>
                  <a:pt x="72301" y="16500"/>
                  <a:pt x="72301" y="36325"/>
                </a:cubicBezTo>
                <a:cubicBezTo>
                  <a:pt x="72301" y="56149"/>
                  <a:pt x="56150" y="72300"/>
                  <a:pt x="36325" y="72300"/>
                </a:cubicBezTo>
                <a:cubicBezTo>
                  <a:pt x="16500" y="72300"/>
                  <a:pt x="349" y="56149"/>
                  <a:pt x="349" y="36325"/>
                </a:cubicBezTo>
                <a:cubicBezTo>
                  <a:pt x="349" y="16500"/>
                  <a:pt x="16500" y="349"/>
                  <a:pt x="36325" y="349"/>
                </a:cubicBezTo>
                <a:close/>
                <a:moveTo>
                  <a:pt x="36325" y="0"/>
                </a:moveTo>
                <a:cubicBezTo>
                  <a:pt x="31416" y="0"/>
                  <a:pt x="26666" y="982"/>
                  <a:pt x="22200" y="2851"/>
                </a:cubicBezTo>
                <a:cubicBezTo>
                  <a:pt x="17862" y="4687"/>
                  <a:pt x="13998" y="7316"/>
                  <a:pt x="10641" y="10641"/>
                </a:cubicBezTo>
                <a:cubicBezTo>
                  <a:pt x="7316" y="13966"/>
                  <a:pt x="4687" y="17862"/>
                  <a:pt x="2851" y="22200"/>
                </a:cubicBezTo>
                <a:cubicBezTo>
                  <a:pt x="982" y="26666"/>
                  <a:pt x="0" y="31416"/>
                  <a:pt x="0" y="36325"/>
                </a:cubicBezTo>
                <a:cubicBezTo>
                  <a:pt x="0" y="41233"/>
                  <a:pt x="982" y="45984"/>
                  <a:pt x="2851" y="50449"/>
                </a:cubicBezTo>
                <a:cubicBezTo>
                  <a:pt x="4687" y="54787"/>
                  <a:pt x="7316" y="58683"/>
                  <a:pt x="10641" y="62008"/>
                </a:cubicBezTo>
                <a:cubicBezTo>
                  <a:pt x="13966" y="65333"/>
                  <a:pt x="17862" y="67962"/>
                  <a:pt x="22200" y="69799"/>
                </a:cubicBezTo>
                <a:cubicBezTo>
                  <a:pt x="26666" y="71667"/>
                  <a:pt x="31416" y="72649"/>
                  <a:pt x="36325" y="72649"/>
                </a:cubicBezTo>
                <a:cubicBezTo>
                  <a:pt x="41234" y="72649"/>
                  <a:pt x="45984" y="71667"/>
                  <a:pt x="50449" y="69799"/>
                </a:cubicBezTo>
                <a:cubicBezTo>
                  <a:pt x="54788" y="67962"/>
                  <a:pt x="58683" y="65333"/>
                  <a:pt x="62008" y="62008"/>
                </a:cubicBezTo>
                <a:cubicBezTo>
                  <a:pt x="65334" y="58683"/>
                  <a:pt x="67962" y="54787"/>
                  <a:pt x="69799" y="50449"/>
                </a:cubicBezTo>
                <a:cubicBezTo>
                  <a:pt x="71667" y="45984"/>
                  <a:pt x="72649" y="41233"/>
                  <a:pt x="72649" y="36325"/>
                </a:cubicBezTo>
                <a:cubicBezTo>
                  <a:pt x="72649" y="31416"/>
                  <a:pt x="71667" y="26666"/>
                  <a:pt x="69799" y="22200"/>
                </a:cubicBezTo>
                <a:cubicBezTo>
                  <a:pt x="67962" y="17862"/>
                  <a:pt x="65334" y="13966"/>
                  <a:pt x="62008" y="10641"/>
                </a:cubicBezTo>
                <a:cubicBezTo>
                  <a:pt x="58683" y="7316"/>
                  <a:pt x="54788" y="4687"/>
                  <a:pt x="50449" y="2851"/>
                </a:cubicBezTo>
                <a:cubicBezTo>
                  <a:pt x="45984" y="982"/>
                  <a:pt x="41234" y="0"/>
                  <a:pt x="3632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4" name="Google Shape;5294;p43"/>
          <p:cNvSpPr txBox="1"/>
          <p:nvPr/>
        </p:nvSpPr>
        <p:spPr>
          <a:xfrm>
            <a:off x="707617" y="225133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TW" sz="3600" b="1" i="0" dirty="0">
                <a:solidFill>
                  <a:srgbClr val="24292F"/>
                </a:solidFill>
                <a:effectLst/>
                <a:latin typeface="-apple-system"/>
              </a:rPr>
              <a:t>Program </a:t>
            </a:r>
            <a:r>
              <a:rPr lang="en-US" altLang="zh-TW" sz="3600" b="1" i="0" dirty="0" err="1">
                <a:solidFill>
                  <a:srgbClr val="24292F"/>
                </a:solidFill>
                <a:effectLst/>
                <a:latin typeface="-apple-system"/>
              </a:rPr>
              <a:t>discription</a:t>
            </a:r>
            <a:endParaRPr lang="en-US" altLang="zh-TW" sz="36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F5510A8D-5E99-0D84-3787-A9327DF24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33" y="854515"/>
            <a:ext cx="8326012" cy="198147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ED7AD3A-6D1B-8985-F2F0-689F58CC87D8}"/>
              </a:ext>
            </a:extLst>
          </p:cNvPr>
          <p:cNvSpPr txBox="1"/>
          <p:nvPr/>
        </p:nvSpPr>
        <p:spPr>
          <a:xfrm>
            <a:off x="322933" y="296683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i="0" dirty="0">
                <a:solidFill>
                  <a:srgbClr val="24292F"/>
                </a:solidFill>
                <a:effectLst/>
                <a:latin typeface="-apple-system"/>
              </a:rPr>
              <a:t>輸出結果：</a:t>
            </a:r>
            <a:endParaRPr lang="zh-TW" altLang="en-US" b="1" dirty="0"/>
          </a:p>
        </p:txBody>
      </p:sp>
      <p:pic>
        <p:nvPicPr>
          <p:cNvPr id="12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E775FFD1-E5B1-97B5-D16A-AC6226077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33" y="3274615"/>
            <a:ext cx="2971744" cy="59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7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6" name="Google Shape;5156;p43"/>
          <p:cNvSpPr/>
          <p:nvPr/>
        </p:nvSpPr>
        <p:spPr>
          <a:xfrm>
            <a:off x="3402154" y="1663593"/>
            <a:ext cx="2334426" cy="2334394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349"/>
                </a:moveTo>
                <a:cubicBezTo>
                  <a:pt x="56150" y="349"/>
                  <a:pt x="72301" y="16500"/>
                  <a:pt x="72301" y="36325"/>
                </a:cubicBezTo>
                <a:cubicBezTo>
                  <a:pt x="72301" y="56149"/>
                  <a:pt x="56150" y="72300"/>
                  <a:pt x="36325" y="72300"/>
                </a:cubicBezTo>
                <a:cubicBezTo>
                  <a:pt x="16500" y="72300"/>
                  <a:pt x="349" y="56149"/>
                  <a:pt x="349" y="36325"/>
                </a:cubicBezTo>
                <a:cubicBezTo>
                  <a:pt x="349" y="16500"/>
                  <a:pt x="16500" y="349"/>
                  <a:pt x="36325" y="349"/>
                </a:cubicBezTo>
                <a:close/>
                <a:moveTo>
                  <a:pt x="36325" y="0"/>
                </a:moveTo>
                <a:cubicBezTo>
                  <a:pt x="31416" y="0"/>
                  <a:pt x="26666" y="982"/>
                  <a:pt x="22200" y="2851"/>
                </a:cubicBezTo>
                <a:cubicBezTo>
                  <a:pt x="17862" y="4687"/>
                  <a:pt x="13998" y="7316"/>
                  <a:pt x="10641" y="10641"/>
                </a:cubicBezTo>
                <a:cubicBezTo>
                  <a:pt x="7316" y="13966"/>
                  <a:pt x="4687" y="17862"/>
                  <a:pt x="2851" y="22200"/>
                </a:cubicBezTo>
                <a:cubicBezTo>
                  <a:pt x="982" y="26666"/>
                  <a:pt x="0" y="31416"/>
                  <a:pt x="0" y="36325"/>
                </a:cubicBezTo>
                <a:cubicBezTo>
                  <a:pt x="0" y="41233"/>
                  <a:pt x="982" y="45984"/>
                  <a:pt x="2851" y="50449"/>
                </a:cubicBezTo>
                <a:cubicBezTo>
                  <a:pt x="4687" y="54787"/>
                  <a:pt x="7316" y="58683"/>
                  <a:pt x="10641" y="62008"/>
                </a:cubicBezTo>
                <a:cubicBezTo>
                  <a:pt x="13966" y="65333"/>
                  <a:pt x="17862" y="67962"/>
                  <a:pt x="22200" y="69799"/>
                </a:cubicBezTo>
                <a:cubicBezTo>
                  <a:pt x="26666" y="71667"/>
                  <a:pt x="31416" y="72649"/>
                  <a:pt x="36325" y="72649"/>
                </a:cubicBezTo>
                <a:cubicBezTo>
                  <a:pt x="41234" y="72649"/>
                  <a:pt x="45984" y="71667"/>
                  <a:pt x="50449" y="69799"/>
                </a:cubicBezTo>
                <a:cubicBezTo>
                  <a:pt x="54788" y="67962"/>
                  <a:pt x="58683" y="65333"/>
                  <a:pt x="62008" y="62008"/>
                </a:cubicBezTo>
                <a:cubicBezTo>
                  <a:pt x="65334" y="58683"/>
                  <a:pt x="67962" y="54787"/>
                  <a:pt x="69799" y="50449"/>
                </a:cubicBezTo>
                <a:cubicBezTo>
                  <a:pt x="71667" y="45984"/>
                  <a:pt x="72649" y="41233"/>
                  <a:pt x="72649" y="36325"/>
                </a:cubicBezTo>
                <a:cubicBezTo>
                  <a:pt x="72649" y="31416"/>
                  <a:pt x="71667" y="26666"/>
                  <a:pt x="69799" y="22200"/>
                </a:cubicBezTo>
                <a:cubicBezTo>
                  <a:pt x="67962" y="17862"/>
                  <a:pt x="65334" y="13966"/>
                  <a:pt x="62008" y="10641"/>
                </a:cubicBezTo>
                <a:cubicBezTo>
                  <a:pt x="58683" y="7316"/>
                  <a:pt x="54788" y="4687"/>
                  <a:pt x="50449" y="2851"/>
                </a:cubicBezTo>
                <a:cubicBezTo>
                  <a:pt x="45984" y="982"/>
                  <a:pt x="41234" y="0"/>
                  <a:pt x="3632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4" name="Google Shape;5294;p43"/>
          <p:cNvSpPr txBox="1"/>
          <p:nvPr/>
        </p:nvSpPr>
        <p:spPr>
          <a:xfrm>
            <a:off x="707617" y="225133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TW" sz="3600" b="1" i="0" dirty="0">
                <a:solidFill>
                  <a:srgbClr val="24292F"/>
                </a:solidFill>
                <a:effectLst/>
                <a:latin typeface="-apple-system"/>
              </a:rPr>
              <a:t>Program </a:t>
            </a:r>
            <a:r>
              <a:rPr lang="en-US" altLang="zh-TW" sz="3600" b="1" i="0" dirty="0" err="1">
                <a:solidFill>
                  <a:srgbClr val="24292F"/>
                </a:solidFill>
                <a:effectLst/>
                <a:latin typeface="-apple-system"/>
              </a:rPr>
              <a:t>discription</a:t>
            </a:r>
            <a:endParaRPr lang="en-US" altLang="zh-TW" sz="36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F5510A8D-5E99-0D84-3787-A9327DF24C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697"/>
          <a:stretch/>
        </p:blipFill>
        <p:spPr>
          <a:xfrm>
            <a:off x="322933" y="854515"/>
            <a:ext cx="8326012" cy="402301"/>
          </a:xfrm>
          <a:prstGeom prst="rect">
            <a:avLst/>
          </a:prstGeom>
        </p:spPr>
      </p:pic>
      <p:pic>
        <p:nvPicPr>
          <p:cNvPr id="4" name="圖片 3" descr="一張含有 文字, 桌 的圖片&#10;&#10;自動產生的描述">
            <a:extLst>
              <a:ext uri="{FF2B5EF4-FFF2-40B4-BE49-F238E27FC236}">
                <a16:creationId xmlns:a16="http://schemas.microsoft.com/office/drawing/2014/main" id="{950924E8-BA03-D739-3819-A48145CE0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33" y="1342877"/>
            <a:ext cx="2270382" cy="338980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30E3DED-356C-5443-3078-555DD982FF69}"/>
              </a:ext>
            </a:extLst>
          </p:cNvPr>
          <p:cNvSpPr txBox="1"/>
          <p:nvPr/>
        </p:nvSpPr>
        <p:spPr>
          <a:xfrm>
            <a:off x="3189643" y="1483898"/>
            <a:ext cx="54593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/>
              <a:t>使用 </a:t>
            </a:r>
            <a:r>
              <a:rPr lang="en-US" altLang="zh-TW" sz="1600" dirty="0"/>
              <a:t>u1</a:t>
            </a:r>
            <a:r>
              <a:rPr lang="zh-TW" altLang="en-US" sz="1600" dirty="0"/>
              <a:t>～</a:t>
            </a:r>
            <a:r>
              <a:rPr lang="en-US" altLang="zh-TW" sz="1600" dirty="0"/>
              <a:t>u5 </a:t>
            </a:r>
            <a:r>
              <a:rPr lang="zh-TW" altLang="en-US" sz="1600" dirty="0"/>
              <a:t>的資料集進行 </a:t>
            </a:r>
            <a:r>
              <a:rPr lang="en-US" altLang="zh-TW" sz="1600" dirty="0"/>
              <a:t>5 </a:t>
            </a:r>
            <a:r>
              <a:rPr lang="zh-TW" altLang="en-US" sz="1600" dirty="0"/>
              <a:t>次 </a:t>
            </a:r>
            <a:r>
              <a:rPr lang="en-US" altLang="zh-TW" sz="1600" dirty="0"/>
              <a:t>RMSE </a:t>
            </a:r>
            <a:r>
              <a:rPr lang="zh-TW" altLang="en-US" sz="1600" dirty="0"/>
              <a:t>輸出，計算其平均值。</a:t>
            </a:r>
          </a:p>
          <a:p>
            <a:endParaRPr lang="zh-TW" altLang="en-US" sz="1600" dirty="0"/>
          </a:p>
          <a:p>
            <a:r>
              <a:rPr lang="zh-TW" altLang="en-US" sz="1600" dirty="0"/>
              <a:t>已知若使用所有預測值皆爲 </a:t>
            </a:r>
            <a:r>
              <a:rPr lang="en-US" altLang="zh-TW" sz="1600" dirty="0"/>
              <a:t>0 </a:t>
            </a:r>
            <a:r>
              <a:rPr lang="zh-TW" altLang="en-US" sz="1600" dirty="0"/>
              <a:t>的 </a:t>
            </a:r>
            <a:r>
              <a:rPr lang="en-US" altLang="zh-TW" sz="1600" dirty="0"/>
              <a:t>model</a:t>
            </a:r>
            <a:r>
              <a:rPr lang="zh-TW" altLang="en-US" sz="1600" dirty="0"/>
              <a:t>，其 </a:t>
            </a:r>
            <a:r>
              <a:rPr lang="en-US" altLang="zh-TW" sz="1600" dirty="0"/>
              <a:t>5 </a:t>
            </a:r>
            <a:r>
              <a:rPr lang="zh-TW" altLang="en-US" sz="1600" dirty="0"/>
              <a:t>次的 </a:t>
            </a:r>
            <a:r>
              <a:rPr lang="en-US" altLang="zh-TW" sz="1600" dirty="0"/>
              <a:t>RMSE </a:t>
            </a:r>
            <a:r>
              <a:rPr lang="zh-TW" altLang="en-US" sz="1600" dirty="0"/>
              <a:t>輸出將會落在 </a:t>
            </a:r>
            <a:r>
              <a:rPr lang="en-US" altLang="zh-TW" sz="1600" dirty="0"/>
              <a:t>3.6, 3.7 </a:t>
            </a:r>
            <a:r>
              <a:rPr lang="zh-TW" altLang="en-US" sz="1600" dirty="0"/>
              <a:t>左右，相較之下 </a:t>
            </a:r>
            <a:r>
              <a:rPr lang="en-US" altLang="zh-TW" sz="1600" dirty="0"/>
              <a:t>Item Base CF </a:t>
            </a:r>
            <a:r>
              <a:rPr lang="zh-TW" altLang="en-US" sz="1600" dirty="0"/>
              <a:t>的誤差值有顯著的減少，但整體而言誤差還是偏大。</a:t>
            </a:r>
          </a:p>
        </p:txBody>
      </p:sp>
    </p:spTree>
    <p:extLst>
      <p:ext uri="{BB962C8B-B14F-4D97-AF65-F5344CB8AC3E}">
        <p14:creationId xmlns:p14="http://schemas.microsoft.com/office/powerpoint/2010/main" val="17908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" name="Google Shape;5294;p43"/>
          <p:cNvSpPr txBox="1"/>
          <p:nvPr/>
        </p:nvSpPr>
        <p:spPr>
          <a:xfrm>
            <a:off x="707617" y="225133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TW" sz="3600" b="1" i="0" dirty="0">
                <a:solidFill>
                  <a:srgbClr val="24292F"/>
                </a:solidFill>
                <a:effectLst/>
                <a:latin typeface="-apple-system"/>
              </a:rPr>
              <a:t>Program </a:t>
            </a:r>
            <a:r>
              <a:rPr lang="en-US" altLang="zh-TW" sz="3600" b="1" i="0" dirty="0" err="1">
                <a:solidFill>
                  <a:srgbClr val="24292F"/>
                </a:solidFill>
                <a:effectLst/>
                <a:latin typeface="-apple-system"/>
              </a:rPr>
              <a:t>discription</a:t>
            </a:r>
            <a:endParaRPr lang="en-US" altLang="zh-TW" sz="36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2" name="Google Shape;5156;p43">
            <a:extLst>
              <a:ext uri="{FF2B5EF4-FFF2-40B4-BE49-F238E27FC236}">
                <a16:creationId xmlns:a16="http://schemas.microsoft.com/office/drawing/2014/main" id="{338A2D9C-4500-32B0-A941-0CC242C28EED}"/>
              </a:ext>
            </a:extLst>
          </p:cNvPr>
          <p:cNvSpPr/>
          <p:nvPr/>
        </p:nvSpPr>
        <p:spPr>
          <a:xfrm>
            <a:off x="3402154" y="1663593"/>
            <a:ext cx="2334426" cy="2334394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349"/>
                </a:moveTo>
                <a:cubicBezTo>
                  <a:pt x="56150" y="349"/>
                  <a:pt x="72301" y="16500"/>
                  <a:pt x="72301" y="36325"/>
                </a:cubicBezTo>
                <a:cubicBezTo>
                  <a:pt x="72301" y="56149"/>
                  <a:pt x="56150" y="72300"/>
                  <a:pt x="36325" y="72300"/>
                </a:cubicBezTo>
                <a:cubicBezTo>
                  <a:pt x="16500" y="72300"/>
                  <a:pt x="349" y="56149"/>
                  <a:pt x="349" y="36325"/>
                </a:cubicBezTo>
                <a:cubicBezTo>
                  <a:pt x="349" y="16500"/>
                  <a:pt x="16500" y="349"/>
                  <a:pt x="36325" y="349"/>
                </a:cubicBezTo>
                <a:close/>
                <a:moveTo>
                  <a:pt x="36325" y="0"/>
                </a:moveTo>
                <a:cubicBezTo>
                  <a:pt x="31416" y="0"/>
                  <a:pt x="26666" y="982"/>
                  <a:pt x="22200" y="2851"/>
                </a:cubicBezTo>
                <a:cubicBezTo>
                  <a:pt x="17862" y="4687"/>
                  <a:pt x="13998" y="7316"/>
                  <a:pt x="10641" y="10641"/>
                </a:cubicBezTo>
                <a:cubicBezTo>
                  <a:pt x="7316" y="13966"/>
                  <a:pt x="4687" y="17862"/>
                  <a:pt x="2851" y="22200"/>
                </a:cubicBezTo>
                <a:cubicBezTo>
                  <a:pt x="982" y="26666"/>
                  <a:pt x="0" y="31416"/>
                  <a:pt x="0" y="36325"/>
                </a:cubicBezTo>
                <a:cubicBezTo>
                  <a:pt x="0" y="41233"/>
                  <a:pt x="982" y="45984"/>
                  <a:pt x="2851" y="50449"/>
                </a:cubicBezTo>
                <a:cubicBezTo>
                  <a:pt x="4687" y="54787"/>
                  <a:pt x="7316" y="58683"/>
                  <a:pt x="10641" y="62008"/>
                </a:cubicBezTo>
                <a:cubicBezTo>
                  <a:pt x="13966" y="65333"/>
                  <a:pt x="17862" y="67962"/>
                  <a:pt x="22200" y="69799"/>
                </a:cubicBezTo>
                <a:cubicBezTo>
                  <a:pt x="26666" y="71667"/>
                  <a:pt x="31416" y="72649"/>
                  <a:pt x="36325" y="72649"/>
                </a:cubicBezTo>
                <a:cubicBezTo>
                  <a:pt x="41234" y="72649"/>
                  <a:pt x="45984" y="71667"/>
                  <a:pt x="50449" y="69799"/>
                </a:cubicBezTo>
                <a:cubicBezTo>
                  <a:pt x="54788" y="67962"/>
                  <a:pt x="58683" y="65333"/>
                  <a:pt x="62008" y="62008"/>
                </a:cubicBezTo>
                <a:cubicBezTo>
                  <a:pt x="65334" y="58683"/>
                  <a:pt x="67962" y="54787"/>
                  <a:pt x="69799" y="50449"/>
                </a:cubicBezTo>
                <a:cubicBezTo>
                  <a:pt x="71667" y="45984"/>
                  <a:pt x="72649" y="41233"/>
                  <a:pt x="72649" y="36325"/>
                </a:cubicBezTo>
                <a:cubicBezTo>
                  <a:pt x="72649" y="31416"/>
                  <a:pt x="71667" y="26666"/>
                  <a:pt x="69799" y="22200"/>
                </a:cubicBezTo>
                <a:cubicBezTo>
                  <a:pt x="67962" y="17862"/>
                  <a:pt x="65334" y="13966"/>
                  <a:pt x="62008" y="10641"/>
                </a:cubicBezTo>
                <a:cubicBezTo>
                  <a:pt x="58683" y="7316"/>
                  <a:pt x="54788" y="4687"/>
                  <a:pt x="50449" y="2851"/>
                </a:cubicBezTo>
                <a:cubicBezTo>
                  <a:pt x="45984" y="982"/>
                  <a:pt x="41234" y="0"/>
                  <a:pt x="3632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0BDC8C6A-FDD4-FA19-E752-493B7A35A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3472"/>
            <a:ext cx="9144000" cy="343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3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" name="Google Shape;5294;p43"/>
          <p:cNvSpPr txBox="1"/>
          <p:nvPr/>
        </p:nvSpPr>
        <p:spPr>
          <a:xfrm>
            <a:off x="707617" y="225133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TW" sz="3600" b="1" i="0" dirty="0">
                <a:solidFill>
                  <a:srgbClr val="24292F"/>
                </a:solidFill>
                <a:effectLst/>
                <a:latin typeface="-apple-system"/>
              </a:rPr>
              <a:t>Program </a:t>
            </a:r>
            <a:r>
              <a:rPr lang="en-US" altLang="zh-TW" sz="3600" b="1" i="0" dirty="0" err="1">
                <a:solidFill>
                  <a:srgbClr val="24292F"/>
                </a:solidFill>
                <a:effectLst/>
                <a:latin typeface="-apple-system"/>
              </a:rPr>
              <a:t>discription</a:t>
            </a:r>
            <a:endParaRPr lang="en-US" altLang="zh-TW" sz="36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2" name="Google Shape;5156;p43">
            <a:extLst>
              <a:ext uri="{FF2B5EF4-FFF2-40B4-BE49-F238E27FC236}">
                <a16:creationId xmlns:a16="http://schemas.microsoft.com/office/drawing/2014/main" id="{338A2D9C-4500-32B0-A941-0CC242C28EED}"/>
              </a:ext>
            </a:extLst>
          </p:cNvPr>
          <p:cNvSpPr/>
          <p:nvPr/>
        </p:nvSpPr>
        <p:spPr>
          <a:xfrm>
            <a:off x="3402154" y="1663593"/>
            <a:ext cx="2334426" cy="2334394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349"/>
                </a:moveTo>
                <a:cubicBezTo>
                  <a:pt x="56150" y="349"/>
                  <a:pt x="72301" y="16500"/>
                  <a:pt x="72301" y="36325"/>
                </a:cubicBezTo>
                <a:cubicBezTo>
                  <a:pt x="72301" y="56149"/>
                  <a:pt x="56150" y="72300"/>
                  <a:pt x="36325" y="72300"/>
                </a:cubicBezTo>
                <a:cubicBezTo>
                  <a:pt x="16500" y="72300"/>
                  <a:pt x="349" y="56149"/>
                  <a:pt x="349" y="36325"/>
                </a:cubicBezTo>
                <a:cubicBezTo>
                  <a:pt x="349" y="16500"/>
                  <a:pt x="16500" y="349"/>
                  <a:pt x="36325" y="349"/>
                </a:cubicBezTo>
                <a:close/>
                <a:moveTo>
                  <a:pt x="36325" y="0"/>
                </a:moveTo>
                <a:cubicBezTo>
                  <a:pt x="31416" y="0"/>
                  <a:pt x="26666" y="982"/>
                  <a:pt x="22200" y="2851"/>
                </a:cubicBezTo>
                <a:cubicBezTo>
                  <a:pt x="17862" y="4687"/>
                  <a:pt x="13998" y="7316"/>
                  <a:pt x="10641" y="10641"/>
                </a:cubicBezTo>
                <a:cubicBezTo>
                  <a:pt x="7316" y="13966"/>
                  <a:pt x="4687" y="17862"/>
                  <a:pt x="2851" y="22200"/>
                </a:cubicBezTo>
                <a:cubicBezTo>
                  <a:pt x="982" y="26666"/>
                  <a:pt x="0" y="31416"/>
                  <a:pt x="0" y="36325"/>
                </a:cubicBezTo>
                <a:cubicBezTo>
                  <a:pt x="0" y="41233"/>
                  <a:pt x="982" y="45984"/>
                  <a:pt x="2851" y="50449"/>
                </a:cubicBezTo>
                <a:cubicBezTo>
                  <a:pt x="4687" y="54787"/>
                  <a:pt x="7316" y="58683"/>
                  <a:pt x="10641" y="62008"/>
                </a:cubicBezTo>
                <a:cubicBezTo>
                  <a:pt x="13966" y="65333"/>
                  <a:pt x="17862" y="67962"/>
                  <a:pt x="22200" y="69799"/>
                </a:cubicBezTo>
                <a:cubicBezTo>
                  <a:pt x="26666" y="71667"/>
                  <a:pt x="31416" y="72649"/>
                  <a:pt x="36325" y="72649"/>
                </a:cubicBezTo>
                <a:cubicBezTo>
                  <a:pt x="41234" y="72649"/>
                  <a:pt x="45984" y="71667"/>
                  <a:pt x="50449" y="69799"/>
                </a:cubicBezTo>
                <a:cubicBezTo>
                  <a:pt x="54788" y="67962"/>
                  <a:pt x="58683" y="65333"/>
                  <a:pt x="62008" y="62008"/>
                </a:cubicBezTo>
                <a:cubicBezTo>
                  <a:pt x="65334" y="58683"/>
                  <a:pt x="67962" y="54787"/>
                  <a:pt x="69799" y="50449"/>
                </a:cubicBezTo>
                <a:cubicBezTo>
                  <a:pt x="71667" y="45984"/>
                  <a:pt x="72649" y="41233"/>
                  <a:pt x="72649" y="36325"/>
                </a:cubicBezTo>
                <a:cubicBezTo>
                  <a:pt x="72649" y="31416"/>
                  <a:pt x="71667" y="26666"/>
                  <a:pt x="69799" y="22200"/>
                </a:cubicBezTo>
                <a:cubicBezTo>
                  <a:pt x="67962" y="17862"/>
                  <a:pt x="65334" y="13966"/>
                  <a:pt x="62008" y="10641"/>
                </a:cubicBezTo>
                <a:cubicBezTo>
                  <a:pt x="58683" y="7316"/>
                  <a:pt x="54788" y="4687"/>
                  <a:pt x="50449" y="2851"/>
                </a:cubicBezTo>
                <a:cubicBezTo>
                  <a:pt x="45984" y="982"/>
                  <a:pt x="41234" y="0"/>
                  <a:pt x="3632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AC42366B-5179-9D54-D942-740CE0307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9" y="932913"/>
            <a:ext cx="7954233" cy="398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495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270</Words>
  <Application>Microsoft Office PowerPoint</Application>
  <PresentationFormat>如螢幕大小 (16:9)</PresentationFormat>
  <Paragraphs>44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Fira Sans Medium</vt:lpstr>
      <vt:lpstr>Fira Sans</vt:lpstr>
      <vt:lpstr>Fira Sans SemiBold</vt:lpstr>
      <vt:lpstr>Arial</vt:lpstr>
      <vt:lpstr>-apple-system</vt:lpstr>
      <vt:lpstr>Technology Infographics by Slidesgo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陳俊仁</cp:lastModifiedBy>
  <cp:revision>2</cp:revision>
  <dcterms:modified xsi:type="dcterms:W3CDTF">2022-12-21T02:34:31Z</dcterms:modified>
</cp:coreProperties>
</file>