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7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BB6AB77-8CCE-433B-B563-97E444DD26A7}">
  <a:tblStyle styleId="{6BB6AB77-8CCE-433B-B563-97E444DD26A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012" y="2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235716ad5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235716ad5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g1235716ad59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15713594b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15713594b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g115713594b7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f5fed2b40a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gf5fed2b40a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112db9dcdc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112db9dcdc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g1112db9dcdc_0_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Jason</a:t>
            </a:r>
            <a:endParaRPr/>
          </a:p>
        </p:txBody>
      </p:sp>
      <p:sp>
        <p:nvSpPr>
          <p:cNvPr id="96" name="Google Shape;9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f5fed2b40a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Nina: </a:t>
            </a:r>
            <a:endParaRPr/>
          </a:p>
        </p:txBody>
      </p:sp>
      <p:sp>
        <p:nvSpPr>
          <p:cNvPr id="103" name="Google Shape;103;gf5fed2b40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112db9dcdc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112db9dcdc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g1112db9dcdc_0_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f5fed2b40a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f5fed2b40a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gf5fed2b40a_0_2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f5fed2b40a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MCU will be relaying data to and fro the dsp/user interface via bluetooth. Telling the DSP what type of harmony the user wants, and then sending the digital to back to the app...  </a:t>
            </a:r>
            <a:endParaRPr/>
          </a:p>
        </p:txBody>
      </p:sp>
      <p:sp>
        <p:nvSpPr>
          <p:cNvPr id="126" name="Google Shape;126;gf5fed2b40a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17ca8b0c4e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17ca8b0c4e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g117ca8b0c4e_0_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204446c892_4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204446c892_4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g1204446c892_4_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d1f9cdaa6b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d1f9cdaa6b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gd1f9cdaa6b_0_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2" descr="AcademicBdlg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65893" y="171451"/>
            <a:ext cx="8801737" cy="651510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2"/>
          <p:cNvSpPr/>
          <p:nvPr/>
        </p:nvSpPr>
        <p:spPr>
          <a:xfrm>
            <a:off x="8897182" y="2845408"/>
            <a:ext cx="78399" cy="116719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2"/>
          <p:cNvSpPr/>
          <p:nvPr/>
        </p:nvSpPr>
        <p:spPr>
          <a:xfrm>
            <a:off x="166101" y="2845408"/>
            <a:ext cx="78399" cy="116719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1;p2"/>
          <p:cNvSpPr txBox="1">
            <a:spLocks noGrp="1"/>
          </p:cNvSpPr>
          <p:nvPr>
            <p:ph type="ctrTitle"/>
          </p:nvPr>
        </p:nvSpPr>
        <p:spPr>
          <a:xfrm>
            <a:off x="685800" y="2693988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sz="60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subTitle" idx="1"/>
          </p:nvPr>
        </p:nvSpPr>
        <p:spPr>
          <a:xfrm>
            <a:off x="1371600" y="4235390"/>
            <a:ext cx="6400800" cy="11898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 i="1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2"/>
          <p:cNvSpPr txBox="1">
            <a:spLocks noGrp="1"/>
          </p:cNvSpPr>
          <p:nvPr>
            <p:ph type="ft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"/>
          <p:cNvSpPr txBox="1">
            <a:spLocks noGrp="1"/>
          </p:cNvSpPr>
          <p:nvPr>
            <p:ph type="sldNum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6" name="Google Shape;26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13540" y="843669"/>
            <a:ext cx="716920" cy="58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"/>
          <p:cNvSpPr txBox="1">
            <a:spLocks noGrp="1"/>
          </p:cNvSpPr>
          <p:nvPr>
            <p:ph type="title"/>
          </p:nvPr>
        </p:nvSpPr>
        <p:spPr>
          <a:xfrm>
            <a:off x="457200" y="118903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500000"/>
              </a:buClr>
              <a:buSzPts val="6000"/>
              <a:buFont typeface="Arial"/>
              <a:buNone/>
              <a:defRPr b="0" i="0">
                <a:solidFill>
                  <a:srgbClr val="5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body" idx="1"/>
          </p:nvPr>
        </p:nvSpPr>
        <p:spPr>
          <a:xfrm>
            <a:off x="834188" y="2332039"/>
            <a:ext cx="7852611" cy="3794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640"/>
              </a:spcBef>
              <a:spcAft>
                <a:spcPts val="0"/>
              </a:spcAft>
              <a:buClr>
                <a:srgbClr val="7F7F7F"/>
              </a:buClr>
              <a:buSzPts val="3200"/>
              <a:buNone/>
              <a:defRPr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spcBef>
                <a:spcPts val="560"/>
              </a:spcBef>
              <a:spcAft>
                <a:spcPts val="0"/>
              </a:spcAft>
              <a:buClr>
                <a:srgbClr val="7F7F7F"/>
              </a:buClr>
              <a:buSzPts val="2800"/>
              <a:buNone/>
              <a:defRPr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spcBef>
                <a:spcPts val="480"/>
              </a:spcBef>
              <a:spcAft>
                <a:spcPts val="0"/>
              </a:spcAft>
              <a:buClr>
                <a:srgbClr val="7F7F7F"/>
              </a:buClr>
              <a:buSzPts val="2400"/>
              <a:buNone/>
              <a:defRPr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None/>
              <a:defRPr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None/>
              <a:defRPr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"/>
          <p:cNvSpPr txBox="1">
            <a:spLocks noGrp="1"/>
          </p:cNvSpPr>
          <p:nvPr>
            <p:ph type="ft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3"/>
          <p:cNvSpPr txBox="1">
            <a:spLocks noGrp="1"/>
          </p:cNvSpPr>
          <p:nvPr>
            <p:ph type="sldNum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3" name="Google Shape;33;p3"/>
          <p:cNvSpPr/>
          <p:nvPr/>
        </p:nvSpPr>
        <p:spPr>
          <a:xfrm>
            <a:off x="226071" y="1440499"/>
            <a:ext cx="91440" cy="6400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Google Shape;35;p4" descr="PSCwall.ps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47342" y="152400"/>
            <a:ext cx="8826412" cy="6558644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4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ft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4"/>
          <p:cNvSpPr txBox="1">
            <a:spLocks noGrp="1"/>
          </p:cNvSpPr>
          <p:nvPr>
            <p:ph type="sldNum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9" name="Google Shape;39;p4"/>
          <p:cNvSpPr/>
          <p:nvPr/>
        </p:nvSpPr>
        <p:spPr>
          <a:xfrm>
            <a:off x="986407" y="2180070"/>
            <a:ext cx="7148285" cy="2527905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40;p4"/>
          <p:cNvSpPr/>
          <p:nvPr/>
        </p:nvSpPr>
        <p:spPr>
          <a:xfrm>
            <a:off x="986407" y="2860427"/>
            <a:ext cx="78399" cy="116719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Google Shape;41;p4"/>
          <p:cNvSpPr/>
          <p:nvPr/>
        </p:nvSpPr>
        <p:spPr>
          <a:xfrm>
            <a:off x="8059059" y="2860427"/>
            <a:ext cx="78399" cy="116719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2" name="Google Shape;42;p4" descr="TAM-LogoBox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91896" y="1711418"/>
            <a:ext cx="937304" cy="937304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4"/>
          <p:cNvSpPr txBox="1">
            <a:spLocks noGrp="1"/>
          </p:cNvSpPr>
          <p:nvPr>
            <p:ph type="title"/>
          </p:nvPr>
        </p:nvSpPr>
        <p:spPr>
          <a:xfrm>
            <a:off x="1524000" y="2872522"/>
            <a:ext cx="6096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500000"/>
              </a:buClr>
              <a:buSzPts val="4200"/>
              <a:buFont typeface="Arial"/>
              <a:buNone/>
              <a:defRPr sz="4200" b="0" i="0">
                <a:solidFill>
                  <a:srgbClr val="5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5"/>
          <p:cNvSpPr txBox="1"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5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5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5"/>
          <p:cNvSpPr txBox="1">
            <a:spLocks noGrp="1"/>
          </p:cNvSpPr>
          <p:nvPr>
            <p:ph type="ft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5"/>
          <p:cNvSpPr txBox="1">
            <a:spLocks noGrp="1"/>
          </p:cNvSpPr>
          <p:nvPr>
            <p:ph type="sldNum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6"/>
          <p:cNvSpPr txBox="1">
            <a:spLocks noGrp="1"/>
          </p:cNvSpPr>
          <p:nvPr>
            <p:ph type="title"/>
          </p:nvPr>
        </p:nvSpPr>
        <p:spPr>
          <a:xfrm>
            <a:off x="457200" y="105476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6"/>
          <p:cNvSpPr txBox="1">
            <a:spLocks noGrp="1"/>
          </p:cNvSpPr>
          <p:nvPr>
            <p:ph type="body" idx="1"/>
          </p:nvPr>
        </p:nvSpPr>
        <p:spPr>
          <a:xfrm>
            <a:off x="457200" y="2294021"/>
            <a:ext cx="4038600" cy="38321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53" name="Google Shape;53;p6"/>
          <p:cNvSpPr txBox="1">
            <a:spLocks noGrp="1"/>
          </p:cNvSpPr>
          <p:nvPr>
            <p:ph type="body" idx="2"/>
          </p:nvPr>
        </p:nvSpPr>
        <p:spPr>
          <a:xfrm>
            <a:off x="4648200" y="2294021"/>
            <a:ext cx="4038600" cy="38321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54" name="Google Shape;54;p6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6"/>
          <p:cNvSpPr txBox="1">
            <a:spLocks noGrp="1"/>
          </p:cNvSpPr>
          <p:nvPr>
            <p:ph type="ft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6"/>
          <p:cNvSpPr txBox="1">
            <a:spLocks noGrp="1"/>
          </p:cNvSpPr>
          <p:nvPr>
            <p:ph type="sldNum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7"/>
          <p:cNvSpPr txBox="1">
            <a:spLocks noGrp="1"/>
          </p:cNvSpPr>
          <p:nvPr>
            <p:ph type="title"/>
          </p:nvPr>
        </p:nvSpPr>
        <p:spPr>
          <a:xfrm>
            <a:off x="457200" y="966704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7"/>
          <p:cNvSpPr txBox="1">
            <a:spLocks noGrp="1"/>
          </p:cNvSpPr>
          <p:nvPr>
            <p:ph type="body" idx="1"/>
          </p:nvPr>
        </p:nvSpPr>
        <p:spPr>
          <a:xfrm>
            <a:off x="457200" y="2307097"/>
            <a:ext cx="4040188" cy="639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0" name="Google Shape;60;p7"/>
          <p:cNvSpPr txBox="1">
            <a:spLocks noGrp="1"/>
          </p:cNvSpPr>
          <p:nvPr>
            <p:ph type="body" idx="2"/>
          </p:nvPr>
        </p:nvSpPr>
        <p:spPr>
          <a:xfrm>
            <a:off x="457200" y="2946860"/>
            <a:ext cx="4040188" cy="3179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61" name="Google Shape;61;p7"/>
          <p:cNvSpPr txBox="1">
            <a:spLocks noGrp="1"/>
          </p:cNvSpPr>
          <p:nvPr>
            <p:ph type="body" idx="3"/>
          </p:nvPr>
        </p:nvSpPr>
        <p:spPr>
          <a:xfrm>
            <a:off x="4645033" y="2307097"/>
            <a:ext cx="4041775" cy="639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2" name="Google Shape;62;p7"/>
          <p:cNvSpPr txBox="1">
            <a:spLocks noGrp="1"/>
          </p:cNvSpPr>
          <p:nvPr>
            <p:ph type="body" idx="4"/>
          </p:nvPr>
        </p:nvSpPr>
        <p:spPr>
          <a:xfrm>
            <a:off x="4645033" y="2946860"/>
            <a:ext cx="4041775" cy="3179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63" name="Google Shape;63;p7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7"/>
          <p:cNvSpPr txBox="1">
            <a:spLocks noGrp="1"/>
          </p:cNvSpPr>
          <p:nvPr>
            <p:ph type="ft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7"/>
          <p:cNvSpPr txBox="1">
            <a:spLocks noGrp="1"/>
          </p:cNvSpPr>
          <p:nvPr>
            <p:ph type="sldNum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8" descr="AcademicBdlg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65893" y="171451"/>
            <a:ext cx="8801737" cy="651510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8"/>
          <p:cNvSpPr/>
          <p:nvPr/>
        </p:nvSpPr>
        <p:spPr>
          <a:xfrm>
            <a:off x="8897182" y="2845408"/>
            <a:ext cx="78399" cy="116719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8"/>
          <p:cNvSpPr/>
          <p:nvPr/>
        </p:nvSpPr>
        <p:spPr>
          <a:xfrm>
            <a:off x="166101" y="2845408"/>
            <a:ext cx="78399" cy="116719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8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8"/>
          <p:cNvSpPr txBox="1">
            <a:spLocks noGrp="1"/>
          </p:cNvSpPr>
          <p:nvPr>
            <p:ph type="ft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8"/>
          <p:cNvSpPr txBox="1">
            <a:spLocks noGrp="1"/>
          </p:cNvSpPr>
          <p:nvPr>
            <p:ph type="sldNum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9"/>
          <p:cNvSpPr txBox="1">
            <a:spLocks noGrp="1"/>
          </p:cNvSpPr>
          <p:nvPr>
            <p:ph type="title"/>
          </p:nvPr>
        </p:nvSpPr>
        <p:spPr>
          <a:xfrm>
            <a:off x="457208" y="1171074"/>
            <a:ext cx="3008313" cy="1162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9"/>
          <p:cNvSpPr txBox="1">
            <a:spLocks noGrp="1"/>
          </p:cNvSpPr>
          <p:nvPr>
            <p:ph type="body" idx="1"/>
          </p:nvPr>
        </p:nvSpPr>
        <p:spPr>
          <a:xfrm>
            <a:off x="3575050" y="1171074"/>
            <a:ext cx="5111750" cy="4955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76" name="Google Shape;76;p9"/>
          <p:cNvSpPr txBox="1">
            <a:spLocks noGrp="1"/>
          </p:cNvSpPr>
          <p:nvPr>
            <p:ph type="body" idx="2"/>
          </p:nvPr>
        </p:nvSpPr>
        <p:spPr>
          <a:xfrm>
            <a:off x="457208" y="2406316"/>
            <a:ext cx="3008313" cy="37198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7" name="Google Shape;77;p9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9"/>
          <p:cNvSpPr txBox="1">
            <a:spLocks noGrp="1"/>
          </p:cNvSpPr>
          <p:nvPr>
            <p:ph type="ft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9"/>
          <p:cNvSpPr txBox="1">
            <a:spLocks noGrp="1"/>
          </p:cNvSpPr>
          <p:nvPr>
            <p:ph type="sldNum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0"/>
          <p:cNvSpPr txBox="1">
            <a:spLocks noGrp="1"/>
          </p:cNvSpPr>
          <p:nvPr>
            <p:ph type="title"/>
          </p:nvPr>
        </p:nvSpPr>
        <p:spPr>
          <a:xfrm>
            <a:off x="1792288" y="4800601"/>
            <a:ext cx="5486400" cy="566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0"/>
          <p:cNvSpPr>
            <a:spLocks noGrp="1"/>
          </p:cNvSpPr>
          <p:nvPr>
            <p:ph type="pic" idx="2"/>
          </p:nvPr>
        </p:nvSpPr>
        <p:spPr>
          <a:xfrm>
            <a:off x="1792288" y="1106905"/>
            <a:ext cx="5486400" cy="3620670"/>
          </a:xfrm>
          <a:prstGeom prst="rect">
            <a:avLst/>
          </a:prstGeom>
          <a:noFill/>
          <a:ln>
            <a:noFill/>
          </a:ln>
        </p:spPr>
      </p:sp>
      <p:sp>
        <p:nvSpPr>
          <p:cNvPr id="83" name="Google Shape;83;p10"/>
          <p:cNvSpPr txBox="1">
            <a:spLocks noGrp="1"/>
          </p:cNvSpPr>
          <p:nvPr>
            <p:ph type="body" idx="1"/>
          </p:nvPr>
        </p:nvSpPr>
        <p:spPr>
          <a:xfrm>
            <a:off x="1792288" y="5367342"/>
            <a:ext cx="5486400" cy="804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84" name="Google Shape;84;p10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0"/>
          <p:cNvSpPr txBox="1">
            <a:spLocks noGrp="1"/>
          </p:cNvSpPr>
          <p:nvPr>
            <p:ph type="ft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0"/>
          <p:cNvSpPr txBox="1">
            <a:spLocks noGrp="1"/>
          </p:cNvSpPr>
          <p:nvPr>
            <p:ph type="sldNum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226071" y="274640"/>
            <a:ext cx="8697402" cy="705194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"/>
          <p:cNvSpPr txBox="1">
            <a:spLocks noGrp="1"/>
          </p:cNvSpPr>
          <p:nvPr>
            <p:ph type="title"/>
          </p:nvPr>
        </p:nvSpPr>
        <p:spPr>
          <a:xfrm>
            <a:off x="457200" y="979834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body" idx="1"/>
          </p:nvPr>
        </p:nvSpPr>
        <p:spPr>
          <a:xfrm>
            <a:off x="457200" y="2122834"/>
            <a:ext cx="8229600" cy="400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ft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Google Shape;15;p1"/>
          <p:cNvSpPr txBox="1">
            <a:spLocks noGrp="1"/>
          </p:cNvSpPr>
          <p:nvPr>
            <p:ph type="sldNum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6" name="Google Shape;16;p1"/>
          <p:cNvCxnSpPr/>
          <p:nvPr/>
        </p:nvCxnSpPr>
        <p:spPr>
          <a:xfrm>
            <a:off x="152403" y="6575107"/>
            <a:ext cx="7050313" cy="0"/>
          </a:xfrm>
          <a:prstGeom prst="straightConnector1">
            <a:avLst/>
          </a:prstGeom>
          <a:noFill/>
          <a:ln w="12700" cap="flat" cmpd="sng">
            <a:solidFill>
              <a:srgbClr val="E4002B"/>
            </a:solidFill>
            <a:prstDash val="solid"/>
            <a:miter lim="400000"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1"/>
          <p:cNvSpPr txBox="1">
            <a:spLocks noGrp="1"/>
          </p:cNvSpPr>
          <p:nvPr>
            <p:ph type="ctrTitle"/>
          </p:nvPr>
        </p:nvSpPr>
        <p:spPr>
          <a:xfrm>
            <a:off x="685800" y="2693988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</a:pPr>
            <a:r>
              <a:rPr lang="en-US"/>
              <a:t>Audio Harmonizer</a:t>
            </a:r>
            <a:endParaRPr/>
          </a:p>
        </p:txBody>
      </p:sp>
      <p:sp>
        <p:nvSpPr>
          <p:cNvPr id="92" name="Google Shape;92;p11"/>
          <p:cNvSpPr txBox="1">
            <a:spLocks noGrp="1"/>
          </p:cNvSpPr>
          <p:nvPr>
            <p:ph type="subTitle" idx="1"/>
          </p:nvPr>
        </p:nvSpPr>
        <p:spPr>
          <a:xfrm>
            <a:off x="1371600" y="4235390"/>
            <a:ext cx="6400800" cy="11898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 dirty="0"/>
              <a:t>Urinrinoghene Lauretta Omughelli and Team</a:t>
            </a:r>
            <a:endParaRPr dirty="0"/>
          </a:p>
        </p:txBody>
      </p:sp>
      <p:cxnSp>
        <p:nvCxnSpPr>
          <p:cNvPr id="93" name="Google Shape;93;p11"/>
          <p:cNvCxnSpPr/>
          <p:nvPr/>
        </p:nvCxnSpPr>
        <p:spPr>
          <a:xfrm>
            <a:off x="2558716" y="3923383"/>
            <a:ext cx="4026569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875" y="2431500"/>
            <a:ext cx="4645750" cy="36890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98800" y="2431500"/>
            <a:ext cx="3816175" cy="3689075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0"/>
          <p:cNvSpPr txBox="1"/>
          <p:nvPr/>
        </p:nvSpPr>
        <p:spPr>
          <a:xfrm>
            <a:off x="479325" y="1087700"/>
            <a:ext cx="8424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20"/>
          <p:cNvSpPr txBox="1"/>
          <p:nvPr/>
        </p:nvSpPr>
        <p:spPr>
          <a:xfrm>
            <a:off x="6026225" y="1612650"/>
            <a:ext cx="7347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20"/>
          <p:cNvSpPr txBox="1"/>
          <p:nvPr/>
        </p:nvSpPr>
        <p:spPr>
          <a:xfrm>
            <a:off x="-97125" y="923100"/>
            <a:ext cx="9577800" cy="150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300">
                <a:solidFill>
                  <a:srgbClr val="500000"/>
                </a:solidFill>
              </a:rPr>
              <a:t>Power Supply Output Voltage Validation with DSP and MCU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1"/>
          <p:cNvSpPr txBox="1">
            <a:spLocks noGrp="1"/>
          </p:cNvSpPr>
          <p:nvPr>
            <p:ph type="title"/>
          </p:nvPr>
        </p:nvSpPr>
        <p:spPr>
          <a:xfrm>
            <a:off x="457200" y="1189039"/>
            <a:ext cx="82296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Android App</a:t>
            </a:r>
            <a:endParaRPr/>
          </a:p>
        </p:txBody>
      </p:sp>
      <p:graphicFrame>
        <p:nvGraphicFramePr>
          <p:cNvPr id="168" name="Google Shape;168;p21"/>
          <p:cNvGraphicFramePr/>
          <p:nvPr/>
        </p:nvGraphicFramePr>
        <p:xfrm>
          <a:off x="829600" y="2549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{6BB6AB77-8CCE-433B-B563-97E444DD26A7}</a:tableStyleId>
              </a:tblPr>
              <a:tblGrid>
                <a:gridCol w="361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9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Accomplishments Since Last Presentation</a:t>
                      </a:r>
                      <a:endParaRPr sz="17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solidFill>
                            <a:srgbClr val="E4002B"/>
                          </a:solidFill>
                        </a:rPr>
                        <a:t>&lt;20 hrs&gt;</a:t>
                      </a:r>
                      <a:endParaRPr sz="1700">
                        <a:solidFill>
                          <a:srgbClr val="E4002B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Ongoing progress/problems and plans until next presentation</a:t>
                      </a:r>
                      <a:endParaRPr sz="17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457200" lvl="0" indent="-3365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700"/>
                        <a:buChar char="●"/>
                      </a:pPr>
                      <a:r>
                        <a:rPr lang="en-US" sz="1700">
                          <a:solidFill>
                            <a:schemeClr val="dk1"/>
                          </a:solidFill>
                        </a:rPr>
                        <a:t>Implemented new method for receiving battery level</a:t>
                      </a:r>
                      <a:endParaRPr sz="1700">
                        <a:solidFill>
                          <a:schemeClr val="dk1"/>
                        </a:solidFill>
                      </a:endParaRPr>
                    </a:p>
                    <a:p>
                      <a:pPr marL="45720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7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3365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700"/>
                        <a:buChar char="●"/>
                      </a:pPr>
                      <a:r>
                        <a:rPr lang="en-US" sz="1700"/>
                        <a:t>Android App is complete</a:t>
                      </a:r>
                      <a:endParaRPr sz="17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2"/>
          <p:cNvSpPr txBox="1">
            <a:spLocks noGrp="1"/>
          </p:cNvSpPr>
          <p:nvPr>
            <p:ph type="ctrTitle"/>
          </p:nvPr>
        </p:nvSpPr>
        <p:spPr>
          <a:xfrm>
            <a:off x="685800" y="2693988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</a:pPr>
            <a:r>
              <a:rPr lang="en-US"/>
              <a:t>Progress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3"/>
          <p:cNvSpPr txBox="1">
            <a:spLocks noGrp="1"/>
          </p:cNvSpPr>
          <p:nvPr>
            <p:ph type="title"/>
          </p:nvPr>
        </p:nvSpPr>
        <p:spPr>
          <a:xfrm>
            <a:off x="457200" y="1189039"/>
            <a:ext cx="82296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Execution Plan</a:t>
            </a:r>
            <a:endParaRPr/>
          </a:p>
        </p:txBody>
      </p:sp>
      <p:pic>
        <p:nvPicPr>
          <p:cNvPr id="180" name="Google Shape;18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5675" y="2332039"/>
            <a:ext cx="8217626" cy="42211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5"/>
          <p:cNvSpPr txBox="1">
            <a:spLocks noGrp="1"/>
          </p:cNvSpPr>
          <p:nvPr>
            <p:ph type="title"/>
          </p:nvPr>
        </p:nvSpPr>
        <p:spPr>
          <a:xfrm>
            <a:off x="1524000" y="2872522"/>
            <a:ext cx="6096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500000"/>
              </a:buClr>
              <a:buSzPts val="4200"/>
              <a:buFont typeface="Arial"/>
              <a:buNone/>
            </a:pPr>
            <a:r>
              <a:rPr lang="en-US"/>
              <a:t>Questions?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98425" y="3292100"/>
            <a:ext cx="5588375" cy="3197375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2"/>
          <p:cNvSpPr txBox="1">
            <a:spLocks noGrp="1"/>
          </p:cNvSpPr>
          <p:nvPr>
            <p:ph type="title"/>
          </p:nvPr>
        </p:nvSpPr>
        <p:spPr>
          <a:xfrm>
            <a:off x="457200" y="118903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500000"/>
              </a:buClr>
              <a:buSzPts val="6000"/>
              <a:buFont typeface="Arial"/>
              <a:buNone/>
            </a:pPr>
            <a:r>
              <a:rPr lang="en-US" sz="5800"/>
              <a:t>Project Statement</a:t>
            </a:r>
            <a:endParaRPr sz="5800"/>
          </a:p>
        </p:txBody>
      </p:sp>
      <p:sp>
        <p:nvSpPr>
          <p:cNvPr id="100" name="Google Shape;100;p12"/>
          <p:cNvSpPr txBox="1">
            <a:spLocks noGrp="1"/>
          </p:cNvSpPr>
          <p:nvPr>
            <p:ph type="body" idx="1"/>
          </p:nvPr>
        </p:nvSpPr>
        <p:spPr>
          <a:xfrm>
            <a:off x="457188" y="2207139"/>
            <a:ext cx="7852500" cy="379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200"/>
              <a:buNone/>
            </a:pPr>
            <a:r>
              <a:rPr lang="en-US" sz="3000"/>
              <a:t>Create a system that allows artists to create multiple harmonies in real time for performances.</a:t>
            </a:r>
            <a:endParaRPr sz="3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3"/>
          <p:cNvSpPr txBox="1">
            <a:spLocks noGrp="1"/>
          </p:cNvSpPr>
          <p:nvPr>
            <p:ph type="title"/>
          </p:nvPr>
        </p:nvSpPr>
        <p:spPr>
          <a:xfrm>
            <a:off x="457200" y="118903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500000"/>
              </a:buClr>
              <a:buSzPts val="6000"/>
              <a:buFont typeface="Arial"/>
              <a:buNone/>
            </a:pPr>
            <a:r>
              <a:rPr lang="en-US" sz="5800" dirty="0"/>
              <a:t>Project Subsystems</a:t>
            </a:r>
            <a:endParaRPr sz="58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560BA71-A0A8-2D92-E76F-D22543FED9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249448"/>
            <a:ext cx="8484036" cy="429282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4"/>
          <p:cNvSpPr txBox="1">
            <a:spLocks noGrp="1"/>
          </p:cNvSpPr>
          <p:nvPr>
            <p:ph type="title"/>
          </p:nvPr>
        </p:nvSpPr>
        <p:spPr>
          <a:xfrm>
            <a:off x="457200" y="1189039"/>
            <a:ext cx="82296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Project Current Timeline</a:t>
            </a:r>
            <a:endParaRPr/>
          </a:p>
        </p:txBody>
      </p:sp>
      <p:sp>
        <p:nvSpPr>
          <p:cNvPr id="116" name="Google Shape;116;p14"/>
          <p:cNvSpPr txBox="1">
            <a:spLocks noGrp="1"/>
          </p:cNvSpPr>
          <p:nvPr>
            <p:ph type="body" idx="1"/>
          </p:nvPr>
        </p:nvSpPr>
        <p:spPr>
          <a:xfrm>
            <a:off x="834188" y="2332039"/>
            <a:ext cx="7852500" cy="3794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>
                <a:solidFill>
                  <a:schemeClr val="dk1"/>
                </a:solidFill>
              </a:rPr>
              <a:t>Real-Time Audio Functioning</a:t>
            </a:r>
            <a:endParaRPr>
              <a:solidFill>
                <a:schemeClr val="dk1"/>
              </a:solidFill>
            </a:endParaRPr>
          </a:p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>
                <a:solidFill>
                  <a:schemeClr val="dk1"/>
                </a:solidFill>
              </a:rPr>
              <a:t>MCU and Android Application Bluetooth Communication Integrated and Validated</a:t>
            </a:r>
            <a:endParaRPr>
              <a:solidFill>
                <a:schemeClr val="dk1"/>
              </a:solidFill>
            </a:endParaRPr>
          </a:p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>
                <a:solidFill>
                  <a:schemeClr val="dk1"/>
                </a:solidFill>
              </a:rPr>
              <a:t>MCU and DSP I2C Communication Integrated and Validated</a:t>
            </a:r>
            <a:endParaRPr>
              <a:solidFill>
                <a:schemeClr val="dk1"/>
              </a:solidFill>
            </a:endParaRPr>
          </a:p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>
                <a:solidFill>
                  <a:schemeClr val="dk1"/>
                </a:solidFill>
              </a:rPr>
              <a:t>Power Supply Integrated and Validated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5"/>
          <p:cNvSpPr txBox="1">
            <a:spLocks noGrp="1"/>
          </p:cNvSpPr>
          <p:nvPr>
            <p:ph type="title"/>
          </p:nvPr>
        </p:nvSpPr>
        <p:spPr>
          <a:xfrm>
            <a:off x="457200" y="1189039"/>
            <a:ext cx="82296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900"/>
              <a:t>Digital Signal Processor</a:t>
            </a:r>
            <a:endParaRPr sz="3900"/>
          </a:p>
        </p:txBody>
      </p:sp>
      <p:graphicFrame>
        <p:nvGraphicFramePr>
          <p:cNvPr id="123" name="Google Shape;123;p15"/>
          <p:cNvGraphicFramePr/>
          <p:nvPr/>
        </p:nvGraphicFramePr>
        <p:xfrm>
          <a:off x="952500" y="2438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{6BB6AB77-8CCE-433B-B563-97E444DD26A7}</a:tableStyleId>
              </a:tblPr>
              <a:tblGrid>
                <a:gridCol w="361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9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Accomplishments Since Last Presentation</a:t>
                      </a:r>
                      <a:endParaRPr sz="17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solidFill>
                            <a:srgbClr val="E4002B"/>
                          </a:solidFill>
                        </a:rPr>
                        <a:t>&lt;18 hrs&gt;</a:t>
                      </a:r>
                      <a:endParaRPr sz="1700">
                        <a:solidFill>
                          <a:srgbClr val="E4002B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Ongoing progress/problems and plans until next presentation</a:t>
                      </a:r>
                      <a:endParaRPr sz="17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457200" lvl="0" indent="-3365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700"/>
                        <a:buChar char="●"/>
                      </a:pPr>
                      <a:r>
                        <a:rPr lang="en-US" sz="1700">
                          <a:solidFill>
                            <a:schemeClr val="dk1"/>
                          </a:solidFill>
                        </a:rPr>
                        <a:t>Integrated IQMATHLIB into MSP430 Project</a:t>
                      </a:r>
                      <a:endParaRPr sz="1700">
                        <a:solidFill>
                          <a:schemeClr val="dk1"/>
                        </a:solidFill>
                      </a:endParaRPr>
                    </a:p>
                    <a:p>
                      <a:pPr marL="457200" lvl="0" indent="-3365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700"/>
                        <a:buChar char="●"/>
                      </a:pPr>
                      <a:r>
                        <a:rPr lang="en-US" sz="1700">
                          <a:solidFill>
                            <a:schemeClr val="dk1"/>
                          </a:solidFill>
                        </a:rPr>
                        <a:t>Refactored parts of algorithm program into Code Composer Studio</a:t>
                      </a:r>
                      <a:endParaRPr sz="1700">
                        <a:solidFill>
                          <a:schemeClr val="dk1"/>
                        </a:solidFill>
                      </a:endParaRPr>
                    </a:p>
                    <a:p>
                      <a:pPr marL="45720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7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3365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700"/>
                        <a:buChar char="●"/>
                      </a:pPr>
                      <a:r>
                        <a:rPr lang="en-US" sz="1700"/>
                        <a:t>Finish integrating algorithms and validate (non-real time version)</a:t>
                      </a:r>
                      <a:endParaRPr sz="1700"/>
                    </a:p>
                    <a:p>
                      <a:pPr marL="457200" lvl="0" indent="-3365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700"/>
                        <a:buChar char="●"/>
                      </a:pPr>
                      <a:r>
                        <a:rPr lang="en-US" sz="1700"/>
                        <a:t>Reattempt algorithm with complex DSK Kit for real-time functionality*</a:t>
                      </a:r>
                      <a:endParaRPr sz="17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6"/>
          <p:cNvSpPr txBox="1">
            <a:spLocks noGrp="1"/>
          </p:cNvSpPr>
          <p:nvPr>
            <p:ph type="title"/>
          </p:nvPr>
        </p:nvSpPr>
        <p:spPr>
          <a:xfrm>
            <a:off x="457200" y="1167948"/>
            <a:ext cx="8229600" cy="9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500000"/>
              </a:buClr>
              <a:buSzPts val="6000"/>
              <a:buFont typeface="Arial"/>
              <a:buNone/>
            </a:pPr>
            <a:r>
              <a:rPr lang="en-US" sz="3900"/>
              <a:t>Microcontroller Unit</a:t>
            </a:r>
            <a:endParaRPr sz="3900"/>
          </a:p>
        </p:txBody>
      </p:sp>
      <p:graphicFrame>
        <p:nvGraphicFramePr>
          <p:cNvPr id="129" name="Google Shape;129;p16"/>
          <p:cNvGraphicFramePr/>
          <p:nvPr/>
        </p:nvGraphicFramePr>
        <p:xfrm>
          <a:off x="952500" y="2078450"/>
          <a:ext cx="7239000" cy="1832970"/>
        </p:xfrm>
        <a:graphic>
          <a:graphicData uri="http://schemas.openxmlformats.org/drawingml/2006/table">
            <a:tbl>
              <a:tblPr>
                <a:noFill/>
                <a:tableStyleId>{6BB6AB77-8CCE-433B-B563-97E444DD26A7}</a:tableStyleId>
              </a:tblPr>
              <a:tblGrid>
                <a:gridCol w="361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9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7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Accomplishments Since Last Presentation</a:t>
                      </a: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F0000"/>
                          </a:solidFill>
                        </a:rPr>
                        <a:t>&lt;3 hrs&gt;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Ongoing progress/problems and plans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23400">
                <a:tc>
                  <a:txBody>
                    <a:bodyPr/>
                    <a:lstStyle/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●"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Seamless communication between Fuel Gauge, MCU, and Android App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marL="45720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0" name="Google Shape;130;p16"/>
          <p:cNvSpPr txBox="1">
            <a:spLocks noGrp="1"/>
          </p:cNvSpPr>
          <p:nvPr>
            <p:ph type="title"/>
          </p:nvPr>
        </p:nvSpPr>
        <p:spPr>
          <a:xfrm>
            <a:off x="554075" y="3989673"/>
            <a:ext cx="8229600" cy="9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500000"/>
              </a:buClr>
              <a:buSzPts val="6000"/>
              <a:buFont typeface="Arial"/>
              <a:buNone/>
            </a:pPr>
            <a:r>
              <a:rPr lang="en-US" sz="3900"/>
              <a:t>Main Unit Schematic/PCB</a:t>
            </a:r>
            <a:endParaRPr sz="3900"/>
          </a:p>
        </p:txBody>
      </p:sp>
      <p:graphicFrame>
        <p:nvGraphicFramePr>
          <p:cNvPr id="131" name="Google Shape;131;p16"/>
          <p:cNvGraphicFramePr/>
          <p:nvPr/>
        </p:nvGraphicFramePr>
        <p:xfrm>
          <a:off x="952500" y="4822900"/>
          <a:ext cx="7239000" cy="1219140"/>
        </p:xfrm>
        <a:graphic>
          <a:graphicData uri="http://schemas.openxmlformats.org/drawingml/2006/table">
            <a:tbl>
              <a:tblPr>
                <a:noFill/>
                <a:tableStyleId>{6BB6AB77-8CCE-433B-B563-97E444DD26A7}</a:tableStyleId>
              </a:tblPr>
              <a:tblGrid>
                <a:gridCol w="361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9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Accomplishments Since Last Presentation</a:t>
                      </a: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F0000"/>
                          </a:solidFill>
                        </a:rPr>
                        <a:t>&lt;25 Hrs&gt;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Ongoing progress/problems and plans until next presentation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●"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Schematic Completed and Ordered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-US"/>
                        <a:t>MSP430 Flash Hardware </a:t>
                      </a:r>
                      <a:endParaRPr/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-US"/>
                        <a:t>Solder parts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7"/>
          <p:cNvSpPr txBox="1">
            <a:spLocks noGrp="1"/>
          </p:cNvSpPr>
          <p:nvPr>
            <p:ph type="title"/>
          </p:nvPr>
        </p:nvSpPr>
        <p:spPr>
          <a:xfrm>
            <a:off x="457200" y="1032789"/>
            <a:ext cx="82296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Schematics</a:t>
            </a:r>
            <a:endParaRPr/>
          </a:p>
        </p:txBody>
      </p:sp>
      <p:pic>
        <p:nvPicPr>
          <p:cNvPr id="138" name="Google Shape;13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400" y="1951925"/>
            <a:ext cx="8457149" cy="4484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813" y="1308626"/>
            <a:ext cx="8774376" cy="4684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9"/>
          <p:cNvSpPr txBox="1">
            <a:spLocks noGrp="1"/>
          </p:cNvSpPr>
          <p:nvPr>
            <p:ph type="title"/>
          </p:nvPr>
        </p:nvSpPr>
        <p:spPr>
          <a:xfrm>
            <a:off x="457200" y="309383"/>
            <a:ext cx="8229600" cy="20226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581"/>
              <a:buFont typeface="Arial"/>
              <a:buNone/>
            </a:pPr>
            <a:endParaRPr sz="43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581"/>
              <a:buFont typeface="Arial"/>
              <a:buNone/>
            </a:pPr>
            <a:r>
              <a:rPr lang="en-US" sz="4300"/>
              <a:t>Power Supply Integration with MCU and Android App</a:t>
            </a:r>
            <a:endParaRPr sz="4300"/>
          </a:p>
        </p:txBody>
      </p:sp>
      <p:graphicFrame>
        <p:nvGraphicFramePr>
          <p:cNvPr id="151" name="Google Shape;151;p19"/>
          <p:cNvGraphicFramePr/>
          <p:nvPr/>
        </p:nvGraphicFramePr>
        <p:xfrm>
          <a:off x="952500" y="233204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{6BB6AB77-8CCE-433B-B563-97E444DD26A7}</a:tableStyleId>
              </a:tblPr>
              <a:tblGrid>
                <a:gridCol w="3867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67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70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Accomplishments Since Our Last Presentation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 </a:t>
                      </a:r>
                      <a:r>
                        <a:rPr lang="en-US" sz="1600">
                          <a:solidFill>
                            <a:srgbClr val="E4002B"/>
                          </a:solidFill>
                        </a:rPr>
                        <a:t>&lt;20 hrs&gt;</a:t>
                      </a:r>
                      <a:endParaRPr sz="16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Ongoing progress/problems and plans until next presentation</a:t>
                      </a:r>
                      <a:endParaRPr sz="16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91800">
                <a:tc>
                  <a:txBody>
                    <a:bodyPr/>
                    <a:lstStyle/>
                    <a:p>
                      <a:pPr marL="457200" lvl="0" indent="-3365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700"/>
                        <a:buChar char="●"/>
                      </a:pPr>
                      <a:r>
                        <a:rPr lang="en-US" sz="1700"/>
                        <a:t>Successfully Integrated power supply with DSP (MSP430) and MCU (ESP32)</a:t>
                      </a:r>
                      <a:endParaRPr sz="1700"/>
                    </a:p>
                    <a:p>
                      <a:pPr marL="45720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700"/>
                    </a:p>
                    <a:p>
                      <a:pPr marL="457200" lvl="0" indent="-3365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700"/>
                        <a:buChar char="●"/>
                      </a:pPr>
                      <a:r>
                        <a:rPr lang="en-US" sz="1700"/>
                        <a:t>Successfully Integrated fuel gauge with MCU/App</a:t>
                      </a:r>
                      <a:endParaRPr sz="1700"/>
                    </a:p>
                    <a:p>
                      <a:pPr marL="45720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7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7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7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7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3365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700"/>
                        <a:buChar char="●"/>
                      </a:pPr>
                      <a:r>
                        <a:rPr lang="en-US" sz="1700">
                          <a:solidFill>
                            <a:schemeClr val="dk1"/>
                          </a:solidFill>
                        </a:rPr>
                        <a:t>Validate battery percentage on App</a:t>
                      </a:r>
                      <a:endParaRPr sz="1700">
                        <a:solidFill>
                          <a:schemeClr val="dk1"/>
                        </a:solidFill>
                      </a:endParaRPr>
                    </a:p>
                    <a:p>
                      <a:pPr marL="45720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700">
                        <a:solidFill>
                          <a:schemeClr val="dk1"/>
                        </a:solidFill>
                      </a:endParaRPr>
                    </a:p>
                    <a:p>
                      <a:pPr marL="457200" lvl="0" indent="-3365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700"/>
                        <a:buChar char="●"/>
                      </a:pPr>
                      <a:r>
                        <a:rPr lang="en-US" sz="1700">
                          <a:solidFill>
                            <a:schemeClr val="dk1"/>
                          </a:solidFill>
                        </a:rPr>
                        <a:t>Output voltage starts at 2.6 V before reaching 3.3 V- Use linear regulator to fix 2.6 V output </a:t>
                      </a:r>
                      <a:endParaRPr sz="1700">
                        <a:solidFill>
                          <a:schemeClr val="dk1"/>
                        </a:solidFill>
                      </a:endParaRPr>
                    </a:p>
                    <a:p>
                      <a:pPr marL="45720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700">
                        <a:solidFill>
                          <a:schemeClr val="dk1"/>
                        </a:solidFill>
                      </a:endParaRPr>
                    </a:p>
                    <a:p>
                      <a:pPr marL="45720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7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333</Words>
  <Application>Microsoft Office PowerPoint</Application>
  <PresentationFormat>On-screen Show (4:3)</PresentationFormat>
  <Paragraphs>66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Georgia</vt:lpstr>
      <vt:lpstr>Office Theme</vt:lpstr>
      <vt:lpstr>Audio Harmonizer</vt:lpstr>
      <vt:lpstr>Project Statement</vt:lpstr>
      <vt:lpstr>Project Subsystems</vt:lpstr>
      <vt:lpstr>Project Current Timeline</vt:lpstr>
      <vt:lpstr>Digital Signal Processor</vt:lpstr>
      <vt:lpstr>Microcontroller Unit</vt:lpstr>
      <vt:lpstr>Schematics</vt:lpstr>
      <vt:lpstr>PowerPoint Presentation</vt:lpstr>
      <vt:lpstr> Power Supply Integration with MCU and Android App</vt:lpstr>
      <vt:lpstr>PowerPoint Presentation</vt:lpstr>
      <vt:lpstr>Android App</vt:lpstr>
      <vt:lpstr>Progress</vt:lpstr>
      <vt:lpstr>Execution Plan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Urinrin Omughelli</cp:lastModifiedBy>
  <cp:revision>3</cp:revision>
  <dcterms:modified xsi:type="dcterms:W3CDTF">2024-08-05T22:03:58Z</dcterms:modified>
</cp:coreProperties>
</file>