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7" r:id="rId3"/>
    <p:sldId id="258" r:id="rId4"/>
    <p:sldId id="259" r:id="rId5"/>
    <p:sldId id="260" r:id="rId6"/>
    <p:sldId id="300" r:id="rId7"/>
    <p:sldId id="263" r:id="rId8"/>
    <p:sldId id="297" r:id="rId9"/>
    <p:sldId id="298" r:id="rId10"/>
    <p:sldId id="262" r:id="rId11"/>
    <p:sldId id="303" r:id="rId12"/>
    <p:sldId id="302" r:id="rId13"/>
    <p:sldId id="304" r:id="rId14"/>
    <p:sldId id="264" r:id="rId15"/>
    <p:sldId id="306" r:id="rId16"/>
    <p:sldId id="307" r:id="rId17"/>
    <p:sldId id="265" r:id="rId18"/>
    <p:sldId id="308" r:id="rId19"/>
    <p:sldId id="269" r:id="rId20"/>
    <p:sldId id="270" r:id="rId21"/>
    <p:sldId id="271" r:id="rId22"/>
    <p:sldId id="272" r:id="rId23"/>
    <p:sldId id="266" r:id="rId24"/>
    <p:sldId id="267" r:id="rId25"/>
    <p:sldId id="283" r:id="rId26"/>
    <p:sldId id="285" r:id="rId27"/>
    <p:sldId id="286" r:id="rId28"/>
    <p:sldId id="287" r:id="rId29"/>
    <p:sldId id="288" r:id="rId30"/>
    <p:sldId id="290" r:id="rId31"/>
    <p:sldId id="291" r:id="rId32"/>
    <p:sldId id="292" r:id="rId33"/>
    <p:sldId id="293" r:id="rId34"/>
    <p:sldId id="294" r:id="rId35"/>
    <p:sldId id="30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7" autoAdjust="0"/>
    <p:restoredTop sz="94660"/>
  </p:normalViewPr>
  <p:slideViewPr>
    <p:cSldViewPr snapToGrid="0">
      <p:cViewPr varScale="1">
        <p:scale>
          <a:sx n="76" d="100"/>
          <a:sy n="76" d="100"/>
        </p:scale>
        <p:origin x="72"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3B33C-FB10-4D2B-8148-D61C5F87FA6A}" type="datetimeFigureOut">
              <a:rPr lang="ru-RU" smtClean="0"/>
              <a:t>15.09.2020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C70-775E-4EA9-B35A-869B615E1B29}" type="slidenum">
              <a:rPr lang="ru-RU" smtClean="0"/>
              <a:t>‹#›</a:t>
            </a:fld>
            <a:endParaRPr lang="ru-RU"/>
          </a:p>
        </p:txBody>
      </p:sp>
    </p:spTree>
    <p:extLst>
      <p:ext uri="{BB962C8B-B14F-4D97-AF65-F5344CB8AC3E}">
        <p14:creationId xmlns:p14="http://schemas.microsoft.com/office/powerpoint/2010/main" val="312392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77813"/>
            <a:ext cx="10363200" cy="1143000"/>
          </a:xfrm>
        </p:spPr>
        <p:txBody>
          <a:bodyPr/>
          <a:lstStyle/>
          <a:p>
            <a:r>
              <a:rPr lang="ru-RU"/>
              <a:t>Образец заголовка</a:t>
            </a:r>
          </a:p>
        </p:txBody>
      </p:sp>
      <p:sp>
        <p:nvSpPr>
          <p:cNvPr id="3" name="Таблица 2"/>
          <p:cNvSpPr>
            <a:spLocks noGrp="1"/>
          </p:cNvSpPr>
          <p:nvPr>
            <p:ph type="tbl" idx="1"/>
          </p:nvPr>
        </p:nvSpPr>
        <p:spPr>
          <a:xfrm>
            <a:off x="1219200" y="1600201"/>
            <a:ext cx="10363200" cy="4530725"/>
          </a:xfrm>
        </p:spPr>
        <p:txBody>
          <a:bodyPr/>
          <a:lstStyle/>
          <a:p>
            <a:endParaRPr lang="ru-RU"/>
          </a:p>
        </p:txBody>
      </p:sp>
      <p:sp>
        <p:nvSpPr>
          <p:cNvPr id="4" name="Дата 3"/>
          <p:cNvSpPr>
            <a:spLocks noGrp="1"/>
          </p:cNvSpPr>
          <p:nvPr>
            <p:ph type="dt" sz="half" idx="10"/>
          </p:nvPr>
        </p:nvSpPr>
        <p:spPr>
          <a:xfrm>
            <a:off x="1219200" y="6251575"/>
            <a:ext cx="2641600" cy="457200"/>
          </a:xfrm>
        </p:spPr>
        <p:txBody>
          <a:bodyPr/>
          <a:lstStyle>
            <a:lvl1pPr>
              <a:defRPr/>
            </a:lvl1pPr>
          </a:lstStyle>
          <a:p>
            <a:endParaRPr lang="ru-RU"/>
          </a:p>
        </p:txBody>
      </p:sp>
      <p:sp>
        <p:nvSpPr>
          <p:cNvPr id="5" name="Нижний колонтитул 4"/>
          <p:cNvSpPr>
            <a:spLocks noGrp="1"/>
          </p:cNvSpPr>
          <p:nvPr>
            <p:ph type="ftr" sz="quarter" idx="11"/>
          </p:nvPr>
        </p:nvSpPr>
        <p:spPr>
          <a:xfrm>
            <a:off x="4470400" y="6248400"/>
            <a:ext cx="3962400" cy="457200"/>
          </a:xfrm>
        </p:spPr>
        <p:txBody>
          <a:bodyPr/>
          <a:lstStyle>
            <a:lvl1pPr>
              <a:defRPr/>
            </a:lvl1pPr>
          </a:lstStyle>
          <a:p>
            <a:endParaRPr lang="ru-RU"/>
          </a:p>
        </p:txBody>
      </p:sp>
      <p:sp>
        <p:nvSpPr>
          <p:cNvPr id="6" name="Номер слайда 5"/>
          <p:cNvSpPr>
            <a:spLocks noGrp="1"/>
          </p:cNvSpPr>
          <p:nvPr>
            <p:ph type="sldNum" sz="quarter" idx="12"/>
          </p:nvPr>
        </p:nvSpPr>
        <p:spPr>
          <a:xfrm>
            <a:off x="9042400" y="6248400"/>
            <a:ext cx="2540000" cy="457200"/>
          </a:xfrm>
        </p:spPr>
        <p:txBody>
          <a:bodyPr/>
          <a:lstStyle>
            <a:lvl1pPr>
              <a:defRPr/>
            </a:lvl1pPr>
          </a:lstStyle>
          <a:p>
            <a:fld id="{26A030F5-315D-4543-9595-664E828E704A}" type="slidenum">
              <a:rPr lang="ru-RU"/>
              <a:pPr/>
              <a:t>‹#›</a:t>
            </a:fld>
            <a:endParaRPr lang="ru-RU"/>
          </a:p>
        </p:txBody>
      </p:sp>
    </p:spTree>
    <p:extLst>
      <p:ext uri="{BB962C8B-B14F-4D97-AF65-F5344CB8AC3E}">
        <p14:creationId xmlns:p14="http://schemas.microsoft.com/office/powerpoint/2010/main" val="1476200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9/15/2020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9/15/2020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9/15/2020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ipcom.ua/en/images/1cabel/twisted/kppet1.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ember.com.ua/photos/1285077589.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hyperlink" Target="http://www.sputnikmir.ru/sxema.gi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hyperlink" Target="http://asvagroup.com/upload/image/rrl_2.gi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industryarea.de/p_images/g_6019.jp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cat235-page34.pluspicture.ru/images/168/235/orig_345_1297741528T96s8Dz4bT.jp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lr.kiev.ua/teoria/clipboard.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hyperlink" Target="http://www.wifilab.ru/pics/menu/resheniya/vr_ud_kl_1.gi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ss-imgs.s3.amazonaws.com/292/images/9150/62.png" TargetMode="External"/><Relationship Id="rId1"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hyperlink" Target="http://www.schneider-electric.pl/images/datasheet/automation-control/altivar_71_lift_range_3.jp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animefanfiki.narod.ru/Seti/1.JP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2.xml"/><Relationship Id="rId4" Type="http://schemas.openxmlformats.org/officeDocument/2006/relationships/image" Target="../media/image53.wmf"/></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nextonmarket.com/u/3745/p/640x480/998f89cf4ad0a90bca472337f008a4d1.jpg"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ain.ua/wp-content/uploads/2009/11/inet4-1.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ek-chita.ru/userfiles/cabel.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ua.all.biz/img/ua/catalog/375052.jpe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88724" y="1578280"/>
            <a:ext cx="11022904" cy="1508088"/>
          </a:xfrm>
        </p:spPr>
        <p:txBody>
          <a:bodyPr/>
          <a:lstStyle/>
          <a:p>
            <a:r>
              <a:rPr lang="ru-RU" sz="8000" b="1" smtClean="0"/>
              <a:t>Типы линий связи</a:t>
            </a:r>
            <a:endParaRPr lang="ru-RU" sz="8000" b="1"/>
          </a:p>
        </p:txBody>
      </p:sp>
      <p:sp>
        <p:nvSpPr>
          <p:cNvPr id="3" name="Подзаголовок 2"/>
          <p:cNvSpPr>
            <a:spLocks noGrp="1"/>
          </p:cNvSpPr>
          <p:nvPr>
            <p:ph type="subTitle" idx="1"/>
          </p:nvPr>
        </p:nvSpPr>
        <p:spPr>
          <a:xfrm>
            <a:off x="2983755" y="5516416"/>
            <a:ext cx="8825658" cy="861420"/>
          </a:xfrm>
        </p:spPr>
        <p:txBody>
          <a:bodyPr/>
          <a:lstStyle/>
          <a:p>
            <a:pPr algn="r"/>
            <a:r>
              <a:rPr lang="ru-RU" smtClean="0"/>
              <a:t>ИС-19</a:t>
            </a:r>
          </a:p>
          <a:p>
            <a:pPr algn="r"/>
            <a:r>
              <a:rPr lang="ru-RU" smtClean="0"/>
              <a:t>Тустугашев Я.В.</a:t>
            </a:r>
            <a:endParaRPr lang="ru-RU"/>
          </a:p>
        </p:txBody>
      </p:sp>
    </p:spTree>
    <p:extLst>
      <p:ext uri="{BB962C8B-B14F-4D97-AF65-F5344CB8AC3E}">
        <p14:creationId xmlns:p14="http://schemas.microsoft.com/office/powerpoint/2010/main" val="1071603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1981200" y="428616"/>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ru-RU" sz="2400" b="1" i="1" dirty="0" smtClean="0"/>
              <a:t>Витая пара</a:t>
            </a:r>
            <a:r>
              <a:rPr lang="ru-RU" sz="2400" i="1" dirty="0" smtClean="0"/>
              <a:t> </a:t>
            </a:r>
            <a:r>
              <a:rPr lang="ru-RU" sz="2400" dirty="0" smtClean="0"/>
              <a:t>(</a:t>
            </a:r>
            <a:r>
              <a:rPr lang="ru-RU" sz="2400" dirty="0" err="1" smtClean="0"/>
              <a:t>twisted</a:t>
            </a:r>
            <a:r>
              <a:rPr lang="ru-RU" sz="2400" dirty="0" smtClean="0"/>
              <a:t> </a:t>
            </a:r>
            <a:r>
              <a:rPr lang="ru-RU" sz="2400" dirty="0" err="1" smtClean="0"/>
              <a:t>pair</a:t>
            </a:r>
            <a:r>
              <a:rPr lang="ru-RU" sz="2400" dirty="0" smtClean="0"/>
              <a:t>) — кабель связи, который представляет собой витую пару медных проводов (или несколько пар проводов), заключенных в экранированную оболочку. Пары проводов скручиваются между собой с целью уменьшения наводок. Витая пара является достаточно помехоустойчивой. Существует два типа этого кабеля: неэкранированная витая пара  UTP и экранированная витая пара STP.</a:t>
            </a:r>
            <a:br>
              <a:rPr lang="ru-RU" sz="2400" dirty="0" smtClean="0"/>
            </a:br>
            <a:endParaRPr lang="ru-RU" sz="2400" dirty="0"/>
          </a:p>
        </p:txBody>
      </p:sp>
      <p:pic>
        <p:nvPicPr>
          <p:cNvPr id="3" name="Picture 2" descr="Картинка 1 из 169015">
            <a:hlinkClick r:id="rId2"/>
          </p:cNvPr>
          <p:cNvPicPr>
            <a:picLocks noChangeAspect="1" noChangeArrowheads="1"/>
          </p:cNvPicPr>
          <p:nvPr/>
        </p:nvPicPr>
        <p:blipFill>
          <a:blip r:embed="rId3" cstate="print"/>
          <a:srcRect/>
          <a:stretch>
            <a:fillRect/>
          </a:stretch>
        </p:blipFill>
        <p:spPr bwMode="auto">
          <a:xfrm>
            <a:off x="7571741" y="3529221"/>
            <a:ext cx="3810000" cy="3000372"/>
          </a:xfrm>
          <a:prstGeom prst="rect">
            <a:avLst/>
          </a:prstGeom>
          <a:noFill/>
        </p:spPr>
      </p:pic>
    </p:spTree>
    <p:extLst>
      <p:ext uri="{BB962C8B-B14F-4D97-AF65-F5344CB8AC3E}">
        <p14:creationId xmlns:p14="http://schemas.microsoft.com/office/powerpoint/2010/main" val="4253902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ru-RU" sz="2800" b="1"/>
              <a:t>Категории кабеля «витая пара»</a:t>
            </a:r>
          </a:p>
        </p:txBody>
      </p:sp>
      <p:sp>
        <p:nvSpPr>
          <p:cNvPr id="172035" name="Rectangle 3"/>
          <p:cNvSpPr>
            <a:spLocks noGrp="1" noChangeArrowheads="1"/>
          </p:cNvSpPr>
          <p:nvPr>
            <p:ph type="body" idx="1"/>
          </p:nvPr>
        </p:nvSpPr>
        <p:spPr>
          <a:xfrm>
            <a:off x="250520" y="1853248"/>
            <a:ext cx="11448790" cy="3858620"/>
          </a:xfrm>
        </p:spPr>
        <p:txBody>
          <a:bodyPr>
            <a:normAutofit/>
          </a:bodyPr>
          <a:lstStyle/>
          <a:p>
            <a:r>
              <a:rPr lang="ru-RU"/>
              <a:t>3 категория -</a:t>
            </a:r>
            <a:r>
              <a:rPr lang="ru-RU" b="1"/>
              <a:t> </a:t>
            </a:r>
            <a:r>
              <a:rPr lang="ru-RU"/>
              <a:t>2-парный кабель. </a:t>
            </a:r>
            <a:r>
              <a:rPr lang="en-US"/>
              <a:t>Token Ring</a:t>
            </a:r>
            <a:r>
              <a:rPr lang="ru-RU"/>
              <a:t> и </a:t>
            </a:r>
            <a:r>
              <a:rPr lang="en-US"/>
              <a:t>Ethernet</a:t>
            </a:r>
            <a:r>
              <a:rPr lang="ru-RU"/>
              <a:t>. Скорость до 10 Мбит/с. </a:t>
            </a:r>
          </a:p>
          <a:p>
            <a:r>
              <a:rPr lang="ru-RU"/>
              <a:t>5 категория  - 4-парный кабель в экране или без. Скорость до 100 Мбит/с при использовании двух пар (</a:t>
            </a:r>
            <a:r>
              <a:rPr lang="en-US"/>
              <a:t>Fast Ethernet</a:t>
            </a:r>
            <a:r>
              <a:rPr lang="ru-RU"/>
              <a:t>) и до 1000 Мбит/с — при использовании четырех пар (</a:t>
            </a:r>
            <a:r>
              <a:rPr lang="en-US"/>
              <a:t>Gigabit Ethernet</a:t>
            </a:r>
            <a:r>
              <a:rPr lang="ru-RU"/>
              <a:t>). </a:t>
            </a:r>
          </a:p>
          <a:p>
            <a:r>
              <a:rPr lang="ru-RU"/>
              <a:t>6 категория - 4-парный кабель (экранированный или неэкранированный). Скорость до 10000 Мбит/с (10 </a:t>
            </a:r>
            <a:r>
              <a:rPr lang="en-US"/>
              <a:t>Gigabit Ethernet</a:t>
            </a:r>
            <a:r>
              <a:rPr lang="ru-RU"/>
              <a:t>) на частотах до 200 МГц. В кабелях категории 6е предельная частота передачи увеличена до 500 МГц</a:t>
            </a:r>
            <a:r>
              <a:rPr lang="ru-RU" smtClean="0"/>
              <a:t>.</a:t>
            </a:r>
            <a:endParaRPr lang="en-US" smtClean="0"/>
          </a:p>
          <a:p>
            <a:r>
              <a:rPr lang="ru-RU"/>
              <a:t>7</a:t>
            </a:r>
            <a:r>
              <a:rPr lang="ru-RU" smtClean="0"/>
              <a:t> категория </a:t>
            </a:r>
            <a:r>
              <a:rPr lang="ru-RU"/>
              <a:t>4-парный кабель, спецификация для которого еще окончательно не утверждена. Скорость передачи данных — до 10000 Мбит/с, частота пропускания — до 600–700 </a:t>
            </a:r>
            <a:r>
              <a:rPr lang="ru-RU" smtClean="0"/>
              <a:t>МГц. </a:t>
            </a:r>
            <a:r>
              <a:rPr lang="ru-RU"/>
              <a:t> Все отдельные пары и сам кабель для этой категории экранированы</a:t>
            </a:r>
            <a:endParaRPr lang="ru-RU"/>
          </a:p>
        </p:txBody>
      </p:sp>
    </p:spTree>
    <p:extLst>
      <p:ext uri="{BB962C8B-B14F-4D97-AF65-F5344CB8AC3E}">
        <p14:creationId xmlns:p14="http://schemas.microsoft.com/office/powerpoint/2010/main" val="980148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ru-RU" sz="3600"/>
              <a:t>Витая пара</a:t>
            </a:r>
          </a:p>
        </p:txBody>
      </p:sp>
      <p:pic>
        <p:nvPicPr>
          <p:cNvPr id="169988"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2133600" y="1676400"/>
            <a:ext cx="3352800" cy="2552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70191" name="Group 207"/>
          <p:cNvGraphicFramePr>
            <a:graphicFrameLocks noGrp="1"/>
          </p:cNvGraphicFramePr>
          <p:nvPr>
            <p:ph idx="1"/>
          </p:nvPr>
        </p:nvGraphicFramePr>
        <p:xfrm>
          <a:off x="5410200" y="1676401"/>
          <a:ext cx="4800600" cy="3297873"/>
        </p:xfrm>
        <a:graphic>
          <a:graphicData uri="http://schemas.openxmlformats.org/drawingml/2006/table">
            <a:tbl>
              <a:tblPr/>
              <a:tblGrid>
                <a:gridCol w="990600"/>
                <a:gridCol w="1889125"/>
                <a:gridCol w="1920875"/>
              </a:tblGrid>
              <a:tr h="341313">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Контакт</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Цвет оплетки провода</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ru-RU"/>
                    </a:p>
                  </a:txBody>
                  <a:tcPr/>
                </a:tc>
              </a:tr>
              <a:tr h="26828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ru-RU" sz="9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568А</a:t>
                      </a:r>
                      <a:endParaRPr kumimoji="0" lang="ru-R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568В</a:t>
                      </a:r>
                      <a:endParaRPr kumimoji="0" lang="ru-R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04788">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1</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бело-зеленый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бело-оранжевый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04788">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2</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зеленый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оранжевый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04788">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3</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бело-оранжевый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бело-зеленый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04788">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4</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голубой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голубой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04788">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5</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бело-голубой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бело-голубой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04788">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6</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оранжевый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зеленый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04788">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7</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бело-коричневый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бело-коричневый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04788">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8</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коричневый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коричневый</a:t>
                      </a:r>
                      <a:endParaRPr kumimoji="0" lang="ru-RU"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pic>
        <p:nvPicPr>
          <p:cNvPr id="170192" name="Picture 2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191001"/>
            <a:ext cx="327660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193" name="Picture 2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105401"/>
            <a:ext cx="474345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144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ru-RU"/>
              <a:t>Установка коннектора </a:t>
            </a:r>
            <a:r>
              <a:rPr lang="en-US"/>
              <a:t>RG-45</a:t>
            </a:r>
            <a:endParaRPr lang="ru-RU"/>
          </a:p>
        </p:txBody>
      </p:sp>
      <p:pic>
        <p:nvPicPr>
          <p:cNvPr id="19149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35276" y="1652587"/>
            <a:ext cx="2590800" cy="1909763"/>
          </a:xfrm>
        </p:spPr>
      </p:pic>
      <p:pic>
        <p:nvPicPr>
          <p:cNvPr id="191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7351" y="1466850"/>
            <a:ext cx="25146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4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276" y="4191000"/>
            <a:ext cx="2590800"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49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715" y="1498124"/>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4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176" y="4876800"/>
            <a:ext cx="42957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754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1981200" y="178583"/>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ru-RU" sz="2400" b="1" dirty="0" smtClean="0"/>
              <a:t>Кабельные оптоволоконные каналы связи</a:t>
            </a:r>
            <a:r>
              <a:rPr lang="ru-RU" sz="2400" dirty="0" smtClean="0"/>
              <a:t>. </a:t>
            </a:r>
            <a:r>
              <a:rPr lang="ru-RU" sz="2400" b="1" i="1" dirty="0" smtClean="0"/>
              <a:t>Оптоволоконный кабель </a:t>
            </a:r>
            <a:r>
              <a:rPr lang="ru-RU" sz="2400" dirty="0" smtClean="0"/>
              <a:t>(</a:t>
            </a:r>
            <a:r>
              <a:rPr lang="ru-RU" sz="2400" dirty="0" err="1" smtClean="0"/>
              <a:t>fiber</a:t>
            </a:r>
            <a:r>
              <a:rPr lang="ru-RU" sz="2400" dirty="0" smtClean="0"/>
              <a:t> </a:t>
            </a:r>
            <a:r>
              <a:rPr lang="ru-RU" sz="2400" dirty="0" err="1" smtClean="0"/>
              <a:t>optic</a:t>
            </a:r>
            <a:r>
              <a:rPr lang="ru-RU" sz="2400" dirty="0" smtClean="0"/>
              <a:t>) – это оптическое волокно на кремниевой или пластмассовой основе, заключенное в материал с низким коэффициентом преломления света, который закрыт внешней оболочкой.</a:t>
            </a:r>
            <a:br>
              <a:rPr lang="ru-RU" sz="2400" dirty="0" smtClean="0"/>
            </a:br>
            <a:endParaRPr lang="ru-RU" sz="2400" dirty="0"/>
          </a:p>
        </p:txBody>
      </p:sp>
      <p:pic>
        <p:nvPicPr>
          <p:cNvPr id="3" name="Picture 2" descr="Картинка 47 из 9603">
            <a:hlinkClick r:id="rId2"/>
          </p:cNvPr>
          <p:cNvPicPr>
            <a:picLocks noChangeAspect="1" noChangeArrowheads="1"/>
          </p:cNvPicPr>
          <p:nvPr/>
        </p:nvPicPr>
        <p:blipFill>
          <a:blip r:embed="rId3"/>
          <a:srcRect/>
          <a:stretch>
            <a:fillRect/>
          </a:stretch>
        </p:blipFill>
        <p:spPr bwMode="auto">
          <a:xfrm>
            <a:off x="3124208" y="2536037"/>
            <a:ext cx="5595950" cy="4143380"/>
          </a:xfrm>
          <a:prstGeom prst="rect">
            <a:avLst/>
          </a:prstGeom>
          <a:noFill/>
        </p:spPr>
      </p:pic>
    </p:spTree>
    <p:extLst>
      <p:ext uri="{BB962C8B-B14F-4D97-AF65-F5344CB8AC3E}">
        <p14:creationId xmlns:p14="http://schemas.microsoft.com/office/powerpoint/2010/main" val="3167586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ru-RU" sz="3600"/>
              <a:t>Оптоволоконный кабель</a:t>
            </a:r>
          </a:p>
        </p:txBody>
      </p:sp>
      <p:pic>
        <p:nvPicPr>
          <p:cNvPr id="17306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38400" y="1524001"/>
            <a:ext cx="4267200" cy="3133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3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881564"/>
            <a:ext cx="6705600"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2" name="Rectangle 6"/>
          <p:cNvSpPr>
            <a:spLocks noChangeArrowheads="1"/>
          </p:cNvSpPr>
          <p:nvPr/>
        </p:nvSpPr>
        <p:spPr bwMode="auto">
          <a:xfrm>
            <a:off x="6781799" y="1588899"/>
            <a:ext cx="275050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ru-RU" sz="1600" i="1">
                <a:solidFill>
                  <a:schemeClr val="accent2"/>
                </a:solidFill>
              </a:rPr>
              <a:t>одномодовый</a:t>
            </a:r>
            <a:r>
              <a:rPr lang="ru-RU" sz="1600"/>
              <a:t> (</a:t>
            </a:r>
            <a:r>
              <a:rPr lang="en-US" sz="1600"/>
              <a:t>single</a:t>
            </a:r>
            <a:r>
              <a:rPr lang="ru-RU" sz="1600"/>
              <a:t>-</a:t>
            </a:r>
            <a:r>
              <a:rPr lang="en-US" sz="1600"/>
              <a:t>mode</a:t>
            </a:r>
            <a:r>
              <a:rPr lang="ru-RU" sz="1600"/>
              <a:t>) диаметр волокна 9-10 мкм, </a:t>
            </a:r>
            <a:r>
              <a:rPr lang="ru-RU" sz="1600" i="1"/>
              <a:t>лазерные трансиверы </a:t>
            </a:r>
            <a:r>
              <a:rPr lang="ru-RU" sz="1600"/>
              <a:t>с длиной волны 1,3 мкм </a:t>
            </a:r>
            <a:r>
              <a:rPr lang="ru-RU" sz="1600" i="1">
                <a:solidFill>
                  <a:schemeClr val="accent2"/>
                </a:solidFill>
              </a:rPr>
              <a:t>многомодовый</a:t>
            </a:r>
            <a:r>
              <a:rPr lang="ru-RU" sz="1600" i="1"/>
              <a:t> </a:t>
            </a:r>
            <a:r>
              <a:rPr lang="ru-RU" sz="1600"/>
              <a:t>(</a:t>
            </a:r>
            <a:r>
              <a:rPr lang="en-US" sz="1600"/>
              <a:t>multi</a:t>
            </a:r>
            <a:r>
              <a:rPr lang="ru-RU" sz="1600"/>
              <a:t>-</a:t>
            </a:r>
            <a:r>
              <a:rPr lang="en-US" sz="1600"/>
              <a:t>mode</a:t>
            </a:r>
            <a:r>
              <a:rPr lang="ru-RU" sz="1600"/>
              <a:t>) - диаметр волокна 50 или 62,5 мкм, </a:t>
            </a:r>
            <a:r>
              <a:rPr lang="ru-RU" sz="1600" i="1"/>
              <a:t>светодиодные трансиверы </a:t>
            </a:r>
            <a:r>
              <a:rPr lang="ru-RU" sz="1600"/>
              <a:t>с длиной волны 0,85 мкм </a:t>
            </a:r>
          </a:p>
          <a:p>
            <a:endParaRPr lang="ru-RU" sz="1600"/>
          </a:p>
        </p:txBody>
      </p:sp>
      <p:pic>
        <p:nvPicPr>
          <p:cNvPr id="173063" name="Picture 7" descr="Fibreop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7" y="3839227"/>
            <a:ext cx="181451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7306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9775" y="1853248"/>
            <a:ext cx="14954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128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0" y="1600201"/>
            <a:ext cx="6254750" cy="192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082" name="Rectangle 2"/>
          <p:cNvSpPr>
            <a:spLocks noGrp="1" noChangeArrowheads="1"/>
          </p:cNvSpPr>
          <p:nvPr>
            <p:ph type="title"/>
          </p:nvPr>
        </p:nvSpPr>
        <p:spPr/>
        <p:txBody>
          <a:bodyPr/>
          <a:lstStyle/>
          <a:p>
            <a:r>
              <a:rPr lang="ru-RU" sz="3600"/>
              <a:t>Кабель-каналы </a:t>
            </a:r>
          </a:p>
        </p:txBody>
      </p:sp>
      <p:pic>
        <p:nvPicPr>
          <p:cNvPr id="174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3276600"/>
            <a:ext cx="34766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438526"/>
            <a:ext cx="50292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1828800"/>
            <a:ext cx="22860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909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nvSpPr>
        <p:spPr>
          <a:xfrm>
            <a:off x="1981200" y="571480"/>
            <a:ext cx="8229600" cy="1143000"/>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ru-RU" b="1" dirty="0" smtClean="0"/>
              <a:t/>
            </a:r>
            <a:br>
              <a:rPr lang="ru-RU" b="1" dirty="0" smtClean="0"/>
            </a:br>
            <a:r>
              <a:rPr lang="ru-RU" sz="3600" b="1" dirty="0" smtClean="0"/>
              <a:t>Беспроводные (радиоканалы наземной и спутниковой связи) каналы связи </a:t>
            </a:r>
            <a:endParaRPr lang="ru-RU" sz="3600" dirty="0"/>
          </a:p>
        </p:txBody>
      </p:sp>
      <p:pic>
        <p:nvPicPr>
          <p:cNvPr id="3" name="Picture 2" descr="Картинка 10 из 10">
            <a:hlinkClick r:id="rId2"/>
          </p:cNvPr>
          <p:cNvPicPr>
            <a:picLocks noChangeAspect="1" noChangeArrowheads="1"/>
          </p:cNvPicPr>
          <p:nvPr/>
        </p:nvPicPr>
        <p:blipFill>
          <a:blip r:embed="rId3"/>
          <a:srcRect/>
          <a:stretch>
            <a:fillRect/>
          </a:stretch>
        </p:blipFill>
        <p:spPr bwMode="auto">
          <a:xfrm>
            <a:off x="3481398" y="2571744"/>
            <a:ext cx="4995868" cy="3714776"/>
          </a:xfrm>
          <a:prstGeom prst="rect">
            <a:avLst/>
          </a:prstGeom>
          <a:noFill/>
        </p:spPr>
      </p:pic>
    </p:spTree>
    <p:extLst>
      <p:ext uri="{BB962C8B-B14F-4D97-AF65-F5344CB8AC3E}">
        <p14:creationId xmlns:p14="http://schemas.microsoft.com/office/powerpoint/2010/main" val="4143448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2438400" y="304800"/>
            <a:ext cx="7772400" cy="1143000"/>
          </a:xfrm>
        </p:spPr>
        <p:txBody>
          <a:bodyPr/>
          <a:lstStyle/>
          <a:p>
            <a:pPr marL="800100" indent="-800100"/>
            <a:r>
              <a:rPr lang="ru-RU" sz="3200" b="1"/>
              <a:t>Беспроводные сети</a:t>
            </a:r>
          </a:p>
        </p:txBody>
      </p:sp>
      <p:sp>
        <p:nvSpPr>
          <p:cNvPr id="175107" name="Rectangle 3"/>
          <p:cNvSpPr>
            <a:spLocks noGrp="1" noChangeArrowheads="1"/>
          </p:cNvSpPr>
          <p:nvPr>
            <p:ph type="body" idx="1"/>
          </p:nvPr>
        </p:nvSpPr>
        <p:spPr>
          <a:xfrm>
            <a:off x="3581400" y="2438401"/>
            <a:ext cx="6629400" cy="3692525"/>
          </a:xfrm>
        </p:spPr>
        <p:txBody>
          <a:bodyPr/>
          <a:lstStyle/>
          <a:p>
            <a:r>
              <a:rPr lang="ru-RU" i="1"/>
              <a:t>Радиосвязь</a:t>
            </a:r>
            <a:r>
              <a:rPr lang="ru-RU"/>
              <a:t> </a:t>
            </a:r>
          </a:p>
          <a:p>
            <a:r>
              <a:rPr lang="ru-RU" i="1"/>
              <a:t>Микроволновая связь</a:t>
            </a:r>
          </a:p>
          <a:p>
            <a:r>
              <a:rPr lang="ru-RU" i="1"/>
              <a:t>Инфракрасная связь</a:t>
            </a:r>
            <a:r>
              <a:rPr lang="ru-RU"/>
              <a:t> </a:t>
            </a:r>
          </a:p>
          <a:p>
            <a:r>
              <a:rPr lang="ru-RU" i="1"/>
              <a:t>Лазерная связь</a:t>
            </a:r>
            <a:r>
              <a:rPr lang="ru-RU"/>
              <a:t> </a:t>
            </a:r>
          </a:p>
        </p:txBody>
      </p:sp>
    </p:spTree>
    <p:extLst>
      <p:ext uri="{BB962C8B-B14F-4D97-AF65-F5344CB8AC3E}">
        <p14:creationId xmlns:p14="http://schemas.microsoft.com/office/powerpoint/2010/main" val="2521592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263047" y="357166"/>
            <a:ext cx="9947753"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ru-RU" sz="2400" b="1" dirty="0" smtClean="0"/>
              <a:t>Радиорелейные каналы связи</a:t>
            </a:r>
            <a:r>
              <a:rPr lang="ru-RU" sz="2400" dirty="0" smtClean="0"/>
              <a:t>.</a:t>
            </a:r>
            <a:br>
              <a:rPr lang="ru-RU" sz="2400" dirty="0" smtClean="0"/>
            </a:br>
            <a:r>
              <a:rPr lang="ru-RU" sz="2400" dirty="0" smtClean="0"/>
              <a:t>Радиорелейные каналы связи состоят из последовательности станций, являющихся ретрансляторами. Связь осуществляется в пределах прямой видимости, дальности между соседними станциями - до 50 км. Цифровые радиорелейные линии связи (ЦРРС) применяются в качестве региональных и местных систем связи и передачи данных, а также для связи между базовыми станциями сотовой связи.</a:t>
            </a:r>
            <a:endParaRPr lang="ru-RU" sz="2400" dirty="0"/>
          </a:p>
        </p:txBody>
      </p:sp>
      <p:pic>
        <p:nvPicPr>
          <p:cNvPr id="3" name="Picture 2" descr="Картинка 2 из 626">
            <a:hlinkClick r:id="rId2"/>
          </p:cNvPr>
          <p:cNvPicPr>
            <a:picLocks noChangeAspect="1" noChangeArrowheads="1"/>
          </p:cNvPicPr>
          <p:nvPr/>
        </p:nvPicPr>
        <p:blipFill>
          <a:blip r:embed="rId3"/>
          <a:srcRect/>
          <a:stretch>
            <a:fillRect/>
          </a:stretch>
        </p:blipFill>
        <p:spPr bwMode="auto">
          <a:xfrm>
            <a:off x="4754939" y="3713753"/>
            <a:ext cx="6572296" cy="2643206"/>
          </a:xfrm>
          <a:prstGeom prst="rect">
            <a:avLst/>
          </a:prstGeom>
          <a:noFill/>
        </p:spPr>
      </p:pic>
    </p:spTree>
    <p:extLst>
      <p:ext uri="{BB962C8B-B14F-4D97-AF65-F5344CB8AC3E}">
        <p14:creationId xmlns:p14="http://schemas.microsoft.com/office/powerpoint/2010/main" val="3187299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a:spLocks noGrp="1"/>
          </p:cNvSpPr>
          <p:nvPr/>
        </p:nvSpPr>
        <p:spPr>
          <a:xfrm>
            <a:off x="2031221" y="618744"/>
            <a:ext cx="8229600" cy="11430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ru-RU" sz="3600" b="1" dirty="0" smtClean="0"/>
              <a:t>Линии связи и каналы передачи данных</a:t>
            </a:r>
            <a:endParaRPr lang="ru-RU" sz="3600" dirty="0"/>
          </a:p>
        </p:txBody>
      </p:sp>
      <p:sp>
        <p:nvSpPr>
          <p:cNvPr id="20" name="Содержимое 2"/>
          <p:cNvSpPr>
            <a:spLocks noGrp="1"/>
          </p:cNvSpPr>
          <p:nvPr/>
        </p:nvSpPr>
        <p:spPr>
          <a:xfrm>
            <a:off x="2031221" y="1850136"/>
            <a:ext cx="8229600" cy="4389120"/>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5"/>
            <a:r>
              <a:rPr lang="ru-RU" sz="2400" dirty="0" smtClean="0"/>
              <a:t>Для построения компьютерных сетей применяются линии связи, использующие различную физическую среду. В качестве физической среды в коммуникациях используются: металлы (в основном медь), </a:t>
            </a:r>
            <a:r>
              <a:rPr lang="ru-RU" sz="2400" dirty="0" err="1" smtClean="0"/>
              <a:t>сверхпрозрачное</a:t>
            </a:r>
            <a:r>
              <a:rPr lang="ru-RU" sz="2400" dirty="0" smtClean="0"/>
              <a:t> стекло (кварц) или пластик и эфир. Физическая среда передачи данных может представлять собой кабель "витая пара", коаксиальные кабель, волоконно-оптический кабель и окружающее пространство.</a:t>
            </a:r>
            <a:br>
              <a:rPr lang="ru-RU" sz="2400" dirty="0" smtClean="0"/>
            </a:br>
            <a:endParaRPr lang="ru-RU" sz="2400" dirty="0"/>
          </a:p>
        </p:txBody>
      </p:sp>
      <p:pic>
        <p:nvPicPr>
          <p:cNvPr id="21" name="Picture 2" descr="http://www.industryarea.de/p_images/g_6019.jpg">
            <a:hlinkClick r:id="rId2"/>
          </p:cNvPr>
          <p:cNvPicPr>
            <a:picLocks noChangeAspect="1" noChangeArrowheads="1"/>
          </p:cNvPicPr>
          <p:nvPr/>
        </p:nvPicPr>
        <p:blipFill>
          <a:blip r:embed="rId3"/>
          <a:srcRect/>
          <a:stretch>
            <a:fillRect/>
          </a:stretch>
        </p:blipFill>
        <p:spPr bwMode="auto">
          <a:xfrm>
            <a:off x="1380034" y="2381102"/>
            <a:ext cx="1905000" cy="1905000"/>
          </a:xfrm>
          <a:prstGeom prst="rect">
            <a:avLst/>
          </a:prstGeom>
          <a:noFill/>
        </p:spPr>
      </p:pic>
    </p:spTree>
    <p:extLst>
      <p:ext uri="{BB962C8B-B14F-4D97-AF65-F5344CB8AC3E}">
        <p14:creationId xmlns:p14="http://schemas.microsoft.com/office/powerpoint/2010/main" val="4089341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1981200" y="428604"/>
            <a:ext cx="8229600" cy="4389120"/>
          </a:xfrm>
          <a:prstGeom prst="rect">
            <a:avLst/>
          </a:prstGeom>
        </p:spPr>
        <p:txBody>
          <a:bodyPr vert="horz">
            <a:normAutofit fontScale="850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ru-RU" b="1" dirty="0" smtClean="0"/>
              <a:t>Спутниковые каналы связи</a:t>
            </a:r>
            <a:r>
              <a:rPr lang="ru-RU" dirty="0" smtClean="0"/>
              <a:t>. </a:t>
            </a:r>
            <a:br>
              <a:rPr lang="ru-RU" dirty="0" smtClean="0"/>
            </a:br>
            <a:r>
              <a:rPr lang="ru-RU" dirty="0" smtClean="0"/>
              <a:t>В спутниковых системах используются антенны </a:t>
            </a:r>
            <a:r>
              <a:rPr lang="ru-RU" dirty="0" err="1" smtClean="0"/>
              <a:t>СВЧ-диапазона</a:t>
            </a:r>
            <a:r>
              <a:rPr lang="ru-RU" dirty="0" smtClean="0"/>
              <a:t> частот для приема радиосигналов от наземных станций и ретрансляции этих сигналов обратно на наземные станции. В спутниковых сетях используются три основных типа спутников, которые находятся на геостационарных орбитах, средних или низких орбитах. Спутники запускаются, как правило, группами. Разнесенные друг от друга они могут обеспечить охват почти всей поверхности Земли. Работа спутникового канала передачи данных представлена на рисунке</a:t>
            </a:r>
            <a:br>
              <a:rPr lang="ru-RU" dirty="0" smtClean="0"/>
            </a:br>
            <a:r>
              <a:rPr lang="ru-RU" dirty="0" smtClean="0"/>
              <a:t/>
            </a:r>
            <a:br>
              <a:rPr lang="ru-RU" dirty="0" smtClean="0"/>
            </a:br>
            <a:endParaRPr lang="ru-RU" dirty="0" smtClean="0"/>
          </a:p>
          <a:p>
            <a:endParaRPr lang="ru-RU" dirty="0"/>
          </a:p>
        </p:txBody>
      </p:sp>
      <p:pic>
        <p:nvPicPr>
          <p:cNvPr id="3" name="Picture 2" descr="Спутниковые каналы связи"/>
          <p:cNvPicPr>
            <a:picLocks noChangeAspect="1" noChangeArrowheads="1"/>
          </p:cNvPicPr>
          <p:nvPr/>
        </p:nvPicPr>
        <p:blipFill>
          <a:blip r:embed="rId2"/>
          <a:srcRect/>
          <a:stretch>
            <a:fillRect/>
          </a:stretch>
        </p:blipFill>
        <p:spPr bwMode="auto">
          <a:xfrm>
            <a:off x="3052770" y="4214818"/>
            <a:ext cx="5929354" cy="2214578"/>
          </a:xfrm>
          <a:prstGeom prst="rect">
            <a:avLst/>
          </a:prstGeom>
          <a:noFill/>
        </p:spPr>
      </p:pic>
    </p:spTree>
    <p:extLst>
      <p:ext uri="{BB962C8B-B14F-4D97-AF65-F5344CB8AC3E}">
        <p14:creationId xmlns:p14="http://schemas.microsoft.com/office/powerpoint/2010/main" val="1617692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388307" y="357166"/>
            <a:ext cx="9822493"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ru-RU" sz="2400" b="1" dirty="0" smtClean="0"/>
              <a:t>Сотовые каналы связи.</a:t>
            </a:r>
            <a:r>
              <a:rPr lang="ru-RU" sz="2400" dirty="0" smtClean="0"/>
              <a:t/>
            </a:r>
            <a:br>
              <a:rPr lang="ru-RU" sz="2400" dirty="0" smtClean="0"/>
            </a:br>
            <a:r>
              <a:rPr lang="ru-RU" sz="2400" dirty="0" smtClean="0"/>
              <a:t>Радиоканалы сотовой связи строятся по тем же принципам, что и сотовые телефонные сети. Сотовая связь - это беспроводная телекоммуникационная система, состоящая из сети наземных базовых приемо-передающих станций и сотового коммутатора (или центра коммутации мобильной связи).</a:t>
            </a:r>
            <a:br>
              <a:rPr lang="ru-RU" sz="2400" dirty="0" smtClean="0"/>
            </a:br>
            <a:endParaRPr lang="ru-RU" sz="2400" dirty="0"/>
          </a:p>
        </p:txBody>
      </p:sp>
      <p:pic>
        <p:nvPicPr>
          <p:cNvPr id="3" name="Picture 2" descr="Картинка 5 из 6336">
            <a:hlinkClick r:id="rId2"/>
          </p:cNvPr>
          <p:cNvPicPr>
            <a:picLocks noChangeAspect="1" noChangeArrowheads="1"/>
          </p:cNvPicPr>
          <p:nvPr/>
        </p:nvPicPr>
        <p:blipFill>
          <a:blip r:embed="rId3"/>
          <a:srcRect/>
          <a:stretch>
            <a:fillRect/>
          </a:stretch>
        </p:blipFill>
        <p:spPr bwMode="auto">
          <a:xfrm>
            <a:off x="3052770" y="3071810"/>
            <a:ext cx="6362709" cy="3429024"/>
          </a:xfrm>
          <a:prstGeom prst="rect">
            <a:avLst/>
          </a:prstGeom>
          <a:noFill/>
        </p:spPr>
      </p:pic>
    </p:spTree>
    <p:extLst>
      <p:ext uri="{BB962C8B-B14F-4D97-AF65-F5344CB8AC3E}">
        <p14:creationId xmlns:p14="http://schemas.microsoft.com/office/powerpoint/2010/main" val="3471628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488515" y="178583"/>
            <a:ext cx="9722285"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ru-RU" dirty="0" smtClean="0"/>
          </a:p>
          <a:p>
            <a:r>
              <a:rPr lang="ru-RU" sz="2400" b="1" dirty="0" smtClean="0"/>
              <a:t>Радиоканалы MMDS</a:t>
            </a:r>
            <a:r>
              <a:rPr lang="ru-RU" sz="2400" dirty="0" smtClean="0"/>
              <a:t> (</a:t>
            </a:r>
            <a:r>
              <a:rPr lang="ru-RU" sz="2400" dirty="0" err="1" smtClean="0"/>
              <a:t>Multichannel</a:t>
            </a:r>
            <a:r>
              <a:rPr lang="ru-RU" sz="2400" dirty="0" smtClean="0"/>
              <a:t> </a:t>
            </a:r>
            <a:r>
              <a:rPr lang="ru-RU" sz="2400" dirty="0" err="1" smtClean="0"/>
              <a:t>Multipoint</a:t>
            </a:r>
            <a:r>
              <a:rPr lang="ru-RU" sz="2400" dirty="0" smtClean="0"/>
              <a:t> </a:t>
            </a:r>
            <a:r>
              <a:rPr lang="ru-RU" sz="2400" dirty="0" err="1" smtClean="0"/>
              <a:t>Distribution</a:t>
            </a:r>
            <a:r>
              <a:rPr lang="ru-RU" sz="2400" dirty="0" smtClean="0"/>
              <a:t> </a:t>
            </a:r>
            <a:r>
              <a:rPr lang="ru-RU" sz="2400" dirty="0" err="1" smtClean="0"/>
              <a:t>System</a:t>
            </a:r>
            <a:r>
              <a:rPr lang="ru-RU" sz="2400" dirty="0" smtClean="0"/>
              <a:t>). Эти системы способна обслуживать территорию в радиусе 50—60 км, при этом прямая видимость передатчика оператора является не обязательной. Средняя гарантированная скорость передачи данных составляет 500 Кбит/с — 1 Мбит/с, но можно обеспечить до 56 Мбит/с на один канал.</a:t>
            </a:r>
            <a:r>
              <a:rPr lang="ru-RU" dirty="0" smtClean="0"/>
              <a:t/>
            </a:r>
            <a:br>
              <a:rPr lang="ru-RU" dirty="0" smtClean="0"/>
            </a:br>
            <a:endParaRPr lang="ru-RU" dirty="0" smtClean="0"/>
          </a:p>
          <a:p>
            <a:endParaRPr lang="ru-RU" dirty="0"/>
          </a:p>
        </p:txBody>
      </p:sp>
      <p:pic>
        <p:nvPicPr>
          <p:cNvPr id="3" name="Picture 2" descr="Картинка 1 из 9">
            <a:hlinkClick r:id="rId2"/>
          </p:cNvPr>
          <p:cNvPicPr>
            <a:picLocks noChangeAspect="1" noChangeArrowheads="1"/>
          </p:cNvPicPr>
          <p:nvPr/>
        </p:nvPicPr>
        <p:blipFill>
          <a:blip r:embed="rId3"/>
          <a:srcRect/>
          <a:stretch>
            <a:fillRect/>
          </a:stretch>
        </p:blipFill>
        <p:spPr bwMode="auto">
          <a:xfrm>
            <a:off x="3481398" y="3321855"/>
            <a:ext cx="5286412" cy="3357562"/>
          </a:xfrm>
          <a:prstGeom prst="rect">
            <a:avLst/>
          </a:prstGeom>
          <a:noFill/>
        </p:spPr>
      </p:pic>
    </p:spTree>
    <p:extLst>
      <p:ext uri="{BB962C8B-B14F-4D97-AF65-F5344CB8AC3E}">
        <p14:creationId xmlns:p14="http://schemas.microsoft.com/office/powerpoint/2010/main" val="2311160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325677" y="285728"/>
            <a:ext cx="9885123"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ru-RU" sz="2400" b="1" dirty="0" smtClean="0"/>
              <a:t>Радиоканалы для локальных сетей</a:t>
            </a:r>
            <a:r>
              <a:rPr lang="ru-RU" sz="2400" dirty="0" smtClean="0"/>
              <a:t>. Стандартом беспроводной связи для локальных сетей является технология </a:t>
            </a:r>
            <a:r>
              <a:rPr lang="ru-RU" sz="2400" dirty="0" err="1" smtClean="0"/>
              <a:t>Wi-Fi</a:t>
            </a:r>
            <a:r>
              <a:rPr lang="ru-RU" sz="2400" dirty="0" smtClean="0"/>
              <a:t>. </a:t>
            </a:r>
            <a:r>
              <a:rPr lang="ru-RU" sz="2400" dirty="0" err="1" smtClean="0"/>
              <a:t>Wi-Fi</a:t>
            </a:r>
            <a:r>
              <a:rPr lang="ru-RU" sz="2400" dirty="0" smtClean="0"/>
              <a:t> обеспечивает подключение в двух режимах: точка-точка (для подключения двух ПК) и инфраструктурное соединение (для подключения несколько ПК к одной точке доступа). Скорость обмена данными до 11 </a:t>
            </a:r>
            <a:r>
              <a:rPr lang="ru-RU" sz="2400" dirty="0" err="1" smtClean="0"/>
              <a:t>Mбит</a:t>
            </a:r>
            <a:r>
              <a:rPr lang="ru-RU" sz="2400" dirty="0" smtClean="0"/>
              <a:t>/с при подключении точка-точка и до 54 Мбит/с при инфраструктурном соединении.</a:t>
            </a:r>
            <a:r>
              <a:rPr lang="ru-RU" dirty="0" smtClean="0"/>
              <a:t/>
            </a:r>
            <a:br>
              <a:rPr lang="ru-RU" dirty="0" smtClean="0"/>
            </a:br>
            <a:endParaRPr lang="ru-RU" dirty="0"/>
          </a:p>
        </p:txBody>
      </p:sp>
      <p:pic>
        <p:nvPicPr>
          <p:cNvPr id="3" name="Picture 2" descr="Картинка 12 из 241">
            <a:hlinkClick r:id="rId2"/>
          </p:cNvPr>
          <p:cNvPicPr>
            <a:picLocks noChangeAspect="1" noChangeArrowheads="1"/>
          </p:cNvPicPr>
          <p:nvPr/>
        </p:nvPicPr>
        <p:blipFill>
          <a:blip r:embed="rId3"/>
          <a:srcRect/>
          <a:stretch>
            <a:fillRect/>
          </a:stretch>
        </p:blipFill>
        <p:spPr bwMode="auto">
          <a:xfrm>
            <a:off x="3195646" y="3429000"/>
            <a:ext cx="5643602" cy="3143272"/>
          </a:xfrm>
          <a:prstGeom prst="rect">
            <a:avLst/>
          </a:prstGeom>
          <a:noFill/>
        </p:spPr>
      </p:pic>
    </p:spTree>
    <p:extLst>
      <p:ext uri="{BB962C8B-B14F-4D97-AF65-F5344CB8AC3E}">
        <p14:creationId xmlns:p14="http://schemas.microsoft.com/office/powerpoint/2010/main" val="742160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2124076" y="21430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ru-RU" b="1" dirty="0" smtClean="0"/>
              <a:t>Радиоканалы </a:t>
            </a:r>
            <a:r>
              <a:rPr lang="ru-RU" b="1" dirty="0" err="1" smtClean="0"/>
              <a:t>Bluetooht</a:t>
            </a:r>
            <a:r>
              <a:rPr lang="ru-RU" dirty="0" smtClean="0"/>
              <a:t> - это технология передачи данных на короткие расстояния (не более 10 м) и может быть использована для создания домашних сетей. Скорость передачи данных не превышает 1 Мбит/с.</a:t>
            </a:r>
            <a:br>
              <a:rPr lang="ru-RU" dirty="0" smtClean="0"/>
            </a:br>
            <a:endParaRPr lang="ru-RU" dirty="0"/>
          </a:p>
        </p:txBody>
      </p:sp>
      <p:pic>
        <p:nvPicPr>
          <p:cNvPr id="3" name="Picture 2" descr="Картинка 12 из 1491">
            <a:hlinkClick r:id="rId2"/>
          </p:cNvPr>
          <p:cNvPicPr>
            <a:picLocks noChangeAspect="1" noChangeArrowheads="1"/>
          </p:cNvPicPr>
          <p:nvPr/>
        </p:nvPicPr>
        <p:blipFill>
          <a:blip r:embed="rId3"/>
          <a:srcRect/>
          <a:stretch>
            <a:fillRect/>
          </a:stretch>
        </p:blipFill>
        <p:spPr bwMode="auto">
          <a:xfrm>
            <a:off x="1838324" y="2430122"/>
            <a:ext cx="4775418" cy="4213578"/>
          </a:xfrm>
          <a:prstGeom prst="rect">
            <a:avLst/>
          </a:prstGeom>
          <a:noFill/>
        </p:spPr>
      </p:pic>
      <p:pic>
        <p:nvPicPr>
          <p:cNvPr id="4" name="Picture 6" descr="Картинка 3 из 1491">
            <a:hlinkClick r:id="rId4"/>
          </p:cNvPr>
          <p:cNvPicPr>
            <a:picLocks noChangeAspect="1" noChangeArrowheads="1"/>
          </p:cNvPicPr>
          <p:nvPr/>
        </p:nvPicPr>
        <p:blipFill>
          <a:blip r:embed="rId5"/>
          <a:srcRect/>
          <a:stretch>
            <a:fillRect/>
          </a:stretch>
        </p:blipFill>
        <p:spPr bwMode="auto">
          <a:xfrm>
            <a:off x="7766507" y="3317536"/>
            <a:ext cx="2774909" cy="2081182"/>
          </a:xfrm>
          <a:prstGeom prst="rect">
            <a:avLst/>
          </a:prstGeom>
          <a:noFill/>
        </p:spPr>
      </p:pic>
    </p:spTree>
    <p:extLst>
      <p:ext uri="{BB962C8B-B14F-4D97-AF65-F5344CB8AC3E}">
        <p14:creationId xmlns:p14="http://schemas.microsoft.com/office/powerpoint/2010/main" val="2006491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ru-RU" sz="3200" b="1"/>
              <a:t>Сетевые адаптеры</a:t>
            </a:r>
          </a:p>
        </p:txBody>
      </p:sp>
      <p:pic>
        <p:nvPicPr>
          <p:cNvPr id="19456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38400" y="1600201"/>
            <a:ext cx="4260850" cy="3362325"/>
          </a:xfrm>
        </p:spPr>
      </p:pic>
      <p:pic>
        <p:nvPicPr>
          <p:cNvPr id="194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276600"/>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108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2286000" y="457201"/>
            <a:ext cx="8001000" cy="1216025"/>
          </a:xfrm>
        </p:spPr>
        <p:txBody>
          <a:bodyPr/>
          <a:lstStyle/>
          <a:p>
            <a:pPr marL="723900" indent="-723900"/>
            <a:r>
              <a:rPr lang="ru-RU" sz="2300" b="1"/>
              <a:t>Концентратор (повторитель</a:t>
            </a:r>
            <a:r>
              <a:rPr lang="en-US" sz="2300" b="1"/>
              <a:t>,</a:t>
            </a:r>
            <a:r>
              <a:rPr lang="ru-RU" sz="2300" b="1"/>
              <a:t> </a:t>
            </a:r>
            <a:r>
              <a:rPr lang="en-US" sz="2300" b="1"/>
              <a:t>hub</a:t>
            </a:r>
            <a:r>
              <a:rPr lang="ru-RU" sz="2300" b="1"/>
              <a:t>, репитер, </a:t>
            </a:r>
            <a:r>
              <a:rPr lang="en-US" sz="2300" b="1"/>
              <a:t>repeater</a:t>
            </a:r>
            <a:r>
              <a:rPr lang="ru-RU" sz="2300" b="1"/>
              <a:t>)</a:t>
            </a:r>
            <a:br>
              <a:rPr lang="ru-RU" sz="2300" b="1"/>
            </a:br>
            <a:endParaRPr lang="ru-RU" sz="1800" b="1"/>
          </a:p>
        </p:txBody>
      </p:sp>
      <p:sp>
        <p:nvSpPr>
          <p:cNvPr id="196611" name="Rectangle 3"/>
          <p:cNvSpPr>
            <a:spLocks noGrp="1" noChangeArrowheads="1"/>
          </p:cNvSpPr>
          <p:nvPr>
            <p:ph type="body" idx="1"/>
          </p:nvPr>
        </p:nvSpPr>
        <p:spPr>
          <a:xfrm>
            <a:off x="1981200" y="1752600"/>
            <a:ext cx="8110538" cy="4267200"/>
          </a:xfrm>
        </p:spPr>
        <p:txBody>
          <a:bodyPr/>
          <a:lstStyle/>
          <a:p>
            <a:pPr marL="571500" indent="-571500">
              <a:buNone/>
            </a:pPr>
            <a:endParaRPr lang="ru-RU" sz="1900" b="1"/>
          </a:p>
        </p:txBody>
      </p:sp>
      <p:pic>
        <p:nvPicPr>
          <p:cNvPr id="196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86000"/>
            <a:ext cx="67056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3" name="Rectangle 5"/>
          <p:cNvSpPr>
            <a:spLocks noChangeArrowheads="1"/>
          </p:cNvSpPr>
          <p:nvPr/>
        </p:nvSpPr>
        <p:spPr bwMode="auto">
          <a:xfrm>
            <a:off x="8763000" y="2700627"/>
            <a:ext cx="167640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ru-RU" sz="1400">
                <a:latin typeface="Verdana" panose="020B0604030504040204" pitchFamily="34" charset="0"/>
              </a:rPr>
              <a:t>Концентраторы </a:t>
            </a:r>
            <a:r>
              <a:rPr lang="ru-RU" sz="1400" i="1">
                <a:latin typeface="Verdana" panose="020B0604030504040204" pitchFamily="34" charset="0"/>
              </a:rPr>
              <a:t>формируют «область столкновений» </a:t>
            </a:r>
            <a:r>
              <a:rPr lang="ru-RU" sz="1400">
                <a:latin typeface="Verdana" panose="020B0604030504040204" pitchFamily="34" charset="0"/>
              </a:rPr>
              <a:t>(</a:t>
            </a:r>
            <a:r>
              <a:rPr lang="en-US" sz="1400">
                <a:latin typeface="Verdana" panose="020B0604030504040204" pitchFamily="34" charset="0"/>
              </a:rPr>
              <a:t>Collision Domain</a:t>
            </a:r>
            <a:r>
              <a:rPr lang="ru-RU" sz="1400">
                <a:latin typeface="Verdana" panose="020B0604030504040204" pitchFamily="34" charset="0"/>
              </a:rPr>
              <a:t>)</a:t>
            </a:r>
            <a:endParaRPr lang="en-US" sz="1400">
              <a:latin typeface="Verdana" panose="020B0604030504040204" pitchFamily="34" charset="0"/>
            </a:endParaRPr>
          </a:p>
          <a:p>
            <a:r>
              <a:rPr lang="ru-RU" sz="1400" b="1">
                <a:latin typeface="Verdana" panose="020B0604030504040204" pitchFamily="34" charset="0"/>
              </a:rPr>
              <a:t>Домен коллизий</a:t>
            </a:r>
            <a:r>
              <a:rPr lang="ru-RU">
                <a:latin typeface="Verdana" panose="020B0604030504040204" pitchFamily="34" charset="0"/>
              </a:rPr>
              <a:t> </a:t>
            </a:r>
          </a:p>
        </p:txBody>
      </p:sp>
    </p:spTree>
    <p:extLst>
      <p:ext uri="{BB962C8B-B14F-4D97-AF65-F5344CB8AC3E}">
        <p14:creationId xmlns:p14="http://schemas.microsoft.com/office/powerpoint/2010/main" val="1105188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marL="723900" indent="-723900"/>
            <a:r>
              <a:rPr lang="ru-RU" sz="2800" b="1"/>
              <a:t>Мосты и коммутаторы </a:t>
            </a:r>
            <a:r>
              <a:rPr lang="ru-RU" sz="2400" b="1"/>
              <a:t>(</a:t>
            </a:r>
            <a:r>
              <a:rPr lang="en-US" sz="2400" b="1"/>
              <a:t>bridge</a:t>
            </a:r>
            <a:r>
              <a:rPr lang="ru-RU" sz="2400" b="1"/>
              <a:t>, </a:t>
            </a:r>
            <a:r>
              <a:rPr lang="en-US" sz="2400" b="1"/>
              <a:t>switch</a:t>
            </a:r>
            <a:r>
              <a:rPr lang="ru-RU" sz="2400" b="1"/>
              <a:t>)</a:t>
            </a:r>
            <a:r>
              <a:rPr lang="ru-RU" sz="3800"/>
              <a:t> </a:t>
            </a:r>
          </a:p>
        </p:txBody>
      </p:sp>
      <p:pic>
        <p:nvPicPr>
          <p:cNvPr id="19763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79676" y="1600200"/>
            <a:ext cx="6588125"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7636" name="Rectangle 4"/>
          <p:cNvSpPr>
            <a:spLocks noChangeArrowheads="1"/>
          </p:cNvSpPr>
          <p:nvPr/>
        </p:nvSpPr>
        <p:spPr bwMode="auto">
          <a:xfrm>
            <a:off x="8915400" y="2169766"/>
            <a:ext cx="1752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ru-RU" sz="1400" i="1">
                <a:latin typeface="Verdana" panose="020B0604030504040204" pitchFamily="34" charset="0"/>
              </a:rPr>
              <a:t>Коммутаторы формируют «область широковещания» (</a:t>
            </a:r>
            <a:r>
              <a:rPr lang="en-US" sz="1400" i="1">
                <a:latin typeface="Verdana" panose="020B0604030504040204" pitchFamily="34" charset="0"/>
              </a:rPr>
              <a:t>Broadcast Domain</a:t>
            </a:r>
            <a:r>
              <a:rPr lang="ru-RU" sz="1400" i="1">
                <a:latin typeface="Verdana" panose="020B0604030504040204" pitchFamily="34" charset="0"/>
              </a:rPr>
              <a:t>)</a:t>
            </a:r>
            <a:r>
              <a:rPr lang="ru-RU" sz="1400">
                <a:latin typeface="Verdana" panose="020B0604030504040204" pitchFamily="34" charset="0"/>
              </a:rPr>
              <a:t> </a:t>
            </a:r>
          </a:p>
        </p:txBody>
      </p:sp>
      <p:pic>
        <p:nvPicPr>
          <p:cNvPr id="1976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410201"/>
            <a:ext cx="260985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078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marL="723900" indent="-723900"/>
            <a:r>
              <a:rPr lang="ru-RU" sz="2800" b="1"/>
              <a:t>Маршрутизаторы</a:t>
            </a:r>
            <a:r>
              <a:rPr lang="en-US" sz="2800" b="1"/>
              <a:t> (router)</a:t>
            </a:r>
            <a:endParaRPr lang="ru-RU" sz="2800" b="1"/>
          </a:p>
        </p:txBody>
      </p:sp>
      <p:pic>
        <p:nvPicPr>
          <p:cNvPr id="19865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79675" y="1681163"/>
            <a:ext cx="6515100" cy="4259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8660" name="Rectangle 4"/>
          <p:cNvSpPr>
            <a:spLocks noChangeArrowheads="1"/>
          </p:cNvSpPr>
          <p:nvPr/>
        </p:nvSpPr>
        <p:spPr bwMode="auto">
          <a:xfrm>
            <a:off x="8839200" y="2352329"/>
            <a:ext cx="1828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ru-RU" sz="1400" i="1">
                <a:latin typeface="Verdana" panose="020B0604030504040204" pitchFamily="34" charset="0"/>
              </a:rPr>
              <a:t>Маршрутизаторы служат в сетях границами доменов коллизий и широковещаний. </a:t>
            </a:r>
          </a:p>
        </p:txBody>
      </p:sp>
    </p:spTree>
    <p:extLst>
      <p:ext uri="{BB962C8B-B14F-4D97-AF65-F5344CB8AC3E}">
        <p14:creationId xmlns:p14="http://schemas.microsoft.com/office/powerpoint/2010/main" val="1342627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marL="723900" indent="-723900"/>
            <a:r>
              <a:rPr lang="ru-RU" sz="2800" b="1"/>
              <a:t>Шлюзы</a:t>
            </a:r>
            <a:r>
              <a:rPr lang="en-US" sz="2800" b="1"/>
              <a:t> (gate, gateway)</a:t>
            </a:r>
            <a:endParaRPr lang="ru-RU" sz="2800" b="1"/>
          </a:p>
        </p:txBody>
      </p:sp>
      <p:sp>
        <p:nvSpPr>
          <p:cNvPr id="199683" name="Rectangle 3"/>
          <p:cNvSpPr>
            <a:spLocks noGrp="1" noChangeArrowheads="1"/>
          </p:cNvSpPr>
          <p:nvPr>
            <p:ph type="body" idx="1"/>
          </p:nvPr>
        </p:nvSpPr>
        <p:spPr>
          <a:xfrm>
            <a:off x="3071813" y="2490789"/>
            <a:ext cx="6515100" cy="3640137"/>
          </a:xfrm>
        </p:spPr>
        <p:txBody>
          <a:bodyPr/>
          <a:lstStyle/>
          <a:p>
            <a:pPr>
              <a:buFont typeface="Wingdings" panose="05000000000000000000" pitchFamily="2" charset="2"/>
              <a:buNone/>
            </a:pPr>
            <a:r>
              <a:rPr lang="ru-RU" sz="1900"/>
              <a:t>под </a:t>
            </a:r>
            <a:r>
              <a:rPr lang="ru-RU" sz="1900" b="1"/>
              <a:t>шлюзом</a:t>
            </a:r>
            <a:r>
              <a:rPr lang="ru-RU" sz="1900"/>
              <a:t> подразумевается устройство, </a:t>
            </a:r>
            <a:r>
              <a:rPr lang="ru-RU" sz="1900" i="1"/>
              <a:t>соединяющее разные сетевые архитектуры </a:t>
            </a:r>
            <a:r>
              <a:rPr lang="ru-RU" sz="1900"/>
              <a:t>(пример: шлюз из </a:t>
            </a:r>
            <a:r>
              <a:rPr lang="en-US" sz="1900"/>
              <a:t>Ethernet</a:t>
            </a:r>
            <a:r>
              <a:rPr lang="ru-RU" sz="1900"/>
              <a:t> в </a:t>
            </a:r>
            <a:r>
              <a:rPr lang="en-US" sz="1900"/>
              <a:t>Token Ring</a:t>
            </a:r>
            <a:r>
              <a:rPr lang="ru-RU" sz="1900"/>
              <a:t>).</a:t>
            </a:r>
            <a:r>
              <a:rPr lang="ru-RU"/>
              <a:t> </a:t>
            </a:r>
          </a:p>
        </p:txBody>
      </p:sp>
      <p:pic>
        <p:nvPicPr>
          <p:cNvPr id="199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962400"/>
            <a:ext cx="28575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73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1981200" y="300026"/>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ru-RU" sz="2000" b="1" i="1" dirty="0" smtClean="0"/>
              <a:t>Линии связи </a:t>
            </a:r>
            <a:r>
              <a:rPr lang="ru-RU" sz="2000" dirty="0" smtClean="0"/>
              <a:t>или линии передачи данных - это промежуточная аппаратура и физическая среда, по которой передаются информационные сигналы (данные). </a:t>
            </a:r>
            <a:br>
              <a:rPr lang="ru-RU" sz="2000" dirty="0" smtClean="0"/>
            </a:br>
            <a:r>
              <a:rPr lang="ru-RU" sz="2000" dirty="0" smtClean="0"/>
              <a:t/>
            </a:r>
            <a:br>
              <a:rPr lang="ru-RU" sz="2000" dirty="0" smtClean="0"/>
            </a:br>
            <a:r>
              <a:rPr lang="ru-RU" sz="2000" dirty="0" smtClean="0"/>
              <a:t>В одной линии связи можно образовать несколько каналов связи (виртуальных или логических каналов), например путем частотного или временного разделения каналов. Канал связи - это средство односторонней передачи данных. Если линия связи монопольно используется каналом связи, то в этом случае линию связи называют каналом связи.</a:t>
            </a:r>
            <a:br>
              <a:rPr lang="ru-RU" sz="2000" dirty="0" smtClean="0"/>
            </a:br>
            <a:endParaRPr lang="ru-RU" sz="2000" dirty="0"/>
          </a:p>
        </p:txBody>
      </p:sp>
      <p:pic>
        <p:nvPicPr>
          <p:cNvPr id="3" name="Picture 2" descr="Картинка 2 из 20772">
            <a:hlinkClick r:id="rId2"/>
          </p:cNvPr>
          <p:cNvPicPr>
            <a:picLocks noChangeAspect="1" noChangeArrowheads="1"/>
          </p:cNvPicPr>
          <p:nvPr/>
        </p:nvPicPr>
        <p:blipFill>
          <a:blip r:embed="rId3"/>
          <a:srcRect/>
          <a:stretch>
            <a:fillRect/>
          </a:stretch>
        </p:blipFill>
        <p:spPr bwMode="auto">
          <a:xfrm>
            <a:off x="4641229" y="3598700"/>
            <a:ext cx="5357850" cy="2971801"/>
          </a:xfrm>
          <a:prstGeom prst="rect">
            <a:avLst/>
          </a:prstGeom>
          <a:noFill/>
        </p:spPr>
      </p:pic>
    </p:spTree>
    <p:extLst>
      <p:ext uri="{BB962C8B-B14F-4D97-AF65-F5344CB8AC3E}">
        <p14:creationId xmlns:p14="http://schemas.microsoft.com/office/powerpoint/2010/main" val="3615083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ru-RU" sz="2800" b="1"/>
              <a:t>NetBEUI</a:t>
            </a:r>
            <a:r>
              <a:rPr lang="ru-RU"/>
              <a:t> </a:t>
            </a:r>
          </a:p>
        </p:txBody>
      </p:sp>
      <p:sp>
        <p:nvSpPr>
          <p:cNvPr id="207875" name="Rectangle 3"/>
          <p:cNvSpPr>
            <a:spLocks noGrp="1" noChangeArrowheads="1"/>
          </p:cNvSpPr>
          <p:nvPr>
            <p:ph type="body" idx="1"/>
          </p:nvPr>
        </p:nvSpPr>
        <p:spPr>
          <a:xfrm>
            <a:off x="2438400" y="2590800"/>
            <a:ext cx="8001000" cy="4267200"/>
          </a:xfrm>
        </p:spPr>
        <p:txBody>
          <a:bodyPr/>
          <a:lstStyle/>
          <a:p>
            <a:r>
              <a:rPr lang="ru-RU" sz="1900"/>
              <a:t>реализует поддержку сетевого, транспортного и сеансового уровней </a:t>
            </a:r>
          </a:p>
          <a:p>
            <a:r>
              <a:rPr lang="ru-RU" sz="1900"/>
              <a:t>эффективен в средних по размерам сетях (до 200 компьютеров </a:t>
            </a:r>
          </a:p>
          <a:p>
            <a:r>
              <a:rPr lang="ru-RU" sz="1900"/>
              <a:t>отсутствует поддержка маршрутизации</a:t>
            </a:r>
            <a:r>
              <a:rPr lang="ru-RU"/>
              <a:t> </a:t>
            </a:r>
          </a:p>
          <a:p>
            <a:endParaRPr lang="ru-RU"/>
          </a:p>
        </p:txBody>
      </p:sp>
    </p:spTree>
    <p:extLst>
      <p:ext uri="{BB962C8B-B14F-4D97-AF65-F5344CB8AC3E}">
        <p14:creationId xmlns:p14="http://schemas.microsoft.com/office/powerpoint/2010/main" val="3934519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marL="723900" indent="-723900"/>
            <a:r>
              <a:rPr lang="ru-RU" sz="2800" b="1"/>
              <a:t>IP</a:t>
            </a:r>
            <a:r>
              <a:rPr lang="en-US" sz="2800" b="1"/>
              <a:t>X</a:t>
            </a:r>
            <a:r>
              <a:rPr lang="ru-RU" sz="2800" b="1"/>
              <a:t>/SPX</a:t>
            </a:r>
          </a:p>
        </p:txBody>
      </p:sp>
      <p:sp>
        <p:nvSpPr>
          <p:cNvPr id="208899" name="Rectangle 3"/>
          <p:cNvSpPr>
            <a:spLocks noGrp="1" noChangeArrowheads="1"/>
          </p:cNvSpPr>
          <p:nvPr>
            <p:ph type="body" idx="1"/>
          </p:nvPr>
        </p:nvSpPr>
        <p:spPr>
          <a:xfrm>
            <a:off x="2438400" y="2362200"/>
            <a:ext cx="8001000" cy="4267200"/>
          </a:xfrm>
        </p:spPr>
        <p:txBody>
          <a:bodyPr/>
          <a:lstStyle/>
          <a:p>
            <a:r>
              <a:rPr lang="ru-RU" sz="1900"/>
              <a:t>разработан фирмой Novell для ОС NetWare</a:t>
            </a:r>
          </a:p>
          <a:p>
            <a:r>
              <a:rPr lang="ru-RU" sz="1900"/>
              <a:t>протокол IPX  реализует функции сетевого уровня</a:t>
            </a:r>
          </a:p>
          <a:p>
            <a:r>
              <a:rPr lang="ru-RU" sz="1900"/>
              <a:t>протокол SPX реализует функции транспортного уровня</a:t>
            </a:r>
          </a:p>
          <a:p>
            <a:r>
              <a:rPr lang="ru-RU" sz="1900"/>
              <a:t>небольшой и быстрый протокол</a:t>
            </a:r>
          </a:p>
          <a:p>
            <a:r>
              <a:rPr lang="ru-RU" sz="1900"/>
              <a:t>поддерживается маршрутизация</a:t>
            </a:r>
          </a:p>
          <a:p>
            <a:r>
              <a:rPr lang="ru-RU" sz="1900"/>
              <a:t>интенсивно использует широковещательные сообщения</a:t>
            </a:r>
          </a:p>
          <a:p>
            <a:endParaRPr lang="ru-RU"/>
          </a:p>
        </p:txBody>
      </p:sp>
    </p:spTree>
    <p:extLst>
      <p:ext uri="{BB962C8B-B14F-4D97-AF65-F5344CB8AC3E}">
        <p14:creationId xmlns:p14="http://schemas.microsoft.com/office/powerpoint/2010/main" val="2265893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76601"/>
            <a:ext cx="65532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3" name="Rectangle 3"/>
          <p:cNvSpPr>
            <a:spLocks noGrp="1" noChangeArrowheads="1"/>
          </p:cNvSpPr>
          <p:nvPr>
            <p:ph type="title"/>
          </p:nvPr>
        </p:nvSpPr>
        <p:spPr/>
        <p:txBody>
          <a:bodyPr/>
          <a:lstStyle/>
          <a:p>
            <a:pPr marL="723900" indent="-723900"/>
            <a:r>
              <a:rPr lang="ru-RU" sz="2800" b="1"/>
              <a:t>TCP/IP</a:t>
            </a:r>
          </a:p>
        </p:txBody>
      </p:sp>
      <p:sp>
        <p:nvSpPr>
          <p:cNvPr id="209924" name="Rectangle 4"/>
          <p:cNvSpPr>
            <a:spLocks noGrp="1" noChangeArrowheads="1"/>
          </p:cNvSpPr>
          <p:nvPr>
            <p:ph type="body" idx="1"/>
          </p:nvPr>
        </p:nvSpPr>
        <p:spPr>
          <a:xfrm>
            <a:off x="2068882" y="1240061"/>
            <a:ext cx="8382000" cy="4267200"/>
          </a:xfrm>
        </p:spPr>
        <p:txBody>
          <a:bodyPr/>
          <a:lstStyle/>
          <a:p>
            <a:r>
              <a:rPr lang="ru-RU" sz="1900"/>
              <a:t>проект ARPANet </a:t>
            </a:r>
          </a:p>
          <a:p>
            <a:r>
              <a:rPr lang="ru-RU" sz="1900"/>
              <a:t>удобная система сетевой адресации</a:t>
            </a:r>
          </a:p>
          <a:p>
            <a:r>
              <a:rPr lang="ru-RU" sz="1900"/>
              <a:t>возможность фрагментации пакетов</a:t>
            </a:r>
          </a:p>
          <a:p>
            <a:r>
              <a:rPr lang="ru-RU" sz="1900"/>
              <a:t>небольшое количество широковещательных сообщений</a:t>
            </a:r>
          </a:p>
        </p:txBody>
      </p:sp>
    </p:spTree>
    <p:extLst>
      <p:ext uri="{BB962C8B-B14F-4D97-AF65-F5344CB8AC3E}">
        <p14:creationId xmlns:p14="http://schemas.microsoft.com/office/powerpoint/2010/main" val="1955680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ru-RU" sz="2400" b="1"/>
              <a:t>Протоколы прикладного уровня стека </a:t>
            </a:r>
            <a:r>
              <a:rPr lang="en-US" sz="2400" b="1"/>
              <a:t>TCP</a:t>
            </a:r>
            <a:r>
              <a:rPr lang="ru-RU" sz="2400" b="1"/>
              <a:t>/</a:t>
            </a:r>
            <a:r>
              <a:rPr lang="en-US" sz="2400" b="1"/>
              <a:t>IP</a:t>
            </a:r>
            <a:endParaRPr lang="ru-RU" sz="2400" b="1"/>
          </a:p>
        </p:txBody>
      </p:sp>
      <p:pic>
        <p:nvPicPr>
          <p:cNvPr id="210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101" y="1750219"/>
            <a:ext cx="724535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2109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1" y="3989389"/>
            <a:ext cx="7204075" cy="1698625"/>
          </a:xfrm>
          <a:prstGeom prst="rect">
            <a:avLst/>
          </a:prstGeom>
          <a:noFill/>
          <a:extLst>
            <a:ext uri="{909E8E84-426E-40DD-AFC4-6F175D3DCCD1}">
              <a14:hiddenFill xmlns:a14="http://schemas.microsoft.com/office/drawing/2010/main">
                <a:solidFill>
                  <a:srgbClr val="FFFFFF"/>
                </a:solidFill>
              </a14:hiddenFill>
            </a:ext>
          </a:extLst>
        </p:spPr>
      </p:pic>
      <p:sp>
        <p:nvSpPr>
          <p:cNvPr id="210949" name="Text Box 5"/>
          <p:cNvSpPr txBox="1">
            <a:spLocks noChangeArrowheads="1"/>
          </p:cNvSpPr>
          <p:nvPr/>
        </p:nvSpPr>
        <p:spPr bwMode="auto">
          <a:xfrm>
            <a:off x="4343400" y="3802063"/>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atin typeface="Verdana" panose="020B0604030504040204" pitchFamily="34" charset="0"/>
            </a:endParaRPr>
          </a:p>
        </p:txBody>
      </p:sp>
    </p:spTree>
    <p:extLst>
      <p:ext uri="{BB962C8B-B14F-4D97-AF65-F5344CB8AC3E}">
        <p14:creationId xmlns:p14="http://schemas.microsoft.com/office/powerpoint/2010/main" val="1823064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64" y="1447801"/>
            <a:ext cx="7246937"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3200400"/>
            <a:ext cx="720407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972" name="Picture 4"/>
          <p:cNvPicPr>
            <a:picLocks noGrp="1" noChangeAspect="1" noChangeArrowheads="1"/>
          </p:cNvPicPr>
          <p:nvPr>
            <p:ph type="title"/>
          </p:nvPr>
        </p:nvPicPr>
        <p:blipFill>
          <a:blip r:embed="rId4">
            <a:extLst>
              <a:ext uri="{28A0092B-C50C-407E-A947-70E740481C1C}">
                <a14:useLocalDpi xmlns:a14="http://schemas.microsoft.com/office/drawing/2010/main" val="0"/>
              </a:ext>
            </a:extLst>
          </a:blip>
          <a:srcRect/>
          <a:stretch>
            <a:fillRect/>
          </a:stretch>
        </p:blipFill>
        <p:spPr>
          <a:xfrm>
            <a:off x="2514600" y="914400"/>
            <a:ext cx="7239000" cy="534988"/>
          </a:xfrm>
          <a:noFill/>
          <a:ln/>
        </p:spPr>
      </p:pic>
    </p:spTree>
    <p:extLst>
      <p:ext uri="{BB962C8B-B14F-4D97-AF65-F5344CB8AC3E}">
        <p14:creationId xmlns:p14="http://schemas.microsoft.com/office/powerpoint/2010/main" val="4203973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rossaprimavera.ru/static/files/2fce01247107.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843" b="97987" l="9937" r="98994">
                        <a14:foregroundMark x1="47421" y1="34228" x2="47421" y2="34228"/>
                        <a14:foregroundMark x1="60503" y1="37360" x2="60503" y2="37360"/>
                        <a14:foregroundMark x1="79119" y1="43848" x2="79119" y2="43848"/>
                        <a14:foregroundMark x1="76226" y1="71141" x2="76226" y2="71141"/>
                        <a14:backgroundMark x1="51321" y1="53020" x2="51321" y2="53020"/>
                        <a14:backgroundMark x1="48050" y1="53468" x2="48050" y2="53468"/>
                        <a14:backgroundMark x1="34214" y1="51230" x2="34214" y2="51230"/>
                      </a14:backgroundRemoval>
                    </a14:imgEffect>
                  </a14:imgLayer>
                </a14:imgProps>
              </a:ext>
              <a:ext uri="{28A0092B-C50C-407E-A947-70E740481C1C}">
                <a14:useLocalDpi xmlns:a14="http://schemas.microsoft.com/office/drawing/2010/main" val="0"/>
              </a:ext>
            </a:extLst>
          </a:blip>
          <a:srcRect/>
          <a:stretch>
            <a:fillRect/>
          </a:stretch>
        </p:blipFill>
        <p:spPr bwMode="auto">
          <a:xfrm>
            <a:off x="0" y="0"/>
            <a:ext cx="11796114" cy="663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47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500" fill="hold"/>
                                        <p:tgtEl>
                                          <p:spTgt spid="1028"/>
                                        </p:tgtEl>
                                        <p:attrNameLst>
                                          <p:attrName>ppt_w</p:attrName>
                                        </p:attrNameLst>
                                      </p:cBhvr>
                                      <p:tavLst>
                                        <p:tav tm="0">
                                          <p:val>
                                            <p:fltVal val="0"/>
                                          </p:val>
                                        </p:tav>
                                        <p:tav tm="100000">
                                          <p:val>
                                            <p:strVal val="#ppt_w"/>
                                          </p:val>
                                        </p:tav>
                                      </p:tavLst>
                                    </p:anim>
                                    <p:anim calcmode="lin" valueType="num">
                                      <p:cBhvr>
                                        <p:cTn id="8" dur="500" fill="hold"/>
                                        <p:tgtEl>
                                          <p:spTgt spid="10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227738" y="2274631"/>
            <a:ext cx="8229600" cy="438912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ru-RU" b="1" i="1" dirty="0" smtClean="0"/>
              <a:t>Канал передачи данных </a:t>
            </a:r>
            <a:r>
              <a:rPr lang="ru-RU" dirty="0" smtClean="0"/>
              <a:t>- это средства двухстороннего обмена данными, которые включают в себя линии связи и аппаратуру передачи (приема) данных. Каналы передачи данных связывают между собой источники информации и приемники информации.</a:t>
            </a:r>
            <a:br>
              <a:rPr lang="ru-RU" dirty="0" smtClean="0"/>
            </a:br>
            <a:r>
              <a:rPr lang="ru-RU" dirty="0" smtClean="0"/>
              <a:t/>
            </a:r>
            <a:br>
              <a:rPr lang="ru-RU" dirty="0" smtClean="0"/>
            </a:br>
            <a:r>
              <a:rPr lang="ru-RU" dirty="0" smtClean="0"/>
              <a:t>В зависимости от физической среды передачи данных каналы связи можно разделить на:</a:t>
            </a:r>
            <a:br>
              <a:rPr lang="ru-RU" dirty="0" smtClean="0"/>
            </a:br>
            <a:endParaRPr lang="ru-RU" dirty="0" smtClean="0"/>
          </a:p>
          <a:p>
            <a:r>
              <a:rPr lang="ru-RU" dirty="0" smtClean="0"/>
              <a:t>проводные линии связи без изолирующих и экранирующих оплеток; </a:t>
            </a:r>
            <a:br>
              <a:rPr lang="ru-RU" dirty="0" smtClean="0"/>
            </a:br>
            <a:r>
              <a:rPr lang="ru-RU" dirty="0" smtClean="0"/>
              <a:t>кабельные, где для передачи сигналов используются такие линии связи как кабели "витая пара", коаксиальные кабели или оптоволоконные кабели; </a:t>
            </a:r>
            <a:br>
              <a:rPr lang="ru-RU" dirty="0" smtClean="0"/>
            </a:br>
            <a:r>
              <a:rPr lang="ru-RU" dirty="0" smtClean="0"/>
              <a:t>беспроводные (радиоканалы наземной и спутниковой связи), использующие для передачи сигналов электромагнитные волны, которые распространяются по эфиру. </a:t>
            </a:r>
            <a:br>
              <a:rPr lang="ru-RU" dirty="0" smtClean="0"/>
            </a:br>
            <a:r>
              <a:rPr lang="ru-RU" dirty="0" smtClean="0"/>
              <a:t/>
            </a:r>
            <a:br>
              <a:rPr lang="ru-RU" dirty="0" smtClean="0"/>
            </a:br>
            <a:endParaRPr lang="ru-RU" dirty="0"/>
          </a:p>
        </p:txBody>
      </p:sp>
      <p:pic>
        <p:nvPicPr>
          <p:cNvPr id="3" name="Picture 2" descr="Картинка 59 из 52449">
            <a:hlinkClick r:id="rId2"/>
          </p:cNvPr>
          <p:cNvPicPr>
            <a:picLocks noChangeAspect="1" noChangeArrowheads="1"/>
          </p:cNvPicPr>
          <p:nvPr/>
        </p:nvPicPr>
        <p:blipFill>
          <a:blip r:embed="rId3"/>
          <a:srcRect/>
          <a:stretch>
            <a:fillRect/>
          </a:stretch>
        </p:blipFill>
        <p:spPr bwMode="auto">
          <a:xfrm>
            <a:off x="8657208" y="5246376"/>
            <a:ext cx="2643174" cy="1357298"/>
          </a:xfrm>
          <a:prstGeom prst="rect">
            <a:avLst/>
          </a:prstGeom>
          <a:noFill/>
        </p:spPr>
      </p:pic>
      <p:pic>
        <p:nvPicPr>
          <p:cNvPr id="4" name="Picture 4" descr="Картинка 132 из 52449">
            <a:hlinkClick r:id="rId4"/>
          </p:cNvPr>
          <p:cNvPicPr>
            <a:picLocks noChangeAspect="1" noChangeArrowheads="1"/>
          </p:cNvPicPr>
          <p:nvPr/>
        </p:nvPicPr>
        <p:blipFill>
          <a:blip r:embed="rId5"/>
          <a:srcRect/>
          <a:stretch>
            <a:fillRect/>
          </a:stretch>
        </p:blipFill>
        <p:spPr bwMode="auto">
          <a:xfrm>
            <a:off x="4167190" y="0"/>
            <a:ext cx="2786082" cy="2214554"/>
          </a:xfrm>
          <a:prstGeom prst="rect">
            <a:avLst/>
          </a:prstGeom>
          <a:noFill/>
        </p:spPr>
      </p:pic>
    </p:spTree>
    <p:extLst>
      <p:ext uri="{BB962C8B-B14F-4D97-AF65-F5344CB8AC3E}">
        <p14:creationId xmlns:p14="http://schemas.microsoft.com/office/powerpoint/2010/main" val="2414421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nvSpPr>
        <p:spPr>
          <a:xfrm>
            <a:off x="1752600" y="352044"/>
            <a:ext cx="8229600" cy="1143000"/>
          </a:xfrm>
          <a:prstGeom prst="rect">
            <a:avLst/>
          </a:prstGeom>
        </p:spPr>
        <p:txBody>
          <a:bodyPr vert="horz" lIns="0" rIns="0" bIns="0" anchor="b">
            <a:normAutofit fontScale="9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ru-RU" b="1" dirty="0" smtClean="0"/>
              <a:t>      Кабельные каналы связи</a:t>
            </a:r>
            <a:br>
              <a:rPr lang="ru-RU" b="1" dirty="0" smtClean="0"/>
            </a:br>
            <a:endParaRPr lang="ru-RU" dirty="0"/>
          </a:p>
        </p:txBody>
      </p:sp>
      <p:sp>
        <p:nvSpPr>
          <p:cNvPr id="3" name="Содержимое 2"/>
          <p:cNvSpPr>
            <a:spLocks noGrp="1"/>
          </p:cNvSpPr>
          <p:nvPr/>
        </p:nvSpPr>
        <p:spPr>
          <a:xfrm>
            <a:off x="1752600" y="1583436"/>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ru-RU" dirty="0" smtClean="0"/>
              <a:t>Кабельные линии связи имеют довольно сложную структуру. Кабель состоит из проводников, заключенных в несколько слоев изоляции. В компьютерных сетях используются три типа кабелей. </a:t>
            </a:r>
            <a:br>
              <a:rPr lang="ru-RU" dirty="0" smtClean="0"/>
            </a:br>
            <a:endParaRPr lang="ru-RU" dirty="0"/>
          </a:p>
        </p:txBody>
      </p:sp>
      <p:pic>
        <p:nvPicPr>
          <p:cNvPr id="4" name="Picture 2" descr="Картинка 98 из 8779">
            <a:hlinkClick r:id="rId2"/>
          </p:cNvPr>
          <p:cNvPicPr>
            <a:picLocks noChangeAspect="1" noChangeArrowheads="1"/>
          </p:cNvPicPr>
          <p:nvPr/>
        </p:nvPicPr>
        <p:blipFill>
          <a:blip r:embed="rId3"/>
          <a:srcRect/>
          <a:stretch>
            <a:fillRect/>
          </a:stretch>
        </p:blipFill>
        <p:spPr bwMode="auto">
          <a:xfrm rot="10800000">
            <a:off x="6581780" y="3291246"/>
            <a:ext cx="3857620" cy="3214710"/>
          </a:xfrm>
          <a:prstGeom prst="rect">
            <a:avLst/>
          </a:prstGeom>
          <a:noFill/>
        </p:spPr>
      </p:pic>
    </p:spTree>
    <p:extLst>
      <p:ext uri="{BB962C8B-B14F-4D97-AF65-F5344CB8AC3E}">
        <p14:creationId xmlns:p14="http://schemas.microsoft.com/office/powerpoint/2010/main" val="310043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438400" y="277814"/>
            <a:ext cx="7772400" cy="1031875"/>
          </a:xfrm>
        </p:spPr>
        <p:txBody>
          <a:bodyPr/>
          <a:lstStyle/>
          <a:p>
            <a:pPr marL="762000" indent="-762000"/>
            <a:r>
              <a:rPr lang="ru-RU" sz="3200" b="1"/>
              <a:t>Кабельные соединения</a:t>
            </a:r>
          </a:p>
        </p:txBody>
      </p:sp>
      <p:sp>
        <p:nvSpPr>
          <p:cNvPr id="163843" name="Rectangle 3"/>
          <p:cNvSpPr>
            <a:spLocks noGrp="1" noChangeArrowheads="1"/>
          </p:cNvSpPr>
          <p:nvPr>
            <p:ph type="body" idx="1"/>
          </p:nvPr>
        </p:nvSpPr>
        <p:spPr>
          <a:xfrm>
            <a:off x="2895600" y="2327276"/>
            <a:ext cx="7772400" cy="4530725"/>
          </a:xfrm>
        </p:spPr>
        <p:txBody>
          <a:bodyPr/>
          <a:lstStyle/>
          <a:p>
            <a:r>
              <a:rPr lang="ru-RU"/>
              <a:t>коаксиальный кабель (</a:t>
            </a:r>
            <a:r>
              <a:rPr lang="en-US"/>
              <a:t>coaxial cable</a:t>
            </a:r>
            <a:r>
              <a:rPr lang="ru-RU"/>
              <a:t>); </a:t>
            </a:r>
          </a:p>
          <a:p>
            <a:r>
              <a:rPr lang="ru-RU"/>
              <a:t>витая пара (</a:t>
            </a:r>
            <a:r>
              <a:rPr lang="en-US"/>
              <a:t>twisted pair</a:t>
            </a:r>
            <a:r>
              <a:rPr lang="ru-RU"/>
              <a:t>):</a:t>
            </a:r>
          </a:p>
          <a:p>
            <a:pPr lvl="1"/>
            <a:r>
              <a:rPr lang="ru-RU"/>
              <a:t>неэкранированная (</a:t>
            </a:r>
            <a:r>
              <a:rPr lang="en-US"/>
              <a:t>unshielded</a:t>
            </a:r>
            <a:r>
              <a:rPr lang="ru-RU"/>
              <a:t>, </a:t>
            </a:r>
            <a:r>
              <a:rPr lang="en-US"/>
              <a:t>UTP</a:t>
            </a:r>
            <a:r>
              <a:rPr lang="ru-RU"/>
              <a:t>),</a:t>
            </a:r>
          </a:p>
          <a:p>
            <a:pPr lvl="1"/>
            <a:r>
              <a:rPr lang="ru-RU"/>
              <a:t>экранированная (</a:t>
            </a:r>
            <a:r>
              <a:rPr lang="en-US"/>
              <a:t>shielded</a:t>
            </a:r>
            <a:r>
              <a:rPr lang="ru-RU"/>
              <a:t>, </a:t>
            </a:r>
            <a:r>
              <a:rPr lang="en-US"/>
              <a:t>STP</a:t>
            </a:r>
            <a:r>
              <a:rPr lang="ru-RU"/>
              <a:t>);</a:t>
            </a:r>
          </a:p>
          <a:p>
            <a:r>
              <a:rPr lang="ru-RU"/>
              <a:t>волоконно-оптический, или оптоволоконный кабель (</a:t>
            </a:r>
            <a:r>
              <a:rPr lang="en-US"/>
              <a:t>fiber optic</a:t>
            </a:r>
            <a:r>
              <a:rPr lang="ru-RU"/>
              <a:t>).</a:t>
            </a:r>
          </a:p>
          <a:p>
            <a:endParaRPr lang="ru-RU"/>
          </a:p>
        </p:txBody>
      </p:sp>
    </p:spTree>
    <p:extLst>
      <p:ext uri="{BB962C8B-B14F-4D97-AF65-F5344CB8AC3E}">
        <p14:creationId xmlns:p14="http://schemas.microsoft.com/office/powerpoint/2010/main" val="397843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a:spLocks noGrp="1"/>
          </p:cNvSpPr>
          <p:nvPr/>
        </p:nvSpPr>
        <p:spPr>
          <a:xfrm>
            <a:off x="227556" y="228688"/>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ru-RU" b="1" i="1" dirty="0" smtClean="0"/>
              <a:t>Коаксиальный кабель</a:t>
            </a:r>
            <a:r>
              <a:rPr lang="ru-RU" i="1" dirty="0" smtClean="0"/>
              <a:t> </a:t>
            </a:r>
            <a:r>
              <a:rPr lang="ru-RU" dirty="0" smtClean="0"/>
              <a:t>(</a:t>
            </a:r>
            <a:r>
              <a:rPr lang="ru-RU" dirty="0" err="1" smtClean="0"/>
              <a:t>coaxial</a:t>
            </a:r>
            <a:r>
              <a:rPr lang="ru-RU" dirty="0" smtClean="0"/>
              <a:t> </a:t>
            </a:r>
            <a:r>
              <a:rPr lang="ru-RU" dirty="0" err="1" smtClean="0"/>
              <a:t>cable</a:t>
            </a:r>
            <a:r>
              <a:rPr lang="ru-RU" dirty="0" smtClean="0"/>
              <a:t>) - это кабель с центральным медным проводом, который окружен слоем изолирующего материала для того, чтобы отделить центральный проводник от внешнего проводящего экрана (медной оплетки или слой алюминиевой фольги). Внешний проводящий экран кабеля покрывается изоляцией. </a:t>
            </a:r>
            <a:br>
              <a:rPr lang="ru-RU" dirty="0" smtClean="0"/>
            </a:br>
            <a:endParaRPr lang="ru-RU" dirty="0"/>
          </a:p>
        </p:txBody>
      </p:sp>
      <p:pic>
        <p:nvPicPr>
          <p:cNvPr id="3" name="Picture 2" descr="Картинка 4 из 43799">
            <a:hlinkClick r:id="rId2"/>
          </p:cNvPr>
          <p:cNvPicPr>
            <a:picLocks noChangeAspect="1" noChangeArrowheads="1"/>
          </p:cNvPicPr>
          <p:nvPr/>
        </p:nvPicPr>
        <p:blipFill>
          <a:blip r:embed="rId3"/>
          <a:srcRect/>
          <a:stretch>
            <a:fillRect/>
          </a:stretch>
        </p:blipFill>
        <p:spPr bwMode="auto">
          <a:xfrm>
            <a:off x="7315735" y="2948421"/>
            <a:ext cx="4714908" cy="3643314"/>
          </a:xfrm>
          <a:prstGeom prst="rect">
            <a:avLst/>
          </a:prstGeom>
          <a:noFill/>
        </p:spPr>
      </p:pic>
    </p:spTree>
    <p:extLst>
      <p:ext uri="{BB962C8B-B14F-4D97-AF65-F5344CB8AC3E}">
        <p14:creationId xmlns:p14="http://schemas.microsoft.com/office/powerpoint/2010/main" val="3744959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ru-RU" sz="3600"/>
              <a:t>Коаксиальный кабель</a:t>
            </a:r>
            <a:r>
              <a:rPr lang="ru-RU"/>
              <a:t> </a:t>
            </a:r>
          </a:p>
        </p:txBody>
      </p:sp>
      <p:pic>
        <p:nvPicPr>
          <p:cNvPr id="167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192464"/>
            <a:ext cx="4495800"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0"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133600" y="1524000"/>
            <a:ext cx="4724400" cy="3265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17632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ru-RU" sz="3000"/>
              <a:t>Пример сети на тонком коаксиальном кабеле</a:t>
            </a:r>
            <a:r>
              <a:rPr lang="ru-RU" sz="3800"/>
              <a:t> </a:t>
            </a:r>
          </a:p>
        </p:txBody>
      </p:sp>
      <p:pic>
        <p:nvPicPr>
          <p:cNvPr id="168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76401"/>
            <a:ext cx="7848600" cy="493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434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TotalTime>
  <Words>828</Words>
  <Application>Microsoft Office PowerPoint</Application>
  <PresentationFormat>Широкоэкранный</PresentationFormat>
  <Paragraphs>99</Paragraphs>
  <Slides>35</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35</vt:i4>
      </vt:variant>
    </vt:vector>
  </HeadingPairs>
  <TitlesOfParts>
    <vt:vector size="44" baseType="lpstr">
      <vt:lpstr>Arial</vt:lpstr>
      <vt:lpstr>Calibri</vt:lpstr>
      <vt:lpstr>Century Gothic</vt:lpstr>
      <vt:lpstr>Times New Roman</vt:lpstr>
      <vt:lpstr>Verdana</vt:lpstr>
      <vt:lpstr>Wingdings</vt:lpstr>
      <vt:lpstr>Wingdings 2</vt:lpstr>
      <vt:lpstr>Wingdings 3</vt:lpstr>
      <vt:lpstr>Ион</vt:lpstr>
      <vt:lpstr>Типы линий связи</vt:lpstr>
      <vt:lpstr>Презентация PowerPoint</vt:lpstr>
      <vt:lpstr>Презентация PowerPoint</vt:lpstr>
      <vt:lpstr>Презентация PowerPoint</vt:lpstr>
      <vt:lpstr>Презентация PowerPoint</vt:lpstr>
      <vt:lpstr>Кабельные соединения</vt:lpstr>
      <vt:lpstr>Презентация PowerPoint</vt:lpstr>
      <vt:lpstr>Коаксиальный кабель </vt:lpstr>
      <vt:lpstr>Пример сети на тонком коаксиальном кабеле </vt:lpstr>
      <vt:lpstr>Презентация PowerPoint</vt:lpstr>
      <vt:lpstr>Категории кабеля «витая пара»</vt:lpstr>
      <vt:lpstr>Витая пара</vt:lpstr>
      <vt:lpstr>Установка коннектора RG-45</vt:lpstr>
      <vt:lpstr>Презентация PowerPoint</vt:lpstr>
      <vt:lpstr>Оптоволоконный кабель</vt:lpstr>
      <vt:lpstr>Кабель-каналы </vt:lpstr>
      <vt:lpstr>Презентация PowerPoint</vt:lpstr>
      <vt:lpstr>Беспроводные сети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Сетевые адаптеры</vt:lpstr>
      <vt:lpstr>Концентратор (повторитель, hub, репитер, repeater) </vt:lpstr>
      <vt:lpstr>Мосты и коммутаторы (bridge, switch) </vt:lpstr>
      <vt:lpstr>Маршрутизаторы (router)</vt:lpstr>
      <vt:lpstr>Шлюзы (gate, gateway)</vt:lpstr>
      <vt:lpstr>NetBEUI </vt:lpstr>
      <vt:lpstr>IPX/SPX</vt:lpstr>
      <vt:lpstr>TCP/IP</vt:lpstr>
      <vt:lpstr>Протоколы прикладного уровня стека TCP/IP</vt:lpstr>
      <vt:lpstr>Презентация PowerPoint</vt:lpstr>
      <vt:lpstr>Презентация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Типы линий связи</dc:title>
  <dc:creator>Студент</dc:creator>
  <cp:lastModifiedBy>Студент</cp:lastModifiedBy>
  <cp:revision>8</cp:revision>
  <dcterms:created xsi:type="dcterms:W3CDTF">2020-09-08T10:17:45Z</dcterms:created>
  <dcterms:modified xsi:type="dcterms:W3CDTF">2020-09-15T18:15:34Z</dcterms:modified>
</cp:coreProperties>
</file>