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1" r:id="rId4"/>
    <p:sldId id="258" r:id="rId5"/>
    <p:sldId id="259" r:id="rId6"/>
    <p:sldId id="262"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185C1-8EE4-41D6-B35C-16C05E4E9C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C19EBA-86E9-4987-B141-C6DF194ADA9C}">
      <dgm:prSet/>
      <dgm:spPr/>
      <dgm:t>
        <a:bodyPr/>
        <a:lstStyle/>
        <a:p>
          <a:pPr>
            <a:lnSpc>
              <a:spcPct val="100000"/>
            </a:lnSpc>
          </a:pPr>
          <a:r>
            <a:rPr lang="en-US" dirty="0">
              <a:latin typeface="Calibri" panose="020F0502020204030204" pitchFamily="34" charset="0"/>
              <a:cs typeface="Calibri" panose="020F0502020204030204" pitchFamily="34" charset="0"/>
            </a:rPr>
            <a:t>How does entropy-based feature extraction influence the performance of </a:t>
          </a:r>
          <a:r>
            <a:rPr lang="en-US" dirty="0" err="1">
              <a:latin typeface="Calibri" panose="020F0502020204030204" pitchFamily="34" charset="0"/>
              <a:cs typeface="Calibri" panose="020F0502020204030204" pitchFamily="34" charset="0"/>
            </a:rPr>
            <a:t>ViT</a:t>
          </a:r>
          <a:r>
            <a:rPr lang="en-US" dirty="0">
              <a:latin typeface="Calibri" panose="020F0502020204030204" pitchFamily="34" charset="0"/>
              <a:cs typeface="Calibri" panose="020F0502020204030204" pitchFamily="34" charset="0"/>
            </a:rPr>
            <a:t> models in classifying blood cell cancer images?</a:t>
          </a:r>
        </a:p>
      </dgm:t>
    </dgm:pt>
    <dgm:pt modelId="{419C5F8E-5421-4EA3-B297-D45BFFB3A5B2}" type="parTrans" cxnId="{9A5F1522-BAC5-487A-B133-FEFF62F6D946}">
      <dgm:prSet/>
      <dgm:spPr/>
      <dgm:t>
        <a:bodyPr/>
        <a:lstStyle/>
        <a:p>
          <a:endParaRPr lang="en-US"/>
        </a:p>
      </dgm:t>
    </dgm:pt>
    <dgm:pt modelId="{D1562401-F0B2-4A82-ABDC-85877C80EBC6}" type="sibTrans" cxnId="{9A5F1522-BAC5-487A-B133-FEFF62F6D946}">
      <dgm:prSet/>
      <dgm:spPr/>
      <dgm:t>
        <a:bodyPr/>
        <a:lstStyle/>
        <a:p>
          <a:endParaRPr lang="en-US"/>
        </a:p>
      </dgm:t>
    </dgm:pt>
    <dgm:pt modelId="{1154CF1B-BF26-492B-853D-62752F0892DB}">
      <dgm:prSet/>
      <dgm:spPr/>
      <dgm:t>
        <a:bodyPr/>
        <a:lstStyle/>
        <a:p>
          <a:pPr>
            <a:lnSpc>
              <a:spcPct val="100000"/>
            </a:lnSpc>
          </a:pPr>
          <a:r>
            <a:rPr lang="en-US" dirty="0">
              <a:latin typeface="Calibri" panose="020F0502020204030204" pitchFamily="34" charset="0"/>
              <a:cs typeface="Calibri" panose="020F0502020204030204" pitchFamily="34" charset="0"/>
            </a:rPr>
            <a:t>What impact does region growing segmentation have on the </a:t>
          </a:r>
          <a:r>
            <a:rPr lang="en-US" dirty="0" err="1">
              <a:latin typeface="Calibri" panose="020F0502020204030204" pitchFamily="34" charset="0"/>
              <a:cs typeface="Calibri" panose="020F0502020204030204" pitchFamily="34" charset="0"/>
            </a:rPr>
            <a:t>ViT</a:t>
          </a:r>
          <a:r>
            <a:rPr lang="en-US" dirty="0">
              <a:latin typeface="Calibri" panose="020F0502020204030204" pitchFamily="34" charset="0"/>
              <a:cs typeface="Calibri" panose="020F0502020204030204" pitchFamily="34" charset="0"/>
            </a:rPr>
            <a:t> model's ability to distinguish benign and malignant blood cell types?</a:t>
          </a:r>
        </a:p>
      </dgm:t>
    </dgm:pt>
    <dgm:pt modelId="{43266CB9-2265-4A88-A22E-180EC13FC250}" type="parTrans" cxnId="{EEA3B398-C779-4949-8344-DBB1B8921172}">
      <dgm:prSet/>
      <dgm:spPr/>
      <dgm:t>
        <a:bodyPr/>
        <a:lstStyle/>
        <a:p>
          <a:endParaRPr lang="en-US"/>
        </a:p>
      </dgm:t>
    </dgm:pt>
    <dgm:pt modelId="{2829089F-E6BD-4697-8E05-921D6E18845B}" type="sibTrans" cxnId="{EEA3B398-C779-4949-8344-DBB1B8921172}">
      <dgm:prSet/>
      <dgm:spPr/>
      <dgm:t>
        <a:bodyPr/>
        <a:lstStyle/>
        <a:p>
          <a:endParaRPr lang="en-US"/>
        </a:p>
      </dgm:t>
    </dgm:pt>
    <dgm:pt modelId="{AAA6E307-C3F3-4C4B-A3B4-703952BF8BE6}">
      <dgm:prSet/>
      <dgm:spPr/>
      <dgm:t>
        <a:bodyPr/>
        <a:lstStyle/>
        <a:p>
          <a:pPr>
            <a:lnSpc>
              <a:spcPct val="100000"/>
            </a:lnSpc>
          </a:pPr>
          <a:r>
            <a:rPr lang="en-US" dirty="0">
              <a:latin typeface="Calibri" panose="020F0502020204030204" pitchFamily="34" charset="0"/>
              <a:cs typeface="Calibri" panose="020F0502020204030204" pitchFamily="34" charset="0"/>
            </a:rPr>
            <a:t>How do entropy filtering and region growing segmentation improve the precision of </a:t>
          </a:r>
          <a:r>
            <a:rPr lang="en-US" dirty="0" err="1">
              <a:latin typeface="Calibri" panose="020F0502020204030204" pitchFamily="34" charset="0"/>
              <a:cs typeface="Calibri" panose="020F0502020204030204" pitchFamily="34" charset="0"/>
            </a:rPr>
            <a:t>ViT</a:t>
          </a:r>
          <a:r>
            <a:rPr lang="en-US" dirty="0">
              <a:latin typeface="Calibri" panose="020F0502020204030204" pitchFamily="34" charset="0"/>
              <a:cs typeface="Calibri" panose="020F0502020204030204" pitchFamily="34" charset="0"/>
            </a:rPr>
            <a:t>-based cancer classification models?</a:t>
          </a:r>
        </a:p>
      </dgm:t>
    </dgm:pt>
    <dgm:pt modelId="{C72770DF-89EF-45A3-A4A4-948085220CC5}" type="parTrans" cxnId="{73637369-9B1D-4505-B87F-903FC76A6BF8}">
      <dgm:prSet/>
      <dgm:spPr/>
      <dgm:t>
        <a:bodyPr/>
        <a:lstStyle/>
        <a:p>
          <a:endParaRPr lang="en-US"/>
        </a:p>
      </dgm:t>
    </dgm:pt>
    <dgm:pt modelId="{C3E31489-D03C-41A3-98CA-4C8DB86C16F5}" type="sibTrans" cxnId="{73637369-9B1D-4505-B87F-903FC76A6BF8}">
      <dgm:prSet/>
      <dgm:spPr/>
      <dgm:t>
        <a:bodyPr/>
        <a:lstStyle/>
        <a:p>
          <a:endParaRPr lang="en-US"/>
        </a:p>
      </dgm:t>
    </dgm:pt>
    <dgm:pt modelId="{BDC7BD2C-1182-454F-8335-D1E9ED17C864}">
      <dgm:prSet/>
      <dgm:spPr/>
      <dgm:t>
        <a:bodyPr/>
        <a:lstStyle/>
        <a:p>
          <a:pPr>
            <a:lnSpc>
              <a:spcPct val="100000"/>
            </a:lnSpc>
          </a:pPr>
          <a:r>
            <a:rPr lang="en-US" dirty="0">
              <a:latin typeface="Calibri" panose="020F0502020204030204" pitchFamily="34" charset="0"/>
              <a:cs typeface="Calibri" panose="020F0502020204030204" pitchFamily="34" charset="0"/>
            </a:rPr>
            <a:t>What are the computational trade-offs when using these preprocessing techniques versus raw image inputs?</a:t>
          </a:r>
        </a:p>
      </dgm:t>
    </dgm:pt>
    <dgm:pt modelId="{73CE200D-3ED3-496C-A57A-A42575429BDE}" type="parTrans" cxnId="{E5843196-32C4-4B38-B3D2-1D2CC0DA7567}">
      <dgm:prSet/>
      <dgm:spPr/>
      <dgm:t>
        <a:bodyPr/>
        <a:lstStyle/>
        <a:p>
          <a:endParaRPr lang="en-US"/>
        </a:p>
      </dgm:t>
    </dgm:pt>
    <dgm:pt modelId="{EF9D3C5F-40D8-4F08-B053-CAD609E47731}" type="sibTrans" cxnId="{E5843196-32C4-4B38-B3D2-1D2CC0DA7567}">
      <dgm:prSet/>
      <dgm:spPr/>
      <dgm:t>
        <a:bodyPr/>
        <a:lstStyle/>
        <a:p>
          <a:endParaRPr lang="en-US"/>
        </a:p>
      </dgm:t>
    </dgm:pt>
    <dgm:pt modelId="{DD52BD57-E326-41F9-ACAC-18E237533415}" type="pres">
      <dgm:prSet presAssocID="{EDA185C1-8EE4-41D6-B35C-16C05E4E9C38}" presName="root" presStyleCnt="0">
        <dgm:presLayoutVars>
          <dgm:dir/>
          <dgm:resizeHandles val="exact"/>
        </dgm:presLayoutVars>
      </dgm:prSet>
      <dgm:spPr/>
    </dgm:pt>
    <dgm:pt modelId="{571A13BD-CDB3-4192-83D2-68691F4A978B}" type="pres">
      <dgm:prSet presAssocID="{D8C19EBA-86E9-4987-B141-C6DF194ADA9C}" presName="compNode" presStyleCnt="0"/>
      <dgm:spPr/>
    </dgm:pt>
    <dgm:pt modelId="{A9AAD289-68F1-417F-831B-A7D554A4ED60}" type="pres">
      <dgm:prSet presAssocID="{D8C19EBA-86E9-4987-B141-C6DF194ADA9C}" presName="bgRect" presStyleLbl="bgShp" presStyleIdx="0" presStyleCnt="4"/>
      <dgm:spPr/>
    </dgm:pt>
    <dgm:pt modelId="{DC12D4F9-D4ED-49CD-B704-4E6B2FE570D0}" type="pres">
      <dgm:prSet presAssocID="{D8C19EBA-86E9-4987-B141-C6DF194ADA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B8792E14-290F-4495-99EA-2758A5DC418B}" type="pres">
      <dgm:prSet presAssocID="{D8C19EBA-86E9-4987-B141-C6DF194ADA9C}" presName="spaceRect" presStyleCnt="0"/>
      <dgm:spPr/>
    </dgm:pt>
    <dgm:pt modelId="{6434D302-FB1C-415C-8B2F-FD657023BA95}" type="pres">
      <dgm:prSet presAssocID="{D8C19EBA-86E9-4987-B141-C6DF194ADA9C}" presName="parTx" presStyleLbl="revTx" presStyleIdx="0" presStyleCnt="4">
        <dgm:presLayoutVars>
          <dgm:chMax val="0"/>
          <dgm:chPref val="0"/>
        </dgm:presLayoutVars>
      </dgm:prSet>
      <dgm:spPr/>
    </dgm:pt>
    <dgm:pt modelId="{C9E29229-0F1B-40DD-A67E-2A033E676FA3}" type="pres">
      <dgm:prSet presAssocID="{D1562401-F0B2-4A82-ABDC-85877C80EBC6}" presName="sibTrans" presStyleCnt="0"/>
      <dgm:spPr/>
    </dgm:pt>
    <dgm:pt modelId="{BD83DC00-EBD0-4378-9E71-A521354D7D89}" type="pres">
      <dgm:prSet presAssocID="{1154CF1B-BF26-492B-853D-62752F0892DB}" presName="compNode" presStyleCnt="0"/>
      <dgm:spPr/>
    </dgm:pt>
    <dgm:pt modelId="{F42F03F7-A638-41B2-B0EA-96A109B7A038}" type="pres">
      <dgm:prSet presAssocID="{1154CF1B-BF26-492B-853D-62752F0892DB}" presName="bgRect" presStyleLbl="bgShp" presStyleIdx="1" presStyleCnt="4"/>
      <dgm:spPr/>
    </dgm:pt>
    <dgm:pt modelId="{6A7BFC4B-30BC-4842-A6D6-024BF597A371}" type="pres">
      <dgm:prSet presAssocID="{1154CF1B-BF26-492B-853D-62752F0892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D8268CD3-6BAD-42A3-AE07-041AA97F537E}" type="pres">
      <dgm:prSet presAssocID="{1154CF1B-BF26-492B-853D-62752F0892DB}" presName="spaceRect" presStyleCnt="0"/>
      <dgm:spPr/>
    </dgm:pt>
    <dgm:pt modelId="{917C9119-B8B7-45D1-B663-893950B5D965}" type="pres">
      <dgm:prSet presAssocID="{1154CF1B-BF26-492B-853D-62752F0892DB}" presName="parTx" presStyleLbl="revTx" presStyleIdx="1" presStyleCnt="4">
        <dgm:presLayoutVars>
          <dgm:chMax val="0"/>
          <dgm:chPref val="0"/>
        </dgm:presLayoutVars>
      </dgm:prSet>
      <dgm:spPr/>
    </dgm:pt>
    <dgm:pt modelId="{C987C903-4E6D-4EBB-834A-1AF4401FDE06}" type="pres">
      <dgm:prSet presAssocID="{2829089F-E6BD-4697-8E05-921D6E18845B}" presName="sibTrans" presStyleCnt="0"/>
      <dgm:spPr/>
    </dgm:pt>
    <dgm:pt modelId="{5039AE0F-9760-490E-B57F-7FD4F0939169}" type="pres">
      <dgm:prSet presAssocID="{AAA6E307-C3F3-4C4B-A3B4-703952BF8BE6}" presName="compNode" presStyleCnt="0"/>
      <dgm:spPr/>
    </dgm:pt>
    <dgm:pt modelId="{02A916F4-19F7-4F35-9B09-9AA6EC0B2274}" type="pres">
      <dgm:prSet presAssocID="{AAA6E307-C3F3-4C4B-A3B4-703952BF8BE6}" presName="bgRect" presStyleLbl="bgShp" presStyleIdx="2" presStyleCnt="4"/>
      <dgm:spPr/>
    </dgm:pt>
    <dgm:pt modelId="{C9CD0DE5-2EF6-441A-BACF-8F714E10A749}" type="pres">
      <dgm:prSet presAssocID="{AAA6E307-C3F3-4C4B-A3B4-703952BF8B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3039177-F6FA-4128-997E-29301BF3FB5A}" type="pres">
      <dgm:prSet presAssocID="{AAA6E307-C3F3-4C4B-A3B4-703952BF8BE6}" presName="spaceRect" presStyleCnt="0"/>
      <dgm:spPr/>
    </dgm:pt>
    <dgm:pt modelId="{E5FE758B-5E58-422D-8C43-1B5FBF55E78F}" type="pres">
      <dgm:prSet presAssocID="{AAA6E307-C3F3-4C4B-A3B4-703952BF8BE6}" presName="parTx" presStyleLbl="revTx" presStyleIdx="2" presStyleCnt="4">
        <dgm:presLayoutVars>
          <dgm:chMax val="0"/>
          <dgm:chPref val="0"/>
        </dgm:presLayoutVars>
      </dgm:prSet>
      <dgm:spPr/>
    </dgm:pt>
    <dgm:pt modelId="{874C60ED-C1B3-497A-A7F4-44E0C8D2FE1A}" type="pres">
      <dgm:prSet presAssocID="{C3E31489-D03C-41A3-98CA-4C8DB86C16F5}" presName="sibTrans" presStyleCnt="0"/>
      <dgm:spPr/>
    </dgm:pt>
    <dgm:pt modelId="{C08CD64F-FCCE-4FED-BE0D-9A522356E422}" type="pres">
      <dgm:prSet presAssocID="{BDC7BD2C-1182-454F-8335-D1E9ED17C864}" presName="compNode" presStyleCnt="0"/>
      <dgm:spPr/>
    </dgm:pt>
    <dgm:pt modelId="{BC122708-3BBB-4C5E-9365-DE9311B467AA}" type="pres">
      <dgm:prSet presAssocID="{BDC7BD2C-1182-454F-8335-D1E9ED17C864}" presName="bgRect" presStyleLbl="bgShp" presStyleIdx="3" presStyleCnt="4"/>
      <dgm:spPr/>
    </dgm:pt>
    <dgm:pt modelId="{B9CF1BB0-70D0-412E-B497-319DC07B4FF5}" type="pres">
      <dgm:prSet presAssocID="{BDC7BD2C-1182-454F-8335-D1E9ED17C8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389A472C-904B-4F9E-B16D-A5E9D2D43283}" type="pres">
      <dgm:prSet presAssocID="{BDC7BD2C-1182-454F-8335-D1E9ED17C864}" presName="spaceRect" presStyleCnt="0"/>
      <dgm:spPr/>
    </dgm:pt>
    <dgm:pt modelId="{DEE64FC1-4AC1-40B4-BCD1-C0F07B716CE6}" type="pres">
      <dgm:prSet presAssocID="{BDC7BD2C-1182-454F-8335-D1E9ED17C864}" presName="parTx" presStyleLbl="revTx" presStyleIdx="3" presStyleCnt="4">
        <dgm:presLayoutVars>
          <dgm:chMax val="0"/>
          <dgm:chPref val="0"/>
        </dgm:presLayoutVars>
      </dgm:prSet>
      <dgm:spPr/>
    </dgm:pt>
  </dgm:ptLst>
  <dgm:cxnLst>
    <dgm:cxn modelId="{9A5F1522-BAC5-487A-B133-FEFF62F6D946}" srcId="{EDA185C1-8EE4-41D6-B35C-16C05E4E9C38}" destId="{D8C19EBA-86E9-4987-B141-C6DF194ADA9C}" srcOrd="0" destOrd="0" parTransId="{419C5F8E-5421-4EA3-B297-D45BFFB3A5B2}" sibTransId="{D1562401-F0B2-4A82-ABDC-85877C80EBC6}"/>
    <dgm:cxn modelId="{73637369-9B1D-4505-B87F-903FC76A6BF8}" srcId="{EDA185C1-8EE4-41D6-B35C-16C05E4E9C38}" destId="{AAA6E307-C3F3-4C4B-A3B4-703952BF8BE6}" srcOrd="2" destOrd="0" parTransId="{C72770DF-89EF-45A3-A4A4-948085220CC5}" sibTransId="{C3E31489-D03C-41A3-98CA-4C8DB86C16F5}"/>
    <dgm:cxn modelId="{40944D6E-082B-4831-9BA8-FADACA3077D3}" type="presOf" srcId="{1154CF1B-BF26-492B-853D-62752F0892DB}" destId="{917C9119-B8B7-45D1-B663-893950B5D965}" srcOrd="0" destOrd="0" presId="urn:microsoft.com/office/officeart/2018/2/layout/IconVerticalSolidList"/>
    <dgm:cxn modelId="{FF0F9C8F-AA2A-45B7-93CA-FA8D33E2CA17}" type="presOf" srcId="{BDC7BD2C-1182-454F-8335-D1E9ED17C864}" destId="{DEE64FC1-4AC1-40B4-BCD1-C0F07B716CE6}" srcOrd="0" destOrd="0" presId="urn:microsoft.com/office/officeart/2018/2/layout/IconVerticalSolidList"/>
    <dgm:cxn modelId="{E5843196-32C4-4B38-B3D2-1D2CC0DA7567}" srcId="{EDA185C1-8EE4-41D6-B35C-16C05E4E9C38}" destId="{BDC7BD2C-1182-454F-8335-D1E9ED17C864}" srcOrd="3" destOrd="0" parTransId="{73CE200D-3ED3-496C-A57A-A42575429BDE}" sibTransId="{EF9D3C5F-40D8-4F08-B053-CAD609E47731}"/>
    <dgm:cxn modelId="{EEA3B398-C779-4949-8344-DBB1B8921172}" srcId="{EDA185C1-8EE4-41D6-B35C-16C05E4E9C38}" destId="{1154CF1B-BF26-492B-853D-62752F0892DB}" srcOrd="1" destOrd="0" parTransId="{43266CB9-2265-4A88-A22E-180EC13FC250}" sibTransId="{2829089F-E6BD-4697-8E05-921D6E18845B}"/>
    <dgm:cxn modelId="{9FCAD499-0E10-42EA-A088-CA8706C90F7E}" type="presOf" srcId="{AAA6E307-C3F3-4C4B-A3B4-703952BF8BE6}" destId="{E5FE758B-5E58-422D-8C43-1B5FBF55E78F}" srcOrd="0" destOrd="0" presId="urn:microsoft.com/office/officeart/2018/2/layout/IconVerticalSolidList"/>
    <dgm:cxn modelId="{F8DE859F-A9F4-4993-ADDC-FD57E3209D67}" type="presOf" srcId="{EDA185C1-8EE4-41D6-B35C-16C05E4E9C38}" destId="{DD52BD57-E326-41F9-ACAC-18E237533415}" srcOrd="0" destOrd="0" presId="urn:microsoft.com/office/officeart/2018/2/layout/IconVerticalSolidList"/>
    <dgm:cxn modelId="{A7CAEFF0-2F47-4458-A6CB-E7FC54DF79D3}" type="presOf" srcId="{D8C19EBA-86E9-4987-B141-C6DF194ADA9C}" destId="{6434D302-FB1C-415C-8B2F-FD657023BA95}" srcOrd="0" destOrd="0" presId="urn:microsoft.com/office/officeart/2018/2/layout/IconVerticalSolidList"/>
    <dgm:cxn modelId="{472FDCF6-C985-4C13-9886-E2AED53106D0}" type="presParOf" srcId="{DD52BD57-E326-41F9-ACAC-18E237533415}" destId="{571A13BD-CDB3-4192-83D2-68691F4A978B}" srcOrd="0" destOrd="0" presId="urn:microsoft.com/office/officeart/2018/2/layout/IconVerticalSolidList"/>
    <dgm:cxn modelId="{1692162D-6D21-4590-9EBF-A7D2088678BA}" type="presParOf" srcId="{571A13BD-CDB3-4192-83D2-68691F4A978B}" destId="{A9AAD289-68F1-417F-831B-A7D554A4ED60}" srcOrd="0" destOrd="0" presId="urn:microsoft.com/office/officeart/2018/2/layout/IconVerticalSolidList"/>
    <dgm:cxn modelId="{E8455D38-028A-4B1C-8BDE-7D2BA1FCD6BD}" type="presParOf" srcId="{571A13BD-CDB3-4192-83D2-68691F4A978B}" destId="{DC12D4F9-D4ED-49CD-B704-4E6B2FE570D0}" srcOrd="1" destOrd="0" presId="urn:microsoft.com/office/officeart/2018/2/layout/IconVerticalSolidList"/>
    <dgm:cxn modelId="{104EC539-0B57-4329-9DAC-31007ABD6CAD}" type="presParOf" srcId="{571A13BD-CDB3-4192-83D2-68691F4A978B}" destId="{B8792E14-290F-4495-99EA-2758A5DC418B}" srcOrd="2" destOrd="0" presId="urn:microsoft.com/office/officeart/2018/2/layout/IconVerticalSolidList"/>
    <dgm:cxn modelId="{3E12548D-26D9-4A1C-A6C0-77BA28665807}" type="presParOf" srcId="{571A13BD-CDB3-4192-83D2-68691F4A978B}" destId="{6434D302-FB1C-415C-8B2F-FD657023BA95}" srcOrd="3" destOrd="0" presId="urn:microsoft.com/office/officeart/2018/2/layout/IconVerticalSolidList"/>
    <dgm:cxn modelId="{203D5BDB-CE7B-4C65-A0D1-E9FB71736C8C}" type="presParOf" srcId="{DD52BD57-E326-41F9-ACAC-18E237533415}" destId="{C9E29229-0F1B-40DD-A67E-2A033E676FA3}" srcOrd="1" destOrd="0" presId="urn:microsoft.com/office/officeart/2018/2/layout/IconVerticalSolidList"/>
    <dgm:cxn modelId="{E6EA9A0C-EFE1-4919-8E90-5086B4042831}" type="presParOf" srcId="{DD52BD57-E326-41F9-ACAC-18E237533415}" destId="{BD83DC00-EBD0-4378-9E71-A521354D7D89}" srcOrd="2" destOrd="0" presId="urn:microsoft.com/office/officeart/2018/2/layout/IconVerticalSolidList"/>
    <dgm:cxn modelId="{EA83CD77-8D6A-4B7B-BCA8-7E489A59D4EF}" type="presParOf" srcId="{BD83DC00-EBD0-4378-9E71-A521354D7D89}" destId="{F42F03F7-A638-41B2-B0EA-96A109B7A038}" srcOrd="0" destOrd="0" presId="urn:microsoft.com/office/officeart/2018/2/layout/IconVerticalSolidList"/>
    <dgm:cxn modelId="{93AFDFD6-6AC8-4D9D-8FC9-7C30609B8851}" type="presParOf" srcId="{BD83DC00-EBD0-4378-9E71-A521354D7D89}" destId="{6A7BFC4B-30BC-4842-A6D6-024BF597A371}" srcOrd="1" destOrd="0" presId="urn:microsoft.com/office/officeart/2018/2/layout/IconVerticalSolidList"/>
    <dgm:cxn modelId="{59419D80-59B8-4A56-88F0-BF4153934656}" type="presParOf" srcId="{BD83DC00-EBD0-4378-9E71-A521354D7D89}" destId="{D8268CD3-6BAD-42A3-AE07-041AA97F537E}" srcOrd="2" destOrd="0" presId="urn:microsoft.com/office/officeart/2018/2/layout/IconVerticalSolidList"/>
    <dgm:cxn modelId="{753FD006-E973-4774-BB7A-ADA0800397B9}" type="presParOf" srcId="{BD83DC00-EBD0-4378-9E71-A521354D7D89}" destId="{917C9119-B8B7-45D1-B663-893950B5D965}" srcOrd="3" destOrd="0" presId="urn:microsoft.com/office/officeart/2018/2/layout/IconVerticalSolidList"/>
    <dgm:cxn modelId="{5881F373-6C4E-4227-9273-E58E92563C7A}" type="presParOf" srcId="{DD52BD57-E326-41F9-ACAC-18E237533415}" destId="{C987C903-4E6D-4EBB-834A-1AF4401FDE06}" srcOrd="3" destOrd="0" presId="urn:microsoft.com/office/officeart/2018/2/layout/IconVerticalSolidList"/>
    <dgm:cxn modelId="{BB7E00FA-629A-4F3F-8259-407AD82C8E86}" type="presParOf" srcId="{DD52BD57-E326-41F9-ACAC-18E237533415}" destId="{5039AE0F-9760-490E-B57F-7FD4F0939169}" srcOrd="4" destOrd="0" presId="urn:microsoft.com/office/officeart/2018/2/layout/IconVerticalSolidList"/>
    <dgm:cxn modelId="{407611D1-8C8B-4437-A044-A72B3C6746FA}" type="presParOf" srcId="{5039AE0F-9760-490E-B57F-7FD4F0939169}" destId="{02A916F4-19F7-4F35-9B09-9AA6EC0B2274}" srcOrd="0" destOrd="0" presId="urn:microsoft.com/office/officeart/2018/2/layout/IconVerticalSolidList"/>
    <dgm:cxn modelId="{D25AFF90-07B8-4CC5-87D5-5B3FEA9BA9A7}" type="presParOf" srcId="{5039AE0F-9760-490E-B57F-7FD4F0939169}" destId="{C9CD0DE5-2EF6-441A-BACF-8F714E10A749}" srcOrd="1" destOrd="0" presId="urn:microsoft.com/office/officeart/2018/2/layout/IconVerticalSolidList"/>
    <dgm:cxn modelId="{7CF4FB14-71E3-4E5D-96D3-BA4C843FAA94}" type="presParOf" srcId="{5039AE0F-9760-490E-B57F-7FD4F0939169}" destId="{53039177-F6FA-4128-997E-29301BF3FB5A}" srcOrd="2" destOrd="0" presId="urn:microsoft.com/office/officeart/2018/2/layout/IconVerticalSolidList"/>
    <dgm:cxn modelId="{E9D0D0DC-E5C8-4F2B-91CE-502376100EA9}" type="presParOf" srcId="{5039AE0F-9760-490E-B57F-7FD4F0939169}" destId="{E5FE758B-5E58-422D-8C43-1B5FBF55E78F}" srcOrd="3" destOrd="0" presId="urn:microsoft.com/office/officeart/2018/2/layout/IconVerticalSolidList"/>
    <dgm:cxn modelId="{DDF23A58-96EA-4C1D-A872-B2C8A8138938}" type="presParOf" srcId="{DD52BD57-E326-41F9-ACAC-18E237533415}" destId="{874C60ED-C1B3-497A-A7F4-44E0C8D2FE1A}" srcOrd="5" destOrd="0" presId="urn:microsoft.com/office/officeart/2018/2/layout/IconVerticalSolidList"/>
    <dgm:cxn modelId="{075E6FEA-5DB9-4452-87E8-11F4ED352EE7}" type="presParOf" srcId="{DD52BD57-E326-41F9-ACAC-18E237533415}" destId="{C08CD64F-FCCE-4FED-BE0D-9A522356E422}" srcOrd="6" destOrd="0" presId="urn:microsoft.com/office/officeart/2018/2/layout/IconVerticalSolidList"/>
    <dgm:cxn modelId="{CEE4F4C6-E882-4504-8C6E-83C7A4C4810C}" type="presParOf" srcId="{C08CD64F-FCCE-4FED-BE0D-9A522356E422}" destId="{BC122708-3BBB-4C5E-9365-DE9311B467AA}" srcOrd="0" destOrd="0" presId="urn:microsoft.com/office/officeart/2018/2/layout/IconVerticalSolidList"/>
    <dgm:cxn modelId="{8A8E2EF6-5C85-44CD-9303-17AD8C13D6A6}" type="presParOf" srcId="{C08CD64F-FCCE-4FED-BE0D-9A522356E422}" destId="{B9CF1BB0-70D0-412E-B497-319DC07B4FF5}" srcOrd="1" destOrd="0" presId="urn:microsoft.com/office/officeart/2018/2/layout/IconVerticalSolidList"/>
    <dgm:cxn modelId="{37AAD886-AD98-4A95-BC2E-B1A14E9578C9}" type="presParOf" srcId="{C08CD64F-FCCE-4FED-BE0D-9A522356E422}" destId="{389A472C-904B-4F9E-B16D-A5E9D2D43283}" srcOrd="2" destOrd="0" presId="urn:microsoft.com/office/officeart/2018/2/layout/IconVerticalSolidList"/>
    <dgm:cxn modelId="{14EE0A57-275C-41A6-AFB6-DF0B93C2E793}" type="presParOf" srcId="{C08CD64F-FCCE-4FED-BE0D-9A522356E422}" destId="{DEE64FC1-4AC1-40B4-BCD1-C0F07B716C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AD289-68F1-417F-831B-A7D554A4ED60}">
      <dsp:nvSpPr>
        <dsp:cNvPr id="0" name=""/>
        <dsp:cNvSpPr/>
      </dsp:nvSpPr>
      <dsp:spPr>
        <a:xfrm>
          <a:off x="0" y="2021"/>
          <a:ext cx="7011536" cy="10244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2D4F9-D4ED-49CD-B704-4E6B2FE570D0}">
      <dsp:nvSpPr>
        <dsp:cNvPr id="0" name=""/>
        <dsp:cNvSpPr/>
      </dsp:nvSpPr>
      <dsp:spPr>
        <a:xfrm>
          <a:off x="309904" y="232528"/>
          <a:ext cx="563462" cy="563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4D302-FB1C-415C-8B2F-FD657023BA95}">
      <dsp:nvSpPr>
        <dsp:cNvPr id="0" name=""/>
        <dsp:cNvSpPr/>
      </dsp:nvSpPr>
      <dsp:spPr>
        <a:xfrm>
          <a:off x="1183270" y="2021"/>
          <a:ext cx="5828265" cy="102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24" tIns="108424" rIns="108424" bIns="108424"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How does entropy-based feature extraction influence the performance of </a:t>
          </a:r>
          <a:r>
            <a:rPr lang="en-US" sz="1700" kern="1200" dirty="0" err="1">
              <a:latin typeface="Calibri" panose="020F0502020204030204" pitchFamily="34" charset="0"/>
              <a:cs typeface="Calibri" panose="020F0502020204030204" pitchFamily="34" charset="0"/>
            </a:rPr>
            <a:t>ViT</a:t>
          </a:r>
          <a:r>
            <a:rPr lang="en-US" sz="1700" kern="1200" dirty="0">
              <a:latin typeface="Calibri" panose="020F0502020204030204" pitchFamily="34" charset="0"/>
              <a:cs typeface="Calibri" panose="020F0502020204030204" pitchFamily="34" charset="0"/>
            </a:rPr>
            <a:t> models in classifying blood cell cancer images?</a:t>
          </a:r>
        </a:p>
      </dsp:txBody>
      <dsp:txXfrm>
        <a:off x="1183270" y="2021"/>
        <a:ext cx="5828265" cy="1024476"/>
      </dsp:txXfrm>
    </dsp:sp>
    <dsp:sp modelId="{F42F03F7-A638-41B2-B0EA-96A109B7A038}">
      <dsp:nvSpPr>
        <dsp:cNvPr id="0" name=""/>
        <dsp:cNvSpPr/>
      </dsp:nvSpPr>
      <dsp:spPr>
        <a:xfrm>
          <a:off x="0" y="1282616"/>
          <a:ext cx="7011536" cy="10244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BFC4B-30BC-4842-A6D6-024BF597A371}">
      <dsp:nvSpPr>
        <dsp:cNvPr id="0" name=""/>
        <dsp:cNvSpPr/>
      </dsp:nvSpPr>
      <dsp:spPr>
        <a:xfrm>
          <a:off x="309904" y="1513124"/>
          <a:ext cx="563462" cy="563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C9119-B8B7-45D1-B663-893950B5D965}">
      <dsp:nvSpPr>
        <dsp:cNvPr id="0" name=""/>
        <dsp:cNvSpPr/>
      </dsp:nvSpPr>
      <dsp:spPr>
        <a:xfrm>
          <a:off x="1183270" y="1282616"/>
          <a:ext cx="5828265" cy="102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24" tIns="108424" rIns="108424" bIns="108424"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What impact does region growing segmentation have on the </a:t>
          </a:r>
          <a:r>
            <a:rPr lang="en-US" sz="1700" kern="1200" dirty="0" err="1">
              <a:latin typeface="Calibri" panose="020F0502020204030204" pitchFamily="34" charset="0"/>
              <a:cs typeface="Calibri" panose="020F0502020204030204" pitchFamily="34" charset="0"/>
            </a:rPr>
            <a:t>ViT</a:t>
          </a:r>
          <a:r>
            <a:rPr lang="en-US" sz="1700" kern="1200" dirty="0">
              <a:latin typeface="Calibri" panose="020F0502020204030204" pitchFamily="34" charset="0"/>
              <a:cs typeface="Calibri" panose="020F0502020204030204" pitchFamily="34" charset="0"/>
            </a:rPr>
            <a:t> model's ability to distinguish benign and malignant blood cell types?</a:t>
          </a:r>
        </a:p>
      </dsp:txBody>
      <dsp:txXfrm>
        <a:off x="1183270" y="1282616"/>
        <a:ext cx="5828265" cy="1024476"/>
      </dsp:txXfrm>
    </dsp:sp>
    <dsp:sp modelId="{02A916F4-19F7-4F35-9B09-9AA6EC0B2274}">
      <dsp:nvSpPr>
        <dsp:cNvPr id="0" name=""/>
        <dsp:cNvSpPr/>
      </dsp:nvSpPr>
      <dsp:spPr>
        <a:xfrm>
          <a:off x="0" y="2563212"/>
          <a:ext cx="7011536" cy="10244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D0DE5-2EF6-441A-BACF-8F714E10A749}">
      <dsp:nvSpPr>
        <dsp:cNvPr id="0" name=""/>
        <dsp:cNvSpPr/>
      </dsp:nvSpPr>
      <dsp:spPr>
        <a:xfrm>
          <a:off x="309904" y="2793719"/>
          <a:ext cx="563462" cy="5634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E758B-5E58-422D-8C43-1B5FBF55E78F}">
      <dsp:nvSpPr>
        <dsp:cNvPr id="0" name=""/>
        <dsp:cNvSpPr/>
      </dsp:nvSpPr>
      <dsp:spPr>
        <a:xfrm>
          <a:off x="1183270" y="2563212"/>
          <a:ext cx="5828265" cy="102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24" tIns="108424" rIns="108424" bIns="108424"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How do entropy filtering and region growing segmentation improve the precision of </a:t>
          </a:r>
          <a:r>
            <a:rPr lang="en-US" sz="1700" kern="1200" dirty="0" err="1">
              <a:latin typeface="Calibri" panose="020F0502020204030204" pitchFamily="34" charset="0"/>
              <a:cs typeface="Calibri" panose="020F0502020204030204" pitchFamily="34" charset="0"/>
            </a:rPr>
            <a:t>ViT</a:t>
          </a:r>
          <a:r>
            <a:rPr lang="en-US" sz="1700" kern="1200" dirty="0">
              <a:latin typeface="Calibri" panose="020F0502020204030204" pitchFamily="34" charset="0"/>
              <a:cs typeface="Calibri" panose="020F0502020204030204" pitchFamily="34" charset="0"/>
            </a:rPr>
            <a:t>-based cancer classification models?</a:t>
          </a:r>
        </a:p>
      </dsp:txBody>
      <dsp:txXfrm>
        <a:off x="1183270" y="2563212"/>
        <a:ext cx="5828265" cy="1024476"/>
      </dsp:txXfrm>
    </dsp:sp>
    <dsp:sp modelId="{BC122708-3BBB-4C5E-9365-DE9311B467AA}">
      <dsp:nvSpPr>
        <dsp:cNvPr id="0" name=""/>
        <dsp:cNvSpPr/>
      </dsp:nvSpPr>
      <dsp:spPr>
        <a:xfrm>
          <a:off x="0" y="3843808"/>
          <a:ext cx="7011536" cy="10244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F1BB0-70D0-412E-B497-319DC07B4FF5}">
      <dsp:nvSpPr>
        <dsp:cNvPr id="0" name=""/>
        <dsp:cNvSpPr/>
      </dsp:nvSpPr>
      <dsp:spPr>
        <a:xfrm>
          <a:off x="309904" y="4074315"/>
          <a:ext cx="563462" cy="5634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64FC1-4AC1-40B4-BCD1-C0F07B716CE6}">
      <dsp:nvSpPr>
        <dsp:cNvPr id="0" name=""/>
        <dsp:cNvSpPr/>
      </dsp:nvSpPr>
      <dsp:spPr>
        <a:xfrm>
          <a:off x="1183270" y="3843808"/>
          <a:ext cx="5828265" cy="102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24" tIns="108424" rIns="108424" bIns="108424"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What are the computational trade-offs when using these preprocessing techniques versus raw image inputs?</a:t>
          </a:r>
        </a:p>
      </dsp:txBody>
      <dsp:txXfrm>
        <a:off x="1183270" y="3843808"/>
        <a:ext cx="5828265" cy="10244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0263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19990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50764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15213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20538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86922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1866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58471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90985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8829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65267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89302808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ohammadamireshraghi/blood-cell-cancer-all-4clas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ed blood cells and a red sphere&#10;&#10;Description automatically generated">
            <a:extLst>
              <a:ext uri="{FF2B5EF4-FFF2-40B4-BE49-F238E27FC236}">
                <a16:creationId xmlns:a16="http://schemas.microsoft.com/office/drawing/2014/main" id="{ACAFE384-81C0-BBD8-B3A7-002F742B1B14}"/>
              </a:ext>
            </a:extLst>
          </p:cNvPr>
          <p:cNvPicPr>
            <a:picLocks noChangeAspect="1"/>
          </p:cNvPicPr>
          <p:nvPr/>
        </p:nvPicPr>
        <p:blipFill>
          <a:blip r:embed="rId2">
            <a:extLst>
              <a:ext uri="{28A0092B-C50C-407E-A947-70E740481C1C}">
                <a14:useLocalDpi xmlns:a14="http://schemas.microsoft.com/office/drawing/2010/main" val="0"/>
              </a:ext>
            </a:extLst>
          </a:blip>
          <a:srcRect t="19764" b="23986"/>
          <a:stretch/>
        </p:blipFill>
        <p:spPr>
          <a:xfrm>
            <a:off x="20" y="10"/>
            <a:ext cx="12191979" cy="6857989"/>
          </a:xfrm>
          <a:prstGeom prst="rect">
            <a:avLst/>
          </a:prstGeom>
        </p:spPr>
      </p:pic>
      <p:sp>
        <p:nvSpPr>
          <p:cNvPr id="63" name="Freeform: Shape 62">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EAA579-4E13-B204-D3F8-9C27F49BD520}"/>
              </a:ext>
            </a:extLst>
          </p:cNvPr>
          <p:cNvSpPr>
            <a:spLocks noGrp="1"/>
          </p:cNvSpPr>
          <p:nvPr>
            <p:ph type="ctrTitle"/>
          </p:nvPr>
        </p:nvSpPr>
        <p:spPr>
          <a:xfrm>
            <a:off x="937142" y="691723"/>
            <a:ext cx="4241299" cy="1819658"/>
          </a:xfrm>
        </p:spPr>
        <p:txBody>
          <a:bodyPr>
            <a:normAutofit/>
          </a:bodyPr>
          <a:lstStyle/>
          <a:p>
            <a:r>
              <a:rPr lang="en-US" sz="3300" dirty="0"/>
              <a:t>Blood Cells Cancer Detection Using Vision Transformer</a:t>
            </a:r>
            <a:endParaRPr lang="en-IN" sz="3300" dirty="0"/>
          </a:p>
        </p:txBody>
      </p:sp>
      <p:sp>
        <p:nvSpPr>
          <p:cNvPr id="64" name="Freeform: Shape 63">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2">
            <a:extLst>
              <a:ext uri="{FF2B5EF4-FFF2-40B4-BE49-F238E27FC236}">
                <a16:creationId xmlns:a16="http://schemas.microsoft.com/office/drawing/2014/main" id="{7401E991-28D9-553B-8C71-E3AB69515C9F}"/>
              </a:ext>
            </a:extLst>
          </p:cNvPr>
          <p:cNvSpPr>
            <a:spLocks noGrp="1" noChangeArrowheads="1"/>
          </p:cNvSpPr>
          <p:nvPr>
            <p:ph type="subTitle" idx="1"/>
          </p:nvPr>
        </p:nvSpPr>
        <p:spPr bwMode="auto">
          <a:xfrm>
            <a:off x="9076584" y="5854700"/>
            <a:ext cx="3349214" cy="8968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tabLst/>
            </a:pPr>
            <a:r>
              <a:rPr kumimoji="0" lang="en-US" altLang="en-US" b="1" i="0" u="none" strike="noStrike" cap="none" normalizeH="0" baseline="0" dirty="0">
                <a:ln>
                  <a:noFill/>
                </a:ln>
                <a:effectLst/>
                <a:latin typeface="Arial" panose="020B0604020202020204" pitchFamily="34" charset="0"/>
              </a:rPr>
              <a:t>Name</a:t>
            </a:r>
            <a:r>
              <a:rPr kumimoji="0" lang="en-US" altLang="en-US" b="0" i="0" u="none" strike="noStrike" cap="none" normalizeH="0" baseline="0" dirty="0">
                <a:ln>
                  <a:noFill/>
                </a:ln>
                <a:effectLst/>
                <a:latin typeface="Arial" panose="020B0604020202020204" pitchFamily="34" charset="0"/>
              </a:rPr>
              <a:t>: Srikanth Uriti</a:t>
            </a:r>
          </a:p>
          <a:p>
            <a:pPr marL="0" marR="0" lvl="0" indent="0" defTabSz="914400" rtl="0" eaLnBrk="0" fontAlgn="base" latinLnBrk="0" hangingPunct="0">
              <a:spcBef>
                <a:spcPct val="0"/>
              </a:spcBef>
              <a:spcAft>
                <a:spcPts val="600"/>
              </a:spcAft>
              <a:buClrTx/>
              <a:buSzTx/>
              <a:tabLst/>
            </a:pPr>
            <a:r>
              <a:rPr kumimoji="0" lang="en-US" altLang="en-US" b="1" i="0" u="none" strike="noStrike" cap="none" normalizeH="0" baseline="0" dirty="0">
                <a:ln>
                  <a:noFill/>
                </a:ln>
                <a:effectLst/>
                <a:latin typeface="Arial" panose="020B0604020202020204" pitchFamily="34" charset="0"/>
              </a:rPr>
              <a:t>Student ID</a:t>
            </a:r>
            <a:r>
              <a:rPr kumimoji="0" lang="en-US" altLang="en-US" b="0" i="0" u="none" strike="noStrike" cap="none" normalizeH="0" baseline="0" dirty="0">
                <a:ln>
                  <a:noFill/>
                </a:ln>
                <a:effectLst/>
                <a:latin typeface="Arial" panose="020B0604020202020204" pitchFamily="34" charset="0"/>
              </a:rPr>
              <a:t>: 22028166 </a:t>
            </a:r>
          </a:p>
        </p:txBody>
      </p:sp>
      <p:sp>
        <p:nvSpPr>
          <p:cNvPr id="8" name="TextBox 7">
            <a:extLst>
              <a:ext uri="{FF2B5EF4-FFF2-40B4-BE49-F238E27FC236}">
                <a16:creationId xmlns:a16="http://schemas.microsoft.com/office/drawing/2014/main" id="{AE6217D1-2601-E51D-C700-3088EAC3503B}"/>
              </a:ext>
            </a:extLst>
          </p:cNvPr>
          <p:cNvSpPr txBox="1"/>
          <p:nvPr/>
        </p:nvSpPr>
        <p:spPr>
          <a:xfrm>
            <a:off x="937142" y="2566244"/>
            <a:ext cx="5883684" cy="646331"/>
          </a:xfrm>
          <a:prstGeom prst="rect">
            <a:avLst/>
          </a:prstGeom>
          <a:noFill/>
        </p:spPr>
        <p:txBody>
          <a:bodyPr wrap="square" rtlCol="0">
            <a:spAutoFit/>
          </a:bodyPr>
          <a:lstStyle/>
          <a:p>
            <a:r>
              <a:rPr lang="en-US" dirty="0">
                <a:solidFill>
                  <a:schemeClr val="bg1"/>
                </a:solidFill>
              </a:rPr>
              <a:t>Exploring Advanced Image Processing Techniques</a:t>
            </a:r>
          </a:p>
          <a:p>
            <a:endParaRPr lang="en-IN" dirty="0">
              <a:solidFill>
                <a:schemeClr val="bg1"/>
              </a:solidFill>
            </a:endParaRPr>
          </a:p>
        </p:txBody>
      </p:sp>
    </p:spTree>
    <p:extLst>
      <p:ext uri="{BB962C8B-B14F-4D97-AF65-F5344CB8AC3E}">
        <p14:creationId xmlns:p14="http://schemas.microsoft.com/office/powerpoint/2010/main" val="1664148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test tube with a red liquid&#10;&#10;Description automatically generated">
            <a:extLst>
              <a:ext uri="{FF2B5EF4-FFF2-40B4-BE49-F238E27FC236}">
                <a16:creationId xmlns:a16="http://schemas.microsoft.com/office/drawing/2014/main" id="{03A9CB11-E7F7-3D23-7BE6-D38925D34959}"/>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b="1747"/>
          <a:stretch/>
        </p:blipFill>
        <p:spPr>
          <a:xfrm>
            <a:off x="20" y="9063"/>
            <a:ext cx="12191980" cy="6857989"/>
          </a:xfrm>
          <a:prstGeom prst="rect">
            <a:avLst/>
          </a:prstGeom>
        </p:spPr>
      </p:pic>
      <p:sp>
        <p:nvSpPr>
          <p:cNvPr id="2" name="Title 1">
            <a:extLst>
              <a:ext uri="{FF2B5EF4-FFF2-40B4-BE49-F238E27FC236}">
                <a16:creationId xmlns:a16="http://schemas.microsoft.com/office/drawing/2014/main" id="{B6A8E132-D6A1-8B07-98A4-9D5CECEC5211}"/>
              </a:ext>
            </a:extLst>
          </p:cNvPr>
          <p:cNvSpPr>
            <a:spLocks noGrp="1"/>
          </p:cNvSpPr>
          <p:nvPr>
            <p:ph type="title"/>
          </p:nvPr>
        </p:nvSpPr>
        <p:spPr>
          <a:xfrm>
            <a:off x="1066799" y="1143000"/>
            <a:ext cx="4394201" cy="2286000"/>
          </a:xfrm>
        </p:spPr>
        <p:txBody>
          <a:bodyPr anchor="t">
            <a:normAutofit/>
          </a:bodyPr>
          <a:lstStyle/>
          <a:p>
            <a:pPr algn="r"/>
            <a:r>
              <a:rPr lang="en-IN" sz="4800" dirty="0">
                <a:solidFill>
                  <a:srgbClr val="FFFFFF"/>
                </a:solidFill>
              </a:rPr>
              <a:t>Aim &amp; Objectives</a:t>
            </a:r>
          </a:p>
        </p:txBody>
      </p:sp>
      <p:sp>
        <p:nvSpPr>
          <p:cNvPr id="46" name="Content Placeholder 2">
            <a:extLst>
              <a:ext uri="{FF2B5EF4-FFF2-40B4-BE49-F238E27FC236}">
                <a16:creationId xmlns:a16="http://schemas.microsoft.com/office/drawing/2014/main" id="{49C39729-0505-31EA-CD27-A7FF23A43BE8}"/>
              </a:ext>
            </a:extLst>
          </p:cNvPr>
          <p:cNvSpPr>
            <a:spLocks noGrp="1"/>
          </p:cNvSpPr>
          <p:nvPr>
            <p:ph idx="1"/>
          </p:nvPr>
        </p:nvSpPr>
        <p:spPr>
          <a:xfrm>
            <a:off x="6096000" y="1207697"/>
            <a:ext cx="4953000" cy="4507303"/>
          </a:xfrm>
        </p:spPr>
        <p:txBody>
          <a:bodyPr>
            <a:normAutofit/>
          </a:bodyPr>
          <a:lstStyle/>
          <a:p>
            <a:pPr marL="0" marR="0" lvl="0" indent="0" defTabSz="914400" rtl="0" eaLnBrk="0" fontAlgn="base" latinLnBrk="0" hangingPunct="0">
              <a:lnSpc>
                <a:spcPct val="110000"/>
              </a:lnSpc>
              <a:spcBef>
                <a:spcPct val="0"/>
              </a:spcBef>
              <a:spcAft>
                <a:spcPct val="0"/>
              </a:spcAft>
              <a:buClrTx/>
              <a:buSzTx/>
              <a:buNone/>
              <a:tabLst/>
            </a:pPr>
            <a:r>
              <a:rPr kumimoji="0" lang="en-US" altLang="en-US" sz="1700" b="1" i="0" u="none" strike="noStrike" cap="none" normalizeH="0" baseline="0" dirty="0">
                <a:ln>
                  <a:noFill/>
                </a:ln>
                <a:solidFill>
                  <a:srgbClr val="FFFFFF"/>
                </a:solidFill>
                <a:effectLst/>
                <a:latin typeface="Arial" panose="020B0604020202020204" pitchFamily="34" charset="0"/>
              </a:rPr>
              <a:t>Aim</a:t>
            </a:r>
            <a:r>
              <a:rPr kumimoji="0" lang="en-US" altLang="en-US" sz="1700" b="0" i="0" u="none" strike="noStrike" cap="none" normalizeH="0" baseline="0" dirty="0">
                <a:ln>
                  <a:noFill/>
                </a:ln>
                <a:solidFill>
                  <a:srgbClr val="FFFFFF"/>
                </a:solidFill>
                <a:effectLst/>
                <a:latin typeface="Arial" panose="020B0604020202020204" pitchFamily="34" charset="0"/>
              </a:rPr>
              <a:t>:</a:t>
            </a:r>
          </a:p>
          <a:p>
            <a:pPr marR="0" lvl="0" defTabSz="914400" rtl="0" eaLnBrk="0" fontAlgn="base" latinLnBrk="0" hangingPunct="0">
              <a:lnSpc>
                <a:spcPct val="11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rgbClr val="FFFFFF"/>
                </a:solidFill>
                <a:effectLst/>
                <a:latin typeface="Arial" panose="020B0604020202020204" pitchFamily="34" charset="0"/>
              </a:rPr>
              <a:t>To develop an efficient model for detecting Acute Lymphoblastic Leukemia (ALL) using Vision Transformer (</a:t>
            </a:r>
            <a:r>
              <a:rPr kumimoji="0" lang="en-US" altLang="en-US" sz="1700" b="0" i="0" u="none" strike="noStrike" cap="none" normalizeH="0" baseline="0" dirty="0" err="1">
                <a:ln>
                  <a:noFill/>
                </a:ln>
                <a:solidFill>
                  <a:srgbClr val="FFFFFF"/>
                </a:solidFill>
                <a:effectLst/>
                <a:latin typeface="Arial" panose="020B0604020202020204" pitchFamily="34" charset="0"/>
              </a:rPr>
              <a:t>ViT</a:t>
            </a:r>
            <a:r>
              <a:rPr kumimoji="0" lang="en-US" altLang="en-US" sz="1700" b="0" i="0" u="none" strike="noStrike" cap="none" normalizeH="0" baseline="0" dirty="0">
                <a:ln>
                  <a:noFill/>
                </a:ln>
                <a:solidFill>
                  <a:srgbClr val="FFFFFF"/>
                </a:solidFill>
                <a:effectLst/>
                <a:latin typeface="Arial" panose="020B0604020202020204" pitchFamily="34" charset="0"/>
              </a:rPr>
              <a:t>) architecture combined with Entropy Filtering and Region Growing Segmentation.</a:t>
            </a:r>
          </a:p>
          <a:p>
            <a:pPr marL="0" marR="0" lvl="0" indent="0" defTabSz="914400" rtl="0" eaLnBrk="0" fontAlgn="base" latinLnBrk="0" hangingPunct="0">
              <a:lnSpc>
                <a:spcPct val="110000"/>
              </a:lnSpc>
              <a:spcBef>
                <a:spcPct val="0"/>
              </a:spcBef>
              <a:spcAft>
                <a:spcPct val="0"/>
              </a:spcAft>
              <a:buClrTx/>
              <a:buSzTx/>
              <a:buNone/>
              <a:tabLst/>
            </a:pPr>
            <a:endParaRPr kumimoji="0" lang="en-US" altLang="en-US" sz="1700" b="1"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lnSpc>
                <a:spcPct val="110000"/>
              </a:lnSpc>
              <a:spcBef>
                <a:spcPct val="0"/>
              </a:spcBef>
              <a:spcAft>
                <a:spcPct val="0"/>
              </a:spcAft>
              <a:buClrTx/>
              <a:buSzTx/>
              <a:buNone/>
              <a:tabLst/>
            </a:pPr>
            <a:r>
              <a:rPr kumimoji="0" lang="en-US" altLang="en-US" sz="1700" b="1" i="0" u="none" strike="noStrike" cap="none" normalizeH="0" baseline="0" dirty="0">
                <a:ln>
                  <a:noFill/>
                </a:ln>
                <a:solidFill>
                  <a:srgbClr val="FFFFFF"/>
                </a:solidFill>
                <a:effectLst/>
                <a:latin typeface="Arial" panose="020B0604020202020204" pitchFamily="34" charset="0"/>
              </a:rPr>
              <a:t>Objectives</a:t>
            </a:r>
            <a:r>
              <a:rPr kumimoji="0" lang="en-US" altLang="en-US" sz="1700" b="0" i="0" u="none" strike="noStrike" cap="none" normalizeH="0" baseline="0" dirty="0">
                <a:ln>
                  <a:noFill/>
                </a:ln>
                <a:solidFill>
                  <a:srgbClr val="FFFFFF"/>
                </a:solidFill>
                <a:effectLst/>
                <a:latin typeface="Arial" panose="020B0604020202020204" pitchFamily="34" charset="0"/>
              </a:rPr>
              <a:t>:</a:t>
            </a:r>
          </a:p>
          <a:p>
            <a:pPr eaLnBrk="0" fontAlgn="base" hangingPunct="0">
              <a:lnSpc>
                <a:spcPct val="110000"/>
              </a:lnSpc>
              <a:spcBef>
                <a:spcPct val="0"/>
              </a:spcBef>
              <a:spcAft>
                <a:spcPct val="0"/>
              </a:spcAft>
              <a:buFont typeface="Wingdings" panose="05000000000000000000" pitchFamily="2" charset="2"/>
              <a:buChar char="Ø"/>
            </a:pPr>
            <a:r>
              <a:rPr kumimoji="0" lang="en-US" altLang="en-US" sz="1700" b="0" i="0" u="none" strike="noStrike" cap="none" normalizeH="0" baseline="0" dirty="0">
                <a:ln>
                  <a:noFill/>
                </a:ln>
                <a:solidFill>
                  <a:srgbClr val="FFFFFF"/>
                </a:solidFill>
                <a:effectLst/>
                <a:latin typeface="Arial" panose="020B0604020202020204" pitchFamily="34" charset="0"/>
              </a:rPr>
              <a:t>Develop a reliable </a:t>
            </a:r>
            <a:r>
              <a:rPr kumimoji="0" lang="en-US" altLang="en-US" sz="1700" b="0" i="0" u="none" strike="noStrike" cap="none" normalizeH="0" baseline="0" dirty="0" err="1">
                <a:ln>
                  <a:noFill/>
                </a:ln>
                <a:solidFill>
                  <a:srgbClr val="FFFFFF"/>
                </a:solidFill>
                <a:effectLst/>
                <a:latin typeface="Arial" panose="020B0604020202020204" pitchFamily="34" charset="0"/>
              </a:rPr>
              <a:t>ViT</a:t>
            </a:r>
            <a:r>
              <a:rPr kumimoji="0" lang="en-US" altLang="en-US" sz="1700" b="0" i="0" u="none" strike="noStrike" cap="none" normalizeH="0" baseline="0" dirty="0">
                <a:ln>
                  <a:noFill/>
                </a:ln>
                <a:solidFill>
                  <a:srgbClr val="FFFFFF"/>
                </a:solidFill>
                <a:effectLst/>
                <a:latin typeface="Arial" panose="020B0604020202020204" pitchFamily="34" charset="0"/>
              </a:rPr>
              <a:t>-based classification model.</a:t>
            </a:r>
          </a:p>
          <a:p>
            <a:pPr eaLnBrk="0" fontAlgn="base" hangingPunct="0">
              <a:lnSpc>
                <a:spcPct val="110000"/>
              </a:lnSpc>
              <a:spcBef>
                <a:spcPct val="0"/>
              </a:spcBef>
              <a:spcAft>
                <a:spcPct val="0"/>
              </a:spcAft>
              <a:buFont typeface="Wingdings" panose="05000000000000000000" pitchFamily="2" charset="2"/>
              <a:buChar char="Ø"/>
            </a:pPr>
            <a:r>
              <a:rPr kumimoji="0" lang="en-US" altLang="en-US" sz="1700" b="0" i="0" u="none" strike="noStrike" cap="none" normalizeH="0" baseline="0" dirty="0">
                <a:ln>
                  <a:noFill/>
                </a:ln>
                <a:solidFill>
                  <a:srgbClr val="FFFFFF"/>
                </a:solidFill>
                <a:effectLst/>
                <a:latin typeface="Arial" panose="020B0604020202020204" pitchFamily="34" charset="0"/>
              </a:rPr>
              <a:t>Enhance image quality through preprocessing.</a:t>
            </a:r>
          </a:p>
          <a:p>
            <a:pPr eaLnBrk="0" fontAlgn="base" hangingPunct="0">
              <a:lnSpc>
                <a:spcPct val="110000"/>
              </a:lnSpc>
              <a:spcBef>
                <a:spcPct val="0"/>
              </a:spcBef>
              <a:spcAft>
                <a:spcPct val="0"/>
              </a:spcAft>
              <a:buFont typeface="Wingdings" panose="05000000000000000000" pitchFamily="2" charset="2"/>
              <a:buChar char="Ø"/>
            </a:pPr>
            <a:r>
              <a:rPr kumimoji="0" lang="en-US" altLang="en-US" sz="1700" b="0" i="0" u="none" strike="noStrike" cap="none" normalizeH="0" baseline="0" dirty="0">
                <a:ln>
                  <a:noFill/>
                </a:ln>
                <a:solidFill>
                  <a:srgbClr val="FFFFFF"/>
                </a:solidFill>
                <a:effectLst/>
                <a:latin typeface="Arial" panose="020B0604020202020204" pitchFamily="34" charset="0"/>
              </a:rPr>
              <a:t>Use a labelled dataset of peripheral blood smear images for training.</a:t>
            </a:r>
          </a:p>
          <a:p>
            <a:pPr eaLnBrk="0" fontAlgn="base" hangingPunct="0">
              <a:lnSpc>
                <a:spcPct val="110000"/>
              </a:lnSpc>
              <a:spcBef>
                <a:spcPct val="0"/>
              </a:spcBef>
              <a:spcAft>
                <a:spcPct val="0"/>
              </a:spcAft>
              <a:buFont typeface="Wingdings" panose="05000000000000000000" pitchFamily="2" charset="2"/>
              <a:buChar char="Ø"/>
            </a:pPr>
            <a:r>
              <a:rPr kumimoji="0" lang="en-US" altLang="en-US" sz="1700" b="0" i="0" u="none" strike="noStrike" cap="none" normalizeH="0" baseline="0" dirty="0">
                <a:ln>
                  <a:noFill/>
                </a:ln>
                <a:solidFill>
                  <a:srgbClr val="FFFFFF"/>
                </a:solidFill>
                <a:effectLst/>
                <a:latin typeface="Arial" panose="020B0604020202020204" pitchFamily="34" charset="0"/>
              </a:rPr>
              <a:t>Improve diagnostic accuracy for early detection and treatment planning.</a:t>
            </a:r>
          </a:p>
          <a:p>
            <a:pPr marL="0" marR="0" lvl="0" indent="0" defTabSz="914400" rtl="0" eaLnBrk="0" fontAlgn="base" latinLnBrk="0" hangingPunct="0">
              <a:lnSpc>
                <a:spcPct val="110000"/>
              </a:lnSpc>
              <a:spcBef>
                <a:spcPct val="0"/>
              </a:spcBef>
              <a:spcAft>
                <a:spcPct val="0"/>
              </a:spcAft>
              <a:buClrTx/>
              <a:buSzTx/>
              <a:buFontTx/>
              <a:buNone/>
              <a:tabLst/>
            </a:pPr>
            <a:endParaRPr kumimoji="0" lang="en-US" altLang="en-US" sz="1700" b="0" i="0" u="none" strike="noStrike" cap="none" normalizeH="0" baseline="0" dirty="0">
              <a:ln>
                <a:noFill/>
              </a:ln>
              <a:solidFill>
                <a:srgbClr val="FFFFFF"/>
              </a:solidFill>
              <a:effectLst/>
              <a:latin typeface="Arial" panose="020B0604020202020204" pitchFamily="34" charset="0"/>
            </a:endParaRPr>
          </a:p>
          <a:p>
            <a:pPr>
              <a:lnSpc>
                <a:spcPct val="110000"/>
              </a:lnSpc>
            </a:pPr>
            <a:endParaRPr lang="en-IN" sz="1700" dirty="0">
              <a:solidFill>
                <a:srgbClr val="FFFFFF"/>
              </a:solidFill>
            </a:endParaRPr>
          </a:p>
        </p:txBody>
      </p:sp>
    </p:spTree>
    <p:extLst>
      <p:ext uri="{BB962C8B-B14F-4D97-AF65-F5344CB8AC3E}">
        <p14:creationId xmlns:p14="http://schemas.microsoft.com/office/powerpoint/2010/main" val="3954747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EB759-04D4-A1C3-5DBE-08C8F08770D9}"/>
              </a:ext>
            </a:extLst>
          </p:cNvPr>
          <p:cNvSpPr>
            <a:spLocks noGrp="1"/>
          </p:cNvSpPr>
          <p:nvPr>
            <p:ph type="title"/>
          </p:nvPr>
        </p:nvSpPr>
        <p:spPr>
          <a:xfrm>
            <a:off x="850897" y="1093397"/>
            <a:ext cx="8606346" cy="1257299"/>
          </a:xfrm>
        </p:spPr>
        <p:txBody>
          <a:bodyPr anchor="ctr">
            <a:normAutofit/>
          </a:bodyPr>
          <a:lstStyle/>
          <a:p>
            <a:r>
              <a:rPr lang="en-US" sz="4100" b="1" dirty="0"/>
              <a:t>Background</a:t>
            </a:r>
            <a:br>
              <a:rPr lang="en-US" sz="4100" b="1" dirty="0"/>
            </a:br>
            <a:endParaRPr lang="en-IN" sz="4100" dirty="0"/>
          </a:p>
        </p:txBody>
      </p:sp>
      <p:sp>
        <p:nvSpPr>
          <p:cNvPr id="3" name="Content Placeholder 2">
            <a:extLst>
              <a:ext uri="{FF2B5EF4-FFF2-40B4-BE49-F238E27FC236}">
                <a16:creationId xmlns:a16="http://schemas.microsoft.com/office/drawing/2014/main" id="{749734C8-5E68-7BDE-1A4F-C18F30B32186}"/>
              </a:ext>
            </a:extLst>
          </p:cNvPr>
          <p:cNvSpPr>
            <a:spLocks noGrp="1"/>
          </p:cNvSpPr>
          <p:nvPr>
            <p:ph idx="1"/>
          </p:nvPr>
        </p:nvSpPr>
        <p:spPr>
          <a:xfrm>
            <a:off x="941431" y="1941092"/>
            <a:ext cx="8112033" cy="3788558"/>
          </a:xfrm>
        </p:spPr>
        <p:txBody>
          <a:bodyPr>
            <a:noAutofit/>
          </a:bodyPr>
          <a:lstStyle/>
          <a:p>
            <a:pPr marL="0" indent="0">
              <a:lnSpc>
                <a:spcPct val="110000"/>
              </a:lnSpc>
              <a:buNone/>
            </a:pPr>
            <a:r>
              <a:rPr lang="en-US" sz="1600" dirty="0">
                <a:latin typeface="Calibri" panose="020F0502020204030204" pitchFamily="34" charset="0"/>
                <a:cs typeface="Calibri" panose="020F0502020204030204" pitchFamily="34" charset="0"/>
              </a:rPr>
              <a:t>Traditional diagnostic methods for detecting Acute Lymphoblastic Leukemia (ALL) often rely on convolutional neural networks (CNNs), which may struggle with capturing complex image relationships and providing accurate classifications. In contrast, this research utilizes the Vision Transformer (</a:t>
            </a:r>
            <a:r>
              <a:rPr lang="en-US" sz="1600" dirty="0" err="1">
                <a:latin typeface="Calibri" panose="020F0502020204030204" pitchFamily="34" charset="0"/>
                <a:cs typeface="Calibri" panose="020F0502020204030204" pitchFamily="34" charset="0"/>
              </a:rPr>
              <a:t>ViT</a:t>
            </a:r>
            <a:r>
              <a:rPr lang="en-US" sz="1600" dirty="0">
                <a:latin typeface="Calibri" panose="020F0502020204030204" pitchFamily="34" charset="0"/>
                <a:cs typeface="Calibri" panose="020F0502020204030204" pitchFamily="34" charset="0"/>
              </a:rPr>
              <a:t>) model, which excels in understanding global image features for superior accuracy.</a:t>
            </a:r>
          </a:p>
          <a:p>
            <a:pPr marL="0" indent="0">
              <a:lnSpc>
                <a:spcPct val="110000"/>
              </a:lnSpc>
              <a:buNone/>
            </a:pPr>
            <a:r>
              <a:rPr lang="en-US" sz="1600" dirty="0">
                <a:latin typeface="Calibri" panose="020F0502020204030204" pitchFamily="34" charset="0"/>
                <a:cs typeface="Calibri" panose="020F0502020204030204" pitchFamily="34" charset="0"/>
              </a:rPr>
              <a:t>To enhance image quality and segmentation, we integrate advanced preprocessing techniques, including:</a:t>
            </a:r>
          </a:p>
          <a:p>
            <a:pPr lvl="1">
              <a:lnSpc>
                <a:spcPct val="110000"/>
              </a:lnSpc>
              <a:buFont typeface="Wingdings" panose="05000000000000000000" pitchFamily="2" charset="2"/>
              <a:buChar char="§"/>
            </a:pPr>
            <a:r>
              <a:rPr lang="en-US" sz="1400" b="1" dirty="0">
                <a:latin typeface="Calibri" panose="020F0502020204030204" pitchFamily="34" charset="0"/>
                <a:cs typeface="Calibri" panose="020F0502020204030204" pitchFamily="34" charset="0"/>
              </a:rPr>
              <a:t>Entropy Filtering: </a:t>
            </a:r>
            <a:r>
              <a:rPr lang="en-US" sz="1400" dirty="0">
                <a:latin typeface="Calibri" panose="020F0502020204030204" pitchFamily="34" charset="0"/>
                <a:cs typeface="Calibri" panose="020F0502020204030204" pitchFamily="34" charset="0"/>
              </a:rPr>
              <a:t>Enhances visibility of blood cell membranes and nuclei.</a:t>
            </a:r>
          </a:p>
          <a:p>
            <a:pPr lvl="1">
              <a:lnSpc>
                <a:spcPct val="110000"/>
              </a:lnSpc>
              <a:buFont typeface="Wingdings" panose="05000000000000000000" pitchFamily="2" charset="2"/>
              <a:buChar char="§"/>
            </a:pPr>
            <a:r>
              <a:rPr lang="en-US" sz="1400" b="1" dirty="0">
                <a:latin typeface="Calibri" panose="020F0502020204030204" pitchFamily="34" charset="0"/>
                <a:cs typeface="Calibri" panose="020F0502020204030204" pitchFamily="34" charset="0"/>
              </a:rPr>
              <a:t>Region Growing Segmentation: </a:t>
            </a:r>
            <a:r>
              <a:rPr lang="en-US" sz="1400" dirty="0">
                <a:latin typeface="Calibri" panose="020F0502020204030204" pitchFamily="34" charset="0"/>
                <a:cs typeface="Calibri" panose="020F0502020204030204" pitchFamily="34" charset="0"/>
              </a:rPr>
              <a:t>Highlights relevant features in peripheral blood smear (PBS) images.</a:t>
            </a:r>
          </a:p>
          <a:p>
            <a:pPr marL="0" indent="0">
              <a:lnSpc>
                <a:spcPct val="110000"/>
              </a:lnSpc>
              <a:buNone/>
            </a:pPr>
            <a:r>
              <a:rPr lang="en-US" sz="1600" dirty="0">
                <a:latin typeface="Calibri" panose="020F0502020204030204" pitchFamily="34" charset="0"/>
                <a:cs typeface="Calibri" panose="020F0502020204030204" pitchFamily="34" charset="0"/>
              </a:rPr>
              <a:t>This combination significantly improves diagnostic precision over older methods.</a:t>
            </a:r>
            <a:endParaRPr lang="en-IN" sz="1600" dirty="0">
              <a:latin typeface="Calibri" panose="020F0502020204030204" pitchFamily="34" charset="0"/>
              <a:cs typeface="Calibri" panose="020F0502020204030204" pitchFamily="34" charset="0"/>
            </a:endParaRPr>
          </a:p>
        </p:txBody>
      </p:sp>
      <p:pic>
        <p:nvPicPr>
          <p:cNvPr id="5" name="Picture 4" descr="A close-up of a blood cell&#10;&#10;Description automatically generated">
            <a:extLst>
              <a:ext uri="{FF2B5EF4-FFF2-40B4-BE49-F238E27FC236}">
                <a16:creationId xmlns:a16="http://schemas.microsoft.com/office/drawing/2014/main" id="{CDC53355-A75F-E3B9-51DB-DB0A9F447FEC}"/>
              </a:ext>
            </a:extLst>
          </p:cNvPr>
          <p:cNvPicPr>
            <a:picLocks noChangeAspect="1"/>
          </p:cNvPicPr>
          <p:nvPr/>
        </p:nvPicPr>
        <p:blipFill>
          <a:blip r:embed="rId2">
            <a:extLst>
              <a:ext uri="{28A0092B-C50C-407E-A947-70E740481C1C}">
                <a14:useLocalDpi xmlns:a14="http://schemas.microsoft.com/office/drawing/2010/main" val="0"/>
              </a:ext>
            </a:extLst>
          </a:blip>
          <a:srcRect t="2267" r="-3" b="7054"/>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31878202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69C509C-DC9F-72A7-2C51-F7F49BF17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92F11F5-4650-4EDB-A5A2-609AA6316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0F985F24-A82E-38BB-9E95-B68E0525A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DED12-8D9A-6A2D-102E-8C5B11A0A9D2}"/>
              </a:ext>
            </a:extLst>
          </p:cNvPr>
          <p:cNvSpPr>
            <a:spLocks noGrp="1"/>
          </p:cNvSpPr>
          <p:nvPr>
            <p:ph type="title"/>
          </p:nvPr>
        </p:nvSpPr>
        <p:spPr>
          <a:xfrm>
            <a:off x="310215" y="3109854"/>
            <a:ext cx="3981248" cy="2251353"/>
          </a:xfrm>
        </p:spPr>
        <p:txBody>
          <a:bodyPr anchor="t">
            <a:normAutofit/>
          </a:bodyPr>
          <a:lstStyle/>
          <a:p>
            <a:r>
              <a:rPr lang="en-US" sz="3600" b="1">
                <a:latin typeface="Calibri" panose="020F0502020204030204" pitchFamily="34" charset="0"/>
                <a:cs typeface="Calibri" panose="020F0502020204030204" pitchFamily="34" charset="0"/>
              </a:rPr>
              <a:t>Research Questions</a:t>
            </a:r>
            <a:endParaRPr lang="en-IN" sz="3600" dirty="0">
              <a:latin typeface="Calibri" panose="020F0502020204030204" pitchFamily="34" charset="0"/>
              <a:cs typeface="Calibri" panose="020F0502020204030204" pitchFamily="34" charset="0"/>
            </a:endParaRPr>
          </a:p>
        </p:txBody>
      </p:sp>
      <p:graphicFrame>
        <p:nvGraphicFramePr>
          <p:cNvPr id="7" name="Content Placeholder 2">
            <a:extLst>
              <a:ext uri="{FF2B5EF4-FFF2-40B4-BE49-F238E27FC236}">
                <a16:creationId xmlns:a16="http://schemas.microsoft.com/office/drawing/2014/main" id="{28396DE9-0682-5BC6-855C-522EAD69C38F}"/>
              </a:ext>
            </a:extLst>
          </p:cNvPr>
          <p:cNvGraphicFramePr>
            <a:graphicFrameLocks noGrp="1"/>
          </p:cNvGraphicFramePr>
          <p:nvPr>
            <p:ph idx="1"/>
            <p:extLst>
              <p:ext uri="{D42A27DB-BD31-4B8C-83A1-F6EECF244321}">
                <p14:modId xmlns:p14="http://schemas.microsoft.com/office/powerpoint/2010/main" val="2174044811"/>
              </p:ext>
            </p:extLst>
          </p:nvPr>
        </p:nvGraphicFramePr>
        <p:xfrm>
          <a:off x="4291464" y="1143000"/>
          <a:ext cx="7011536" cy="4870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8265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E7DB704-798F-A3DA-2E17-7091F08B8354}"/>
              </a:ext>
            </a:extLst>
          </p:cNvPr>
          <p:cNvSpPr>
            <a:spLocks noGrp="1"/>
          </p:cNvSpPr>
          <p:nvPr>
            <p:ph type="title"/>
          </p:nvPr>
        </p:nvSpPr>
        <p:spPr>
          <a:xfrm>
            <a:off x="617788" y="16668"/>
            <a:ext cx="6489764" cy="1238250"/>
          </a:xfrm>
        </p:spPr>
        <p:txBody>
          <a:bodyPr anchor="ctr">
            <a:normAutofit/>
          </a:bodyPr>
          <a:lstStyle/>
          <a:p>
            <a:r>
              <a:rPr lang="en-IN" dirty="0"/>
              <a:t>Dataset Overview</a:t>
            </a:r>
          </a:p>
        </p:txBody>
      </p:sp>
      <p:pic>
        <p:nvPicPr>
          <p:cNvPr id="13" name="Picture 12" descr="A row of samples for medical testing">
            <a:extLst>
              <a:ext uri="{FF2B5EF4-FFF2-40B4-BE49-F238E27FC236}">
                <a16:creationId xmlns:a16="http://schemas.microsoft.com/office/drawing/2014/main" id="{450B8833-2CAD-A423-E658-7C665E6D5C54}"/>
              </a:ext>
            </a:extLst>
          </p:cNvPr>
          <p:cNvPicPr>
            <a:picLocks noChangeAspect="1"/>
          </p:cNvPicPr>
          <p:nvPr/>
        </p:nvPicPr>
        <p:blipFill>
          <a:blip r:embed="rId2"/>
          <a:srcRect r="-2" b="24741"/>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
        <p:nvSpPr>
          <p:cNvPr id="5" name="TextBox 4">
            <a:extLst>
              <a:ext uri="{FF2B5EF4-FFF2-40B4-BE49-F238E27FC236}">
                <a16:creationId xmlns:a16="http://schemas.microsoft.com/office/drawing/2014/main" id="{D86D3671-7228-9051-0710-00CE101586D4}"/>
              </a:ext>
            </a:extLst>
          </p:cNvPr>
          <p:cNvSpPr txBox="1"/>
          <p:nvPr/>
        </p:nvSpPr>
        <p:spPr>
          <a:xfrm>
            <a:off x="617788" y="1485900"/>
            <a:ext cx="10947400" cy="4635115"/>
          </a:xfrm>
          <a:prstGeom prst="rect">
            <a:avLst/>
          </a:prstGeom>
          <a:noFill/>
        </p:spPr>
        <p:txBody>
          <a:bodyPr wrap="square" rtlCol="0">
            <a:spAutoFit/>
          </a:bodyPr>
          <a:lstStyle/>
          <a:p>
            <a:pPr marL="0" indent="0">
              <a:lnSpc>
                <a:spcPct val="110000"/>
              </a:lnSpc>
              <a:buNone/>
            </a:pPr>
            <a:r>
              <a:rPr lang="en-US" sz="1800" dirty="0">
                <a:latin typeface="Calibri" panose="020F0502020204030204" pitchFamily="34" charset="0"/>
                <a:cs typeface="Calibri" panose="020F0502020204030204" pitchFamily="34" charset="0"/>
              </a:rPr>
              <a:t>• Dataset Link: </a:t>
            </a:r>
            <a:r>
              <a:rPr lang="en-US" sz="1800" dirty="0">
                <a:latin typeface="Calibri" panose="020F0502020204030204" pitchFamily="34" charset="0"/>
                <a:cs typeface="Calibri" panose="020F0502020204030204" pitchFamily="34" charset="0"/>
                <a:hlinkClick r:id="rId3"/>
              </a:rPr>
              <a:t>https://www.kaggle.com/datasets/mohammadamireshraghi/blood-cell-cancer-all-4class</a:t>
            </a:r>
            <a:endParaRPr lang="en-US" sz="1800" dirty="0">
              <a:latin typeface="Calibri" panose="020F0502020204030204" pitchFamily="34" charset="0"/>
              <a:cs typeface="Calibri" panose="020F0502020204030204" pitchFamily="34" charset="0"/>
            </a:endParaRPr>
          </a:p>
          <a:p>
            <a:pPr marL="0" indent="0">
              <a:lnSpc>
                <a:spcPct val="110000"/>
              </a:lnSpc>
              <a:buNone/>
            </a:pPr>
            <a:endParaRPr lang="en-US" sz="1800" dirty="0">
              <a:latin typeface="Calibri" panose="020F0502020204030204" pitchFamily="34" charset="0"/>
              <a:cs typeface="Calibri" panose="020F0502020204030204" pitchFamily="34" charset="0"/>
            </a:endParaRPr>
          </a:p>
          <a:p>
            <a:pPr marL="0" indent="0">
              <a:lnSpc>
                <a:spcPct val="110000"/>
              </a:lnSpc>
              <a:buNone/>
            </a:pPr>
            <a:r>
              <a:rPr lang="en-US" sz="1800" dirty="0">
                <a:latin typeface="Calibri" panose="020F0502020204030204" pitchFamily="34" charset="0"/>
                <a:cs typeface="Calibri" panose="020F0502020204030204" pitchFamily="34" charset="0"/>
              </a:rPr>
              <a:t>• Source: The images were prepared in the bone marrow laboratory of </a:t>
            </a:r>
            <a:r>
              <a:rPr lang="en-US" sz="1800" dirty="0" err="1">
                <a:latin typeface="Calibri" panose="020F0502020204030204" pitchFamily="34" charset="0"/>
                <a:cs typeface="Calibri" panose="020F0502020204030204" pitchFamily="34" charset="0"/>
              </a:rPr>
              <a:t>Taleqani</a:t>
            </a:r>
            <a:r>
              <a:rPr lang="en-US" sz="1800" dirty="0">
                <a:latin typeface="Calibri" panose="020F0502020204030204" pitchFamily="34" charset="0"/>
                <a:cs typeface="Calibri" panose="020F0502020204030204" pitchFamily="34" charset="0"/>
              </a:rPr>
              <a:t> Hospital (Tehran, Iran). </a:t>
            </a:r>
          </a:p>
          <a:p>
            <a:pPr marL="0" indent="0">
              <a:lnSpc>
                <a:spcPct val="110000"/>
              </a:lnSpc>
              <a:buNone/>
            </a:pPr>
            <a:r>
              <a:rPr lang="en-US" sz="1800" dirty="0">
                <a:latin typeface="Calibri" panose="020F0502020204030204" pitchFamily="34" charset="0"/>
                <a:cs typeface="Calibri" panose="020F0502020204030204" pitchFamily="34" charset="0"/>
              </a:rPr>
              <a:t>This dataset consists of </a:t>
            </a:r>
            <a:r>
              <a:rPr lang="en-US" sz="1800" b="1" dirty="0">
                <a:latin typeface="Calibri" panose="020F0502020204030204" pitchFamily="34" charset="0"/>
                <a:cs typeface="Calibri" panose="020F0502020204030204" pitchFamily="34" charset="0"/>
              </a:rPr>
              <a:t>3,242 PBS images from 89 patients </a:t>
            </a:r>
            <a:r>
              <a:rPr lang="en-US" sz="1800" dirty="0">
                <a:latin typeface="Calibri" panose="020F0502020204030204" pitchFamily="34" charset="0"/>
                <a:cs typeface="Calibri" panose="020F0502020204030204" pitchFamily="34" charset="0"/>
              </a:rPr>
              <a:t>suspected of Acute Lymphoblastic Leukemia (ALL).</a:t>
            </a:r>
          </a:p>
          <a:p>
            <a:pPr>
              <a:lnSpc>
                <a:spcPct val="110000"/>
              </a:lnSpc>
            </a:pPr>
            <a:endParaRPr lang="en-US" sz="1800" dirty="0">
              <a:latin typeface="Calibri" panose="020F0502020204030204" pitchFamily="34" charset="0"/>
              <a:cs typeface="Calibri" panose="020F0502020204030204" pitchFamily="34" charset="0"/>
            </a:endParaRPr>
          </a:p>
          <a:p>
            <a:pPr marL="0" indent="0">
              <a:lnSpc>
                <a:spcPct val="110000"/>
              </a:lnSpc>
              <a:buNone/>
            </a:pPr>
            <a:r>
              <a:rPr lang="en-US" sz="1800" dirty="0">
                <a:latin typeface="Calibri" panose="020F0502020204030204" pitchFamily="34" charset="0"/>
                <a:cs typeface="Calibri" panose="020F0502020204030204" pitchFamily="34" charset="0"/>
              </a:rPr>
              <a:t>• Class Distribution:</a:t>
            </a:r>
          </a:p>
          <a:p>
            <a:pPr marL="0" indent="0">
              <a:lnSpc>
                <a:spcPct val="110000"/>
              </a:lnSpc>
              <a:buNone/>
            </a:pPr>
            <a:r>
              <a:rPr lang="en-US" sz="1800" dirty="0">
                <a:latin typeface="Calibri" panose="020F0502020204030204" pitchFamily="34" charset="0"/>
                <a:cs typeface="Calibri" panose="020F0502020204030204" pitchFamily="34" charset="0"/>
              </a:rPr>
              <a:t> - Benign: Hematogenous cells.</a:t>
            </a:r>
          </a:p>
          <a:p>
            <a:pPr marL="0" indent="0">
              <a:lnSpc>
                <a:spcPct val="110000"/>
              </a:lnSpc>
              <a:buNone/>
            </a:pPr>
            <a:r>
              <a:rPr lang="en-US" sz="1800" dirty="0">
                <a:latin typeface="Calibri" panose="020F0502020204030204" pitchFamily="34" charset="0"/>
                <a:cs typeface="Calibri" panose="020F0502020204030204" pitchFamily="34" charset="0"/>
              </a:rPr>
              <a:t> - Malignant: Divided into three subtypes:</a:t>
            </a:r>
          </a:p>
          <a:p>
            <a:pPr>
              <a:lnSpc>
                <a:spcPct val="110000"/>
              </a:lnSpc>
            </a:pPr>
            <a:r>
              <a:rPr lang="en-US" sz="1800" dirty="0">
                <a:latin typeface="Calibri" panose="020F0502020204030204" pitchFamily="34" charset="0"/>
                <a:cs typeface="Calibri" panose="020F0502020204030204" pitchFamily="34" charset="0"/>
              </a:rPr>
              <a:t>    - Early Pre-B ALL</a:t>
            </a:r>
          </a:p>
          <a:p>
            <a:pPr>
              <a:lnSpc>
                <a:spcPct val="110000"/>
              </a:lnSpc>
            </a:pPr>
            <a:r>
              <a:rPr lang="en-US" sz="1800" dirty="0">
                <a:latin typeface="Calibri" panose="020F0502020204030204" pitchFamily="34" charset="0"/>
                <a:cs typeface="Calibri" panose="020F0502020204030204" pitchFamily="34" charset="0"/>
              </a:rPr>
              <a:t>    - Pre-B ALL</a:t>
            </a:r>
          </a:p>
          <a:p>
            <a:pPr>
              <a:lnSpc>
                <a:spcPct val="110000"/>
              </a:lnSpc>
            </a:pPr>
            <a:r>
              <a:rPr lang="en-US" sz="1800" dirty="0">
                <a:latin typeface="Calibri" panose="020F0502020204030204" pitchFamily="34" charset="0"/>
                <a:cs typeface="Calibri" panose="020F0502020204030204" pitchFamily="34" charset="0"/>
              </a:rPr>
              <a:t>    - Pro-B ALL</a:t>
            </a:r>
          </a:p>
          <a:p>
            <a:pPr>
              <a:lnSpc>
                <a:spcPct val="110000"/>
              </a:lnSpc>
            </a:pPr>
            <a:endParaRPr lang="en-US" sz="1800" dirty="0">
              <a:latin typeface="Calibri" panose="020F0502020204030204" pitchFamily="34" charset="0"/>
              <a:cs typeface="Calibri" panose="020F0502020204030204" pitchFamily="34" charset="0"/>
            </a:endParaRPr>
          </a:p>
          <a:p>
            <a:pPr marL="0" indent="0">
              <a:lnSpc>
                <a:spcPct val="110000"/>
              </a:lnSpc>
              <a:buNone/>
            </a:pPr>
            <a:r>
              <a:rPr lang="en-US" sz="1800" dirty="0">
                <a:latin typeface="Calibri" panose="020F0502020204030204" pitchFamily="34" charset="0"/>
                <a:cs typeface="Calibri" panose="020F0502020204030204" pitchFamily="34" charset="0"/>
              </a:rPr>
              <a:t>• Image Quality: Captured with a Zeiss camera at 100x magnification, ensuring high quality.</a:t>
            </a:r>
          </a:p>
          <a:p>
            <a:pPr>
              <a:lnSpc>
                <a:spcPct val="110000"/>
              </a:lnSpc>
            </a:pPr>
            <a:endParaRPr lang="en-IN"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62208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7BC09-DC3F-22DB-A6AE-0115BAB7F11D}"/>
              </a:ext>
            </a:extLst>
          </p:cNvPr>
          <p:cNvSpPr>
            <a:spLocks noGrp="1"/>
          </p:cNvSpPr>
          <p:nvPr>
            <p:ph type="title"/>
          </p:nvPr>
        </p:nvSpPr>
        <p:spPr>
          <a:xfrm>
            <a:off x="1066799" y="1131497"/>
            <a:ext cx="8606346" cy="1257299"/>
          </a:xfrm>
        </p:spPr>
        <p:txBody>
          <a:bodyPr anchor="ctr">
            <a:normAutofit/>
          </a:bodyPr>
          <a:lstStyle/>
          <a:p>
            <a:r>
              <a:rPr lang="en-US" sz="4100" b="1" dirty="0"/>
              <a:t>Ethical Considerations</a:t>
            </a:r>
            <a:br>
              <a:rPr lang="en-US" sz="4100" dirty="0"/>
            </a:br>
            <a:endParaRPr lang="en-IN" sz="4100" dirty="0"/>
          </a:p>
        </p:txBody>
      </p:sp>
      <p:sp>
        <p:nvSpPr>
          <p:cNvPr id="6" name="Rectangle 2">
            <a:extLst>
              <a:ext uri="{FF2B5EF4-FFF2-40B4-BE49-F238E27FC236}">
                <a16:creationId xmlns:a16="http://schemas.microsoft.com/office/drawing/2014/main" id="{8CC62D00-B189-485E-38F6-3941C57AF195}"/>
              </a:ext>
            </a:extLst>
          </p:cNvPr>
          <p:cNvSpPr>
            <a:spLocks noGrp="1" noChangeArrowheads="1"/>
          </p:cNvSpPr>
          <p:nvPr>
            <p:ph idx="1"/>
          </p:nvPr>
        </p:nvSpPr>
        <p:spPr bwMode="auto">
          <a:xfrm>
            <a:off x="1066798" y="2388796"/>
            <a:ext cx="6747166" cy="33262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eaLnBrk="0" fontAlgn="base" hangingPunct="0">
              <a:lnSpc>
                <a:spcPct val="110000"/>
              </a:lnSpc>
              <a:spcBef>
                <a:spcPct val="0"/>
              </a:spcBef>
              <a:spcAft>
                <a:spcPts val="600"/>
              </a:spcAft>
              <a:buFont typeface="Wingdings" panose="05000000000000000000" pitchFamily="2" charset="2"/>
              <a:buChar char="Ø"/>
            </a:pPr>
            <a:r>
              <a:rPr kumimoji="0" lang="en-US" altLang="en-US" sz="1200" b="1" i="0" u="none" strike="noStrike" cap="none" normalizeH="0" baseline="0" dirty="0">
                <a:ln>
                  <a:noFill/>
                </a:ln>
                <a:effectLst/>
                <a:latin typeface="Calibri" panose="020F0502020204030204" pitchFamily="34" charset="0"/>
                <a:cs typeface="Calibri" panose="020F0502020204030204" pitchFamily="34" charset="0"/>
              </a:rPr>
              <a:t>GDPR Compliance:</a:t>
            </a:r>
          </a:p>
          <a:p>
            <a:pPr marL="0" indent="0" eaLnBrk="0" fontAlgn="base" hangingPunct="0">
              <a:lnSpc>
                <a:spcPct val="110000"/>
              </a:lnSpc>
              <a:spcBef>
                <a:spcPct val="0"/>
              </a:spcBef>
              <a:spcAft>
                <a:spcPts val="600"/>
              </a:spcAft>
              <a:buNone/>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The dataset is anonymized and excludes personally identifiable information, exempting it from GDPR regulations.</a:t>
            </a:r>
          </a:p>
          <a:p>
            <a:pPr eaLnBrk="0" fontAlgn="base" hangingPunct="0">
              <a:lnSpc>
                <a:spcPct val="110000"/>
              </a:lnSpc>
              <a:spcBef>
                <a:spcPct val="0"/>
              </a:spcBef>
              <a:spcAft>
                <a:spcPts val="600"/>
              </a:spcAft>
              <a:buFont typeface="Wingdings" panose="05000000000000000000" pitchFamily="2" charset="2"/>
              <a:buChar char="Ø"/>
            </a:pPr>
            <a:r>
              <a:rPr kumimoji="0" lang="en-US" altLang="en-US" sz="1200" b="1" i="0" u="none" strike="noStrike" cap="none" normalizeH="0" baseline="0" dirty="0">
                <a:ln>
                  <a:noFill/>
                </a:ln>
                <a:effectLst/>
                <a:latin typeface="Calibri" panose="020F0502020204030204" pitchFamily="34" charset="0"/>
                <a:cs typeface="Calibri" panose="020F0502020204030204" pitchFamily="34" charset="0"/>
              </a:rPr>
              <a:t>Conformance to UH Ethical Policies:</a:t>
            </a:r>
          </a:p>
          <a:p>
            <a:pPr marL="0" indent="0" eaLnBrk="0" fontAlgn="base" hangingPunct="0">
              <a:lnSpc>
                <a:spcPct val="110000"/>
              </a:lnSpc>
              <a:spcBef>
                <a:spcPct val="0"/>
              </a:spcBef>
              <a:spcAft>
                <a:spcPts val="600"/>
              </a:spcAft>
              <a:buNone/>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Aligns with ethical guidelines by using publicly available data, ensuring responsible information use.</a:t>
            </a:r>
          </a:p>
          <a:p>
            <a:pPr eaLnBrk="0" fontAlgn="base" hangingPunct="0">
              <a:lnSpc>
                <a:spcPct val="110000"/>
              </a:lnSpc>
              <a:spcBef>
                <a:spcPct val="0"/>
              </a:spcBef>
              <a:spcAft>
                <a:spcPts val="600"/>
              </a:spcAft>
              <a:buFont typeface="Wingdings" panose="05000000000000000000" pitchFamily="2" charset="2"/>
              <a:buChar char="Ø"/>
            </a:pPr>
            <a:r>
              <a:rPr kumimoji="0" lang="en-US" altLang="en-US" sz="1200" b="1" i="0" u="none" strike="noStrike" cap="none" normalizeH="0" baseline="0" dirty="0">
                <a:ln>
                  <a:noFill/>
                </a:ln>
                <a:effectLst/>
                <a:latin typeface="Calibri" panose="020F0502020204030204" pitchFamily="34" charset="0"/>
                <a:cs typeface="Calibri" panose="020F0502020204030204" pitchFamily="34" charset="0"/>
              </a:rPr>
              <a:t>Permission for Data Use:</a:t>
            </a:r>
          </a:p>
          <a:p>
            <a:pPr marL="0" indent="0" eaLnBrk="0" fontAlgn="base" hangingPunct="0">
              <a:lnSpc>
                <a:spcPct val="110000"/>
              </a:lnSpc>
              <a:spcBef>
                <a:spcPct val="0"/>
              </a:spcBef>
              <a:spcAft>
                <a:spcPts val="600"/>
              </a:spcAft>
              <a:buNone/>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The dataset is openly accessible on Kaggle, with permission granted for research and educational use.</a:t>
            </a:r>
          </a:p>
          <a:p>
            <a:pPr eaLnBrk="0" fontAlgn="base" hangingPunct="0">
              <a:lnSpc>
                <a:spcPct val="110000"/>
              </a:lnSpc>
              <a:spcBef>
                <a:spcPct val="0"/>
              </a:spcBef>
              <a:spcAft>
                <a:spcPts val="600"/>
              </a:spcAft>
              <a:buFont typeface="Wingdings" panose="05000000000000000000" pitchFamily="2" charset="2"/>
              <a:buChar char="Ø"/>
            </a:pPr>
            <a:r>
              <a:rPr kumimoji="0" lang="en-US" altLang="en-US" sz="1200" b="1" i="0" u="none" strike="noStrike" cap="none" normalizeH="0" baseline="0" dirty="0">
                <a:ln>
                  <a:noFill/>
                </a:ln>
                <a:effectLst/>
                <a:latin typeface="Calibri" panose="020F0502020204030204" pitchFamily="34" charset="0"/>
                <a:cs typeface="Calibri" panose="020F0502020204030204" pitchFamily="34" charset="0"/>
              </a:rPr>
              <a:t>Ethical Data Collection:</a:t>
            </a:r>
          </a:p>
          <a:p>
            <a:pPr marL="0" indent="0" eaLnBrk="0" fontAlgn="base" hangingPunct="0">
              <a:lnSpc>
                <a:spcPct val="110000"/>
              </a:lnSpc>
              <a:spcBef>
                <a:spcPct val="0"/>
              </a:spcBef>
              <a:spcAft>
                <a:spcPts val="600"/>
              </a:spcAft>
              <a:buNone/>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Collected ethically by qualified professionals at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Taleqani</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Hospital using flow cytometry and skilled staff for accurate labeling and processing.</a:t>
            </a:r>
          </a:p>
          <a:p>
            <a:pPr eaLnBrk="0" fontAlgn="base" hangingPunct="0">
              <a:lnSpc>
                <a:spcPct val="110000"/>
              </a:lnSpc>
              <a:spcBef>
                <a:spcPct val="0"/>
              </a:spcBef>
              <a:spcAft>
                <a:spcPts val="600"/>
              </a:spcAft>
              <a:buFont typeface="Wingdings" panose="05000000000000000000" pitchFamily="2" charset="2"/>
              <a:buChar char="Ø"/>
            </a:pPr>
            <a:r>
              <a:rPr kumimoji="0" lang="en-US" altLang="en-US" sz="1200" b="1" i="0" u="none" strike="noStrike" cap="none" normalizeH="0" baseline="0" dirty="0">
                <a:ln>
                  <a:noFill/>
                </a:ln>
                <a:effectLst/>
                <a:latin typeface="Calibri" panose="020F0502020204030204" pitchFamily="34" charset="0"/>
                <a:cs typeface="Calibri" panose="020F0502020204030204" pitchFamily="34" charset="0"/>
              </a:rPr>
              <a:t>Licensing:</a:t>
            </a:r>
          </a:p>
          <a:p>
            <a:pPr marL="0" indent="0" eaLnBrk="0" fontAlgn="base" hangingPunct="0">
              <a:lnSpc>
                <a:spcPct val="110000"/>
              </a:lnSpc>
              <a:spcBef>
                <a:spcPct val="0"/>
              </a:spcBef>
              <a:spcAft>
                <a:spcPts val="600"/>
              </a:spcAft>
              <a:buNone/>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Licensed under Creative Commons Attribution-</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NonCommercial</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4.0 International License (CC BY-NC 4.0), permitting non-commercial use with proper attribution.</a:t>
            </a:r>
          </a:p>
          <a:p>
            <a:pPr eaLnBrk="0" fontAlgn="base" hangingPunct="0">
              <a:lnSpc>
                <a:spcPct val="110000"/>
              </a:lnSpc>
              <a:spcBef>
                <a:spcPct val="0"/>
              </a:spcBef>
              <a:spcAft>
                <a:spcPts val="600"/>
              </a:spcAft>
              <a:buFont typeface="Wingdings" panose="05000000000000000000" pitchFamily="2" charset="2"/>
              <a:buChar char="Ø"/>
            </a:pPr>
            <a:endParaRPr kumimoji="0" lang="en-US" altLang="en-US" sz="1200" b="0" i="0" u="none" strike="noStrike" cap="none" normalizeH="0" baseline="0" dirty="0">
              <a:ln>
                <a:noFill/>
              </a:ln>
              <a:effectLst/>
              <a:latin typeface="Calibri" panose="020F0502020204030204" pitchFamily="34" charset="0"/>
              <a:cs typeface="Calibri" panose="020F0502020204030204" pitchFamily="34" charset="0"/>
            </a:endParaRPr>
          </a:p>
        </p:txBody>
      </p:sp>
      <p:pic>
        <p:nvPicPr>
          <p:cNvPr id="12" name="Picture 11" descr="Illuminated server room panel">
            <a:extLst>
              <a:ext uri="{FF2B5EF4-FFF2-40B4-BE49-F238E27FC236}">
                <a16:creationId xmlns:a16="http://schemas.microsoft.com/office/drawing/2014/main" id="{AE9751B5-4BBE-9B1B-3290-FC12F87A66C6}"/>
              </a:ext>
            </a:extLst>
          </p:cNvPr>
          <p:cNvPicPr>
            <a:picLocks noChangeAspect="1"/>
          </p:cNvPicPr>
          <p:nvPr/>
        </p:nvPicPr>
        <p:blipFill>
          <a:blip r:embed="rId2"/>
          <a:srcRect t="18365" r="-3" b="126"/>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18578710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F8C17-BF61-1114-60BC-2998A46E8A81}"/>
              </a:ext>
            </a:extLst>
          </p:cNvPr>
          <p:cNvSpPr>
            <a:spLocks noGrp="1"/>
          </p:cNvSpPr>
          <p:nvPr>
            <p:ph type="title"/>
          </p:nvPr>
        </p:nvSpPr>
        <p:spPr>
          <a:xfrm>
            <a:off x="1066799" y="1131497"/>
            <a:ext cx="8606346" cy="1257299"/>
          </a:xfrm>
        </p:spPr>
        <p:txBody>
          <a:bodyPr anchor="ctr">
            <a:normAutofit/>
          </a:bodyPr>
          <a:lstStyle/>
          <a:p>
            <a:r>
              <a:rPr lang="en-IN" sz="4800" dirty="0"/>
              <a:t>Methodology</a:t>
            </a:r>
          </a:p>
        </p:txBody>
      </p:sp>
      <p:pic>
        <p:nvPicPr>
          <p:cNvPr id="6" name="Picture 5" descr="Molecular DNA structure">
            <a:extLst>
              <a:ext uri="{FF2B5EF4-FFF2-40B4-BE49-F238E27FC236}">
                <a16:creationId xmlns:a16="http://schemas.microsoft.com/office/drawing/2014/main" id="{6A2B6DD2-C41A-A2FD-F877-4A639AB63D88}"/>
              </a:ext>
            </a:extLst>
          </p:cNvPr>
          <p:cNvPicPr>
            <a:picLocks noChangeAspect="1"/>
          </p:cNvPicPr>
          <p:nvPr/>
        </p:nvPicPr>
        <p:blipFill>
          <a:blip r:embed="rId2"/>
          <a:srcRect t="15576" r="-3" b="2914"/>
          <a:stretch/>
        </p:blipFill>
        <p:spPr>
          <a:xfrm>
            <a:off x="7607300" y="4363634"/>
            <a:ext cx="4584701" cy="2494365"/>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
        <p:nvSpPr>
          <p:cNvPr id="4" name="Rectangle 1">
            <a:extLst>
              <a:ext uri="{FF2B5EF4-FFF2-40B4-BE49-F238E27FC236}">
                <a16:creationId xmlns:a16="http://schemas.microsoft.com/office/drawing/2014/main" id="{A8F0A83A-37E1-4841-F00B-F901CE2A3570}"/>
              </a:ext>
            </a:extLst>
          </p:cNvPr>
          <p:cNvSpPr>
            <a:spLocks noGrp="1" noChangeArrowheads="1"/>
          </p:cNvSpPr>
          <p:nvPr>
            <p:ph idx="1"/>
          </p:nvPr>
        </p:nvSpPr>
        <p:spPr bwMode="auto">
          <a:xfrm>
            <a:off x="1066798" y="2222500"/>
            <a:ext cx="8712202" cy="349250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0000"/>
              </a:lnSpc>
              <a:spcBef>
                <a:spcPct val="0"/>
              </a:spcBef>
              <a:spcAft>
                <a:spcPts val="600"/>
              </a:spcAft>
              <a:buClrTx/>
              <a:buSzTx/>
              <a:buNone/>
              <a:tabLst/>
            </a:pPr>
            <a:r>
              <a:rPr lang="en-IN" sz="1600" b="1" dirty="0">
                <a:latin typeface="Calibri" panose="020F0502020204030204" pitchFamily="34" charset="0"/>
                <a:cs typeface="Calibri" panose="020F0502020204030204" pitchFamily="34" charset="0"/>
              </a:rPr>
              <a:t>1. Data Collection</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600" b="1" i="0" u="none" strike="noStrike" cap="none" normalizeH="0" baseline="0" dirty="0">
                <a:ln>
                  <a:noFill/>
                </a:ln>
                <a:effectLst/>
                <a:latin typeface="Calibri" panose="020F0502020204030204" pitchFamily="34" charset="0"/>
                <a:cs typeface="Calibri" panose="020F0502020204030204" pitchFamily="34" charset="0"/>
              </a:rPr>
              <a:t>2. Model Architecture:</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Vision Transformer (</a:t>
            </a:r>
            <a:r>
              <a:rPr kumimoji="0" lang="en-US" altLang="en-US" sz="1600" b="0" i="0" u="none" strike="noStrike" cap="none" normalizeH="0" baseline="0" dirty="0" err="1">
                <a:ln>
                  <a:noFill/>
                </a:ln>
                <a:effectLst/>
                <a:latin typeface="Calibri" panose="020F0502020204030204" pitchFamily="34" charset="0"/>
                <a:cs typeface="Calibri" panose="020F0502020204030204" pitchFamily="34" charset="0"/>
              </a:rPr>
              <a:t>ViT</a:t>
            </a: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 Used for classifying the segmented and preprocessed images into benign and malignant groups, leveraging its ability to capture global image features.</a:t>
            </a:r>
            <a:endParaRPr kumimoji="0" lang="en-US" altLang="en-US" sz="1600" b="1"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10000"/>
              </a:lnSpc>
              <a:spcBef>
                <a:spcPct val="0"/>
              </a:spcBef>
              <a:spcAft>
                <a:spcPts val="600"/>
              </a:spcAft>
              <a:buClrTx/>
              <a:buSzTx/>
              <a:buNone/>
              <a:tabLst/>
            </a:pPr>
            <a:r>
              <a:rPr lang="en-US" altLang="en-US" sz="1600" b="1" dirty="0">
                <a:latin typeface="Calibri" panose="020F0502020204030204" pitchFamily="34" charset="0"/>
                <a:cs typeface="Calibri" panose="020F0502020204030204" pitchFamily="34" charset="0"/>
              </a:rPr>
              <a:t>3. </a:t>
            </a:r>
            <a:r>
              <a:rPr kumimoji="0" lang="en-US" altLang="en-US" sz="1600" b="1" i="0" u="none" strike="noStrike" cap="none" normalizeH="0" baseline="0" dirty="0">
                <a:ln>
                  <a:noFill/>
                </a:ln>
                <a:effectLst/>
                <a:latin typeface="Calibri" panose="020F0502020204030204" pitchFamily="34" charset="0"/>
                <a:cs typeface="Calibri" panose="020F0502020204030204" pitchFamily="34" charset="0"/>
              </a:rPr>
              <a:t>Preprocessing Techniques:</a:t>
            </a:r>
          </a:p>
          <a:p>
            <a:pPr lvl="1" eaLnBrk="0" fontAlgn="base" hangingPunct="0">
              <a:lnSpc>
                <a:spcPct val="110000"/>
              </a:lnSpc>
              <a:spcBef>
                <a:spcPct val="0"/>
              </a:spcBef>
              <a:spcAft>
                <a:spcPts val="600"/>
              </a:spcAft>
            </a:pPr>
            <a:r>
              <a:rPr kumimoji="0" lang="en-US" altLang="en-US" sz="1400" b="1" i="0" u="none" strike="noStrike" cap="none" normalizeH="0" baseline="0" dirty="0">
                <a:ln>
                  <a:noFill/>
                </a:ln>
                <a:effectLst/>
                <a:latin typeface="Calibri" panose="020F0502020204030204" pitchFamily="34" charset="0"/>
                <a:cs typeface="Calibri" panose="020F0502020204030204" pitchFamily="34" charset="0"/>
              </a:rPr>
              <a:t>Entropy Filtering: </a:t>
            </a:r>
            <a:r>
              <a:rPr kumimoji="0" lang="en-US" altLang="en-US" sz="1400" i="0" u="none" strike="noStrike" cap="none" normalizeH="0" baseline="0" dirty="0">
                <a:ln>
                  <a:noFill/>
                </a:ln>
                <a:effectLst/>
                <a:latin typeface="Calibri" panose="020F0502020204030204" pitchFamily="34" charset="0"/>
                <a:cs typeface="Calibri" panose="020F0502020204030204" pitchFamily="34" charset="0"/>
              </a:rPr>
              <a:t>It</a:t>
            </a:r>
            <a:r>
              <a:rPr kumimoji="0" lang="en-US" altLang="en-US" sz="1400" b="1"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400" b="0" i="0" u="none" strike="noStrike" cap="none" normalizeH="0" baseline="0" dirty="0">
                <a:ln>
                  <a:noFill/>
                </a:ln>
                <a:effectLst/>
                <a:latin typeface="Calibri" panose="020F0502020204030204" pitchFamily="34" charset="0"/>
                <a:cs typeface="Calibri" panose="020F0502020204030204" pitchFamily="34" charset="0"/>
              </a:rPr>
              <a:t>Enhances the visibility of blood cell membranes and nuclei, improving feature extraction.</a:t>
            </a:r>
          </a:p>
          <a:p>
            <a:pPr lvl="1" eaLnBrk="0" fontAlgn="base" hangingPunct="0">
              <a:lnSpc>
                <a:spcPct val="110000"/>
              </a:lnSpc>
              <a:spcBef>
                <a:spcPct val="0"/>
              </a:spcBef>
              <a:spcAft>
                <a:spcPts val="600"/>
              </a:spcAft>
            </a:pPr>
            <a:r>
              <a:rPr kumimoji="0" lang="en-US" altLang="en-US" sz="1400" b="1" i="0" u="none" strike="noStrike" cap="none" normalizeH="0" baseline="0" dirty="0">
                <a:ln>
                  <a:noFill/>
                </a:ln>
                <a:effectLst/>
                <a:latin typeface="Calibri" panose="020F0502020204030204" pitchFamily="34" charset="0"/>
                <a:cs typeface="Calibri" panose="020F0502020204030204" pitchFamily="34" charset="0"/>
              </a:rPr>
              <a:t>Region Growing Segmentation: </a:t>
            </a:r>
            <a:r>
              <a:rPr kumimoji="0" lang="en-US" altLang="en-US" sz="1400" b="0" i="0" u="none" strike="noStrike" cap="none" normalizeH="0" baseline="0" dirty="0">
                <a:ln>
                  <a:noFill/>
                </a:ln>
                <a:effectLst/>
                <a:latin typeface="Calibri" panose="020F0502020204030204" pitchFamily="34" charset="0"/>
                <a:cs typeface="Calibri" panose="020F0502020204030204" pitchFamily="34" charset="0"/>
              </a:rPr>
              <a:t>Accurately segments and isolates relevant blood cells from peripheral blood smear (PBS) images.</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600" b="1" i="0" u="none" strike="noStrike" cap="none" normalizeH="0" baseline="0" dirty="0">
                <a:ln>
                  <a:noFill/>
                </a:ln>
                <a:effectLst/>
                <a:latin typeface="Calibri" panose="020F0502020204030204" pitchFamily="34" charset="0"/>
                <a:cs typeface="Calibri" panose="020F0502020204030204" pitchFamily="34" charset="0"/>
              </a:rPr>
              <a:t>4. Training and Evaluation:</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The model will be trained using the preprocessed dataset and evaluated on key metrics including accuracy, precision, and recall to assess its performance.</a:t>
            </a:r>
          </a:p>
        </p:txBody>
      </p:sp>
    </p:spTree>
    <p:extLst>
      <p:ext uri="{BB962C8B-B14F-4D97-AF65-F5344CB8AC3E}">
        <p14:creationId xmlns:p14="http://schemas.microsoft.com/office/powerpoint/2010/main" val="2070794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1646-4FC3-05DA-C07A-AFAB4A0DB5D2}"/>
              </a:ext>
            </a:extLst>
          </p:cNvPr>
          <p:cNvSpPr>
            <a:spLocks noGrp="1"/>
          </p:cNvSpPr>
          <p:nvPr>
            <p:ph type="title"/>
          </p:nvPr>
        </p:nvSpPr>
        <p:spPr>
          <a:xfrm>
            <a:off x="1066801" y="784747"/>
            <a:ext cx="3846394" cy="1555842"/>
          </a:xfrm>
        </p:spPr>
        <p:txBody>
          <a:bodyPr vert="horz" lIns="91440" tIns="45720" rIns="91440" bIns="45720" rtlCol="0" anchor="b">
            <a:normAutofit/>
          </a:bodyPr>
          <a:lstStyle/>
          <a:p>
            <a:pPr algn="r">
              <a:lnSpc>
                <a:spcPct val="100000"/>
              </a:lnSpc>
            </a:pPr>
            <a:r>
              <a:rPr lang="en-US" sz="3600">
                <a:effectLst/>
              </a:rPr>
              <a:t>Project plan</a:t>
            </a:r>
            <a:br>
              <a:rPr lang="en-US" sz="3600">
                <a:effectLst/>
              </a:rPr>
            </a:br>
            <a:endParaRPr lang="en-US" sz="3600"/>
          </a:p>
        </p:txBody>
      </p:sp>
      <p:pic>
        <p:nvPicPr>
          <p:cNvPr id="5" name="Content Placeholder 4" descr="A blue and white chart with a rectangular object&#10;&#10;Description automatically generated with medium confidence">
            <a:extLst>
              <a:ext uri="{FF2B5EF4-FFF2-40B4-BE49-F238E27FC236}">
                <a16:creationId xmlns:a16="http://schemas.microsoft.com/office/drawing/2014/main" id="{FF33A6CC-E798-0282-B825-D917EA33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151" y="1355679"/>
            <a:ext cx="5725445" cy="4437220"/>
          </a:xfrm>
          <a:prstGeom prst="rect">
            <a:avLst/>
          </a:prstGeom>
        </p:spPr>
      </p:pic>
    </p:spTree>
    <p:extLst>
      <p:ext uri="{BB962C8B-B14F-4D97-AF65-F5344CB8AC3E}">
        <p14:creationId xmlns:p14="http://schemas.microsoft.com/office/powerpoint/2010/main" val="1465779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753201B-432F-7A72-6FF6-CF0404210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Person using microscope">
            <a:extLst>
              <a:ext uri="{FF2B5EF4-FFF2-40B4-BE49-F238E27FC236}">
                <a16:creationId xmlns:a16="http://schemas.microsoft.com/office/drawing/2014/main" id="{03A59B26-90C5-99C3-414F-6EDA51480F1F}"/>
              </a:ext>
            </a:extLst>
          </p:cNvPr>
          <p:cNvPicPr>
            <a:picLocks noChangeAspect="1"/>
          </p:cNvPicPr>
          <p:nvPr/>
        </p:nvPicPr>
        <p:blipFill>
          <a:blip r:embed="rId2">
            <a:alphaModFix amt="60000"/>
          </a:blip>
          <a:srcRect r="12890"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32503AE4-2E60-4E81-EDA9-4F602DDDB32E}"/>
              </a:ext>
            </a:extLst>
          </p:cNvPr>
          <p:cNvSpPr>
            <a:spLocks noGrp="1"/>
          </p:cNvSpPr>
          <p:nvPr>
            <p:ph type="title"/>
          </p:nvPr>
        </p:nvSpPr>
        <p:spPr>
          <a:xfrm>
            <a:off x="254010" y="889000"/>
            <a:ext cx="4394201" cy="2286000"/>
          </a:xfrm>
        </p:spPr>
        <p:txBody>
          <a:bodyPr anchor="t">
            <a:normAutofit/>
          </a:bodyPr>
          <a:lstStyle/>
          <a:p>
            <a:pPr algn="r"/>
            <a:r>
              <a:rPr lang="en-US" sz="4800" b="1" dirty="0">
                <a:solidFill>
                  <a:srgbClr val="FFFFFF"/>
                </a:solidFill>
              </a:rPr>
              <a:t>Conclusion</a:t>
            </a:r>
            <a:br>
              <a:rPr lang="en-US" sz="4800" dirty="0">
                <a:solidFill>
                  <a:srgbClr val="FFFFFF"/>
                </a:solidFill>
              </a:rPr>
            </a:br>
            <a:endParaRPr lang="en-IN" sz="4800" dirty="0">
              <a:solidFill>
                <a:srgbClr val="FFFFFF"/>
              </a:solidFill>
            </a:endParaRPr>
          </a:p>
        </p:txBody>
      </p:sp>
      <p:sp>
        <p:nvSpPr>
          <p:cNvPr id="3" name="Content Placeholder 2">
            <a:extLst>
              <a:ext uri="{FF2B5EF4-FFF2-40B4-BE49-F238E27FC236}">
                <a16:creationId xmlns:a16="http://schemas.microsoft.com/office/drawing/2014/main" id="{4EB1F5B3-ADFF-CC6C-B0C1-37A15695198F}"/>
              </a:ext>
            </a:extLst>
          </p:cNvPr>
          <p:cNvSpPr>
            <a:spLocks noGrp="1"/>
          </p:cNvSpPr>
          <p:nvPr>
            <p:ph idx="1"/>
          </p:nvPr>
        </p:nvSpPr>
        <p:spPr>
          <a:xfrm>
            <a:off x="1257300" y="2591997"/>
            <a:ext cx="10033000" cy="2576903"/>
          </a:xfrm>
        </p:spPr>
        <p:txBody>
          <a:bodyPr>
            <a:normAutofit/>
          </a:bodyPr>
          <a:lstStyle/>
          <a:p>
            <a:pPr marL="0" indent="0">
              <a:buNone/>
            </a:pPr>
            <a:r>
              <a:rPr lang="en-US" sz="2000" dirty="0">
                <a:solidFill>
                  <a:srgbClr val="FFFFFF"/>
                </a:solidFill>
                <a:latin typeface="Calibri" panose="020F0502020204030204" pitchFamily="34" charset="0"/>
                <a:cs typeface="Calibri" panose="020F0502020204030204" pitchFamily="34" charset="0"/>
              </a:rPr>
              <a:t>This research utilizes Vision Transformer (</a:t>
            </a:r>
            <a:r>
              <a:rPr lang="en-US" sz="2000" dirty="0" err="1">
                <a:solidFill>
                  <a:srgbClr val="FFFFFF"/>
                </a:solidFill>
                <a:latin typeface="Calibri" panose="020F0502020204030204" pitchFamily="34" charset="0"/>
                <a:cs typeface="Calibri" panose="020F0502020204030204" pitchFamily="34" charset="0"/>
              </a:rPr>
              <a:t>ViT</a:t>
            </a:r>
            <a:r>
              <a:rPr lang="en-US" sz="2000" dirty="0">
                <a:solidFill>
                  <a:srgbClr val="FFFFFF"/>
                </a:solidFill>
                <a:latin typeface="Calibri" panose="020F0502020204030204" pitchFamily="34" charset="0"/>
                <a:cs typeface="Calibri" panose="020F0502020204030204" pitchFamily="34" charset="0"/>
              </a:rPr>
              <a:t>) and advanced preprocessing techniques to improve the early detection of Acute Lymphoblastic Leukemia (ALL) through accurate classification of blood smear images. The model aims to enhance diagnostic accuracy and support timely treatment for better patient outcomes.</a:t>
            </a:r>
            <a:endParaRPr lang="en-IN" sz="2000"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1413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933</TotalTime>
  <Words>661</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Neue Haas Grotesk Text Pro</vt:lpstr>
      <vt:lpstr>Wingdings</vt:lpstr>
      <vt:lpstr>SwellVTI</vt:lpstr>
      <vt:lpstr>Blood Cells Cancer Detection Using Vision Transformer</vt:lpstr>
      <vt:lpstr>Aim &amp; Objectives</vt:lpstr>
      <vt:lpstr>Background </vt:lpstr>
      <vt:lpstr>Research Questions</vt:lpstr>
      <vt:lpstr>Dataset Overview</vt:lpstr>
      <vt:lpstr>Ethical Considerations </vt:lpstr>
      <vt:lpstr>Methodology</vt:lpstr>
      <vt:lpstr>Project plan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Srikanth Uriti [Student-PECS]</dc:creator>
  <cp:lastModifiedBy>Srikanth Uriti [Student-PECS]</cp:lastModifiedBy>
  <cp:revision>4</cp:revision>
  <dcterms:created xsi:type="dcterms:W3CDTF">2024-10-16T21:08:03Z</dcterms:created>
  <dcterms:modified xsi:type="dcterms:W3CDTF">2024-10-17T23:00:18Z</dcterms:modified>
</cp:coreProperties>
</file>