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319" r:id="rId4"/>
    <p:sldId id="320" r:id="rId5"/>
    <p:sldId id="263" r:id="rId6"/>
    <p:sldId id="321" r:id="rId7"/>
    <p:sldId id="322" r:id="rId8"/>
    <p:sldId id="279" r:id="rId9"/>
    <p:sldId id="332" r:id="rId10"/>
    <p:sldId id="333" r:id="rId11"/>
    <p:sldId id="334" r:id="rId12"/>
    <p:sldId id="298" r:id="rId13"/>
    <p:sldId id="324" r:id="rId14"/>
    <p:sldId id="323" r:id="rId15"/>
    <p:sldId id="335" r:id="rId16"/>
    <p:sldId id="282" r:id="rId17"/>
    <p:sldId id="284" r:id="rId18"/>
    <p:sldId id="285" r:id="rId19"/>
    <p:sldId id="286" r:id="rId20"/>
    <p:sldId id="287" r:id="rId21"/>
    <p:sldId id="288" r:id="rId22"/>
    <p:sldId id="292" r:id="rId23"/>
    <p:sldId id="325" r:id="rId24"/>
    <p:sldId id="326" r:id="rId25"/>
    <p:sldId id="327" r:id="rId26"/>
    <p:sldId id="301" r:id="rId27"/>
    <p:sldId id="293" r:id="rId28"/>
    <p:sldId id="328" r:id="rId29"/>
    <p:sldId id="329" r:id="rId30"/>
    <p:sldId id="296" r:id="rId31"/>
    <p:sldId id="330" r:id="rId32"/>
    <p:sldId id="300" r:id="rId33"/>
    <p:sldId id="302" r:id="rId34"/>
    <p:sldId id="303" r:id="rId35"/>
    <p:sldId id="304" r:id="rId36"/>
    <p:sldId id="305" r:id="rId37"/>
    <p:sldId id="306" r:id="rId38"/>
    <p:sldId id="331" r:id="rId39"/>
    <p:sldId id="342" r:id="rId40"/>
    <p:sldId id="307" r:id="rId41"/>
    <p:sldId id="336" r:id="rId42"/>
    <p:sldId id="309" r:id="rId43"/>
    <p:sldId id="310" r:id="rId44"/>
    <p:sldId id="337" r:id="rId45"/>
    <p:sldId id="312" r:id="rId46"/>
    <p:sldId id="338" r:id="rId47"/>
    <p:sldId id="339" r:id="rId48"/>
    <p:sldId id="340" r:id="rId49"/>
    <p:sldId id="34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50AB5-8E47-4954-8AC4-D8040C4F7E9B}"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6F756-E8BD-4D03-AA1E-D00BDF51FAC6}" type="slidenum">
              <a:rPr lang="en-US" smtClean="0"/>
              <a:t>‹#›</a:t>
            </a:fld>
            <a:endParaRPr lang="en-US"/>
          </a:p>
        </p:txBody>
      </p:sp>
    </p:spTree>
    <p:extLst>
      <p:ext uri="{BB962C8B-B14F-4D97-AF65-F5344CB8AC3E}">
        <p14:creationId xmlns:p14="http://schemas.microsoft.com/office/powerpoint/2010/main" val="393077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F956BE-5D5E-4EEE-8BD8-A9DE5D85630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304270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F956BE-5D5E-4EEE-8BD8-A9DE5D85630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308974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F956BE-5D5E-4EEE-8BD8-A9DE5D85630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428444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F956BE-5D5E-4EEE-8BD8-A9DE5D85630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226968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956BE-5D5E-4EEE-8BD8-A9DE5D85630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171166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F956BE-5D5E-4EEE-8BD8-A9DE5D85630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107839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F956BE-5D5E-4EEE-8BD8-A9DE5D85630D}"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304874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F956BE-5D5E-4EEE-8BD8-A9DE5D85630D}"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280198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956BE-5D5E-4EEE-8BD8-A9DE5D85630D}"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112368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956BE-5D5E-4EEE-8BD8-A9DE5D85630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227871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956BE-5D5E-4EEE-8BD8-A9DE5D85630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C3DE5-7080-4329-A87C-D958D09D3D3B}" type="slidenum">
              <a:rPr lang="en-US" smtClean="0"/>
              <a:t>‹#›</a:t>
            </a:fld>
            <a:endParaRPr lang="en-US"/>
          </a:p>
        </p:txBody>
      </p:sp>
    </p:spTree>
    <p:extLst>
      <p:ext uri="{BB962C8B-B14F-4D97-AF65-F5344CB8AC3E}">
        <p14:creationId xmlns:p14="http://schemas.microsoft.com/office/powerpoint/2010/main" val="424616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956BE-5D5E-4EEE-8BD8-A9DE5D85630D}"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C3DE5-7080-4329-A87C-D958D09D3D3B}" type="slidenum">
              <a:rPr lang="en-US" smtClean="0"/>
              <a:t>‹#›</a:t>
            </a:fld>
            <a:endParaRPr lang="en-US"/>
          </a:p>
        </p:txBody>
      </p:sp>
    </p:spTree>
    <p:extLst>
      <p:ext uri="{BB962C8B-B14F-4D97-AF65-F5344CB8AC3E}">
        <p14:creationId xmlns:p14="http://schemas.microsoft.com/office/powerpoint/2010/main" val="263449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a:t>
            </a:r>
            <a:br>
              <a:rPr lang="en-US" dirty="0"/>
            </a:br>
            <a:r>
              <a:rPr lang="en-US" dirty="0"/>
              <a:t>Problem Solving</a:t>
            </a:r>
          </a:p>
        </p:txBody>
      </p:sp>
    </p:spTree>
    <p:extLst>
      <p:ext uri="{BB962C8B-B14F-4D97-AF65-F5344CB8AC3E}">
        <p14:creationId xmlns:p14="http://schemas.microsoft.com/office/powerpoint/2010/main" val="104623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Measuring Problem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755" y="1582737"/>
            <a:ext cx="8406558" cy="4351338"/>
          </a:xfrm>
        </p:spPr>
      </p:pic>
    </p:spTree>
    <p:extLst>
      <p:ext uri="{BB962C8B-B14F-4D97-AF65-F5344CB8AC3E}">
        <p14:creationId xmlns:p14="http://schemas.microsoft.com/office/powerpoint/2010/main" val="322740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Measuring Problem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864" y="1690688"/>
            <a:ext cx="7671436" cy="4351338"/>
          </a:xfrm>
        </p:spPr>
      </p:pic>
    </p:spTree>
    <p:extLst>
      <p:ext uri="{BB962C8B-B14F-4D97-AF65-F5344CB8AC3E}">
        <p14:creationId xmlns:p14="http://schemas.microsoft.com/office/powerpoint/2010/main" val="259928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2: The 8-puzzle</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The puzzle consists of an 8-square frames and an empty slot. The tiles are numbered from 1-8. It is possible to move the tiles in the square field by moving tile into the empty slot. The objective is to get square in a numeric order. </a:t>
            </a:r>
          </a:p>
          <a:p>
            <a:endParaRPr lang="en-US" dirty="0"/>
          </a:p>
        </p:txBody>
      </p:sp>
      <p:pic>
        <p:nvPicPr>
          <p:cNvPr id="4" name="Picture 3"/>
          <p:cNvPicPr>
            <a:picLocks noChangeAspect="1"/>
          </p:cNvPicPr>
          <p:nvPr/>
        </p:nvPicPr>
        <p:blipFill>
          <a:blip r:embed="rId2"/>
          <a:stretch>
            <a:fillRect/>
          </a:stretch>
        </p:blipFill>
        <p:spPr>
          <a:xfrm>
            <a:off x="4714875" y="3544094"/>
            <a:ext cx="3186112" cy="2299494"/>
          </a:xfrm>
          <a:prstGeom prst="rect">
            <a:avLst/>
          </a:prstGeom>
        </p:spPr>
      </p:pic>
    </p:spTree>
    <p:extLst>
      <p:ext uri="{BB962C8B-B14F-4D97-AF65-F5344CB8AC3E}">
        <p14:creationId xmlns:p14="http://schemas.microsoft.com/office/powerpoint/2010/main" val="346092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The 8-puzzle</a:t>
            </a:r>
            <a:endParaRPr lang="en-US" dirty="0"/>
          </a:p>
        </p:txBody>
      </p:sp>
      <p:pic>
        <p:nvPicPr>
          <p:cNvPr id="5" name="Content Placeholder 4"/>
          <p:cNvPicPr>
            <a:picLocks noGrp="1" noChangeAspect="1"/>
          </p:cNvPicPr>
          <p:nvPr>
            <p:ph idx="1"/>
          </p:nvPr>
        </p:nvPicPr>
        <p:blipFill>
          <a:blip r:embed="rId2"/>
          <a:stretch>
            <a:fillRect/>
          </a:stretch>
        </p:blipFill>
        <p:spPr>
          <a:xfrm>
            <a:off x="838200" y="1547813"/>
            <a:ext cx="9710738" cy="4724400"/>
          </a:xfrm>
          <a:prstGeom prst="rect">
            <a:avLst/>
          </a:prstGeom>
        </p:spPr>
      </p:pic>
    </p:spTree>
    <p:extLst>
      <p:ext uri="{BB962C8B-B14F-4D97-AF65-F5344CB8AC3E}">
        <p14:creationId xmlns:p14="http://schemas.microsoft.com/office/powerpoint/2010/main" val="112226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The 8-puzzle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541585"/>
            <a:ext cx="10515600" cy="2919418"/>
          </a:xfrm>
        </p:spPr>
      </p:pic>
    </p:spTree>
    <p:extLst>
      <p:ext uri="{BB962C8B-B14F-4D97-AF65-F5344CB8AC3E}">
        <p14:creationId xmlns:p14="http://schemas.microsoft.com/office/powerpoint/2010/main" val="289187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Problem Formulation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545" y="2129370"/>
            <a:ext cx="10278909" cy="3743847"/>
          </a:xfrm>
        </p:spPr>
      </p:pic>
    </p:spTree>
    <p:extLst>
      <p:ext uri="{BB962C8B-B14F-4D97-AF65-F5344CB8AC3E}">
        <p14:creationId xmlns:p14="http://schemas.microsoft.com/office/powerpoint/2010/main" val="1940721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2.3 Problem Types</a:t>
            </a:r>
          </a:p>
        </p:txBody>
      </p:sp>
      <p:sp>
        <p:nvSpPr>
          <p:cNvPr id="3" name="Content Placeholder 2"/>
          <p:cNvSpPr>
            <a:spLocks noGrp="1"/>
          </p:cNvSpPr>
          <p:nvPr>
            <p:ph idx="1"/>
          </p:nvPr>
        </p:nvSpPr>
        <p:spPr>
          <a:xfrm>
            <a:off x="838200" y="1532965"/>
            <a:ext cx="10515600" cy="5010709"/>
          </a:xfrm>
        </p:spPr>
        <p:txBody>
          <a:bodyPr/>
          <a:lstStyle/>
          <a:p>
            <a:pPr marL="0" indent="0" algn="just">
              <a:buNone/>
            </a:pPr>
            <a:r>
              <a:rPr lang="en-US" dirty="0"/>
              <a:t>1. Single state problem = deterministic, accessible</a:t>
            </a:r>
          </a:p>
          <a:p>
            <a:pPr algn="just">
              <a:buFont typeface="Wingdings" panose="05000000000000000000" pitchFamily="2" charset="2"/>
              <a:buChar char="Ø"/>
            </a:pPr>
            <a:r>
              <a:rPr lang="en-US" dirty="0"/>
              <a:t>Agent knows everything about the world (the exact state)</a:t>
            </a:r>
          </a:p>
          <a:p>
            <a:pPr algn="just">
              <a:buFont typeface="Wingdings" panose="05000000000000000000" pitchFamily="2" charset="2"/>
              <a:buChar char="Ø"/>
            </a:pPr>
            <a:r>
              <a:rPr lang="en-US" dirty="0"/>
              <a:t>Can calculate optimal action sequence to reach the goal</a:t>
            </a:r>
          </a:p>
          <a:p>
            <a:pPr algn="just">
              <a:buFont typeface="Wingdings" panose="05000000000000000000" pitchFamily="2" charset="2"/>
              <a:buChar char="Ø"/>
            </a:pPr>
            <a:r>
              <a:rPr lang="en-US" dirty="0"/>
              <a:t>E.g. playing chess, any action will result in an exact state.</a:t>
            </a:r>
          </a:p>
          <a:p>
            <a:pPr marL="0" indent="0" algn="just">
              <a:buNone/>
            </a:pPr>
            <a:r>
              <a:rPr lang="en-US" dirty="0"/>
              <a:t>2. Multiple state problem = deterministic, inaccessible</a:t>
            </a:r>
          </a:p>
          <a:p>
            <a:pPr algn="just">
              <a:buFont typeface="Wingdings" panose="05000000000000000000" pitchFamily="2" charset="2"/>
              <a:buChar char="Ø"/>
            </a:pPr>
            <a:r>
              <a:rPr lang="en-US" dirty="0"/>
              <a:t>Agent doesn’t know the exact state (could be in any of the possible states)</a:t>
            </a:r>
          </a:p>
          <a:p>
            <a:pPr algn="just">
              <a:buFont typeface="Wingdings" panose="05000000000000000000" pitchFamily="2" charset="2"/>
              <a:buChar char="Ø"/>
            </a:pPr>
            <a:r>
              <a:rPr lang="en-US" dirty="0"/>
              <a:t>Assume states while working towards the goal state.</a:t>
            </a:r>
          </a:p>
          <a:p>
            <a:pPr algn="just">
              <a:buFont typeface="Wingdings" panose="05000000000000000000" pitchFamily="2" charset="2"/>
              <a:buChar char="Ø"/>
            </a:pPr>
            <a:r>
              <a:rPr lang="en-US" dirty="0"/>
              <a:t>E.g. walking in a dark room</a:t>
            </a:r>
          </a:p>
          <a:p>
            <a:pPr algn="just"/>
            <a:endParaRPr lang="en-US" dirty="0"/>
          </a:p>
        </p:txBody>
      </p:sp>
    </p:spTree>
    <p:extLst>
      <p:ext uri="{BB962C8B-B14F-4D97-AF65-F5344CB8AC3E}">
        <p14:creationId xmlns:p14="http://schemas.microsoft.com/office/powerpoint/2010/main" val="7537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sz="4000" dirty="0">
                <a:latin typeface="+mn-lt"/>
              </a:rPr>
              <a:t>2.3 Problem Types</a:t>
            </a:r>
          </a:p>
        </p:txBody>
      </p:sp>
      <p:sp>
        <p:nvSpPr>
          <p:cNvPr id="3" name="Content Placeholder 2"/>
          <p:cNvSpPr>
            <a:spLocks noGrp="1"/>
          </p:cNvSpPr>
          <p:nvPr>
            <p:ph idx="1"/>
          </p:nvPr>
        </p:nvSpPr>
        <p:spPr>
          <a:xfrm>
            <a:off x="838200" y="1223682"/>
            <a:ext cx="10515600" cy="5257800"/>
          </a:xfrm>
        </p:spPr>
        <p:txBody>
          <a:bodyPr/>
          <a:lstStyle/>
          <a:p>
            <a:pPr marL="0" indent="0" algn="just">
              <a:buNone/>
            </a:pPr>
            <a:r>
              <a:rPr lang="en-US" dirty="0"/>
              <a:t>3. Contingency Problem</a:t>
            </a:r>
            <a:r>
              <a:rPr lang="en-US" b="1" dirty="0"/>
              <a:t> </a:t>
            </a:r>
            <a:r>
              <a:rPr lang="en-US" dirty="0"/>
              <a:t>= non-deterministic, inaccessible</a:t>
            </a:r>
          </a:p>
          <a:p>
            <a:pPr algn="just">
              <a:buFont typeface="Wingdings" panose="05000000000000000000" pitchFamily="2" charset="2"/>
              <a:buChar char="Ø"/>
            </a:pPr>
            <a:r>
              <a:rPr lang="en-US" dirty="0"/>
              <a:t>Must use sensors during execution</a:t>
            </a:r>
          </a:p>
          <a:p>
            <a:pPr algn="just">
              <a:buFont typeface="Wingdings" panose="05000000000000000000" pitchFamily="2" charset="2"/>
              <a:buChar char="Ø"/>
            </a:pPr>
            <a:r>
              <a:rPr lang="en-US" dirty="0"/>
              <a:t>Solution is a tree or policy</a:t>
            </a:r>
          </a:p>
          <a:p>
            <a:pPr algn="just">
              <a:buFont typeface="Wingdings" panose="05000000000000000000" pitchFamily="2" charset="2"/>
              <a:buChar char="Ø"/>
            </a:pPr>
            <a:r>
              <a:rPr lang="en-US" dirty="0"/>
              <a:t>Often interleave search and execution</a:t>
            </a:r>
          </a:p>
          <a:p>
            <a:pPr algn="just">
              <a:buFont typeface="Wingdings" panose="05000000000000000000" pitchFamily="2" charset="2"/>
              <a:buChar char="Ø"/>
            </a:pPr>
            <a:r>
              <a:rPr lang="en-US" dirty="0"/>
              <a:t>E.g. a new skater in an arena i.e. sliding problem and many skaters around</a:t>
            </a:r>
          </a:p>
          <a:p>
            <a:pPr marL="0" indent="0" algn="just">
              <a:buNone/>
            </a:pPr>
            <a:r>
              <a:rPr lang="en-US" dirty="0"/>
              <a:t>4.  Exploration Problem = unknown state space</a:t>
            </a:r>
          </a:p>
          <a:p>
            <a:pPr algn="just">
              <a:buFont typeface="Wingdings" panose="05000000000000000000" pitchFamily="2" charset="2"/>
              <a:buChar char="Ø"/>
            </a:pPr>
            <a:r>
              <a:rPr lang="en-US" dirty="0"/>
              <a:t>Discover and learn about environment while taking actions.</a:t>
            </a:r>
          </a:p>
          <a:p>
            <a:pPr algn="just">
              <a:buFont typeface="Wingdings" panose="05000000000000000000" pitchFamily="2" charset="2"/>
              <a:buChar char="Ø"/>
            </a:pPr>
            <a:r>
              <a:rPr lang="en-US" dirty="0"/>
              <a:t>E.g. Maze</a:t>
            </a:r>
          </a:p>
          <a:p>
            <a:pPr algn="just"/>
            <a:endParaRPr lang="en-US" dirty="0"/>
          </a:p>
          <a:p>
            <a:pPr algn="just"/>
            <a:endParaRPr lang="en-US" dirty="0"/>
          </a:p>
        </p:txBody>
      </p:sp>
    </p:spTree>
    <p:extLst>
      <p:ext uri="{BB962C8B-B14F-4D97-AF65-F5344CB8AC3E}">
        <p14:creationId xmlns:p14="http://schemas.microsoft.com/office/powerpoint/2010/main" val="240252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2.3 Problem Types</a:t>
            </a:r>
          </a:p>
        </p:txBody>
      </p:sp>
      <p:sp>
        <p:nvSpPr>
          <p:cNvPr id="3" name="Content Placeholder 2"/>
          <p:cNvSpPr>
            <a:spLocks noGrp="1"/>
          </p:cNvSpPr>
          <p:nvPr>
            <p:ph idx="1"/>
          </p:nvPr>
        </p:nvSpPr>
        <p:spPr>
          <a:xfrm>
            <a:off x="838200" y="1825625"/>
            <a:ext cx="10515600" cy="3647328"/>
          </a:xfrm>
        </p:spPr>
        <p:txBody>
          <a:bodyPr/>
          <a:lstStyle/>
          <a:p>
            <a:pPr>
              <a:buFont typeface="Wingdings" panose="05000000000000000000" pitchFamily="2" charset="2"/>
              <a:buChar char="Ø"/>
            </a:pPr>
            <a:r>
              <a:rPr lang="en-US" dirty="0"/>
              <a:t>Well Defined Problems</a:t>
            </a:r>
          </a:p>
          <a:p>
            <a:pPr>
              <a:buFont typeface="Wingdings" panose="05000000000000000000" pitchFamily="2" charset="2"/>
              <a:buChar char="Ø"/>
            </a:pPr>
            <a:r>
              <a:rPr lang="en-US" dirty="0"/>
              <a:t>Constraint Satisfaction Problem</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4761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Well Defined Problems</a:t>
            </a:r>
          </a:p>
        </p:txBody>
      </p:sp>
      <p:sp>
        <p:nvSpPr>
          <p:cNvPr id="3" name="Content Placeholder 2"/>
          <p:cNvSpPr>
            <a:spLocks noGrp="1"/>
          </p:cNvSpPr>
          <p:nvPr>
            <p:ph idx="1"/>
          </p:nvPr>
        </p:nvSpPr>
        <p:spPr/>
        <p:txBody>
          <a:bodyPr>
            <a:normAutofit/>
          </a:bodyPr>
          <a:lstStyle/>
          <a:p>
            <a:pPr marL="0" indent="0">
              <a:buNone/>
            </a:pPr>
            <a:r>
              <a:rPr lang="en-US" dirty="0"/>
              <a:t>A problem is called as well defined if it consists of these 4 important components:</a:t>
            </a:r>
          </a:p>
          <a:p>
            <a:pPr fontAlgn="base"/>
            <a:r>
              <a:rPr lang="en-US" b="1" dirty="0"/>
              <a:t>Initial state</a:t>
            </a:r>
            <a:r>
              <a:rPr lang="en-US" dirty="0"/>
              <a:t>: The state where an agent starts in.</a:t>
            </a:r>
          </a:p>
          <a:p>
            <a:pPr algn="just" fontAlgn="base"/>
            <a:r>
              <a:rPr lang="en-US" b="1" dirty="0"/>
              <a:t>Successor function</a:t>
            </a:r>
            <a:r>
              <a:rPr lang="en-US" dirty="0"/>
              <a:t>: Given a state x, SUCCESSOR-FN(x)returns a set of &lt; action, successor&gt; ordered pairs. The initial state and successor function define the </a:t>
            </a:r>
            <a:r>
              <a:rPr lang="en-US" b="1" dirty="0"/>
              <a:t>state space</a:t>
            </a:r>
            <a:r>
              <a:rPr lang="en-US" dirty="0"/>
              <a:t>.</a:t>
            </a:r>
          </a:p>
          <a:p>
            <a:pPr fontAlgn="base"/>
            <a:r>
              <a:rPr lang="en-US" b="1" dirty="0"/>
              <a:t>Goal test</a:t>
            </a:r>
            <a:r>
              <a:rPr lang="en-US" dirty="0"/>
              <a:t> : Whether the given state is a goal state?</a:t>
            </a:r>
          </a:p>
          <a:p>
            <a:pPr algn="just" fontAlgn="base"/>
            <a:r>
              <a:rPr lang="en-US" b="1" dirty="0"/>
              <a:t>Path cost</a:t>
            </a:r>
            <a:r>
              <a:rPr lang="en-US" dirty="0"/>
              <a:t>:  Assigns numeric cost to each path. Step cost for taking action from state x to y-denoted by c(</a:t>
            </a:r>
            <a:r>
              <a:rPr lang="en-US" dirty="0" err="1"/>
              <a:t>x,a,y</a:t>
            </a:r>
            <a:r>
              <a:rPr lang="en-US" dirty="0"/>
              <a:t>).</a:t>
            </a:r>
          </a:p>
          <a:p>
            <a:pPr fontAlgn="base"/>
            <a:endParaRPr lang="en-US" dirty="0"/>
          </a:p>
          <a:p>
            <a:pPr algn="just" fontAlgn="base"/>
            <a:endParaRPr lang="en-US" dirty="0"/>
          </a:p>
          <a:p>
            <a:pPr fontAlgn="base"/>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5964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lgn="just">
              <a:buNone/>
            </a:pPr>
            <a:r>
              <a:rPr lang="en-US" dirty="0"/>
              <a:t>2.1 Defining problems as a state space search</a:t>
            </a:r>
          </a:p>
          <a:p>
            <a:pPr marL="0" indent="0" algn="just">
              <a:buNone/>
            </a:pPr>
            <a:r>
              <a:rPr lang="en-US" dirty="0"/>
              <a:t>2.2 Problem Formulation</a:t>
            </a:r>
          </a:p>
          <a:p>
            <a:pPr marL="0" indent="0" algn="just">
              <a:buNone/>
            </a:pPr>
            <a:r>
              <a:rPr lang="en-US" dirty="0"/>
              <a:t>2.3 Problem Types, Well-defined problems, Constraint Satisfaction Problem</a:t>
            </a:r>
          </a:p>
          <a:p>
            <a:pPr marL="0" indent="0" algn="just">
              <a:buNone/>
            </a:pPr>
            <a:r>
              <a:rPr lang="en-US" dirty="0"/>
              <a:t>2.4 Game Playing, Production Systems</a:t>
            </a:r>
          </a:p>
        </p:txBody>
      </p:sp>
    </p:spTree>
    <p:extLst>
      <p:ext uri="{BB962C8B-B14F-4D97-AF65-F5344CB8AC3E}">
        <p14:creationId xmlns:p14="http://schemas.microsoft.com/office/powerpoint/2010/main" val="3822132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365125"/>
            <a:ext cx="10515600" cy="1325563"/>
          </a:xfrm>
        </p:spPr>
        <p:txBody>
          <a:bodyPr>
            <a:normAutofit/>
          </a:bodyPr>
          <a:lstStyle/>
          <a:p>
            <a:r>
              <a:rPr lang="en-US" sz="4000" dirty="0">
                <a:latin typeface="+mn-lt"/>
              </a:rPr>
              <a:t>Well Defined Problem</a:t>
            </a:r>
          </a:p>
        </p:txBody>
      </p:sp>
      <p:sp>
        <p:nvSpPr>
          <p:cNvPr id="3" name="Content Placeholder 2"/>
          <p:cNvSpPr>
            <a:spLocks noGrp="1"/>
          </p:cNvSpPr>
          <p:nvPr>
            <p:ph idx="1"/>
          </p:nvPr>
        </p:nvSpPr>
        <p:spPr>
          <a:xfrm>
            <a:off x="690282" y="1825625"/>
            <a:ext cx="10515600" cy="4351338"/>
          </a:xfrm>
        </p:spPr>
        <p:txBody>
          <a:bodyPr/>
          <a:lstStyle/>
          <a:p>
            <a:pPr marL="0" indent="0">
              <a:buNone/>
            </a:pPr>
            <a:r>
              <a:rPr lang="en-US" b="1" dirty="0"/>
              <a:t>Solutions</a:t>
            </a:r>
          </a:p>
          <a:p>
            <a:r>
              <a:rPr lang="en-US" dirty="0"/>
              <a:t>A solution to a problem is a path from initial to a goal state.</a:t>
            </a:r>
          </a:p>
          <a:p>
            <a:pPr fontAlgn="base"/>
            <a:r>
              <a:rPr lang="en-US" dirty="0"/>
              <a:t>An optimal solution has the lowest path cost among all solutions i.e. solution cost is measured by the past cost.</a:t>
            </a:r>
          </a:p>
          <a:p>
            <a:pPr fontAlgn="base"/>
            <a:endParaRPr lang="en-US" dirty="0"/>
          </a:p>
          <a:p>
            <a:pPr marL="0" indent="0">
              <a:buNone/>
            </a:pPr>
            <a:endParaRPr lang="en-US" b="1" dirty="0"/>
          </a:p>
        </p:txBody>
      </p:sp>
    </p:spTree>
    <p:extLst>
      <p:ext uri="{BB962C8B-B14F-4D97-AF65-F5344CB8AC3E}">
        <p14:creationId xmlns:p14="http://schemas.microsoft.com/office/powerpoint/2010/main" val="279246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0988"/>
            <a:ext cx="10515600" cy="5665975"/>
          </a:xfrm>
        </p:spPr>
        <p:txBody>
          <a:bodyPr>
            <a:normAutofit/>
          </a:bodyPr>
          <a:lstStyle/>
          <a:p>
            <a:pPr marL="0" indent="0">
              <a:buNone/>
            </a:pPr>
            <a:r>
              <a:rPr lang="en-US" b="1" dirty="0"/>
              <a:t>Example 1: Visiting to  Romania</a:t>
            </a:r>
          </a:p>
          <a:p>
            <a:pPr marL="0" indent="0" algn="just">
              <a:buNone/>
            </a:pPr>
            <a:r>
              <a:rPr lang="en-US" dirty="0"/>
              <a:t>Problem: On holiday in Romania; currently in Arad. Flight leaves tomorrow for Bucharest.</a:t>
            </a:r>
          </a:p>
          <a:p>
            <a:pPr marL="0" indent="0" algn="just">
              <a:buNone/>
            </a:pPr>
            <a:r>
              <a:rPr lang="en-US" dirty="0"/>
              <a:t>Solution:</a:t>
            </a:r>
          </a:p>
          <a:p>
            <a:pPr marL="0" indent="0">
              <a:buNone/>
            </a:pPr>
            <a:r>
              <a:rPr lang="en-US" b="1" dirty="0"/>
              <a:t>Step 1: Formulate goal</a:t>
            </a:r>
            <a:r>
              <a:rPr lang="en-US" dirty="0"/>
              <a:t>:</a:t>
            </a:r>
          </a:p>
          <a:p>
            <a:pPr>
              <a:buFont typeface="Wingdings" panose="05000000000000000000" pitchFamily="2" charset="2"/>
              <a:buChar char="Ø"/>
            </a:pPr>
            <a:r>
              <a:rPr lang="en-US" dirty="0"/>
              <a:t>be in Bucharest</a:t>
            </a:r>
          </a:p>
          <a:p>
            <a:pPr marL="0" indent="0">
              <a:buNone/>
            </a:pPr>
            <a:r>
              <a:rPr lang="en-US" b="1" dirty="0"/>
              <a:t>Step 2: Formulate problem</a:t>
            </a:r>
            <a:r>
              <a:rPr lang="en-US" dirty="0"/>
              <a:t>:</a:t>
            </a:r>
          </a:p>
          <a:p>
            <a:pPr>
              <a:buFont typeface="Wingdings" panose="05000000000000000000" pitchFamily="2" charset="2"/>
              <a:buChar char="Ø"/>
            </a:pPr>
            <a:r>
              <a:rPr lang="en-US" dirty="0"/>
              <a:t>states: various cities</a:t>
            </a:r>
          </a:p>
          <a:p>
            <a:pPr>
              <a:buFont typeface="Wingdings" panose="05000000000000000000" pitchFamily="2" charset="2"/>
              <a:buChar char="Ø"/>
            </a:pPr>
            <a:r>
              <a:rPr lang="en-US" dirty="0"/>
              <a:t>actions: drive between cities</a:t>
            </a:r>
          </a:p>
          <a:p>
            <a:pPr marL="0" indent="0">
              <a:buNone/>
            </a:pPr>
            <a:r>
              <a:rPr lang="en-US" b="1" dirty="0"/>
              <a:t>Step 3: Find solution</a:t>
            </a:r>
            <a:r>
              <a:rPr lang="en-US" dirty="0"/>
              <a:t>:</a:t>
            </a:r>
          </a:p>
          <a:p>
            <a:pPr>
              <a:buFont typeface="Wingdings" panose="05000000000000000000" pitchFamily="2" charset="2"/>
              <a:buChar char="Ø"/>
            </a:pPr>
            <a:r>
              <a:rPr lang="en-US" dirty="0"/>
              <a:t>sequence of cities, e.g., Arad, Sibiu, </a:t>
            </a:r>
            <a:r>
              <a:rPr lang="en-US" dirty="0" err="1"/>
              <a:t>Fagaras</a:t>
            </a:r>
            <a:r>
              <a:rPr lang="en-US" dirty="0"/>
              <a:t>, Bucharest</a:t>
            </a:r>
          </a:p>
        </p:txBody>
      </p:sp>
    </p:spTree>
    <p:extLst>
      <p:ext uri="{BB962C8B-B14F-4D97-AF65-F5344CB8AC3E}">
        <p14:creationId xmlns:p14="http://schemas.microsoft.com/office/powerpoint/2010/main" val="371631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7238"/>
            <a:ext cx="10515600" cy="742950"/>
          </a:xfrm>
        </p:spPr>
        <p:txBody>
          <a:bodyPr>
            <a:normAutofit fontScale="90000"/>
          </a:bodyPr>
          <a:lstStyle/>
          <a:p>
            <a:r>
              <a:rPr lang="en-US" dirty="0"/>
              <a:t>Example 1: Visiting to  Romania</a:t>
            </a:r>
            <a:br>
              <a:rPr lang="en-US" dirty="0"/>
            </a:br>
            <a:br>
              <a:rPr lang="en-US" dirty="0"/>
            </a:br>
            <a:endParaRPr lang="en-US" dirty="0"/>
          </a:p>
        </p:txBody>
      </p:sp>
      <p:sp>
        <p:nvSpPr>
          <p:cNvPr id="3" name="Content Placeholder 2"/>
          <p:cNvSpPr>
            <a:spLocks noGrp="1"/>
          </p:cNvSpPr>
          <p:nvPr>
            <p:ph idx="1"/>
          </p:nvPr>
        </p:nvSpPr>
        <p:spPr>
          <a:xfrm>
            <a:off x="838200" y="1500188"/>
            <a:ext cx="10515600" cy="4757738"/>
          </a:xfrm>
        </p:spPr>
        <p:txBody>
          <a:bodyPr>
            <a:normAutofit/>
          </a:bodyPr>
          <a:lstStyle/>
          <a:p>
            <a:pPr algn="just">
              <a:buFont typeface="Wingdings" panose="05000000000000000000" pitchFamily="2" charset="2"/>
              <a:buChar char="Ø"/>
            </a:pPr>
            <a:r>
              <a:rPr lang="en-US" dirty="0"/>
              <a:t> Now, the problem is defined by four items:</a:t>
            </a:r>
          </a:p>
          <a:p>
            <a:pPr marL="0" indent="0" algn="just">
              <a:buNone/>
            </a:pPr>
            <a:r>
              <a:rPr lang="en-US" dirty="0"/>
              <a:t>1.Initial State: “At Arad”</a:t>
            </a:r>
          </a:p>
          <a:p>
            <a:pPr marL="0" indent="0" algn="just">
              <a:buNone/>
            </a:pPr>
            <a:r>
              <a:rPr lang="en-US" dirty="0"/>
              <a:t>2. Actions or Successor Function </a:t>
            </a:r>
            <a:r>
              <a:rPr lang="en-US" i="1" dirty="0"/>
              <a:t>S(x) </a:t>
            </a:r>
            <a:r>
              <a:rPr lang="en-US" dirty="0"/>
              <a:t>= set of (action, successor):</a:t>
            </a:r>
          </a:p>
          <a:p>
            <a:pPr marL="0" indent="0" algn="just">
              <a:buNone/>
            </a:pPr>
            <a:r>
              <a:rPr lang="en-US" dirty="0"/>
              <a:t> e.g., from the state In(Arad), the successor function would be:</a:t>
            </a:r>
          </a:p>
          <a:p>
            <a:pPr marL="0" indent="0">
              <a:buNone/>
            </a:pPr>
            <a:r>
              <a:rPr lang="en-US" dirty="0"/>
              <a:t>{Go(Sibiu),In(Sibiu)}, {Go(</a:t>
            </a:r>
            <a:r>
              <a:rPr lang="en-US" dirty="0" err="1"/>
              <a:t>Fagaras</a:t>
            </a:r>
            <a:r>
              <a:rPr lang="en-US" dirty="0"/>
              <a:t>),In(</a:t>
            </a:r>
            <a:r>
              <a:rPr lang="en-US" dirty="0" err="1"/>
              <a:t>Fagaras</a:t>
            </a:r>
            <a:r>
              <a:rPr lang="en-US" dirty="0"/>
              <a:t>)}, {Go(Bucharest),In(Bucharest)}</a:t>
            </a:r>
          </a:p>
          <a:p>
            <a:pPr marL="0" indent="0" algn="just">
              <a:buNone/>
            </a:pPr>
            <a:r>
              <a:rPr lang="en-US" dirty="0"/>
              <a:t>3. Goal Test:  </a:t>
            </a:r>
            <a:r>
              <a:rPr lang="en-US" i="1" dirty="0"/>
              <a:t>x </a:t>
            </a:r>
            <a:r>
              <a:rPr lang="en-US" dirty="0"/>
              <a:t>= "at Bucharest“, </a:t>
            </a:r>
            <a:endParaRPr lang="en-US" i="1" dirty="0"/>
          </a:p>
          <a:p>
            <a:pPr marL="0" indent="0" algn="just">
              <a:buNone/>
            </a:pPr>
            <a:r>
              <a:rPr lang="en-US" dirty="0"/>
              <a:t>4. Path Cost: sum of distances</a:t>
            </a:r>
          </a:p>
        </p:txBody>
      </p:sp>
    </p:spTree>
    <p:extLst>
      <p:ext uri="{BB962C8B-B14F-4D97-AF65-F5344CB8AC3E}">
        <p14:creationId xmlns:p14="http://schemas.microsoft.com/office/powerpoint/2010/main" val="104492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Vacuum World</a:t>
            </a:r>
          </a:p>
        </p:txBody>
      </p:sp>
      <p:pic>
        <p:nvPicPr>
          <p:cNvPr id="4" name="Content Placeholder 3"/>
          <p:cNvPicPr>
            <a:picLocks noGrp="1" noChangeAspect="1"/>
          </p:cNvPicPr>
          <p:nvPr>
            <p:ph idx="1"/>
          </p:nvPr>
        </p:nvPicPr>
        <p:blipFill>
          <a:blip r:embed="rId2"/>
          <a:stretch>
            <a:fillRect/>
          </a:stretch>
        </p:blipFill>
        <p:spPr>
          <a:xfrm>
            <a:off x="838199" y="1690688"/>
            <a:ext cx="8162925" cy="3338512"/>
          </a:xfrm>
          <a:prstGeom prst="rect">
            <a:avLst/>
          </a:prstGeom>
        </p:spPr>
      </p:pic>
    </p:spTree>
    <p:extLst>
      <p:ext uri="{BB962C8B-B14F-4D97-AF65-F5344CB8AC3E}">
        <p14:creationId xmlns:p14="http://schemas.microsoft.com/office/powerpoint/2010/main" val="756453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Vacuum World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447799"/>
            <a:ext cx="8961684" cy="4695825"/>
          </a:xfrm>
        </p:spPr>
      </p:pic>
    </p:spTree>
    <p:extLst>
      <p:ext uri="{BB962C8B-B14F-4D97-AF65-F5344CB8AC3E}">
        <p14:creationId xmlns:p14="http://schemas.microsoft.com/office/powerpoint/2010/main" val="300953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Vacuum World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893" y="1690688"/>
            <a:ext cx="9344388" cy="4351338"/>
          </a:xfrm>
        </p:spPr>
      </p:pic>
    </p:spTree>
    <p:extLst>
      <p:ext uri="{BB962C8B-B14F-4D97-AF65-F5344CB8AC3E}">
        <p14:creationId xmlns:p14="http://schemas.microsoft.com/office/powerpoint/2010/main" val="4208761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Constraint Satisfaction Problem</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dirty="0"/>
              <a:t>Constraint satisfaction problems (CSPs) are mathematical questions defined as a set of objects whose state must satisfy a number of constraints or limitations.</a:t>
            </a:r>
          </a:p>
          <a:p>
            <a:pPr algn="just"/>
            <a:r>
              <a:rPr lang="en-US" dirty="0"/>
              <a:t>The process of finding a solution to set of variables Vi (V1, V2, …, </a:t>
            </a:r>
            <a:r>
              <a:rPr lang="en-US" dirty="0" err="1"/>
              <a:t>Vn</a:t>
            </a:r>
            <a:r>
              <a:rPr lang="en-US" dirty="0"/>
              <a:t> ) and a set of constraint Ci (C1, C2, …, Cm)</a:t>
            </a:r>
          </a:p>
          <a:p>
            <a:pPr algn="just"/>
            <a:r>
              <a:rPr lang="en-US" dirty="0"/>
              <a:t>There is no any specified rule to define the procedure to solve the CSP.</a:t>
            </a:r>
          </a:p>
          <a:p>
            <a:pPr algn="just"/>
            <a:r>
              <a:rPr lang="en-US" dirty="0"/>
              <a:t> E.g. : </a:t>
            </a:r>
            <a:r>
              <a:rPr lang="en-US" b="1" dirty="0"/>
              <a:t>river crossing problem, 8-queens problem, Crypto Arithmetic Problems</a:t>
            </a:r>
          </a:p>
          <a:p>
            <a:pPr algn="just"/>
            <a:endParaRPr lang="en-US" dirty="0"/>
          </a:p>
        </p:txBody>
      </p:sp>
    </p:spTree>
    <p:extLst>
      <p:ext uri="{BB962C8B-B14F-4D97-AF65-F5344CB8AC3E}">
        <p14:creationId xmlns:p14="http://schemas.microsoft.com/office/powerpoint/2010/main" val="2168078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mn-lt"/>
              </a:rPr>
              <a:t>Example 1:</a:t>
            </a:r>
            <a:r>
              <a:rPr lang="en-US" dirty="0"/>
              <a:t> </a:t>
            </a:r>
            <a:r>
              <a:rPr lang="en-US" sz="4000" dirty="0">
                <a:latin typeface="+mn-lt"/>
              </a:rPr>
              <a:t>River Crossing Problem</a:t>
            </a:r>
            <a:br>
              <a:rPr lang="en-US" sz="4000" b="1" dirty="0">
                <a:latin typeface="+mn-lt"/>
              </a:rPr>
            </a:br>
            <a:endParaRPr lang="en-US" sz="4000" dirty="0">
              <a:latin typeface="+mn-lt"/>
            </a:endParaRPr>
          </a:p>
        </p:txBody>
      </p:sp>
      <p:sp>
        <p:nvSpPr>
          <p:cNvPr id="3" name="Content Placeholder 2"/>
          <p:cNvSpPr>
            <a:spLocks noGrp="1"/>
          </p:cNvSpPr>
          <p:nvPr>
            <p:ph idx="1"/>
          </p:nvPr>
        </p:nvSpPr>
        <p:spPr/>
        <p:txBody>
          <a:bodyPr>
            <a:normAutofit/>
          </a:bodyPr>
          <a:lstStyle/>
          <a:p>
            <a:pPr marL="0" indent="0" algn="just">
              <a:buNone/>
            </a:pPr>
            <a:r>
              <a:rPr lang="en-US" dirty="0"/>
              <a:t>Problem: In a distinct land, bigamy is common. There are six people who want to cross a river in this land. This group consists of two men, each two wives. No man can tolerate any of his wives being in the company of another man unless atleast he or his next wife is present in the boat or in next land. There is a boat that holds two people to be used for crossing the river. How is the trip possible?</a:t>
            </a:r>
          </a:p>
        </p:txBody>
      </p:sp>
    </p:spTree>
    <p:extLst>
      <p:ext uri="{BB962C8B-B14F-4D97-AF65-F5344CB8AC3E}">
        <p14:creationId xmlns:p14="http://schemas.microsoft.com/office/powerpoint/2010/main" val="921820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River Crossing Problem</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6406"/>
            <a:ext cx="9735909" cy="4514332"/>
          </a:xfrm>
        </p:spPr>
      </p:pic>
    </p:spTree>
    <p:extLst>
      <p:ext uri="{BB962C8B-B14F-4D97-AF65-F5344CB8AC3E}">
        <p14:creationId xmlns:p14="http://schemas.microsoft.com/office/powerpoint/2010/main" val="558248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River Crossing Problem</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1142"/>
            <a:ext cx="9278645" cy="4809621"/>
          </a:xfrm>
        </p:spPr>
      </p:pic>
    </p:spTree>
    <p:extLst>
      <p:ext uri="{BB962C8B-B14F-4D97-AF65-F5344CB8AC3E}">
        <p14:creationId xmlns:p14="http://schemas.microsoft.com/office/powerpoint/2010/main" val="117369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913"/>
          </a:xfrm>
        </p:spPr>
        <p:txBody>
          <a:bodyPr>
            <a:normAutofit fontScale="90000"/>
          </a:bodyPr>
          <a:lstStyle/>
          <a:p>
            <a:pPr algn="just"/>
            <a:r>
              <a:rPr lang="en-US" dirty="0"/>
              <a:t>2.1 Defining a Problem as a State Space Search</a:t>
            </a:r>
          </a:p>
        </p:txBody>
      </p:sp>
      <p:sp>
        <p:nvSpPr>
          <p:cNvPr id="3" name="Content Placeholder 2"/>
          <p:cNvSpPr>
            <a:spLocks noGrp="1"/>
          </p:cNvSpPr>
          <p:nvPr>
            <p:ph idx="1"/>
          </p:nvPr>
        </p:nvSpPr>
        <p:spPr>
          <a:xfrm>
            <a:off x="838200" y="1600200"/>
            <a:ext cx="10515600" cy="4786313"/>
          </a:xfrm>
        </p:spPr>
        <p:txBody>
          <a:bodyPr>
            <a:normAutofit fontScale="92500" lnSpcReduction="20000"/>
          </a:bodyPr>
          <a:lstStyle/>
          <a:p>
            <a:r>
              <a:rPr lang="en-US" dirty="0"/>
              <a:t>Problem</a:t>
            </a:r>
          </a:p>
          <a:p>
            <a:pPr algn="just">
              <a:buFont typeface="Wingdings" panose="05000000000000000000" pitchFamily="2" charset="2"/>
              <a:buChar char="Ø"/>
            </a:pPr>
            <a:r>
              <a:rPr lang="en-US" dirty="0"/>
              <a:t>A problem is a situation (difficult/easy) experienced by an agent.</a:t>
            </a:r>
          </a:p>
          <a:p>
            <a:pPr algn="just">
              <a:buFont typeface="Wingdings" panose="05000000000000000000" pitchFamily="2" charset="2"/>
              <a:buChar char="Ø"/>
            </a:pPr>
            <a:r>
              <a:rPr lang="en-US" dirty="0"/>
              <a:t> Problem is solved by a sequence of actions that reduce the difference between the initial situation and the goal.</a:t>
            </a:r>
          </a:p>
          <a:p>
            <a:pPr algn="just">
              <a:buFont typeface="Wingdings" panose="05000000000000000000" pitchFamily="2" charset="2"/>
              <a:buChar char="Ø"/>
            </a:pPr>
            <a:r>
              <a:rPr lang="en-US" dirty="0"/>
              <a:t>A problem is defined by its elements and their relations. To provide a formal description of a problem, we need to do following:</a:t>
            </a:r>
          </a:p>
          <a:p>
            <a:pPr algn="just"/>
            <a:r>
              <a:rPr lang="en-US" dirty="0"/>
              <a:t>Define the problem precisely: find input situations as well as final situations for acceptable solution to the problem.</a:t>
            </a:r>
          </a:p>
          <a:p>
            <a:pPr algn="just"/>
            <a:r>
              <a:rPr lang="en-US" dirty="0"/>
              <a:t>Analyze the problem: find few important features that may have impact on the appropriateness of various possible techniques for solving the problem.</a:t>
            </a:r>
          </a:p>
          <a:p>
            <a:pPr algn="just"/>
            <a:r>
              <a:rPr lang="en-US" dirty="0"/>
              <a:t>Isolate and represent task knowledge necessary to solve the problem.</a:t>
            </a:r>
          </a:p>
          <a:p>
            <a:pPr algn="just"/>
            <a:r>
              <a:rPr lang="en-US" dirty="0"/>
              <a:t>Choose the best problem solving techniques and apply to the particular problem.</a:t>
            </a:r>
          </a:p>
          <a:p>
            <a:pPr algn="just">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74676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2: 8 Queen’s Problem</a:t>
            </a:r>
            <a:br>
              <a:rPr lang="en-US" sz="4000" dirty="0">
                <a:latin typeface="+mn-lt"/>
              </a:rPr>
            </a:br>
            <a:endParaRPr lang="en-US" sz="4000" dirty="0">
              <a:latin typeface="+mn-lt"/>
            </a:endParaRPr>
          </a:p>
        </p:txBody>
      </p:sp>
      <p:sp>
        <p:nvSpPr>
          <p:cNvPr id="3" name="Content Placeholder 2"/>
          <p:cNvSpPr>
            <a:spLocks noGrp="1"/>
          </p:cNvSpPr>
          <p:nvPr>
            <p:ph idx="1"/>
          </p:nvPr>
        </p:nvSpPr>
        <p:spPr>
          <a:xfrm>
            <a:off x="838200" y="1465729"/>
            <a:ext cx="10515600" cy="4711234"/>
          </a:xfrm>
        </p:spPr>
        <p:txBody>
          <a:bodyPr/>
          <a:lstStyle/>
          <a:p>
            <a:pPr marL="0" indent="0" algn="just">
              <a:buNone/>
            </a:pPr>
            <a:r>
              <a:rPr lang="en-US" dirty="0"/>
              <a:t>Problem: The problem is to place 8 queens on a chessboard so that no two queens are in the same row, column or diagonal.</a:t>
            </a:r>
          </a:p>
          <a:p>
            <a:pPr marL="0" indent="0" algn="just">
              <a:buNone/>
            </a:pPr>
            <a:r>
              <a:rPr lang="en-US" dirty="0"/>
              <a:t>Solution:</a:t>
            </a:r>
          </a:p>
          <a:p>
            <a:pPr>
              <a:buFont typeface="Wingdings" panose="05000000000000000000" pitchFamily="2" charset="2"/>
              <a:buChar char="Ø"/>
            </a:pPr>
            <a:r>
              <a:rPr lang="en-US" dirty="0"/>
              <a:t>Initial state: No queens on the board</a:t>
            </a:r>
          </a:p>
          <a:p>
            <a:pPr>
              <a:buFont typeface="Wingdings" panose="05000000000000000000" pitchFamily="2" charset="2"/>
              <a:buChar char="Ø"/>
            </a:pPr>
            <a:r>
              <a:rPr lang="en-US" dirty="0"/>
              <a:t>States: Any arrangement of 0 to 8 queens on the board</a:t>
            </a:r>
          </a:p>
          <a:p>
            <a:pPr>
              <a:buFont typeface="Wingdings" panose="05000000000000000000" pitchFamily="2" charset="2"/>
              <a:buChar char="Ø"/>
            </a:pPr>
            <a:r>
              <a:rPr lang="en-US" dirty="0"/>
              <a:t>Successor function: Add a queen to an empty square</a:t>
            </a:r>
          </a:p>
          <a:p>
            <a:pPr>
              <a:buFont typeface="Wingdings" panose="05000000000000000000" pitchFamily="2" charset="2"/>
              <a:buChar char="Ø"/>
            </a:pPr>
            <a:r>
              <a:rPr lang="en-US" dirty="0"/>
              <a:t>Goal Test: 8 queens on the board and none are attacked</a:t>
            </a:r>
          </a:p>
          <a:p>
            <a:pPr>
              <a:buFont typeface="Wingdings" panose="05000000000000000000" pitchFamily="2" charset="2"/>
              <a:buChar char="Ø"/>
            </a:pPr>
            <a:r>
              <a:rPr lang="en-US" dirty="0"/>
              <a:t>64*63*…*57 = 1.8*1014 possible sequences</a:t>
            </a:r>
          </a:p>
          <a:p>
            <a:pPr marL="0" indent="0" algn="just">
              <a:buNone/>
            </a:pPr>
            <a:endParaRPr lang="en-US" dirty="0"/>
          </a:p>
        </p:txBody>
      </p:sp>
    </p:spTree>
    <p:extLst>
      <p:ext uri="{BB962C8B-B14F-4D97-AF65-F5344CB8AC3E}">
        <p14:creationId xmlns:p14="http://schemas.microsoft.com/office/powerpoint/2010/main" val="1871620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8 Queen’s Problem</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551" y="1497013"/>
            <a:ext cx="7296224" cy="4960938"/>
          </a:xfrm>
          <a:prstGeom prst="rect">
            <a:avLst/>
          </a:prstGeom>
        </p:spPr>
      </p:pic>
    </p:spTree>
    <p:extLst>
      <p:ext uri="{BB962C8B-B14F-4D97-AF65-F5344CB8AC3E}">
        <p14:creationId xmlns:p14="http://schemas.microsoft.com/office/powerpoint/2010/main" val="3607106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3: Crypto Arithmetic Problems</a:t>
            </a:r>
          </a:p>
        </p:txBody>
      </p:sp>
      <p:sp>
        <p:nvSpPr>
          <p:cNvPr id="3" name="Content Placeholder 2"/>
          <p:cNvSpPr>
            <a:spLocks noGrp="1"/>
          </p:cNvSpPr>
          <p:nvPr>
            <p:ph idx="1"/>
          </p:nvPr>
        </p:nvSpPr>
        <p:spPr/>
        <p:txBody>
          <a:bodyPr/>
          <a:lstStyle/>
          <a:p>
            <a:pPr algn="just"/>
            <a:r>
              <a:rPr lang="en-US"/>
              <a:t>Crypto-Arithmetic </a:t>
            </a:r>
            <a:r>
              <a:rPr lang="en-US" dirty="0"/>
              <a:t>Problems are substitution problems where digits representing a mathematical operation are replaced by unique digits.</a:t>
            </a:r>
          </a:p>
          <a:p>
            <a:r>
              <a:rPr lang="en-US" dirty="0"/>
              <a:t>E. 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238" y="3609582"/>
            <a:ext cx="7802064" cy="1629002"/>
          </a:xfrm>
          <a:prstGeom prst="rect">
            <a:avLst/>
          </a:prstGeom>
        </p:spPr>
      </p:pic>
    </p:spTree>
    <p:extLst>
      <p:ext uri="{BB962C8B-B14F-4D97-AF65-F5344CB8AC3E}">
        <p14:creationId xmlns:p14="http://schemas.microsoft.com/office/powerpoint/2010/main" val="1738169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3: Crypto Arithmetic Problems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365" y="2038870"/>
            <a:ext cx="9103659" cy="3924848"/>
          </a:xfrm>
        </p:spPr>
      </p:pic>
    </p:spTree>
    <p:extLst>
      <p:ext uri="{BB962C8B-B14F-4D97-AF65-F5344CB8AC3E}">
        <p14:creationId xmlns:p14="http://schemas.microsoft.com/office/powerpoint/2010/main" val="2019046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3: Crypto Arithmetic Problems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5625"/>
            <a:ext cx="7928715" cy="4351338"/>
          </a:xfrm>
        </p:spPr>
      </p:pic>
    </p:spTree>
    <p:extLst>
      <p:ext uri="{BB962C8B-B14F-4D97-AF65-F5344CB8AC3E}">
        <p14:creationId xmlns:p14="http://schemas.microsoft.com/office/powerpoint/2010/main" val="2685277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3: Crypto Arithmetic Problems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859" y="1825625"/>
            <a:ext cx="8435071" cy="4351338"/>
          </a:xfrm>
        </p:spPr>
      </p:pic>
    </p:spTree>
    <p:extLst>
      <p:ext uri="{BB962C8B-B14F-4D97-AF65-F5344CB8AC3E}">
        <p14:creationId xmlns:p14="http://schemas.microsoft.com/office/powerpoint/2010/main" val="3244416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3: Crypto Arithmetic Problems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793067" cy="3886742"/>
          </a:xfrm>
        </p:spPr>
      </p:pic>
    </p:spTree>
    <p:extLst>
      <p:ext uri="{BB962C8B-B14F-4D97-AF65-F5344CB8AC3E}">
        <p14:creationId xmlns:p14="http://schemas.microsoft.com/office/powerpoint/2010/main" val="441351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3: Crypto Arithmetic Problems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5101"/>
            <a:ext cx="9072282" cy="3127169"/>
          </a:xfrm>
        </p:spPr>
      </p:pic>
    </p:spTree>
    <p:extLst>
      <p:ext uri="{BB962C8B-B14F-4D97-AF65-F5344CB8AC3E}">
        <p14:creationId xmlns:p14="http://schemas.microsoft.com/office/powerpoint/2010/main" val="578122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Crypto Arithmetic Problems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3950" y="1414462"/>
            <a:ext cx="7491413" cy="4814887"/>
          </a:xfrm>
        </p:spPr>
      </p:pic>
    </p:spTree>
    <p:extLst>
      <p:ext uri="{BB962C8B-B14F-4D97-AF65-F5344CB8AC3E}">
        <p14:creationId xmlns:p14="http://schemas.microsoft.com/office/powerpoint/2010/main" val="2092238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Crypto Arithmetic Problems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1088" y="1690688"/>
            <a:ext cx="8175812" cy="4710112"/>
          </a:xfrm>
        </p:spPr>
      </p:pic>
    </p:spTree>
    <p:extLst>
      <p:ext uri="{BB962C8B-B14F-4D97-AF65-F5344CB8AC3E}">
        <p14:creationId xmlns:p14="http://schemas.microsoft.com/office/powerpoint/2010/main" val="320794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normAutofit fontScale="90000"/>
          </a:bodyPr>
          <a:lstStyle/>
          <a:p>
            <a:r>
              <a:rPr lang="en-US" dirty="0"/>
              <a:t>2.1 Defining a Problem as a State Space Search</a:t>
            </a:r>
          </a:p>
        </p:txBody>
      </p:sp>
      <p:sp>
        <p:nvSpPr>
          <p:cNvPr id="3" name="Content Placeholder 2"/>
          <p:cNvSpPr>
            <a:spLocks noGrp="1"/>
          </p:cNvSpPr>
          <p:nvPr>
            <p:ph idx="1"/>
          </p:nvPr>
        </p:nvSpPr>
        <p:spPr>
          <a:xfrm>
            <a:off x="838200" y="1768475"/>
            <a:ext cx="10515600" cy="4351338"/>
          </a:xfrm>
        </p:spPr>
        <p:txBody>
          <a:bodyPr>
            <a:normAutofit lnSpcReduction="10000"/>
          </a:bodyPr>
          <a:lstStyle/>
          <a:p>
            <a:pPr algn="just"/>
            <a:r>
              <a:rPr lang="en-US" dirty="0"/>
              <a:t>Problem solving methods divide into 2 categories:</a:t>
            </a:r>
          </a:p>
          <a:p>
            <a:pPr marL="0" indent="0" algn="just">
              <a:buNone/>
            </a:pPr>
            <a:r>
              <a:rPr lang="en-US" dirty="0"/>
              <a:t>1. Special Purpose Method.</a:t>
            </a:r>
          </a:p>
          <a:p>
            <a:pPr algn="just">
              <a:buFont typeface="Wingdings" panose="05000000000000000000" pitchFamily="2" charset="2"/>
              <a:buChar char="Ø"/>
            </a:pPr>
            <a:r>
              <a:rPr lang="en-US" dirty="0"/>
              <a:t>A special-purpose method is tailor-made for a particular problem and often exploits very specific features of the situation in which the problem is embedded.</a:t>
            </a:r>
          </a:p>
          <a:p>
            <a:pPr marL="0" indent="0" algn="just">
              <a:buNone/>
            </a:pPr>
            <a:r>
              <a:rPr lang="en-US" dirty="0"/>
              <a:t>2. General Purpose Method</a:t>
            </a:r>
          </a:p>
          <a:p>
            <a:pPr algn="just">
              <a:buFont typeface="Wingdings" panose="05000000000000000000" pitchFamily="2" charset="2"/>
              <a:buChar char="Ø"/>
            </a:pPr>
            <a:r>
              <a:rPr lang="en-US" dirty="0"/>
              <a:t>A general-purpose method is applicable to a wide variety of problems.</a:t>
            </a:r>
          </a:p>
          <a:p>
            <a:pPr algn="just"/>
            <a:r>
              <a:rPr lang="en-US" dirty="0"/>
              <a:t>A problem is characterized by a set of goals, a set of objects, a set of operations</a:t>
            </a:r>
          </a:p>
          <a:p>
            <a:endParaRPr lang="en-US" dirty="0"/>
          </a:p>
        </p:txBody>
      </p:sp>
    </p:spTree>
    <p:extLst>
      <p:ext uri="{BB962C8B-B14F-4D97-AF65-F5344CB8AC3E}">
        <p14:creationId xmlns:p14="http://schemas.microsoft.com/office/powerpoint/2010/main" val="3048196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2.4 Game Playing and Production Systems</a:t>
            </a:r>
          </a:p>
        </p:txBody>
      </p:sp>
      <p:sp>
        <p:nvSpPr>
          <p:cNvPr id="3" name="Content Placeholder 2"/>
          <p:cNvSpPr>
            <a:spLocks noGrp="1"/>
          </p:cNvSpPr>
          <p:nvPr>
            <p:ph idx="1"/>
          </p:nvPr>
        </p:nvSpPr>
        <p:spPr>
          <a:xfrm>
            <a:off x="838200" y="1544731"/>
            <a:ext cx="10515600" cy="4832257"/>
          </a:xfrm>
        </p:spPr>
        <p:txBody>
          <a:bodyPr>
            <a:normAutofit/>
          </a:bodyPr>
          <a:lstStyle/>
          <a:p>
            <a:pPr marL="0" indent="0" algn="just">
              <a:buNone/>
            </a:pPr>
            <a:r>
              <a:rPr lang="en-US" sz="3200" b="1" dirty="0"/>
              <a:t>Game Playing</a:t>
            </a:r>
          </a:p>
          <a:p>
            <a:pPr algn="just"/>
            <a:r>
              <a:rPr lang="en-US" dirty="0"/>
              <a:t>A game can be formally defined as a kind of search problem as below:</a:t>
            </a:r>
          </a:p>
          <a:p>
            <a:pPr algn="just">
              <a:buFont typeface="Wingdings" panose="05000000000000000000" pitchFamily="2" charset="2"/>
              <a:buChar char="Ø"/>
            </a:pPr>
            <a:r>
              <a:rPr lang="en-US" dirty="0"/>
              <a:t> </a:t>
            </a:r>
            <a:r>
              <a:rPr lang="en-US" b="1" dirty="0"/>
              <a:t>Initial state</a:t>
            </a:r>
            <a:r>
              <a:rPr lang="en-US" dirty="0"/>
              <a:t>: It includes the board position and identifies the player’s to move.</a:t>
            </a:r>
          </a:p>
          <a:p>
            <a:pPr algn="just">
              <a:buFont typeface="Wingdings" panose="05000000000000000000" pitchFamily="2" charset="2"/>
              <a:buChar char="Ø"/>
            </a:pPr>
            <a:r>
              <a:rPr lang="en-US" dirty="0"/>
              <a:t> </a:t>
            </a:r>
            <a:r>
              <a:rPr lang="en-US" b="1" dirty="0"/>
              <a:t>Successor function</a:t>
            </a:r>
            <a:r>
              <a:rPr lang="en-US" dirty="0"/>
              <a:t>: It gives a list of (move, state) pairs each indicating a legal move and resulting state.</a:t>
            </a:r>
          </a:p>
          <a:p>
            <a:pPr algn="just">
              <a:buFont typeface="Wingdings" panose="05000000000000000000" pitchFamily="2" charset="2"/>
              <a:buChar char="Ø"/>
            </a:pPr>
            <a:r>
              <a:rPr lang="en-US" dirty="0"/>
              <a:t> </a:t>
            </a:r>
            <a:r>
              <a:rPr lang="en-US" b="1" dirty="0"/>
              <a:t>Terminal test</a:t>
            </a:r>
            <a:r>
              <a:rPr lang="en-US" dirty="0"/>
              <a:t>: This determines when the game is over. States where the game is ended are called terminal states.</a:t>
            </a:r>
          </a:p>
          <a:p>
            <a:pPr algn="just">
              <a:buFont typeface="Wingdings" panose="05000000000000000000" pitchFamily="2" charset="2"/>
              <a:buChar char="Ø"/>
            </a:pPr>
            <a:r>
              <a:rPr lang="en-US" b="1" dirty="0"/>
              <a:t>Utility function</a:t>
            </a:r>
            <a:r>
              <a:rPr lang="en-US" dirty="0"/>
              <a:t>: It gives numerical value of terminal states. E.g. win (+1), loose (-1) and draw (0).</a:t>
            </a:r>
          </a:p>
        </p:txBody>
      </p:sp>
    </p:spTree>
    <p:extLst>
      <p:ext uri="{BB962C8B-B14F-4D97-AF65-F5344CB8AC3E}">
        <p14:creationId xmlns:p14="http://schemas.microsoft.com/office/powerpoint/2010/main" val="113581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257"/>
          </a:xfrm>
        </p:spPr>
        <p:txBody>
          <a:bodyPr/>
          <a:lstStyle/>
          <a:p>
            <a:r>
              <a:rPr lang="en-US" dirty="0"/>
              <a:t>2.4 Game Playing and Production Systems</a:t>
            </a:r>
          </a:p>
        </p:txBody>
      </p:sp>
      <p:sp>
        <p:nvSpPr>
          <p:cNvPr id="3" name="Content Placeholder 2"/>
          <p:cNvSpPr>
            <a:spLocks noGrp="1"/>
          </p:cNvSpPr>
          <p:nvPr>
            <p:ph idx="1"/>
          </p:nvPr>
        </p:nvSpPr>
        <p:spPr>
          <a:xfrm>
            <a:off x="838200" y="1196975"/>
            <a:ext cx="10515600" cy="4351338"/>
          </a:xfrm>
        </p:spPr>
        <p:txBody>
          <a:bodyPr/>
          <a:lstStyle/>
          <a:p>
            <a:pPr marL="0" indent="0">
              <a:buNone/>
            </a:pPr>
            <a:r>
              <a:rPr lang="en-US" sz="4000" dirty="0"/>
              <a:t>Game Trees</a:t>
            </a:r>
          </a:p>
          <a:p>
            <a:pPr algn="just"/>
            <a:r>
              <a:rPr lang="en-US" dirty="0"/>
              <a:t>We can represent all possible games(of a given type) by a directed graph often called a game tree.</a:t>
            </a:r>
          </a:p>
          <a:p>
            <a:pPr algn="just"/>
            <a:r>
              <a:rPr lang="en-US" dirty="0"/>
              <a:t>The nodes of the graph represent the states of the game. The arcs of the graph represent possible moves by the players (+ and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662" y="3776227"/>
            <a:ext cx="7640116" cy="2738874"/>
          </a:xfrm>
          <a:prstGeom prst="rect">
            <a:avLst/>
          </a:prstGeom>
        </p:spPr>
      </p:pic>
    </p:spTree>
    <p:extLst>
      <p:ext uri="{BB962C8B-B14F-4D97-AF65-F5344CB8AC3E}">
        <p14:creationId xmlns:p14="http://schemas.microsoft.com/office/powerpoint/2010/main" val="1788883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mn-lt"/>
              </a:rPr>
              <a:t>Example: Tic-tac-toe</a:t>
            </a:r>
            <a:br>
              <a:rPr lang="en-US" dirty="0"/>
            </a:br>
            <a:endParaRPr lang="en-US" dirty="0"/>
          </a:p>
        </p:txBody>
      </p:sp>
      <p:sp>
        <p:nvSpPr>
          <p:cNvPr id="3" name="Content Placeholder 2"/>
          <p:cNvSpPr>
            <a:spLocks noGrp="1"/>
          </p:cNvSpPr>
          <p:nvPr>
            <p:ph idx="1"/>
          </p:nvPr>
        </p:nvSpPr>
        <p:spPr>
          <a:xfrm>
            <a:off x="838200" y="1304365"/>
            <a:ext cx="10515600" cy="4872598"/>
          </a:xfrm>
        </p:spPr>
        <p:txBody>
          <a:bodyPr>
            <a:normAutofit fontScale="92500" lnSpcReduction="10000"/>
          </a:bodyPr>
          <a:lstStyle/>
          <a:p>
            <a:pPr algn="just"/>
            <a:r>
              <a:rPr lang="en-US" dirty="0"/>
              <a:t>There are two players denoted by X and O. </a:t>
            </a:r>
          </a:p>
          <a:p>
            <a:pPr algn="just"/>
            <a:r>
              <a:rPr lang="en-US" dirty="0"/>
              <a:t>They are alternatively writing their letter in one of the 9 cells of a 3 by 3 board. </a:t>
            </a:r>
          </a:p>
          <a:p>
            <a:pPr algn="just"/>
            <a:r>
              <a:rPr lang="en-US" dirty="0"/>
              <a:t>The winner is the one who succeeds in writing three letters in line.</a:t>
            </a:r>
          </a:p>
          <a:p>
            <a:pPr algn="just"/>
            <a:r>
              <a:rPr lang="en-US" dirty="0"/>
              <a:t>The game begins with an empty board. It ends in a win for one player and a loss for the other, or possibly in a draw.</a:t>
            </a:r>
          </a:p>
          <a:p>
            <a:pPr algn="just"/>
            <a:r>
              <a:rPr lang="en-US" dirty="0"/>
              <a:t>A complete tree is a representation of all the possible plays of the game.</a:t>
            </a:r>
          </a:p>
          <a:p>
            <a:pPr algn="just"/>
            <a:r>
              <a:rPr lang="en-US" dirty="0"/>
              <a:t>The root node is the initial state, in which it is the first player's turn to move (the player X).</a:t>
            </a:r>
          </a:p>
          <a:p>
            <a:pPr algn="just"/>
            <a:r>
              <a:rPr lang="en-US" dirty="0"/>
              <a:t>The successors of the initial state are the states the player can reach in one move, their successors are the states resulting from the other player's possible replies, and so on.</a:t>
            </a:r>
          </a:p>
        </p:txBody>
      </p:sp>
    </p:spTree>
    <p:extLst>
      <p:ext uri="{BB962C8B-B14F-4D97-AF65-F5344CB8AC3E}">
        <p14:creationId xmlns:p14="http://schemas.microsoft.com/office/powerpoint/2010/main" val="2368882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Tic-tac-toe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96559"/>
            <a:ext cx="10148047" cy="4642876"/>
          </a:xfrm>
        </p:spPr>
      </p:pic>
    </p:spTree>
    <p:extLst>
      <p:ext uri="{BB962C8B-B14F-4D97-AF65-F5344CB8AC3E}">
        <p14:creationId xmlns:p14="http://schemas.microsoft.com/office/powerpoint/2010/main" val="2551336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888"/>
          </a:xfrm>
        </p:spPr>
        <p:txBody>
          <a:bodyPr/>
          <a:lstStyle/>
          <a:p>
            <a:r>
              <a:rPr lang="en-US" dirty="0"/>
              <a:t>2.4 Game Playing and Production Systems</a:t>
            </a:r>
          </a:p>
        </p:txBody>
      </p:sp>
      <p:sp>
        <p:nvSpPr>
          <p:cNvPr id="3" name="Content Placeholder 2"/>
          <p:cNvSpPr>
            <a:spLocks noGrp="1"/>
          </p:cNvSpPr>
          <p:nvPr>
            <p:ph idx="1"/>
          </p:nvPr>
        </p:nvSpPr>
        <p:spPr>
          <a:xfrm>
            <a:off x="838200" y="1571624"/>
            <a:ext cx="10515600" cy="4586289"/>
          </a:xfrm>
        </p:spPr>
        <p:txBody>
          <a:bodyPr>
            <a:normAutofit fontScale="85000" lnSpcReduction="20000"/>
          </a:bodyPr>
          <a:lstStyle/>
          <a:p>
            <a:pPr marL="0" indent="0" algn="just">
              <a:buNone/>
            </a:pPr>
            <a:r>
              <a:rPr lang="en-US" sz="4100" b="1" dirty="0"/>
              <a:t>Production Systems</a:t>
            </a:r>
          </a:p>
          <a:p>
            <a:pPr algn="just"/>
            <a:r>
              <a:rPr lang="en-US" dirty="0"/>
              <a:t>A Knowledge representation formalism consists of collections of condition-action rules(Production Rules or Operators), a database which is modified in accordance with the rules, and a Production System Interpreter which controls the operation of the rules i.e. The 'control mechanism' of a Production System, determining the order in which Production Rules are fired.</a:t>
            </a:r>
          </a:p>
          <a:p>
            <a:pPr algn="just"/>
            <a:r>
              <a:rPr lang="en-US" dirty="0"/>
              <a:t>A system that uses this form of knowledge representation is called a production system.</a:t>
            </a:r>
          </a:p>
          <a:p>
            <a:pPr algn="just"/>
            <a:r>
              <a:rPr lang="en-US" dirty="0"/>
              <a:t>A production system consists of rules and factors. Knowledge is encoded in a declarative form which comprises of a set of rules of the form:</a:t>
            </a:r>
          </a:p>
          <a:p>
            <a:pPr marL="0" indent="0">
              <a:buNone/>
            </a:pPr>
            <a:r>
              <a:rPr lang="en-US" dirty="0"/>
              <a:t>Situation ------------ Action</a:t>
            </a:r>
          </a:p>
          <a:p>
            <a:pPr marL="0" indent="0">
              <a:buNone/>
            </a:pPr>
            <a:r>
              <a:rPr lang="en-US" b="1" dirty="0"/>
              <a:t>SITUATION that implies ACTION.</a:t>
            </a:r>
            <a:endParaRPr lang="en-US" dirty="0"/>
          </a:p>
          <a:p>
            <a:pPr marL="0" indent="0">
              <a:buNone/>
            </a:pPr>
            <a:br>
              <a:rPr lang="en-US" dirty="0"/>
            </a:br>
            <a:endParaRPr lang="en-US" dirty="0"/>
          </a:p>
          <a:p>
            <a:endParaRPr lang="en-US" dirty="0"/>
          </a:p>
        </p:txBody>
      </p:sp>
    </p:spTree>
    <p:extLst>
      <p:ext uri="{BB962C8B-B14F-4D97-AF65-F5344CB8AC3E}">
        <p14:creationId xmlns:p14="http://schemas.microsoft.com/office/powerpoint/2010/main" val="2308845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Example: Water Jug Problem</a:t>
            </a:r>
          </a:p>
        </p:txBody>
      </p:sp>
      <p:sp>
        <p:nvSpPr>
          <p:cNvPr id="3" name="Content Placeholder 2"/>
          <p:cNvSpPr>
            <a:spLocks noGrp="1"/>
          </p:cNvSpPr>
          <p:nvPr>
            <p:ph idx="1"/>
          </p:nvPr>
        </p:nvSpPr>
        <p:spPr>
          <a:xfrm>
            <a:off x="838200" y="1825624"/>
            <a:ext cx="10515600" cy="4575175"/>
          </a:xfrm>
        </p:spPr>
        <p:txBody>
          <a:bodyPr/>
          <a:lstStyle/>
          <a:p>
            <a:pPr algn="just"/>
            <a:r>
              <a:rPr lang="en-US" dirty="0"/>
              <a:t>Problem: You are given two jugs, a 4-gallon one and a 3-gallon one. Neither has any measuring marker on it. There is a pump that can be used to fill the jugs with water. How can you get exactly 2 gallons of water into the 4-gallon jug? Solve by production rule system.</a:t>
            </a:r>
          </a:p>
          <a:p>
            <a:r>
              <a:rPr lang="en-US" dirty="0"/>
              <a:t>Solutions:</a:t>
            </a:r>
          </a:p>
          <a:p>
            <a:pPr algn="just">
              <a:buFont typeface="Wingdings" panose="05000000000000000000" pitchFamily="2" charset="2"/>
              <a:buChar char="Ø"/>
            </a:pPr>
            <a:r>
              <a:rPr lang="en-US" dirty="0"/>
              <a:t>Given: 4 gallon jug, 3 gallon jug and 2 gallon is to be measured in 4 gallon jug.</a:t>
            </a:r>
          </a:p>
          <a:p>
            <a:pPr algn="just">
              <a:buFont typeface="Wingdings" panose="05000000000000000000" pitchFamily="2" charset="2"/>
              <a:buChar char="Ø"/>
            </a:pPr>
            <a:r>
              <a:rPr lang="en-US" dirty="0"/>
              <a:t>Let 4 gallon jug represent x and 3 gallon jug represent y.</a:t>
            </a:r>
          </a:p>
          <a:p>
            <a:pPr algn="just">
              <a:buFont typeface="Wingdings" panose="05000000000000000000" pitchFamily="2" charset="2"/>
              <a:buChar char="Ø"/>
            </a:pPr>
            <a:r>
              <a:rPr lang="en-US" dirty="0"/>
              <a:t>So, initial state is (x, y) and final state is (2,*)</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3655556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Water Jug Problem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8963025" cy="4295775"/>
          </a:xfrm>
        </p:spPr>
      </p:pic>
    </p:spTree>
    <p:extLst>
      <p:ext uri="{BB962C8B-B14F-4D97-AF65-F5344CB8AC3E}">
        <p14:creationId xmlns:p14="http://schemas.microsoft.com/office/powerpoint/2010/main" val="1703986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Water Jug Problem</a:t>
            </a:r>
          </a:p>
        </p:txBody>
      </p:sp>
      <p:pic>
        <p:nvPicPr>
          <p:cNvPr id="4" name="Content Placeholder 3"/>
          <p:cNvPicPr>
            <a:picLocks noGrp="1" noChangeAspect="1"/>
          </p:cNvPicPr>
          <p:nvPr>
            <p:ph idx="1"/>
          </p:nvPr>
        </p:nvPicPr>
        <p:blipFill>
          <a:blip r:embed="rId2"/>
          <a:stretch>
            <a:fillRect/>
          </a:stretch>
        </p:blipFill>
        <p:spPr>
          <a:xfrm>
            <a:off x="1700213" y="1690688"/>
            <a:ext cx="8329612" cy="4495800"/>
          </a:xfrm>
          <a:prstGeom prst="rect">
            <a:avLst/>
          </a:prstGeom>
        </p:spPr>
      </p:pic>
    </p:spTree>
    <p:extLst>
      <p:ext uri="{BB962C8B-B14F-4D97-AF65-F5344CB8AC3E}">
        <p14:creationId xmlns:p14="http://schemas.microsoft.com/office/powerpoint/2010/main" val="2546634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Water Jug Problem</a:t>
            </a:r>
          </a:p>
        </p:txBody>
      </p:sp>
      <p:sp>
        <p:nvSpPr>
          <p:cNvPr id="3" name="Content Placeholder 2"/>
          <p:cNvSpPr>
            <a:spLocks noGrp="1"/>
          </p:cNvSpPr>
          <p:nvPr>
            <p:ph idx="1"/>
          </p:nvPr>
        </p:nvSpPr>
        <p:spPr>
          <a:xfrm>
            <a:off x="838200" y="1690688"/>
            <a:ext cx="10515600" cy="4824411"/>
          </a:xfrm>
        </p:spPr>
        <p:txBody>
          <a:bodyPr/>
          <a:lstStyle/>
          <a:p>
            <a:pPr marL="0" indent="0">
              <a:buNone/>
            </a:pPr>
            <a:r>
              <a:rPr lang="en-US" dirty="0"/>
              <a:t>Let the initial state (x, y) = (4,0) so the path can be:</a:t>
            </a:r>
          </a:p>
          <a:p>
            <a:pPr marL="0" indent="0">
              <a:buNone/>
            </a:pPr>
            <a:r>
              <a:rPr lang="en-US" dirty="0"/>
              <a:t>(4,0)-&gt;(1,3)-&gt;(0,3)-&gt;(3,0)-&gt;(3,3)-&gt;(4,2)-&gt;(0,2)-&gt;(2,0)</a:t>
            </a:r>
          </a:p>
          <a:p>
            <a:endParaRPr lang="en-US" dirty="0"/>
          </a:p>
        </p:txBody>
      </p:sp>
      <p:pic>
        <p:nvPicPr>
          <p:cNvPr id="4" name="Picture 3"/>
          <p:cNvPicPr>
            <a:picLocks noChangeAspect="1"/>
          </p:cNvPicPr>
          <p:nvPr/>
        </p:nvPicPr>
        <p:blipFill>
          <a:blip r:embed="rId2"/>
          <a:stretch>
            <a:fillRect/>
          </a:stretch>
        </p:blipFill>
        <p:spPr>
          <a:xfrm>
            <a:off x="962025" y="2752724"/>
            <a:ext cx="8196263" cy="3762375"/>
          </a:xfrm>
          <a:prstGeom prst="rect">
            <a:avLst/>
          </a:prstGeom>
        </p:spPr>
      </p:pic>
    </p:spTree>
    <p:extLst>
      <p:ext uri="{BB962C8B-B14F-4D97-AF65-F5344CB8AC3E}">
        <p14:creationId xmlns:p14="http://schemas.microsoft.com/office/powerpoint/2010/main" val="3005574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US" dirty="0"/>
              <a:t>E. Rich and Knight, </a:t>
            </a:r>
            <a:r>
              <a:rPr lang="en-US" i="1" dirty="0"/>
              <a:t>Artificial Intelligence</a:t>
            </a:r>
            <a:r>
              <a:rPr lang="en-US" dirty="0"/>
              <a:t>, McGraw Hill, 1991.</a:t>
            </a:r>
          </a:p>
          <a:p>
            <a:pPr algn="just"/>
            <a:r>
              <a:rPr lang="en-US" dirty="0"/>
              <a:t>D. W. Patterson, </a:t>
            </a:r>
            <a:r>
              <a:rPr lang="en-US" i="1" dirty="0"/>
              <a:t>Artificial Intelligence and Expert Systems</a:t>
            </a:r>
            <a:r>
              <a:rPr lang="en-US" dirty="0"/>
              <a:t>, Prentice Hall, 2001.</a:t>
            </a:r>
          </a:p>
          <a:p>
            <a:endParaRPr lang="en-US" dirty="0"/>
          </a:p>
        </p:txBody>
      </p:sp>
    </p:spTree>
    <p:extLst>
      <p:ext uri="{BB962C8B-B14F-4D97-AF65-F5344CB8AC3E}">
        <p14:creationId xmlns:p14="http://schemas.microsoft.com/office/powerpoint/2010/main" val="251239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80881"/>
            <a:ext cx="10090749" cy="4356847"/>
          </a:xfrm>
        </p:spPr>
      </p:pic>
      <p:sp>
        <p:nvSpPr>
          <p:cNvPr id="3" name="Title 2"/>
          <p:cNvSpPr>
            <a:spLocks noGrp="1"/>
          </p:cNvSpPr>
          <p:nvPr>
            <p:ph type="title"/>
          </p:nvPr>
        </p:nvSpPr>
        <p:spPr/>
        <p:txBody>
          <a:bodyPr>
            <a:normAutofit/>
          </a:bodyPr>
          <a:lstStyle/>
          <a:p>
            <a:r>
              <a:rPr lang="en-US" sz="4000" dirty="0">
                <a:latin typeface="+mn-lt"/>
              </a:rPr>
              <a:t>Problem Solving</a:t>
            </a:r>
          </a:p>
        </p:txBody>
      </p:sp>
    </p:spTree>
    <p:extLst>
      <p:ext uri="{BB962C8B-B14F-4D97-AF65-F5344CB8AC3E}">
        <p14:creationId xmlns:p14="http://schemas.microsoft.com/office/powerpoint/2010/main" val="18257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0775"/>
          </a:xfrm>
        </p:spPr>
        <p:txBody>
          <a:bodyPr>
            <a:normAutofit/>
          </a:bodyPr>
          <a:lstStyle/>
          <a:p>
            <a:r>
              <a:rPr lang="en-US" dirty="0"/>
              <a:t>2.1 Defining  Problem as a State Space Search</a:t>
            </a:r>
          </a:p>
        </p:txBody>
      </p:sp>
      <p:pic>
        <p:nvPicPr>
          <p:cNvPr id="4" name="Content Placeholder 3"/>
          <p:cNvPicPr>
            <a:picLocks noGrp="1" noChangeAspect="1"/>
          </p:cNvPicPr>
          <p:nvPr>
            <p:ph idx="1"/>
          </p:nvPr>
        </p:nvPicPr>
        <p:blipFill>
          <a:blip r:embed="rId2"/>
          <a:stretch>
            <a:fillRect/>
          </a:stretch>
        </p:blipFill>
        <p:spPr>
          <a:xfrm>
            <a:off x="690561" y="1485899"/>
            <a:ext cx="10539413" cy="4843463"/>
          </a:xfrm>
          <a:prstGeom prst="rect">
            <a:avLst/>
          </a:prstGeom>
        </p:spPr>
      </p:pic>
    </p:spTree>
    <p:extLst>
      <p:ext uri="{BB962C8B-B14F-4D97-AF65-F5344CB8AC3E}">
        <p14:creationId xmlns:p14="http://schemas.microsoft.com/office/powerpoint/2010/main" val="268050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Defining  Problem as a State Space Search</a:t>
            </a:r>
          </a:p>
        </p:txBody>
      </p:sp>
      <p:sp>
        <p:nvSpPr>
          <p:cNvPr id="3" name="Content Placeholder 2"/>
          <p:cNvSpPr>
            <a:spLocks noGrp="1"/>
          </p:cNvSpPr>
          <p:nvPr>
            <p:ph idx="1"/>
          </p:nvPr>
        </p:nvSpPr>
        <p:spPr>
          <a:xfrm>
            <a:off x="838200" y="1825625"/>
            <a:ext cx="10515600" cy="4560888"/>
          </a:xfrm>
        </p:spPr>
        <p:txBody>
          <a:bodyPr>
            <a:normAutofit fontScale="92500"/>
          </a:bodyPr>
          <a:lstStyle/>
          <a:p>
            <a:pPr algn="just"/>
            <a:r>
              <a:rPr lang="en-US" dirty="0"/>
              <a:t>The major components of state space representation:</a:t>
            </a:r>
          </a:p>
          <a:p>
            <a:pPr marL="514350" indent="-514350" algn="just">
              <a:buAutoNum type="arabicPeriod"/>
            </a:pPr>
            <a:r>
              <a:rPr lang="en-US" dirty="0"/>
              <a:t>Initial State :- is the start state</a:t>
            </a:r>
          </a:p>
          <a:p>
            <a:pPr marL="514350" indent="-514350" algn="just">
              <a:buAutoNum type="arabicPeriod"/>
            </a:pPr>
            <a:r>
              <a:rPr lang="en-US" dirty="0"/>
              <a:t>Goal State:- is the conditions that has to be fulfilled. It consists of the description of a desired state of the world; the description may be complete or partial.</a:t>
            </a:r>
          </a:p>
          <a:p>
            <a:pPr marL="514350" indent="-514350" algn="just">
              <a:buFont typeface="Arial" panose="020B0604020202020204" pitchFamily="34" charset="0"/>
              <a:buAutoNum type="arabicPeriod"/>
            </a:pPr>
            <a:r>
              <a:rPr lang="en-US" dirty="0"/>
              <a:t>Operators:-are to change the state. Operators do actions that can transform one state into another. Operators consist of : Preconditions and Instructions;</a:t>
            </a:r>
            <a:r>
              <a:rPr lang="en-US" b="1" dirty="0"/>
              <a:t> Preconditions</a:t>
            </a:r>
            <a:r>
              <a:rPr lang="en-US" dirty="0"/>
              <a:t> provide partial description of the state of the world that must be true in order to perform the action while </a:t>
            </a:r>
            <a:r>
              <a:rPr lang="en-US" b="1" dirty="0"/>
              <a:t>Instructions</a:t>
            </a:r>
            <a:r>
              <a:rPr lang="en-US" dirty="0"/>
              <a:t> tell on how to create next state. Operators should be as general as possible, to reduce their number.</a:t>
            </a:r>
          </a:p>
          <a:p>
            <a:pPr marL="0" indent="0" algn="just">
              <a:buNone/>
            </a:pPr>
            <a:endParaRPr lang="en-US" dirty="0"/>
          </a:p>
          <a:p>
            <a:pPr marL="514350" indent="-514350" algn="just">
              <a:buAutoNum type="arabicPeriod"/>
            </a:pPr>
            <a:endParaRPr lang="en-US" dirty="0"/>
          </a:p>
          <a:p>
            <a:pPr marL="0" indent="0" algn="just">
              <a:buNone/>
            </a:pPr>
            <a:endParaRPr lang="en-US" dirty="0"/>
          </a:p>
          <a:p>
            <a:pPr algn="just"/>
            <a:endParaRPr lang="en-US" dirty="0"/>
          </a:p>
          <a:p>
            <a:pPr marL="0" indent="0">
              <a:buNone/>
            </a:pPr>
            <a:endParaRPr lang="en-US" dirty="0"/>
          </a:p>
        </p:txBody>
      </p:sp>
    </p:spTree>
    <p:extLst>
      <p:ext uri="{BB962C8B-B14F-4D97-AF65-F5344CB8AC3E}">
        <p14:creationId xmlns:p14="http://schemas.microsoft.com/office/powerpoint/2010/main" val="112210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82706" y="1583578"/>
            <a:ext cx="10515600" cy="4351338"/>
          </a:xfrm>
        </p:spPr>
        <p:txBody>
          <a:bodyPr/>
          <a:lstStyle/>
          <a:p>
            <a:pPr marL="0" indent="0" algn="ctr">
              <a:buNone/>
            </a:pPr>
            <a:endParaRPr lang="en-US" b="1" dirty="0"/>
          </a:p>
          <a:p>
            <a:pPr marL="0" indent="0" algn="ctr">
              <a:buNone/>
            </a:pPr>
            <a:endParaRPr lang="en-US" b="1" dirty="0"/>
          </a:p>
          <a:p>
            <a:pPr marL="0" indent="0" algn="just">
              <a:buNone/>
            </a:pPr>
            <a:r>
              <a:rPr lang="en-US" sz="4000" b="1" dirty="0"/>
              <a:t>Q. Explain problem as a state space with an example.</a:t>
            </a:r>
          </a:p>
        </p:txBody>
      </p:sp>
    </p:spTree>
    <p:extLst>
      <p:ext uri="{BB962C8B-B14F-4D97-AF65-F5344CB8AC3E}">
        <p14:creationId xmlns:p14="http://schemas.microsoft.com/office/powerpoint/2010/main" val="82416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Measuring Problem</a:t>
            </a:r>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933" y="1690688"/>
            <a:ext cx="7868505" cy="4351338"/>
          </a:xfrm>
        </p:spPr>
      </p:pic>
    </p:spTree>
    <p:extLst>
      <p:ext uri="{BB962C8B-B14F-4D97-AF65-F5344CB8AC3E}">
        <p14:creationId xmlns:p14="http://schemas.microsoft.com/office/powerpoint/2010/main" val="3613728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E982FFC114964D9168FFE8A4AC2BD2" ma:contentTypeVersion="2" ma:contentTypeDescription="Create a new document." ma:contentTypeScope="" ma:versionID="3427040c2f6dd7be2fb26b473f6eb229">
  <xsd:schema xmlns:xsd="http://www.w3.org/2001/XMLSchema" xmlns:xs="http://www.w3.org/2001/XMLSchema" xmlns:p="http://schemas.microsoft.com/office/2006/metadata/properties" xmlns:ns2="a3e985bf-7ef1-4b65-b590-7583fbdbe27d" targetNamespace="http://schemas.microsoft.com/office/2006/metadata/properties" ma:root="true" ma:fieldsID="6388b3e529ac01a5fc1647d47d027568" ns2:_="">
    <xsd:import namespace="a3e985bf-7ef1-4b65-b590-7583fbdbe2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e985bf-7ef1-4b65-b590-7583fbdbe2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5A4FA3-FDE4-41AC-BC21-5D6FEC4E3FB9}"/>
</file>

<file path=customXml/itemProps2.xml><?xml version="1.0" encoding="utf-8"?>
<ds:datastoreItem xmlns:ds="http://schemas.openxmlformats.org/officeDocument/2006/customXml" ds:itemID="{4604495A-620E-4B67-8343-145EC11794D2}"/>
</file>

<file path=customXml/itemProps3.xml><?xml version="1.0" encoding="utf-8"?>
<ds:datastoreItem xmlns:ds="http://schemas.openxmlformats.org/officeDocument/2006/customXml" ds:itemID="{82C4AAF2-6328-492A-A080-4F587F905673}"/>
</file>

<file path=docProps/app.xml><?xml version="1.0" encoding="utf-8"?>
<Properties xmlns="http://schemas.openxmlformats.org/officeDocument/2006/extended-properties" xmlns:vt="http://schemas.openxmlformats.org/officeDocument/2006/docPropsVTypes">
  <TotalTime>1119</TotalTime>
  <Words>2007</Words>
  <Application>Microsoft Office PowerPoint</Application>
  <PresentationFormat>Widescreen</PresentationFormat>
  <Paragraphs>168</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Wingdings</vt:lpstr>
      <vt:lpstr>Office Theme</vt:lpstr>
      <vt:lpstr>Chapter 2 Problem Solving</vt:lpstr>
      <vt:lpstr>Overview</vt:lpstr>
      <vt:lpstr>2.1 Defining a Problem as a State Space Search</vt:lpstr>
      <vt:lpstr>2.1 Defining a Problem as a State Space Search</vt:lpstr>
      <vt:lpstr>Problem Solving</vt:lpstr>
      <vt:lpstr>2.1 Defining  Problem as a State Space Search</vt:lpstr>
      <vt:lpstr>2.1 Defining  Problem as a State Space Search</vt:lpstr>
      <vt:lpstr>PowerPoint Presentation</vt:lpstr>
      <vt:lpstr>Example 1: Measuring Problem</vt:lpstr>
      <vt:lpstr>Example 1: Measuring Problem</vt:lpstr>
      <vt:lpstr>Example 1: Measuring Problem</vt:lpstr>
      <vt:lpstr>Example 2: The 8-puzzle</vt:lpstr>
      <vt:lpstr>Example 2: The 8-puzzle</vt:lpstr>
      <vt:lpstr>Example 2: The 8-puzzle</vt:lpstr>
      <vt:lpstr>2.2 Problem Formulation</vt:lpstr>
      <vt:lpstr>2.3 Problem Types</vt:lpstr>
      <vt:lpstr>2.3 Problem Types</vt:lpstr>
      <vt:lpstr>2.3 Problem Types</vt:lpstr>
      <vt:lpstr>Well Defined Problems</vt:lpstr>
      <vt:lpstr>Well Defined Problem</vt:lpstr>
      <vt:lpstr>PowerPoint Presentation</vt:lpstr>
      <vt:lpstr>Example 1: Visiting to  Romania  </vt:lpstr>
      <vt:lpstr>Example 2: Vacuum World</vt:lpstr>
      <vt:lpstr>Example 2: Vacuum World</vt:lpstr>
      <vt:lpstr>Example 2: Vacuum World</vt:lpstr>
      <vt:lpstr>Constraint Satisfaction Problem</vt:lpstr>
      <vt:lpstr>Example 1: River Crossing Problem </vt:lpstr>
      <vt:lpstr>Example 1: River Crossing Problem </vt:lpstr>
      <vt:lpstr>Example 1: River Crossing Problem </vt:lpstr>
      <vt:lpstr>Example 2: 8 Queen’s Problem </vt:lpstr>
      <vt:lpstr>Example 2: 8 Queen’s Problem </vt:lpstr>
      <vt:lpstr>Example 3: Crypto Arithmetic Problems</vt:lpstr>
      <vt:lpstr>Example 3: Crypto Arithmetic Problems</vt:lpstr>
      <vt:lpstr>Example 3: Crypto Arithmetic Problems</vt:lpstr>
      <vt:lpstr>Example 3: Crypto Arithmetic Problems</vt:lpstr>
      <vt:lpstr>Example 3: Crypto Arithmetic Problems</vt:lpstr>
      <vt:lpstr>Example 3: Crypto Arithmetic Problems</vt:lpstr>
      <vt:lpstr>Example 3: Crypto Arithmetic Problems</vt:lpstr>
      <vt:lpstr>Example 3: Crypto Arithmetic Problems</vt:lpstr>
      <vt:lpstr>2.4 Game Playing and Production Systems</vt:lpstr>
      <vt:lpstr>2.4 Game Playing and Production Systems</vt:lpstr>
      <vt:lpstr>Example: Tic-tac-toe </vt:lpstr>
      <vt:lpstr>Example: Tic-tac-toe</vt:lpstr>
      <vt:lpstr>2.4 Game Playing and Production Systems</vt:lpstr>
      <vt:lpstr>Example: Water Jug Problem</vt:lpstr>
      <vt:lpstr>Example: Water Jug Problem</vt:lpstr>
      <vt:lpstr>Example: Water Jug Problem</vt:lpstr>
      <vt:lpstr>Example: Water Jug Problem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Problem Solving</dc:title>
  <dc:creator>sharmila</dc:creator>
  <cp:lastModifiedBy>sharmila bista</cp:lastModifiedBy>
  <cp:revision>96</cp:revision>
  <dcterms:created xsi:type="dcterms:W3CDTF">2018-04-16T03:35:59Z</dcterms:created>
  <dcterms:modified xsi:type="dcterms:W3CDTF">2021-12-02T23:50:09Z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0x01010032E982FFC114964D9168FFE8A4AC2BD2</vt:lpwstr>
  </property>
</Properties>
</file>