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33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32.xml.rels" ContentType="application/vnd.openxmlformats-package.relationships+xml"/>
  <Override PartName="/ppt/slides/_rels/slide4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44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2.jpeg" ContentType="image/jpeg"/>
  <Override PartName="/ppt/media/image3.png" ContentType="image/png"/>
  <Override PartName="/ppt/media/image14.png" ContentType="image/png"/>
  <Override PartName="/ppt/media/image5.png" ContentType="image/png"/>
  <Override PartName="/ppt/media/image1.png" ContentType="image/png"/>
  <Override PartName="/ppt/media/image6.jpeg" ContentType="image/jpeg"/>
  <Override PartName="/ppt/media/image8.jpeg" ContentType="image/jpeg"/>
  <Override PartName="/ppt/media/image11.jpeg" ContentType="image/jpeg"/>
  <Override PartName="/ppt/media/image4.png" ContentType="image/png"/>
  <Override PartName="/ppt/media/image13.png" ContentType="image/png"/>
  <Override PartName="/ppt/media/image10.jpeg" ContentType="image/jpeg"/>
  <Override PartName="/ppt/media/image7.jpeg" ContentType="image/jpeg"/>
  <Override PartName="/ppt/media/image9.png" ContentType="image/pn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2A4C4-8B63-4309-AC79-D252AD00C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DBB58D3-7EE8-4C38-9DAD-43574D769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07C63B-930C-4316-BA6A-E91E2AF8A6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16ABA6-A60F-42FF-8CEE-92C9B18551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02C866-E8ED-4E8D-915A-BA9A1580F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1016FD-9690-4AD3-908C-43B7FA01D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00405C8-A1F6-4F06-9102-82F00A26BA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0616584-797D-4D94-BDBC-0A2536B52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EBB260B-9AEA-4147-A828-E9E5B88A0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75FCFF0-FCA4-44AC-A150-26C30E44DD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7BE42E-1315-43A7-A36C-621E48C08C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E95810-AFA3-4F7D-B9F2-8B6C8D371F0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AF9177-8447-4293-8419-750357B87AE5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202760-B1E2-4482-9E31-36857B24D4EC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FB1B1A-5352-4F9B-A47F-B133F849D95E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972788-9DE4-47BB-A212-1A659B0002E0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D2A06D-98FB-4E90-B312-25DDCF3E1A2C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AA3BCB-8167-4B6B-92A3-0D19E044F7F6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1B2A14-045E-47B9-8122-4D86D1C8C52C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EF10A7-1A11-4560-9338-6336A4664F49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5D6192-B6BF-44B0-B8A5-76D928638B0A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A904E9-6CB2-4D58-AA57-9B52E1B1DA16}" type="slidenum">
              <a:rPr b="0" lang="en-GB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" TargetMode="External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Aptos Display"/>
              </a:rPr>
              <a:t>Docker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A8CE6-2739-4003-83A5-E7976287796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Pokretanje docker containera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abb2bf"/>
                </a:solidFill>
                <a:latin typeface="ui-monospace"/>
              </a:rPr>
              <a:t>ping google.com -c 1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apt update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apt install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iputils-ping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exit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20" name="Straight Arrow Connector 5"/>
          <p:cNvCxnSpPr/>
          <p:nvPr/>
        </p:nvCxnSpPr>
        <p:spPr>
          <a:xfrm>
            <a:off x="4196880" y="2075400"/>
            <a:ext cx="340056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21" name="TextBox 7"/>
          <p:cNvSpPr/>
          <p:nvPr/>
        </p:nvSpPr>
        <p:spPr>
          <a:xfrm>
            <a:off x="7580880" y="1590120"/>
            <a:ext cx="3887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Aplikacija za provjeru da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li postoji data adresa u mreži i da 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može da joj se pristupi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Straight Arrow Connector 9"/>
          <p:cNvCxnSpPr/>
          <p:nvPr/>
        </p:nvCxnSpPr>
        <p:spPr>
          <a:xfrm>
            <a:off x="2752560" y="3223800"/>
            <a:ext cx="479844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23" name="TextBox 11"/>
          <p:cNvSpPr/>
          <p:nvPr/>
        </p:nvSpPr>
        <p:spPr>
          <a:xfrm>
            <a:off x="7501680" y="2759400"/>
            <a:ext cx="4500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Updatovanje repositorijuma sa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aplikacijama koje mogu da se instaliraju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na Debian based operativnim sistemima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4" name="Straight Arrow Connector 13"/>
          <p:cNvCxnSpPr/>
          <p:nvPr/>
        </p:nvCxnSpPr>
        <p:spPr>
          <a:xfrm>
            <a:off x="4119480" y="4451040"/>
            <a:ext cx="335628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25" name="TextBox 20"/>
          <p:cNvSpPr/>
          <p:nvPr/>
        </p:nvSpPr>
        <p:spPr>
          <a:xfrm>
            <a:off x="7533720" y="4266720"/>
            <a:ext cx="297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Instaliranje aplikacije 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24"/>
          <p:cNvCxnSpPr/>
          <p:nvPr/>
        </p:nvCxnSpPr>
        <p:spPr>
          <a:xfrm>
            <a:off x="1960560" y="5599440"/>
            <a:ext cx="559044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27" name="TextBox 26"/>
          <p:cNvSpPr/>
          <p:nvPr/>
        </p:nvSpPr>
        <p:spPr>
          <a:xfrm>
            <a:off x="7574760" y="5392800"/>
            <a:ext cx="3661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Zatvaranje terminala. Zaustavice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i kontejenr u kojem se nalazimo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3D1921-40CD-4137-8242-64B69FCE9B7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Pokretanje docker containera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739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Kad zaustavimo docker kontejenr, sve što smo ranije instalirali i fajlovi koje smo kreirali u tom kontejneru biće obrisani.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rcRect l="0" t="0" r="40754" b="0"/>
          <a:stretch/>
        </p:blipFill>
        <p:spPr>
          <a:xfrm>
            <a:off x="2762280" y="2712240"/>
            <a:ext cx="3949560" cy="330480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2"/>
          <a:stretch/>
        </p:blipFill>
        <p:spPr>
          <a:xfrm>
            <a:off x="8242920" y="2657160"/>
            <a:ext cx="1542960" cy="10202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8" descr=""/>
          <p:cNvPicPr/>
          <p:nvPr/>
        </p:nvPicPr>
        <p:blipFill>
          <a:blip r:embed="rId3"/>
          <a:stretch/>
        </p:blipFill>
        <p:spPr>
          <a:xfrm>
            <a:off x="8271000" y="3854520"/>
            <a:ext cx="1542960" cy="10202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9" descr=""/>
          <p:cNvPicPr/>
          <p:nvPr/>
        </p:nvPicPr>
        <p:blipFill>
          <a:blip r:embed="rId4"/>
          <a:stretch/>
        </p:blipFill>
        <p:spPr>
          <a:xfrm>
            <a:off x="8332920" y="5122440"/>
            <a:ext cx="1542960" cy="1020240"/>
          </a:xfrm>
          <a:prstGeom prst="rect">
            <a:avLst/>
          </a:prstGeom>
          <a:ln w="0">
            <a:noFill/>
          </a:ln>
        </p:spPr>
      </p:pic>
      <p:cxnSp>
        <p:nvCxnSpPr>
          <p:cNvPr id="134" name="Straight Arrow Connector 11"/>
          <p:cNvCxnSpPr>
            <a:stCxn id="130" idx="3"/>
            <a:endCxn id="131" idx="1"/>
          </p:cNvCxnSpPr>
          <p:nvPr/>
        </p:nvCxnSpPr>
        <p:spPr>
          <a:xfrm flipV="1">
            <a:off x="6711840" y="3167280"/>
            <a:ext cx="1531440" cy="119772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135" name="Straight Arrow Connector 13"/>
          <p:cNvCxnSpPr>
            <a:stCxn id="130" idx="3"/>
            <a:endCxn id="132" idx="1"/>
          </p:cNvCxnSpPr>
          <p:nvPr/>
        </p:nvCxnSpPr>
        <p:spPr>
          <a:xfrm>
            <a:off x="6711840" y="4364640"/>
            <a:ext cx="1559520" cy="3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136" name="Straight Arrow Connector 15"/>
          <p:cNvCxnSpPr>
            <a:stCxn id="130" idx="3"/>
            <a:endCxn id="133" idx="1"/>
          </p:cNvCxnSpPr>
          <p:nvPr/>
        </p:nvCxnSpPr>
        <p:spPr>
          <a:xfrm>
            <a:off x="6711840" y="4364640"/>
            <a:ext cx="1621440" cy="126828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37" name="TextBox 16"/>
          <p:cNvSpPr/>
          <p:nvPr/>
        </p:nvSpPr>
        <p:spPr>
          <a:xfrm>
            <a:off x="7252200" y="5263200"/>
            <a:ext cx="60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Run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90B9CF-F13D-4CA4-8925-B5891399AF3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lt1"/>
                </a:solidFill>
                <a:latin typeface="Aptos Display"/>
              </a:rPr>
              <a:t>Fajl sistem kontejnera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6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Kontejner se kreira iz slike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Sve što je u slici se tretira kao read</a:t>
            </a:r>
            <a:r>
              <a:rPr b="0" lang="en-GB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-only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Dodaje se samo novi sloj po kojem </a:t>
            </a: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će da se piše dok je kontejner aktivan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41" name="Picture 2" descr="Docker container filesystem diagram"/>
          <p:cNvPicPr/>
          <p:nvPr/>
        </p:nvPicPr>
        <p:blipFill>
          <a:blip r:embed="rId1"/>
          <a:stretch/>
        </p:blipFill>
        <p:spPr>
          <a:xfrm>
            <a:off x="6095880" y="1708200"/>
            <a:ext cx="5260680" cy="3402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86AA72-27B4-4C5C-8013-3EDF9502140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Kontejner koji se čuva i nakon što se zaustavi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--name my-ubuntu-container ubuntu:22.04 </a:t>
            </a:r>
            <a:br>
              <a:rPr sz="2800"/>
            </a:b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docker stop my-ubuntu-container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container ps -a | grep my-ubuntu-container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d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ocker container inspect my-ubuntu-container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start my-ubuntu-container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attach my-ubuntu-container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4" name="Right Brace 4"/>
          <p:cNvSpPr/>
          <p:nvPr/>
        </p:nvSpPr>
        <p:spPr>
          <a:xfrm rot="5400000">
            <a:off x="5155920" y="208080"/>
            <a:ext cx="279720" cy="42217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5" name="Right Brace 5"/>
          <p:cNvSpPr/>
          <p:nvPr/>
        </p:nvSpPr>
        <p:spPr>
          <a:xfrm rot="5400000">
            <a:off x="2860200" y="2071080"/>
            <a:ext cx="216000" cy="4323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46" name="Straight Arrow Connector 7"/>
          <p:cNvCxnSpPr>
            <a:stCxn id="145" idx="1"/>
          </p:cNvCxnSpPr>
          <p:nvPr/>
        </p:nvCxnSpPr>
        <p:spPr>
          <a:xfrm flipH="1">
            <a:off x="2445840" y="2179440"/>
            <a:ext cx="523080" cy="96840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147" name="Straight Arrow Connector 9"/>
          <p:cNvCxnSpPr>
            <a:stCxn id="144" idx="1"/>
          </p:cNvCxnSpPr>
          <p:nvPr/>
        </p:nvCxnSpPr>
        <p:spPr>
          <a:xfrm flipH="1">
            <a:off x="5295600" y="2179440"/>
            <a:ext cx="720" cy="100080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48" name="TextBox 10"/>
          <p:cNvSpPr/>
          <p:nvPr/>
        </p:nvSpPr>
        <p:spPr>
          <a:xfrm>
            <a:off x="958680" y="3179880"/>
            <a:ext cx="297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Isto što i </a:t>
            </a:r>
            <a:r>
              <a:rPr b="0" lang="en-GB" sz="1800" spc="-1" strike="noStrike">
                <a:solidFill>
                  <a:srgbClr val="abb2bf"/>
                </a:solidFill>
                <a:latin typeface="ui-monospace"/>
              </a:rPr>
              <a:t>--interactive --</a:t>
            </a:r>
            <a:r>
              <a:rPr b="0" lang="en-GB" sz="1800" spc="-1" strike="noStrike">
                <a:solidFill>
                  <a:srgbClr val="e6c07b"/>
                </a:solidFill>
                <a:latin typeface="ui-monospace"/>
              </a:rPr>
              <a:t>tty</a:t>
            </a:r>
            <a:r>
              <a:rPr b="0" lang="en-GB" sz="1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1"/>
          <p:cNvSpPr/>
          <p:nvPr/>
        </p:nvSpPr>
        <p:spPr>
          <a:xfrm>
            <a:off x="3865680" y="3179880"/>
            <a:ext cx="4672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Dajemo ime kontejneru,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ako ne damo ime koristiće se random 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992DFC-7BD9-4E84-8045-83837241B19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Kreiranje docker slike sa instaliranim softverom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55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ui-monospace"/>
              </a:rPr>
              <a:t>Možemo da kriramo novu docker sliku iz postojeće i da joj dodamo sve što je nama potrebno.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build --tag my-ubuntu-image -&lt;&lt;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EOF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98c379"/>
                </a:solidFill>
                <a:latin typeface="ui-monospace"/>
              </a:rPr>
              <a:t>   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FROM ubuntu:22.04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98c379"/>
                </a:solidFill>
                <a:latin typeface="ui-monospace"/>
              </a:rPr>
              <a:t>   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RUN apt update &amp;&amp; apt install iputils-ping --yes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98c379"/>
                </a:solidFill>
                <a:latin typeface="ui-monospace"/>
              </a:rPr>
              <a:t>   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EOF</a:t>
            </a:r>
            <a:r>
              <a:rPr b="0" lang="sr-Latn-RS" sz="2800" spc="-1" strike="noStrike">
                <a:solidFill>
                  <a:srgbClr val="98c379"/>
                </a:solidFill>
                <a:latin typeface="ui-monospace"/>
              </a:rPr>
              <a:t>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Run a container based on that image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my-ubuntu-image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Confirm that ping was pre-installed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ping google.com -c 1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2" name="Speech Bubble: Oval 4"/>
          <p:cNvSpPr/>
          <p:nvPr/>
        </p:nvSpPr>
        <p:spPr>
          <a:xfrm>
            <a:off x="6510600" y="2130480"/>
            <a:ext cx="2194200" cy="1298160"/>
          </a:xfrm>
          <a:prstGeom prst="wedgeEllipseCallout">
            <a:avLst>
              <a:gd name="adj1" fmla="val -61250"/>
              <a:gd name="adj2" fmla="val 22359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lt1"/>
                </a:solidFill>
                <a:latin typeface="Aptos"/>
              </a:rPr>
              <a:t>Bitno je da se ovako napise as novim redovima.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1CCDC8-CA54-4524-BCA4-85A114E5E86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Podaci u docker kontejneru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Svi podaci koje kreiramo u docker kontejneru se brišu nakon zaustavljanja </a:t>
            </a: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kontejnera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Briše se ContainerLayer koji služi za pisanje dok je container aktivan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Potrebno je da povežemo neki folder iz host os tako da se on prikazuje u dokcer </a:t>
            </a: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containeru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53C1AE-35C8-442C-83D0-DEF68C1D3D1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Podaci u docker kontejneru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Create a container from the ubuntu image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ubuntu:22.04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Make a directory and store a file in it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6c07b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mkdir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my-data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6c07b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echo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"Hello from the container!"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&gt; /my-data/hello.txt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Confirm the file exists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6c07b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cat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my-data/hello.txt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6c07b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exit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A53C1C-1C65-4274-B569-C8D5B013786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Podaci u docker kontejneru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Create a container from the ubuntu image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ubuntu:22.04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Check if the file exists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6c07b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cat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my-data/hello.txt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Produces error: `cat: my-data/hello.txt: No such file or directory`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F11A2B-D062-4746-BFF3-E85C201004B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chemeClr val="lt1"/>
                </a:solidFill>
                <a:latin typeface="Aptos Display"/>
              </a:rPr>
              <a:t>Podaci u docker kontejneru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6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Ne možemo podatke koji će da se mijenjaju da ugradimo u docker sliku kao što smo uradili sa aplikacijom (ping ili g++) koja nam je </a:t>
            </a: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trebala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Potrebno je da pove</a:t>
            </a: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žemo diretorijum iz host Operativnog Sistema sa direktorijumom unitar kontejnera u kojem želimo da smjesimo </a:t>
            </a: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podatke.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Docker volumes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Preporučeni metod za čuvanje podataka u produkciji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Možemo da kontrolišemo volume pomoću cli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Bind mount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Sami napravimo direktorijum koji želimo da bude vidljiv u docker slici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3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Pogodno za izmjene u kodu</a:t>
            </a:r>
            <a:endParaRPr b="0" lang="en-US" sz="13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62" name="Picture 2" descr="Docker volumes diagram"/>
          <p:cNvPicPr/>
          <p:nvPr/>
        </p:nvPicPr>
        <p:blipFill>
          <a:blip r:embed="rId1"/>
          <a:stretch/>
        </p:blipFill>
        <p:spPr>
          <a:xfrm>
            <a:off x="6095880" y="2212560"/>
            <a:ext cx="5260680" cy="2393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1FF4FD-D47F-4CA0-B599-F17E9D71990A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Podaci u docker kontejneru (volume mount)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create a named volume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volume create my-volume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Create a container and mount the volume into the container filesystem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\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 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--mount 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source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=my-volume,destination=/my-data/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 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ubuntu:22.04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There is a similar (but shorter) syntax using -v which accomplishes the same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-v my-volume:/my-data ubuntu:22.04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5" name="Speech Bubble: Oval 4"/>
          <p:cNvSpPr/>
          <p:nvPr/>
        </p:nvSpPr>
        <p:spPr>
          <a:xfrm>
            <a:off x="8467200" y="3620880"/>
            <a:ext cx="2248920" cy="859320"/>
          </a:xfrm>
          <a:prstGeom prst="wedgeEllipseCallout">
            <a:avLst>
              <a:gd name="adj1" fmla="val -67174"/>
              <a:gd name="adj2" fmla="val -2394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100" spc="-1" strike="noStrike">
                <a:solidFill>
                  <a:schemeClr val="lt1"/>
                </a:solidFill>
                <a:latin typeface="Aptos"/>
              </a:rPr>
              <a:t>Sve </a:t>
            </a:r>
            <a:r>
              <a:rPr b="0" lang="sr-Latn-RS" sz="1100" spc="-1" strike="noStrike">
                <a:solidFill>
                  <a:schemeClr val="lt1"/>
                </a:solidFill>
                <a:latin typeface="Aptos"/>
              </a:rPr>
              <a:t>što unutar docker containera sačuvamo u direktorijumu /my-data, biće trajno sačuvano u volume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Speech Bubble: Oval 5"/>
          <p:cNvSpPr/>
          <p:nvPr/>
        </p:nvSpPr>
        <p:spPr>
          <a:xfrm>
            <a:off x="5760720" y="1690560"/>
            <a:ext cx="4096080" cy="668160"/>
          </a:xfrm>
          <a:prstGeom prst="wedgeEllipseCallout">
            <a:avLst>
              <a:gd name="adj1" fmla="val -50074"/>
              <a:gd name="adj2" fmla="val 47453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lt1"/>
                </a:solidFill>
                <a:latin typeface="Aptos"/>
              </a:rPr>
              <a:t>Docker kreira direktorijum u /var/lib/docker/volumes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08A330-F4B0-4FFA-BE8A-5EA74B93610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0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08280" y="1360440"/>
            <a:ext cx="460512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000" spc="-1" strike="noStrike">
                <a:solidFill>
                  <a:schemeClr val="lt1"/>
                </a:solidFill>
                <a:latin typeface="Aptos Display"/>
              </a:rPr>
              <a:t>Motivacija</a:t>
            </a:r>
            <a:endParaRPr b="0" lang="en-US" sz="5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1"/>
          <a:srcRect l="0" t="0" r="0" b="932"/>
          <a:stretch/>
        </p:blipFill>
        <p:spPr>
          <a:xfrm>
            <a:off x="7115040" y="115200"/>
            <a:ext cx="4950360" cy="6627240"/>
          </a:xfrm>
          <a:prstGeom prst="rect">
            <a:avLst/>
          </a:prstGeom>
          <a:ln w="0">
            <a:noFill/>
          </a:ln>
        </p:spPr>
      </p:pic>
      <p:cxnSp>
        <p:nvCxnSpPr>
          <p:cNvPr id="71" name="Straight Connector 10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15040" y="114840"/>
            <a:ext cx="360" cy="662832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72" name="Rectangle 10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360" y="115200"/>
            <a:ext cx="11939400" cy="6627240"/>
          </a:xfrm>
          <a:prstGeom prst="rect">
            <a:avLst/>
          </a:prstGeom>
          <a:noFill/>
          <a:ln w="12700">
            <a:solidFill>
              <a:srgbClr val="e9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4771CB-ACB5-414B-B87A-987E66BAA55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Podaci u docker kontejneru (bind mount)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Create a container that mounts a directory from the host filesystem into the container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--mount 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type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=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bind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,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source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=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"</a:t>
            </a:r>
            <a:r>
              <a:rPr b="0" lang="en-GB" sz="2800" spc="-1" strike="noStrike">
                <a:solidFill>
                  <a:srgbClr val="d19a66"/>
                </a:solidFill>
                <a:latin typeface="ui-monospace"/>
              </a:rPr>
              <a:t>${PWD}</a:t>
            </a:r>
            <a:r>
              <a:rPr b="0" lang="en-GB" sz="2800" spc="-1" strike="noStrike">
                <a:solidFill>
                  <a:srgbClr val="98c379"/>
                </a:solidFill>
                <a:latin typeface="ui-monospace"/>
              </a:rPr>
              <a:t>"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/my-data,destination=/my-data ubuntu:22.04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Again, there is a similar (but shorter) syntax using -v which accomplishes the same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-it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-v </a:t>
            </a:r>
            <a:r>
              <a:rPr b="0" lang="en-GB" sz="2800" spc="-1" strike="noStrike">
                <a:solidFill>
                  <a:srgbClr val="d19a66"/>
                </a:solidFill>
                <a:latin typeface="ui-monospace"/>
              </a:rPr>
              <a:t>${PWD}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/my-data:/my-data ubuntu:22.04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9" name="Speech Bubble: Oval 4"/>
          <p:cNvSpPr/>
          <p:nvPr/>
        </p:nvSpPr>
        <p:spPr>
          <a:xfrm>
            <a:off x="7543800" y="3255120"/>
            <a:ext cx="2651400" cy="749520"/>
          </a:xfrm>
          <a:prstGeom prst="wedgeEllipseCallout">
            <a:avLst>
              <a:gd name="adj1" fmla="val -51178"/>
              <a:gd name="adj2" fmla="val -43598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sr-Latn-RS" sz="1200" spc="-1" strike="noStrike">
                <a:solidFill>
                  <a:schemeClr val="lt1"/>
                </a:solidFill>
                <a:latin typeface="Aptos"/>
              </a:rPr>
              <a:t>Diretorijum iz hosto OS direktono uključujemo u container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BB729F-5B14-4F36-8C6C-D0B2B00AC31F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lt1"/>
                </a:solidFill>
                <a:latin typeface="Aptos Display"/>
              </a:rPr>
              <a:t>Dockerfile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6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Tekstualni dokument koji sadrži komande koje je treba da se izvrše da bi dobili docker sliku sa svim potrebnim softverom za izvršavanje aplikacije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https://docs.docker.com/reference/dockerfile/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rcRect l="5286" t="24638" r="40754" b="15129"/>
          <a:stretch/>
        </p:blipFill>
        <p:spPr>
          <a:xfrm>
            <a:off x="7315200" y="2590920"/>
            <a:ext cx="3597120" cy="1990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CFDDF0-2CB8-471C-BB47-2AEB7A913C4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lt1"/>
                </a:solidFill>
                <a:latin typeface="Aptos Display"/>
              </a:rPr>
              <a:t>Kreiranje docker slike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6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48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Docker file se obično smješta u direktorijum sa kodom, pošto će da nam bude važno gdje se nalazi docker file (context)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Kontekst može da bude i url sa kodom ili git repozitorijum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Kada se izvrše naredbe iz docker filea u odgovarajućem kontekstu dobijemo dockler sliku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Svi fajlovi koji zadovoljavaju neki od regexa u .dockerignore fajlu seigornoriši prilikom kreiranja docker slike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77" name="Picture 2" descr="Diagram showing build context and .dockerignore file"/>
          <p:cNvPicPr/>
          <p:nvPr/>
        </p:nvPicPr>
        <p:blipFill>
          <a:blip r:embed="rId1"/>
          <a:stretch/>
        </p:blipFill>
        <p:spPr>
          <a:xfrm>
            <a:off x="5695920" y="2197080"/>
            <a:ext cx="5829120" cy="3588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43EF88-14E3-46AB-A388-C8CFD75D205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Dockerfile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Skup instrukcija oblika INSTRUCTION arguments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Instrukcije nisu case sensitive. Konvencija je da se pišu </a:t>
            </a: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UPPERCASE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Instrukcije se izvršavaju redosljedom kojim su napisane u </a:t>
            </a: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dockerfile-u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Svka komanda dodaje novi sloj u unified filesystem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Dockerfile mora počinjati instrukcijom FROM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0EE2DA-446E-4B22-9104-8BF11BD6370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Dockerfile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55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Docker slika treba da bude zasnovana na ubuntu docker slici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FROM ubuntu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Updaujemo repozitorijume odakle se instaliraju aplikaicje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RUN apt update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Updaujemo repozitorijume odakle se instaliraju aplikaicje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RUN apt install g++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Postavimo direktorijum u koje se trenunto nalazimo u docker slici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WORKDIR /home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2" name="Speech Bubble: Oval 5"/>
          <p:cNvSpPr/>
          <p:nvPr/>
        </p:nvSpPr>
        <p:spPr>
          <a:xfrm>
            <a:off x="3447360" y="2340720"/>
            <a:ext cx="7378920" cy="465840"/>
          </a:xfrm>
          <a:prstGeom prst="wedgeEllipseCallout">
            <a:avLst>
              <a:gd name="adj1" fmla="val -55870"/>
              <a:gd name="adj2" fmla="val -39461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400" spc="-1" strike="noStrike">
                <a:solidFill>
                  <a:schemeClr val="lt1"/>
                </a:solidFill>
                <a:latin typeface="Aptos"/>
              </a:rPr>
              <a:t>Rekli smo koji nas tag interesuje. Podrazumijevano se koristi verzija latest. Bolje naglasiti I verziju ubuntu:22.04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2ECB16-C627-4376-8E87-083C785F0E13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Dockerfile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Napravimo direktorijum gdje cemo da smjestimo nesto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RUN  mkdir src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Kopiramo tekuću direktorijum sa host OS u kontejener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COPY .  ./src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c637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5c6370"/>
                </a:solidFill>
                <a:latin typeface="ui-monospace"/>
              </a:rPr>
              <a:t># </a:t>
            </a:r>
            <a:r>
              <a:rPr b="0" i="1" lang="sr-Latn-RS" sz="2800" spc="-1" strike="noStrike">
                <a:solidFill>
                  <a:srgbClr val="5c6370"/>
                </a:solidFill>
                <a:latin typeface="ui-monospace"/>
              </a:rPr>
              <a:t>Komanda koja će da se izvrši prilikom pokretanja docker slike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CMD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[“g++”, “main.cpp”, “-o”, “main”]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87D345-BFC0-41AD-AAFA-358AA8C9D27E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Kreiranje docker slike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docker build –t my-img:v1 –f Dockerfile-v1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D264FE-839C-4A9D-A102-13F7F30143E9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image repository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Nema potrebe da sami kreiramo docker sliku za c++ kompajler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Vjerovatno negdje već postoji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 u="sng">
                <a:solidFill>
                  <a:schemeClr val="dk1"/>
                </a:solidFill>
                <a:uFillTx/>
                <a:latin typeface="Aptos"/>
                <a:hlinkClick r:id="rId1"/>
              </a:rPr>
              <a:t>https://hub.docker.com/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FROM gcc:4.9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COPY . /usr/src/myapp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WORKDIR /usr/src/myapp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RUN gcc -o myapp main.c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CMD ["./myapp"]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0FA5C3-C173-4A73-BA83-A3CC9AA96E5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ENV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0" lang="sv-SE" sz="2800" spc="-1" strike="noStrike">
                <a:solidFill>
                  <a:schemeClr val="dk1"/>
                </a:solidFill>
                <a:latin typeface="Aptos"/>
              </a:rPr>
              <a:t>direktiva u Dockerfile-u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chemeClr val="dk1"/>
                </a:solidFill>
                <a:latin typeface="Aptos"/>
              </a:rPr>
              <a:t>postavlja promenljive okruženja koje se koriste tokom procesa </a:t>
            </a: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kreiranja docker slike</a:t>
            </a:r>
            <a:r>
              <a:rPr b="0" lang="sv-SE" sz="2400" spc="-1" strike="noStrike">
                <a:solidFill>
                  <a:schemeClr val="dk1"/>
                </a:solidFill>
                <a:latin typeface="Aptos"/>
              </a:rPr>
              <a:t> i unutar pokrenutog kontejnera.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ENV &lt;ključ&gt;=&lt;vrednost&gt;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Izbegavajte čuvanje osetljivih podataka kao što su lozinke ili API ključevi u ENV.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Za veće aplikacije možete da napišete .env fajl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48D4DB-C228-4F8E-A2B7-C055088E5565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ENV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chemeClr val="dk1"/>
                </a:solidFill>
                <a:latin typeface="Aptos"/>
              </a:rPr>
              <a:t>FROM ubuntu:latest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chemeClr val="dk1"/>
                </a:solidFill>
                <a:latin typeface="Aptos"/>
              </a:rPr>
              <a:t>ENV APP_NAME="MyApp"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chemeClr val="dk1"/>
                </a:solidFill>
                <a:latin typeface="Aptos"/>
              </a:rPr>
              <a:t>RUN echo "Naziv aplikacije je $APP_NAME"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chemeClr val="dk1"/>
                </a:solidFill>
                <a:latin typeface="Aptos"/>
              </a:rPr>
              <a:t>CMD ["bash"]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chemeClr val="dk1"/>
                </a:solidFill>
                <a:latin typeface="Aptos"/>
              </a:rPr>
              <a:t>docker run -e APP_ENV=staging myapp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C74055-2235-4F19-99FA-96B8B4E576DF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Motivacija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Instaliraj ove alate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Instaliraj DBMS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Instaliraj ove biblioteke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Pronijeni ovaj konfig fajl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Idalje ne radi, koristim Windows OS, a ovo je pravljeno za Linux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Pokreni 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</a:rPr>
              <a:t>docker compose up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</a:rPr>
              <a:t>	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Arrow: Down 6"/>
          <p:cNvSpPr/>
          <p:nvPr/>
        </p:nvSpPr>
        <p:spPr>
          <a:xfrm>
            <a:off x="3060360" y="4620600"/>
            <a:ext cx="712800" cy="601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1948D9-9405-4EB9-A562-B660EB2382D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Pokretanje docker kontejnera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[OPTIONS] IMAGE [COMMAND] [ARG …]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Opcije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-d (Detach) pokre</a:t>
            </a: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će kontejen</a:t>
            </a: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er u pozadini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-d ubuntu </a:t>
            </a:r>
            <a:r>
              <a:rPr b="0" lang="en-GB" sz="2000" spc="-1" strike="noStrike">
                <a:solidFill>
                  <a:srgbClr val="e6c07b"/>
                </a:solidFill>
                <a:latin typeface="ui-monospace"/>
              </a:rPr>
              <a:t>sleep</a:t>
            </a: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 5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--entrypoint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--entrypoint </a:t>
            </a:r>
            <a:r>
              <a:rPr b="0" lang="en-GB" sz="2000" spc="-1" strike="noStrike">
                <a:solidFill>
                  <a:srgbClr val="e6c07b"/>
                </a:solidFill>
                <a:latin typeface="ui-monospace"/>
              </a:rPr>
              <a:t>echo</a:t>
            </a: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 ubuntu hello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--env ili –e Postavlja promjenljive okru</a:t>
            </a: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ženja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--</a:t>
            </a:r>
            <a:r>
              <a:rPr b="0" lang="en-GB" sz="2000" spc="-1" strike="noStrike">
                <a:solidFill>
                  <a:srgbClr val="e6c07b"/>
                </a:solidFill>
                <a:latin typeface="ui-monospace"/>
              </a:rPr>
              <a:t>env</a:t>
            </a: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 MY_ENV=hello ubuntu </a:t>
            </a:r>
            <a:r>
              <a:rPr b="0" lang="en-GB" sz="2000" spc="-1" strike="noStrike">
                <a:solidFill>
                  <a:srgbClr val="e6c07b"/>
                </a:solidFill>
                <a:latin typeface="ui-monospace"/>
              </a:rPr>
              <a:t>printenv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--</a:t>
            </a: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iterative ili -i</a:t>
            </a: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iterativna sesija. –tty ili -t kreira terminal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-it ubuntu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--mount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–it –rm –mount source=vol1,destination=/home ubuntu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ui-monospace"/>
              </a:rPr>
              <a:t>--volume ili –v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–it –rm –volume vol1:/home ubuntu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0B1065-1794-4F5F-AB68-26F8739A981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Pokretanje docker kontejnera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Opcije: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--name postavlja ime kontejneru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-d --name my_container ubuntu </a:t>
            </a:r>
            <a:r>
              <a:rPr b="0" lang="en-GB" sz="2000" spc="-1" strike="noStrike">
                <a:solidFill>
                  <a:srgbClr val="e6c07b"/>
                </a:solidFill>
                <a:latin typeface="ui-monospace"/>
              </a:rPr>
              <a:t>sleep</a:t>
            </a: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 99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--publish ili –p povezuje port na host operativnom sistemu sa </a:t>
            </a: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portom u kontejneru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-p 3000:3000 api-node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ui-monospace"/>
              </a:rPr>
              <a:t>--restart pravilo za restartovanje kontejnera (</a:t>
            </a:r>
            <a:r>
              <a:rPr b="0" lang="en-GB" sz="2400" spc="-1" strike="noStrike">
                <a:solidFill>
                  <a:schemeClr val="dk1"/>
                </a:solidFill>
                <a:latin typeface="ui-sans-serif"/>
              </a:rPr>
              <a:t>always, unless-</a:t>
            </a:r>
            <a:r>
              <a:rPr b="0" lang="en-GB" sz="2400" spc="-1" strike="noStrike">
                <a:solidFill>
                  <a:schemeClr val="dk1"/>
                </a:solidFill>
                <a:latin typeface="ui-sans-serif"/>
              </a:rPr>
              <a:t>stopped, or never)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abb2b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abb2bf"/>
                </a:solidFill>
                <a:latin typeface="ui-monospace"/>
              </a:rPr>
              <a:t>docker run --restart unless-stopped ubuntu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ui-sans-serif"/>
              </a:rPr>
              <a:t>--gpus dozvoli kontejneru da pristupa grafi</a:t>
            </a:r>
            <a:r>
              <a:rPr b="0" lang="sr-Latn-RS" sz="2400" spc="-1" strike="noStrike">
                <a:solidFill>
                  <a:schemeClr val="dk1"/>
                </a:solidFill>
                <a:latin typeface="ui-sans-serif"/>
              </a:rPr>
              <a:t>čkoj kartici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ui-sans-serif"/>
              </a:rPr>
              <a:t>--memory </a:t>
            </a:r>
            <a:r>
              <a:rPr b="0" lang="en-US" sz="2400" spc="-1" strike="noStrike">
                <a:solidFill>
                  <a:schemeClr val="dk1"/>
                </a:solidFill>
                <a:latin typeface="ui-sans-serif"/>
              </a:rPr>
              <a:t>specificira koli</a:t>
            </a:r>
            <a:r>
              <a:rPr b="0" lang="sr-Latn-RS" sz="2400" spc="-1" strike="noStrike">
                <a:solidFill>
                  <a:schemeClr val="dk1"/>
                </a:solidFill>
                <a:latin typeface="ui-sans-serif"/>
              </a:rPr>
              <a:t>činu memorije koju može da koristi </a:t>
            </a:r>
            <a:r>
              <a:rPr b="0" lang="sr-Latn-RS" sz="2400" spc="-1" strike="noStrike">
                <a:solidFill>
                  <a:schemeClr val="dk1"/>
                </a:solidFill>
                <a:latin typeface="ui-sans-serif"/>
              </a:rPr>
              <a:t>kontejner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ui-sans-serif"/>
              </a:rPr>
              <a:t>...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4809D1-F2BD-4B97-A746-7AEAE2BF31C8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compose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Aplikacija može da se izvršava u više kontejnera koji međusobno komuniciraju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Kontejener za bazu podataka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Kontejener za backend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Kontejener za frontend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Imamo docker fajl za svakiu docker sliku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Treba da kreiramo volume za podatke koje čuvamo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Za svaku docker sliku treba da pokrenemo docker build ...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Za svaki kontejner treba da pokrenemo docker run ...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Ako želimo da ukolonimo docker slike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9B82C1-C3DC-4433-B7DB-E49BD34491D3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compose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83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Rješenje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Napravi specifikaciju koja govori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Kako se kreiraju docker slike iz docker fajlova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Koji volumes postoje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Kako se pokre</a:t>
            </a: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ću sve docker slike zajedno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...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Pokretanje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docker compose up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Ako neka slika ne postoji automatski će da se napravi 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Zaustavljanje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Aptos"/>
              </a:rPr>
              <a:t>docker compose down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26C186-F373-4101-860C-1523D269C304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Docker compose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5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6775"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docker-compose.yml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569cd6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services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  </a:t>
            </a: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hello-world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image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800" spc="-1" strike="noStrike">
                <a:solidFill>
                  <a:srgbClr val="ce9178"/>
                </a:solidFill>
                <a:latin typeface="Consolas"/>
              </a:rPr>
              <a:t>"hello_world:v1.0”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Shell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 </a:t>
            </a: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dokcer compose up</a:t>
            </a:r>
            <a:r>
              <a:rPr b="0" lang="en-GB" sz="2800" spc="-1" strike="noStrike">
                <a:solidFill>
                  <a:srgbClr val="569cd6"/>
                </a:solidFill>
                <a:latin typeface="Consolas"/>
              </a:rPr>
              <a:t>	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 #pokrece docker container na osnovu docker-compose specifikacije</a:t>
            </a:r>
            <a:r>
              <a:rPr b="0" lang="en-GB" sz="2800" spc="-1" strike="noStrike">
                <a:solidFill>
                  <a:srgbClr val="cccccc"/>
                </a:solidFill>
                <a:latin typeface="Consolas"/>
              </a:rPr>
              <a:t>	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3" name="Rectangle 5"/>
          <p:cNvSpPr/>
          <p:nvPr/>
        </p:nvSpPr>
        <p:spPr>
          <a:xfrm>
            <a:off x="838080" y="1810440"/>
            <a:ext cx="10515240" cy="255888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4" name="TextBox 7"/>
          <p:cNvSpPr/>
          <p:nvPr/>
        </p:nvSpPr>
        <p:spPr>
          <a:xfrm>
            <a:off x="838080" y="5253840"/>
            <a:ext cx="6096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cccccc"/>
                </a:solidFill>
                <a:latin typeface="Consolas"/>
              </a:rPr>
              <a:t>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cccccc"/>
                </a:solidFill>
                <a:latin typeface="Consolas"/>
              </a:rPr>
              <a:t> 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dokcer run hello_world:v1.0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 9"/>
          <p:cNvSpPr/>
          <p:nvPr/>
        </p:nvSpPr>
        <p:spPr>
          <a:xfrm>
            <a:off x="838080" y="5286240"/>
            <a:ext cx="10515240" cy="954720"/>
          </a:xfrm>
          <a:prstGeom prst="rect">
            <a:avLst/>
          </a:prstGeom>
          <a:noFill/>
          <a:ln>
            <a:solidFill>
              <a:srgbClr val="0f9ed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6" name="Arrow: Up-Down 10"/>
          <p:cNvSpPr/>
          <p:nvPr/>
        </p:nvSpPr>
        <p:spPr>
          <a:xfrm>
            <a:off x="2111040" y="4523040"/>
            <a:ext cx="324720" cy="615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0ECDD3-B45F-40B3-9373-71040C001B23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Docker compose 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 run flag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-t / --tty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-i / --iterative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-v ${PWD}/src:/src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-p 80:80 –p 90:100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-e UNAME="MARKO“ –e UID=1001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9" name="Content Placeholder 2"/>
          <p:cNvSpPr/>
          <p:nvPr/>
        </p:nvSpPr>
        <p:spPr>
          <a:xfrm>
            <a:off x="6115320" y="1781640"/>
            <a:ext cx="52574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 compose flag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tty: true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stdin_open: true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volumes: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 ${PWD}/src:/src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ports: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80:80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90:100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environments: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UNAME=“MARKO”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UID=1001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ABBE9D-2C65-40A0-AF9B-36A778F0EE74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Docker compose 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485" lnSpcReduction="10000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docker-compose.yml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569cd6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services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hello-world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build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context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000" spc="-1" strike="noStrike">
                <a:solidFill>
                  <a:srgbClr val="b5cea8"/>
                </a:solidFill>
                <a:latin typeface="Consolas"/>
              </a:rPr>
              <a:t>.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dockerfile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000" spc="-1" strike="noStrike">
                <a:solidFill>
                  <a:srgbClr val="ce9178"/>
                </a:solidFill>
                <a:latin typeface="Consolas"/>
              </a:rPr>
              <a:t>Dockerfile1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tty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true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stdin_open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true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volumes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2000" spc="-1" strike="noStrike">
                <a:solidFill>
                  <a:srgbClr val="ce9178"/>
                </a:solidFill>
                <a:latin typeface="Consolas"/>
              </a:rPr>
              <a:t>./data:/data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ports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2000" spc="-1" strike="noStrike">
                <a:solidFill>
                  <a:srgbClr val="ce9178"/>
                </a:solidFill>
                <a:latin typeface="Consolas"/>
              </a:rPr>
              <a:t>80:90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2000" spc="-1" strike="noStrike">
                <a:solidFill>
                  <a:srgbClr val="ce9178"/>
                </a:solidFill>
                <a:latin typeface="Consolas"/>
              </a:rPr>
              <a:t>1500:1500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cccccc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2000" spc="-1" strike="noStrike">
                <a:solidFill>
                  <a:srgbClr val="569cd6"/>
                </a:solidFill>
                <a:latin typeface="Consolas"/>
              </a:rPr>
              <a:t>image</a:t>
            </a:r>
            <a:r>
              <a:rPr b="0" lang="en-GB" sz="20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2000" spc="-1" strike="noStrike">
                <a:solidFill>
                  <a:srgbClr val="ce9178"/>
                </a:solidFill>
                <a:latin typeface="Consolas"/>
              </a:rPr>
              <a:t>"hello_world:${HELLO_WORLD_VERSION}"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2" name="Speech Bubble: Oval 4"/>
          <p:cNvSpPr/>
          <p:nvPr/>
        </p:nvSpPr>
        <p:spPr>
          <a:xfrm>
            <a:off x="4344840" y="1583280"/>
            <a:ext cx="7008480" cy="2288880"/>
          </a:xfrm>
          <a:prstGeom prst="wedgeEllipseCallout">
            <a:avLst>
              <a:gd name="adj1" fmla="val -58329"/>
              <a:gd name="adj2" fmla="val 2443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ptos"/>
              </a:rPr>
              <a:t>Ako docker slika ne postoji kreira</a:t>
            </a:r>
            <a:r>
              <a:rPr b="0" lang="sr-Latn-RS" sz="1800" spc="-1" strike="noStrike">
                <a:solidFill>
                  <a:schemeClr val="lt1"/>
                </a:solidFill>
                <a:latin typeface="Aptos"/>
              </a:rPr>
              <a:t>će se prilikom prvog pokretanja naredbe </a:t>
            </a:r>
            <a:r>
              <a:rPr b="1" lang="sr-Latn-RS" sz="1800" spc="-1" strike="noStrike">
                <a:solidFill>
                  <a:schemeClr val="lt1"/>
                </a:solidFill>
                <a:latin typeface="Aptos"/>
              </a:rPr>
              <a:t>docker compose up</a:t>
            </a:r>
            <a:r>
              <a:rPr b="0" lang="sr-Latn-RS" sz="1800" spc="-1" strike="noStrike">
                <a:solidFill>
                  <a:schemeClr val="lt1"/>
                </a:solidFill>
                <a:latin typeface="Aptos"/>
              </a:rPr>
              <a:t>. Sliku možemo da napraviimo pokretanjem naredbe </a:t>
            </a:r>
            <a:r>
              <a:rPr b="1" lang="sr-Latn-RS" sz="1800" spc="-1" strike="noStrike">
                <a:solidFill>
                  <a:schemeClr val="lt1"/>
                </a:solidFill>
                <a:latin typeface="Aptos"/>
              </a:rPr>
              <a:t>docker compose build.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2EDE31-689E-4CB5-84DD-E4B545C62833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compose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1440" indent="-228600" defTabSz="914400">
              <a:lnSpc>
                <a:spcPct val="120000"/>
              </a:lnSpc>
              <a:buClr>
                <a:srgbClr val="569cd6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services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hello-world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build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context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1200" spc="-1" strike="noStrike">
                <a:solidFill>
                  <a:srgbClr val="b5cea8"/>
                </a:solidFill>
                <a:latin typeface="Consolas"/>
              </a:rPr>
              <a:t>.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dockerfile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Dockerfile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tty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true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stdin_open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true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volumes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./data:/data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my_volume1:/src/data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my_volume2:/src/data1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ports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80:90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  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-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1500:1500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image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"hello_world:${HELLO_WORLD_VERSION}"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br>
              <a:rPr sz="1200"/>
            </a:b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volumes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my_volume1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marL="91440" indent="-228600" defTabSz="914400">
              <a:lnSpc>
                <a:spcPct val="120000"/>
              </a:lnSpc>
              <a:buClr>
                <a:srgbClr val="cccccc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 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my_volume2</a:t>
            </a:r>
            <a:r>
              <a:rPr b="0" lang="en-GB" sz="1200" spc="-1" strike="noStrike">
                <a:solidFill>
                  <a:srgbClr val="cccccc"/>
                </a:solidFill>
                <a:latin typeface="Consolas"/>
              </a:rPr>
              <a:t>:</a:t>
            </a:r>
            <a:endParaRPr b="0" lang="en-US" sz="12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120000"/>
              </a:lnSpc>
              <a:buNone/>
            </a:pPr>
            <a:endParaRPr b="0" lang="en-US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5" name="Speech Bubble: Oval 4"/>
          <p:cNvSpPr/>
          <p:nvPr/>
        </p:nvSpPr>
        <p:spPr>
          <a:xfrm>
            <a:off x="5780880" y="2682000"/>
            <a:ext cx="4939920" cy="2565000"/>
          </a:xfrm>
          <a:prstGeom prst="wedgeEllipseCallout">
            <a:avLst>
              <a:gd name="adj1" fmla="val -68353"/>
              <a:gd name="adj2" fmla="val 64219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ptos"/>
              </a:rPr>
              <a:t>my_volume1 i my_volume2 se kreiraju automatski ako ve</a:t>
            </a:r>
            <a:r>
              <a:rPr b="0" lang="sr-Latn-RS" sz="1800" spc="-1" strike="noStrike">
                <a:solidFill>
                  <a:schemeClr val="lt1"/>
                </a:solidFill>
                <a:latin typeface="Aptos"/>
              </a:rPr>
              <a:t>ć ne postoje prilikom prvog pokretanja kontjenera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BB4E6A-5E4C-4423-81C3-328BB48EC1F2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compose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Da zaustavimo kontejnere koje smo pokrenuli pomoću docker compose up, možemo da koristimo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sr-Latn-RS" sz="28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1" lang="sr-Latn-RS" sz="2800" spc="-1" strike="noStrike">
                <a:solidFill>
                  <a:schemeClr val="dk1"/>
                </a:solidFill>
                <a:latin typeface="Aptos"/>
              </a:rPr>
              <a:t>docker compose down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ili ručno da ih uklanjamo pomoću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sr-Latn-RS" sz="24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1" lang="sr-Latn-RS" sz="2800" spc="-1" strike="noStrike">
                <a:solidFill>
                  <a:schemeClr val="dk1"/>
                </a:solidFill>
                <a:latin typeface="Aptos"/>
              </a:rPr>
              <a:t>docker stop ...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sr-Latn-RS" sz="2800" spc="-1" strike="noStrike">
                <a:solidFill>
                  <a:schemeClr val="dk1"/>
                </a:solidFill>
                <a:latin typeface="Aptos"/>
              </a:rPr>
              <a:t>	</a:t>
            </a:r>
            <a:r>
              <a:rPr b="1" lang="sr-Latn-RS" sz="2800" spc="-1" strike="noStrike">
                <a:solidFill>
                  <a:schemeClr val="dk1"/>
                </a:solidFill>
                <a:latin typeface="Aptos"/>
              </a:rPr>
              <a:t>docker rm ...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D82AAE-38ED-40D5-90CE-14D81303729D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Korisnici unutar docker kontejnera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Podrazumijevano korisnik unutar docker kontejnera ima UID 0, to je root korisnik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Nije dobro da sve izvršavamo kao root zbog bezbijednosti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Ako neko „provali“ u kontejner može da uradi šta god poželi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Uz još par loših izobra vezanih za bezbijednost može da dobije i pristup host operativnom sistemu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59559C-E9A8-4ED0-BE1D-8F00A727BA10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6920" y="1641600"/>
            <a:ext cx="3526920" cy="43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dk1"/>
                </a:solidFill>
                <a:latin typeface="Aptos Display"/>
              </a:rPr>
              <a:t>Šta je kontejner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5200" y="2352960"/>
            <a:ext cx="5260680" cy="39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Doker kontejner je skup softverskih paketa koji sadrži sve što je potrebno da bi se pokrenula aplikacija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OS pakete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Runtime okruzenje (Npr Python ili Node JS)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Sve biblioteke koje su potrebne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Sadrži kod aplikacije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Ne zahtijeva neke druge softvere osim dockera kako bi se pokrenula aplikacija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>
                    <a:alpha val="80000"/>
                  </a:schemeClr>
                </a:solidFill>
                <a:latin typeface="Aptos"/>
              </a:rPr>
              <a:t>Možemo lako pokrenuti više instanci apliakcije po potrebi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79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78960" y="0"/>
            <a:ext cx="712800" cy="6857640"/>
            <a:chOff x="11478960" y="0"/>
            <a:chExt cx="712800" cy="6857640"/>
          </a:xfrm>
        </p:grpSpPr>
        <p:sp>
          <p:nvSpPr>
            <p:cNvPr id="80" name="Freeform: Shape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478960" y="0"/>
              <a:ext cx="712800" cy="685764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" name="Freeform: Shape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478960" y="0"/>
              <a:ext cx="712800" cy="6857640"/>
            </a:xfrm>
            <a:custGeom>
              <a:avLst/>
              <a:gdLst>
                <a:gd name="textAreaLeft" fmla="*/ 0 w 712800"/>
                <a:gd name="textAreaRight" fmla="*/ 713160 w 7128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 rotWithShape="0">
              <a:blip r:embed="rId1">
                <a:alphaModFix amt="57000"/>
              </a:blip>
              <a:srcRect/>
              <a:tile tx="0" ty="0" sx="100000" sy="100000" algn="tl"/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7263360" y="1627920"/>
            <a:ext cx="3048120" cy="302904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7229880" y="5313600"/>
            <a:ext cx="3114720" cy="885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156A24-DE80-4677-9ABB-2603211BBE7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Docker image repositories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  <a:hlinkClick r:id="rId1"/>
              </a:rPr>
              <a:t>https://hub.docker.com/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2357280" y="2514600"/>
            <a:ext cx="7477560" cy="342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85D3C4-3571-4B6A-9AF2-A306DBA7AE3B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Korisnici unutar docker kontejnera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86160" y="18212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Treba da kreiramo novog korisnika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ARG HOST_USER_ID=1000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ARG HOST_USER_NAMEARG=usergroup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HOST_GROUP_IDARG=1000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HOST_GROUP_NAME=user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r-Latn-RS" sz="2000" spc="-1" strike="noStrike">
                <a:solidFill>
                  <a:schemeClr val="dk1"/>
                </a:solidFill>
                <a:latin typeface="Aptos"/>
              </a:rPr>
              <a:t>RUN</a:t>
            </a: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 groupadd -g $HOST_GROUP_ID $HOST_GROUP_NAME &amp;&amp; \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   </a:t>
            </a: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useradd -g $HOST_GROUP_ID -u $HOST_USER_ID $HOST_USER_NAME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r-Latn-RS" sz="2000" spc="-1" strike="noStrike">
                <a:solidFill>
                  <a:schemeClr val="dk1"/>
                </a:solidFill>
                <a:latin typeface="Aptos"/>
              </a:rPr>
              <a:t>RUN</a:t>
            </a: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 mkdir src &amp;&amp; chown ${HOST_GROUP_NAME} src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sr-Latn-RS" sz="2000" spc="-1" strike="noStrike">
                <a:solidFill>
                  <a:schemeClr val="dk1"/>
                </a:solidFill>
                <a:latin typeface="Aptos"/>
              </a:rPr>
              <a:t>USER</a:t>
            </a:r>
            <a:r>
              <a:rPr b="0" lang="sr-Latn-RS" sz="2000" spc="-1" strike="noStrike">
                <a:solidFill>
                  <a:schemeClr val="dk1"/>
                </a:solidFill>
                <a:latin typeface="Aptos"/>
              </a:rPr>
              <a:t> ${HOST_USER_NAME}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5" name="Speech Bubble: Oval 1"/>
          <p:cNvSpPr/>
          <p:nvPr/>
        </p:nvSpPr>
        <p:spPr>
          <a:xfrm>
            <a:off x="7315200" y="1592640"/>
            <a:ext cx="2743200" cy="1379160"/>
          </a:xfrm>
          <a:prstGeom prst="wedgeEllipseCallout">
            <a:avLst>
              <a:gd name="adj1" fmla="val -71795"/>
              <a:gd name="adj2" fmla="val 21633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ptos"/>
              </a:rPr>
              <a:t>Kredencijali koje će da ima korisnik kojeg kreiramo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Speech Bubble: Oval 2"/>
          <p:cNvSpPr/>
          <p:nvPr/>
        </p:nvSpPr>
        <p:spPr>
          <a:xfrm>
            <a:off x="9144000" y="2735640"/>
            <a:ext cx="2743200" cy="1379160"/>
          </a:xfrm>
          <a:prstGeom prst="wedgeEllipseCallout">
            <a:avLst>
              <a:gd name="adj1" fmla="val -41549"/>
              <a:gd name="adj2" fmla="val 71711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ptos"/>
              </a:rPr>
              <a:t>Kreiramo grupu i novog korisnika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Speech Bubble: Oval 3"/>
          <p:cNvSpPr/>
          <p:nvPr/>
        </p:nvSpPr>
        <p:spPr>
          <a:xfrm>
            <a:off x="8436600" y="5077800"/>
            <a:ext cx="2743200" cy="1379160"/>
          </a:xfrm>
          <a:prstGeom prst="wedgeEllipseCallout">
            <a:avLst>
              <a:gd name="adj1" fmla="val -62924"/>
              <a:gd name="adj2" fmla="val -14613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ptos"/>
              </a:rPr>
              <a:t>Napravimo direktorijum za novog korisnika I damo mu vlasništvo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Speech Bubble: Oval 6"/>
          <p:cNvSpPr/>
          <p:nvPr/>
        </p:nvSpPr>
        <p:spPr>
          <a:xfrm>
            <a:off x="5486400" y="5715000"/>
            <a:ext cx="2057400" cy="914400"/>
          </a:xfrm>
          <a:prstGeom prst="wedgeEllipseCallout">
            <a:avLst>
              <a:gd name="adj1" fmla="val -69261"/>
              <a:gd name="adj2" fmla="val -22805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lt1"/>
                </a:solidFill>
                <a:latin typeface="Aptos"/>
              </a:rPr>
              <a:t>Kažemo da je aktivan novi korisnik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908A66-7D23-4DB3-BB08-9C5905D7E2D3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Korisnici unutar docker kontejnera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86160" y="1829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5458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 build komanda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 build --build-arg HOST_USER_ID=$(id -u) \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--build-arg HOST_USER_NAME=$USER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--build-arg HOST_GROUP_ID=$(id -g)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--build-arg HOST_GROUP_NAME=$USER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0">
              <a:lnSpc>
                <a:spcPct val="90000"/>
              </a:lnSpc>
              <a:spcBef>
                <a:spcPts val="283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-t test:v1 .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0">
              <a:lnSpc>
                <a:spcPct val="90000"/>
              </a:lnSpc>
              <a:spcBef>
                <a:spcPts val="283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 compose konfiguracija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build: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>
              <a:lnSpc>
                <a:spcPct val="90000"/>
              </a:lnSpc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context: .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>
              <a:lnSpc>
                <a:spcPct val="90000"/>
              </a:lnSpc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dockerfile: Dockerfile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0">
              <a:lnSpc>
                <a:spcPct val="90000"/>
              </a:lnSpc>
              <a:spcBef>
                <a:spcPts val="850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args: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0">
              <a:lnSpc>
                <a:spcPct val="90000"/>
              </a:lnSpc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 HOST_USER_ID=1000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0">
              <a:lnSpc>
                <a:spcPct val="90000"/>
              </a:lnSpc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 HOST_USER_NAME=user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0">
              <a:lnSpc>
                <a:spcPct val="90000"/>
              </a:lnSpc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 HOST_GROUP_ID=1000 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0">
              <a:lnSpc>
                <a:spcPct val="90000"/>
              </a:lnSpc>
              <a:spcBef>
                <a:spcPts val="567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- HOST_GROUP_NAME=user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1" name="Speech Bubble: Oval 7"/>
          <p:cNvSpPr/>
          <p:nvPr/>
        </p:nvSpPr>
        <p:spPr>
          <a:xfrm>
            <a:off x="7772400" y="1821240"/>
            <a:ext cx="2743200" cy="1379160"/>
          </a:xfrm>
          <a:prstGeom prst="wedgeEllipseCallout">
            <a:avLst>
              <a:gd name="adj1" fmla="val -76020"/>
              <a:gd name="adj2" fmla="val 12265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300" spc="-1" strike="noStrike">
                <a:solidFill>
                  <a:schemeClr val="lt1"/>
                </a:solidFill>
                <a:latin typeface="Aptos"/>
              </a:rPr>
              <a:t>Ako želimo da imamo </a:t>
            </a:r>
            <a:r>
              <a:rPr b="0" lang="en-US" sz="1300" spc="-1" strike="noStrike">
                <a:solidFill>
                  <a:schemeClr val="lt1"/>
                </a:solidFill>
                <a:latin typeface="Aptos"/>
              </a:rPr>
              <a:t>istog korisnika u </a:t>
            </a:r>
            <a:r>
              <a:rPr b="0" lang="en-US" sz="1300" spc="-1" strike="noStrike">
                <a:solidFill>
                  <a:schemeClr val="lt1"/>
                </a:solidFill>
                <a:latin typeface="Aptos"/>
              </a:rPr>
              <a:t>kontejneru i u hostu </a:t>
            </a:r>
            <a:r>
              <a:rPr b="0" lang="en-US" sz="1300" spc="-1" strike="noStrike">
                <a:solidFill>
                  <a:schemeClr val="lt1"/>
                </a:solidFill>
                <a:latin typeface="Aptos"/>
              </a:rPr>
              <a:t>bitno je da imaju iste </a:t>
            </a:r>
            <a:r>
              <a:rPr b="0" lang="en-US" sz="1300" spc="-1" strike="noStrike">
                <a:solidFill>
                  <a:schemeClr val="lt1"/>
                </a:solidFill>
                <a:latin typeface="Aptos"/>
              </a:rPr>
              <a:t>parametre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DE06BF-9070-4928-8FE7-987B50A42B74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Open Container Initiative</a:t>
            </a:r>
            <a:endParaRPr b="1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86160" y="1829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dk1"/>
                </a:solidFill>
                <a:latin typeface="Aptos"/>
              </a:rPr>
              <a:t>OCI (Open Container Initiative) je industrijska saradnja koja ima za cilj kreiranje otvorenih standarda za formate kontejnera. Osnovali su je kompanije kao što su Docker, Google, VMware, Microsoft, Dell, IBM i Oracle. OCI definiše tri primarne specifikacije:</a:t>
            </a:r>
            <a:endParaRPr b="0" lang="en-US" sz="15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Aptos"/>
              </a:rPr>
              <a:t>Specifikacija slike (Image Specification): Definiše metapodatke i format slike, uključujući serijalizovani fajl sistem.</a:t>
            </a:r>
            <a:endParaRPr b="0" lang="en-US" sz="15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Aptos"/>
              </a:rPr>
              <a:t>Specifikacija izvršavanja (Runtime Specification): Opisuje kako se kontejner pokreće koristeći sliku koja je u skladu sa specifikacijom slike.</a:t>
            </a:r>
            <a:endParaRPr b="0" lang="en-US" sz="15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Aptos"/>
              </a:rPr>
              <a:t>Specifikacija distribucije (Distribution Specification): Pruža smernice o načinu distribucije slika, uključujući registre, slanje (pushing) i preuzimanje (pulling) slika.</a:t>
            </a:r>
            <a:endParaRPr b="0" lang="en-US" sz="1500" spc="-1" strike="noStrike">
              <a:solidFill>
                <a:schemeClr val="dk1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dk1"/>
                </a:solidFill>
                <a:latin typeface="Aptos"/>
              </a:rPr>
              <a:t>Docker je konkretna implementacija OCI standarda. Kada se pominju Docker slike ili Docker kontejnerske slike, to se odnosi na Dockerovu primenu OCI specifikacije.</a:t>
            </a:r>
            <a:endParaRPr b="0" lang="en-US" sz="1500" spc="-1" strike="noStrike">
              <a:solidFill>
                <a:schemeClr val="dk1"/>
              </a:solidFill>
              <a:latin typeface="Aptos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057400" y="5029200"/>
            <a:ext cx="3904920" cy="1326600"/>
          </a:xfrm>
          <a:prstGeom prst="rect">
            <a:avLst/>
          </a:prstGeom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6877440" y="5029200"/>
            <a:ext cx="2952360" cy="1257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076B51-38DD-461E-B5CA-419D9EF8FDEC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14120" y="1450800"/>
            <a:ext cx="3931560" cy="39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6800" spc="-1" strike="noStrike">
                <a:solidFill>
                  <a:schemeClr val="lt1"/>
                </a:solidFill>
                <a:latin typeface="Aptos Display"/>
              </a:rPr>
              <a:t>KRAJ</a:t>
            </a:r>
            <a:endParaRPr b="0" lang="en-US" sz="6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238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014120" y="1450440"/>
            <a:ext cx="39322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cxnSp>
        <p:nvCxnSpPr>
          <p:cNvPr id="239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014120" y="5408280"/>
            <a:ext cx="39322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5880" y="1108080"/>
            <a:ext cx="500868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34"/>
          </p:nvPr>
        </p:nvSpPr>
        <p:spPr>
          <a:xfrm>
            <a:off x="9303120" y="6356520"/>
            <a:ext cx="2050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GB" sz="1200" spc="-1" strike="noStrike">
                <a:solidFill>
                  <a:schemeClr val="lt1">
                    <a:lumMod val="50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D9C8EBA3-D189-4467-89EE-A89B2444EA6F}" type="slidenum">
              <a:rPr b="0" lang="en-GB" sz="1200" spc="-1" strike="noStrike">
                <a:solidFill>
                  <a:schemeClr val="lt1">
                    <a:lumMod val="50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lt1"/>
                </a:solidFill>
                <a:latin typeface="Aptos Display"/>
              </a:rPr>
              <a:t>Evolucija Virtualizacije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4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Bare metal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Konflikt između verzija softvera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Slaba iskorištenost hardvera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Slaba izolacija problema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Sporo restartovanje sistema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Zahtjevna instalacija na novi hardver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tretch/>
        </p:blipFill>
        <p:spPr>
          <a:xfrm>
            <a:off x="6095880" y="1686600"/>
            <a:ext cx="5260680" cy="3445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9710C5-4617-4206-85D5-76DA397071F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lt1"/>
                </a:solidFill>
                <a:latin typeface="Aptos Display"/>
              </a:rPr>
              <a:t>Evolucija Virtualizacije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4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Virtuelne mašine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Hiervizor dijeli resurse host sistema i simulira više odvojenih virtuelnih mašina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Nema konflikta između verzija softvera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Bolja iskorištenost hardvera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Problem na jednoj APP ne utiče na druge APP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Brže restartovanje sistema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Lakša instalacija na novi hardver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1" name="Picture 4" descr="Bare metal diagram"/>
          <p:cNvPicPr/>
          <p:nvPr/>
        </p:nvPicPr>
        <p:blipFill>
          <a:blip r:embed="rId1"/>
          <a:stretch/>
        </p:blipFill>
        <p:spPr>
          <a:xfrm>
            <a:off x="6672240" y="1079280"/>
            <a:ext cx="4076280" cy="469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92DADA-6CB4-4518-9060-932EDC511E3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1641600"/>
            <a:ext cx="439056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000" spc="-1" strike="noStrike">
                <a:solidFill>
                  <a:schemeClr val="lt1"/>
                </a:solidFill>
                <a:latin typeface="Aptos Display"/>
              </a:rPr>
              <a:t>Evolucija Virtualizacije</a:t>
            </a:r>
            <a:endParaRPr b="0" lang="en-US" sz="4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3146400"/>
            <a:ext cx="4390560" cy="26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 lnSpcReduction="2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Kontejneri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Kontejner za razliku od VM koristi kernerl operativnog sistema, i koristi </a:t>
            </a: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mogućnosti linux OS-a za izolaciju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16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cgroup, namespace i union file system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Nema konflikta između verzija softvera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Još bolja iskorištenost hardvera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Problem na jednoj APP ne utiče na druge APP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Još brže restartovanje sistema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Još lakša instalacija na novi hardver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1" lang="sr-Latn-RS" sz="2000" spc="-1" strike="noStrike">
                <a:solidFill>
                  <a:schemeClr val="lt1">
                    <a:alpha val="80000"/>
                  </a:schemeClr>
                </a:solidFill>
                <a:latin typeface="Aptos"/>
              </a:rPr>
              <a:t>Manji sistemski resursi u donosu na VM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5" name="Picture 2" descr="Bare metal diagram"/>
          <p:cNvPicPr/>
          <p:nvPr/>
        </p:nvPicPr>
        <p:blipFill>
          <a:blip r:embed="rId1"/>
          <a:stretch/>
        </p:blipFill>
        <p:spPr>
          <a:xfrm>
            <a:off x="6067440" y="1071720"/>
            <a:ext cx="5283360" cy="4714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D6F136-3870-48AA-8BCE-DAEE65624E4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sr-Latn-RS" sz="4400" spc="-1" strike="noStrike">
                <a:solidFill>
                  <a:schemeClr val="dk1"/>
                </a:solidFill>
                <a:latin typeface="Aptos Display"/>
              </a:rPr>
              <a:t>Instalacija Docker engine-a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Ispratite instrukcije za vaš OS na  </a:t>
            </a:r>
            <a:r>
              <a:rPr b="0" lang="en-GB" sz="2800" spc="-1" strike="noStrike" u="sng">
                <a:solidFill>
                  <a:schemeClr val="dk1"/>
                </a:solidFill>
                <a:uFillTx/>
                <a:latin typeface="Aptos"/>
                <a:hlinkClick r:id="rId1"/>
              </a:rPr>
              <a:t>Install | Docker Docs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Aptos"/>
              </a:rPr>
              <a:t>Možete da instalirate docker i na linux virtuelnoj mašini koju ste koristili za prvi dio kursa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227348-DE25-4AF8-A771-2F72F2977EC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Pokretanje docker containera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run --interactive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tty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--</a:t>
            </a:r>
            <a:r>
              <a:rPr b="0" lang="en-GB" sz="2800" spc="-1" strike="noStrike">
                <a:solidFill>
                  <a:srgbClr val="e6c07b"/>
                </a:solidFill>
                <a:latin typeface="ui-monospace"/>
              </a:rPr>
              <a:t>rm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 ubuntu:22.04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 </a:t>
            </a:r>
            <a:r>
              <a:rPr b="0" lang="en-GB" sz="2800" spc="-1" strike="noStrike">
                <a:solidFill>
                  <a:srgbClr val="abb2bf"/>
                </a:solidFill>
                <a:latin typeface="ui-monospace"/>
              </a:rPr>
              <a:t>docker </a:t>
            </a:r>
            <a:r>
              <a:rPr b="0" lang="sr-Latn-RS" sz="2800" spc="-1" strike="noStrike">
                <a:solidFill>
                  <a:srgbClr val="abb2bf"/>
                </a:solidFill>
                <a:latin typeface="ui-monospace"/>
              </a:rPr>
              <a:t>ps --all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0" name="Right Brace 3"/>
          <p:cNvSpPr/>
          <p:nvPr/>
        </p:nvSpPr>
        <p:spPr>
          <a:xfrm rot="5400000">
            <a:off x="3994560" y="1058760"/>
            <a:ext cx="272520" cy="2550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1" name="Straight Arrow Connector 5"/>
          <p:cNvCxnSpPr/>
          <p:nvPr/>
        </p:nvCxnSpPr>
        <p:spPr>
          <a:xfrm flipH="1">
            <a:off x="3602880" y="2470320"/>
            <a:ext cx="504000" cy="10155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02" name="TextBox 6"/>
          <p:cNvSpPr/>
          <p:nvPr/>
        </p:nvSpPr>
        <p:spPr>
          <a:xfrm>
            <a:off x="2250000" y="3620520"/>
            <a:ext cx="3861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Želimo interaktivni shell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Unutar kontejnera koji pokrecemo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ight Brace 7"/>
          <p:cNvSpPr/>
          <p:nvPr/>
        </p:nvSpPr>
        <p:spPr>
          <a:xfrm rot="5400000">
            <a:off x="5667120" y="2052360"/>
            <a:ext cx="272520" cy="585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4" name="Straight Arrow Connector 8"/>
          <p:cNvCxnSpPr>
            <a:stCxn id="103" idx="1"/>
          </p:cNvCxnSpPr>
          <p:nvPr/>
        </p:nvCxnSpPr>
        <p:spPr>
          <a:xfrm>
            <a:off x="5803560" y="2208600"/>
            <a:ext cx="1237680" cy="11001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05" name="TextBox 11"/>
          <p:cNvSpPr/>
          <p:nvPr/>
        </p:nvSpPr>
        <p:spPr>
          <a:xfrm>
            <a:off x="5895000" y="3528000"/>
            <a:ext cx="285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Kad zaustavimo konterjner obriši ga, ne čuvaj ga na disku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ight Brace 12"/>
          <p:cNvSpPr/>
          <p:nvPr/>
        </p:nvSpPr>
        <p:spPr>
          <a:xfrm rot="5400000">
            <a:off x="6971400" y="1398960"/>
            <a:ext cx="272520" cy="19144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7" name="Straight Arrow Connector 14"/>
          <p:cNvCxnSpPr>
            <a:stCxn id="106" idx="1"/>
          </p:cNvCxnSpPr>
          <p:nvPr/>
        </p:nvCxnSpPr>
        <p:spPr>
          <a:xfrm>
            <a:off x="7107840" y="2220120"/>
            <a:ext cx="3033000" cy="130788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08" name="TextBox 16"/>
          <p:cNvSpPr/>
          <p:nvPr/>
        </p:nvSpPr>
        <p:spPr>
          <a:xfrm>
            <a:off x="9172800" y="3539520"/>
            <a:ext cx="285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Docker slika od koje želimo da napravimo konterjner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ight Brace 17"/>
          <p:cNvSpPr/>
          <p:nvPr/>
        </p:nvSpPr>
        <p:spPr>
          <a:xfrm rot="5400000">
            <a:off x="1898280" y="1617480"/>
            <a:ext cx="272520" cy="1433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0" name="TextBox 18"/>
          <p:cNvSpPr/>
          <p:nvPr/>
        </p:nvSpPr>
        <p:spPr>
          <a:xfrm>
            <a:off x="70200" y="3605040"/>
            <a:ext cx="2494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Nardba za pokretanje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Docker kontejenra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19"/>
          <p:cNvCxnSpPr>
            <a:stCxn id="109" idx="1"/>
            <a:endCxn id="110" idx="0"/>
          </p:cNvCxnSpPr>
          <p:nvPr/>
        </p:nvCxnSpPr>
        <p:spPr>
          <a:xfrm flipH="1">
            <a:off x="1317240" y="2197800"/>
            <a:ext cx="717840" cy="140760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12" name="Right Brace 25"/>
          <p:cNvSpPr/>
          <p:nvPr/>
        </p:nvSpPr>
        <p:spPr>
          <a:xfrm rot="5400000">
            <a:off x="1797120" y="4159440"/>
            <a:ext cx="272520" cy="1433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13" name="Straight Arrow Connector 26"/>
          <p:cNvCxnSpPr/>
          <p:nvPr/>
        </p:nvCxnSpPr>
        <p:spPr>
          <a:xfrm flipH="1">
            <a:off x="1901520" y="5012280"/>
            <a:ext cx="32040" cy="56772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14" name="TextBox 27"/>
          <p:cNvSpPr/>
          <p:nvPr/>
        </p:nvSpPr>
        <p:spPr>
          <a:xfrm>
            <a:off x="490320" y="5598000"/>
            <a:ext cx="3498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Nardba za prikazivanje Docker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kontejnera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ight Brace 29"/>
          <p:cNvSpPr/>
          <p:nvPr/>
        </p:nvSpPr>
        <p:spPr>
          <a:xfrm rot="5400000">
            <a:off x="2873520" y="4583520"/>
            <a:ext cx="272520" cy="5850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16" name="Straight Arrow Connector 30"/>
          <p:cNvCxnSpPr/>
          <p:nvPr/>
        </p:nvCxnSpPr>
        <p:spPr>
          <a:xfrm>
            <a:off x="3000240" y="5012280"/>
            <a:ext cx="855000" cy="56772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117" name="TextBox 32"/>
          <p:cNvSpPr/>
          <p:nvPr/>
        </p:nvSpPr>
        <p:spPr>
          <a:xfrm>
            <a:off x="3936600" y="5322960"/>
            <a:ext cx="285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Da se prika</a:t>
            </a:r>
            <a:r>
              <a:rPr b="0" lang="sr-Latn-RS" sz="1800" spc="-1" strike="noStrike">
                <a:solidFill>
                  <a:schemeClr val="dk1"/>
                </a:solidFill>
                <a:latin typeface="Aptos"/>
              </a:rPr>
              <a:t>žu i kontejneri koji su zaustavljeni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775B8C-C1FC-4D43-8A74-58EBBBD4BA8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Application>LibreOffice/24.2.5.2$Linux_X86_64 LibreOffice_project/420$Build-2</Application>
  <AppVersion>15.0000</AppVersion>
  <Words>2148</Words>
  <Paragraphs>396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2024-11-11T12:19:11Z</dcterms:created>
  <dc:creator>velibor dosljak</dc:creator>
  <dc:description/>
  <dc:language>en-US</dc:language>
  <cp:lastModifiedBy/>
  <dcterms:modified xsi:type="dcterms:W3CDTF">2024-11-26T01:02:04Z</dcterms:modified>
  <cp:revision>177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39</vt:i4>
  </property>
</Properties>
</file>