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1" r:id="rId22"/>
    <p:sldId id="283" r:id="rId23"/>
    <p:sldId id="282" r:id="rId24"/>
    <p:sldId id="285" r:id="rId25"/>
    <p:sldId id="286" r:id="rId26"/>
    <p:sldId id="290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D1B4-AB70-4554-B6D1-EB0A1D7E6772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6D00-65F9-40E5-AEDD-D38376A65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5C8C-D47A-27EA-A390-EB8D5EC72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168F-B057-8557-D23D-1CF98902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E700-0872-1A86-DE6D-7B2CC8E6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FFAF-EE71-48E2-B75D-0BA9097D75D3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A54A-FC71-FC4A-9D54-E33A23D3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D3AE-4FBF-6069-0E58-A93913A9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9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C162-BE0A-501B-4DFA-E00C0D22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7875-A230-CFD4-612B-14093B6E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F23D-2D76-D70F-46EB-6B41032B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073A-DE46-417D-96EA-D426693AA4AE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AD77-C260-D887-3E61-3B7C61EC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3BB8-4DEE-E133-0133-6AC9BDB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76AF7-70C6-BBE9-A5DC-547942CCA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1543-D1CD-CE85-A555-BACABAFE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A81B-775E-9675-ED58-A3A6809C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7B00-55A2-4A42-95B2-7ED3EBA017AF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2F90-4DDE-7402-C56F-AD9114BA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6709-8BB6-AC94-5A8B-233F1EF5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0E09-97D4-F095-F971-6DE331CD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E007-745D-9520-4989-BADC1E63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3BEF-9F59-AE70-3A61-CEB7C158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9AE-3FAB-419A-B310-F597BD511042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BFAE-F276-5247-153A-F8B74C95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6BCD-CCD3-68CF-FB44-692DA0F3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6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8BC0-7BA6-7A70-AA32-B6713381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A9A6D-AED1-5C1A-5B29-7AD0AFDA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2414-A9F7-9F13-397A-62BF20B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22AD-1A49-406A-8CCD-57FD68E4D478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B704-DCC6-5C7A-42FB-8E8E8713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D6CC-5669-7269-45E4-2CFC398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697F-F3B8-BD9E-96E2-7187E626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280A-EF8A-9AEF-4A51-B25ADBAD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4CA69-19E1-AB77-D939-96EEB2BD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BB945-6899-8963-E184-2663BB73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CBB9-9FC5-4B00-8EF9-9F7C7CE66174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5FCC-65B4-CA43-9FDE-0C96914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D0710-815B-DB4C-A61C-FF5F8AEC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1C59-4021-0B4B-4313-DAFE1A5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C3E7-D925-3394-060F-61491599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53E9-64C0-D84D-F0E9-7214E0AA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AFED-9E0C-E324-71C4-4AC86C1F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031A9-D669-303D-AFDF-B7DF7257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B025-8A2B-A8B3-A52C-14969B4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25A1-B353-47D9-86BE-0F70BC94DF67}" type="datetime1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6E0D4-8E4B-F018-5F16-9FA69A3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5B931-666E-0A86-B42E-924E423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B788-DD9B-0D54-9F2A-FF546AA2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8B55A-3273-43B7-82DD-5B7640EA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357-C653-47C9-A8E1-8C366AB07B04}" type="datetime1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4AF02-7A7B-6BAC-8E33-917D3E1A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9DF96-87E8-BEE2-6030-AA6B176B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9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94560-63DE-C0FD-F80F-74D44AAE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C04-99D8-4027-A174-FD1BF76E2870}" type="datetime1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43D9-C9FA-46D5-D49F-200225DD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D0917-8BB6-2677-513D-B3F03F8B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2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4BDE-1D9E-7356-F84D-421CABE7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BD3-70B1-0591-7CAE-E2DFC6BE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7289-02E5-8946-3515-B25C12BC2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172B5-5153-1927-8DFE-7223E34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567E-2A7B-4D4B-BFEB-5578339B8E5C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DEF1-DB3B-5B13-1A4C-8AA0430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CC31-D6B0-E4F7-DC99-2468668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4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98F-34A9-C9A9-507B-7F597242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B0DA6-F410-BEA3-2840-725A71EFF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67094-2B18-640B-09BA-73604CCC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00202-E657-C066-6C13-318D6B4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6640-EFDB-4F1F-BF8B-10BB07F07990}" type="datetime1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91B5-40AD-EC62-412B-7E94FD91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50D0-B05C-521B-E41F-17CC8D5D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14360-DCE0-5642-3F26-64418AF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E8BC7-F7AC-4531-3307-A4BFF92D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E04C2-53F5-DBE3-0F4D-96AE0CC4D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6A071-9041-476F-A841-6A13AA9DCBC8}" type="datetime1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F202-2DEB-5361-163A-0E37BF14B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C3C6-A69B-E477-E13E-6936B307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F9B55-C814-424B-8BAB-4516D368B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0EF-02F9-8D00-3E2B-81F3D2D6B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B989-3DB3-984E-427C-892EC6314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3059-A0B3-7866-C78F-0726F41B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4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DC8-784F-76F8-5006-07293A43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Pokretanje</a:t>
            </a:r>
            <a:r>
              <a:rPr lang="en-GB" dirty="0"/>
              <a:t> docker </a:t>
            </a:r>
            <a:r>
              <a:rPr lang="en-GB" dirty="0" err="1"/>
              <a:t>containera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C663-018C-95C9-2536-A854BB4A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0" i="0" dirty="0">
                <a:solidFill>
                  <a:srgbClr val="ABB2BF"/>
                </a:solidFill>
                <a:effectLst/>
                <a:latin typeface="ui-monospace"/>
              </a:rPr>
              <a:t>ping google.com -c 1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dirty="0">
                <a:solidFill>
                  <a:srgbClr val="ABB2BF"/>
                </a:solidFill>
                <a:latin typeface="ui-monospace"/>
              </a:rPr>
              <a:t>apt update</a:t>
            </a:r>
          </a:p>
          <a:p>
            <a:endParaRPr lang="sr-Latn-RS" dirty="0">
              <a:solidFill>
                <a:srgbClr val="ABB2BF"/>
              </a:solidFill>
              <a:latin typeface="ui-monospace"/>
            </a:endParaRPr>
          </a:p>
          <a:p>
            <a:endParaRPr lang="sr-Latn-RS" dirty="0">
              <a:solidFill>
                <a:srgbClr val="ABB2BF"/>
              </a:solidFill>
              <a:latin typeface="ui-monospace"/>
            </a:endParaRP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apt install 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iputils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-ping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dirty="0">
                <a:solidFill>
                  <a:srgbClr val="ABB2BF"/>
                </a:solidFill>
                <a:latin typeface="ui-monospace"/>
              </a:rPr>
              <a:t>exit</a:t>
            </a:r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3745-597B-7C71-3EEB-5316DFC6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10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02078-66A7-8820-E9E7-35712C9A2DF7}"/>
              </a:ext>
            </a:extLst>
          </p:cNvPr>
          <p:cNvCxnSpPr>
            <a:cxnSpLocks/>
          </p:cNvCxnSpPr>
          <p:nvPr/>
        </p:nvCxnSpPr>
        <p:spPr>
          <a:xfrm>
            <a:off x="4197096" y="2075688"/>
            <a:ext cx="339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7FBBE-4B6F-0F1C-5548-7D708A37B0F3}"/>
              </a:ext>
            </a:extLst>
          </p:cNvPr>
          <p:cNvSpPr txBox="1"/>
          <p:nvPr/>
        </p:nvSpPr>
        <p:spPr>
          <a:xfrm>
            <a:off x="7695683" y="1590068"/>
            <a:ext cx="3658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Aplikacija za provjeru da </a:t>
            </a:r>
          </a:p>
          <a:p>
            <a:r>
              <a:rPr lang="sr-Latn-RS" dirty="0"/>
              <a:t>li postoji data adresa u mreži i da li</a:t>
            </a:r>
          </a:p>
          <a:p>
            <a:r>
              <a:rPr lang="sr-Latn-RS" dirty="0"/>
              <a:t>može da joj se pristupi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B3243-0A10-9CA6-B6CF-4E60BC076A7C}"/>
              </a:ext>
            </a:extLst>
          </p:cNvPr>
          <p:cNvCxnSpPr>
            <a:cxnSpLocks/>
          </p:cNvCxnSpPr>
          <p:nvPr/>
        </p:nvCxnSpPr>
        <p:spPr>
          <a:xfrm>
            <a:off x="2752627" y="3223967"/>
            <a:ext cx="4798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A2737D-02BF-28FA-E75C-78B0D7FFF6E1}"/>
              </a:ext>
            </a:extLst>
          </p:cNvPr>
          <p:cNvSpPr txBox="1"/>
          <p:nvPr/>
        </p:nvSpPr>
        <p:spPr>
          <a:xfrm>
            <a:off x="7643299" y="2759238"/>
            <a:ext cx="421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Updatovanje repositorijuma sa</a:t>
            </a:r>
          </a:p>
          <a:p>
            <a:r>
              <a:rPr lang="sr-Latn-RS" dirty="0"/>
              <a:t>aplikacijama koje mogu da se instaliraju</a:t>
            </a:r>
          </a:p>
          <a:p>
            <a:r>
              <a:rPr lang="sr-Latn-RS" dirty="0"/>
              <a:t>na Debian based operativnim sistemima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B97B0-5DC2-0310-16A9-FB2880AD8113}"/>
              </a:ext>
            </a:extLst>
          </p:cNvPr>
          <p:cNvCxnSpPr>
            <a:cxnSpLocks/>
          </p:cNvCxnSpPr>
          <p:nvPr/>
        </p:nvCxnSpPr>
        <p:spPr>
          <a:xfrm>
            <a:off x="4119513" y="4451243"/>
            <a:ext cx="3355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7C3E65-BFA2-EB78-C5D1-A83F64F1A00C}"/>
              </a:ext>
            </a:extLst>
          </p:cNvPr>
          <p:cNvSpPr txBox="1"/>
          <p:nvPr/>
        </p:nvSpPr>
        <p:spPr>
          <a:xfrm>
            <a:off x="7643299" y="4266577"/>
            <a:ext cx="27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Instaliranje aplikacije ping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236F5-483B-1C7A-2F6D-18D468E401A6}"/>
              </a:ext>
            </a:extLst>
          </p:cNvPr>
          <p:cNvCxnSpPr>
            <a:cxnSpLocks/>
          </p:cNvCxnSpPr>
          <p:nvPr/>
        </p:nvCxnSpPr>
        <p:spPr>
          <a:xfrm>
            <a:off x="1960775" y="5599522"/>
            <a:ext cx="5590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6976B5-8D43-3C61-001C-CC25E547888C}"/>
              </a:ext>
            </a:extLst>
          </p:cNvPr>
          <p:cNvSpPr txBox="1"/>
          <p:nvPr/>
        </p:nvSpPr>
        <p:spPr>
          <a:xfrm>
            <a:off x="7695683" y="5392750"/>
            <a:ext cx="341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Zatvaranje terminala. Zaustavice</a:t>
            </a:r>
          </a:p>
          <a:p>
            <a:r>
              <a:rPr lang="sr-Latn-RS" dirty="0"/>
              <a:t>i kontejenr u kojem se nalazimo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93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C18-D969-ADE3-843D-99FE3C58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Pokretanje</a:t>
            </a:r>
            <a:r>
              <a:rPr lang="en-GB" dirty="0"/>
              <a:t> docker </a:t>
            </a:r>
            <a:r>
              <a:rPr lang="en-GB" dirty="0" err="1"/>
              <a:t>containera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82D-A470-AB3B-038C-B2A0E436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/>
          <a:lstStyle/>
          <a:p>
            <a:r>
              <a:rPr lang="sr-Latn-RS" dirty="0"/>
              <a:t>Kad zaustavimo docker kontejenr, sve što smo ranije instalirali i fajlovi koje smo kreirali u tom kontejneru biće obrisani.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A3A1D-A74E-E60D-51D0-43172A0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64D40-D71D-33B8-FD1F-939278B70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0"/>
          <a:stretch/>
        </p:blipFill>
        <p:spPr bwMode="auto">
          <a:xfrm>
            <a:off x="2762250" y="2712082"/>
            <a:ext cx="394983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AF301-6AEB-34A2-94D1-62251CA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844" y="2657218"/>
            <a:ext cx="1543181" cy="1020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9238F-597D-5E0D-C891-6F8DAF23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16" y="3854560"/>
            <a:ext cx="1543181" cy="1020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BACDA-E2E3-0962-D6AD-8ABB78B9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48" y="5122336"/>
            <a:ext cx="1543181" cy="102059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BBA48-FAEA-5A4E-C30A-0E6D22DB6898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 flipV="1">
            <a:off x="6712085" y="3167513"/>
            <a:ext cx="1530759" cy="119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D50E2E-CBE7-3D84-7CA8-77587656A7CA}"/>
              </a:ext>
            </a:extLst>
          </p:cNvPr>
          <p:cNvCxnSpPr>
            <a:stCxn id="1026" idx="3"/>
            <a:endCxn id="9" idx="1"/>
          </p:cNvCxnSpPr>
          <p:nvPr/>
        </p:nvCxnSpPr>
        <p:spPr>
          <a:xfrm>
            <a:off x="6712085" y="4364670"/>
            <a:ext cx="1559031" cy="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A903DF-580B-E5CE-8666-8F6C8D2AE10B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>
            <a:off x="6712085" y="4364670"/>
            <a:ext cx="1620963" cy="126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5D90E7-9853-93DF-C8A0-4B8CBD77F66A}"/>
              </a:ext>
            </a:extLst>
          </p:cNvPr>
          <p:cNvSpPr txBox="1"/>
          <p:nvPr/>
        </p:nvSpPr>
        <p:spPr>
          <a:xfrm>
            <a:off x="7264322" y="5263299"/>
            <a:ext cx="57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21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F3938-FD1B-B8BC-479C-0F099362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2DEAF9-AEDF-4DAF-7A94-0E818CCB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D4786-2C60-F122-1D34-E97C1383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Fajl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kontejnera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216FA9-FC0E-2FDB-1EC2-7C52F085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640038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Kontejner se kreira iz slike</a:t>
            </a:r>
          </a:p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Sve što je u slici se tretira kao read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-only</a:t>
            </a:r>
          </a:p>
          <a:p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Dodaje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se 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samo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novi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sloj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po </a:t>
            </a:r>
            <a:r>
              <a:rPr lang="en-GB" sz="2400" dirty="0" err="1">
                <a:solidFill>
                  <a:schemeClr val="bg1">
                    <a:alpha val="80000"/>
                  </a:schemeClr>
                </a:solidFill>
              </a:rPr>
              <a:t>kojem</a:t>
            </a: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će da se piše dok je kontejner aktivan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59095B-E2D3-7033-2D9C-C6117635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2" descr="Docker container filesystem diagram">
            <a:extLst>
              <a:ext uri="{FF2B5EF4-FFF2-40B4-BE49-F238E27FC236}">
                <a16:creationId xmlns:a16="http://schemas.microsoft.com/office/drawing/2014/main" id="{04610E75-B5A5-53A9-D16F-7B8028AB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708022"/>
            <a:ext cx="5260976" cy="34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0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94DF-52F7-F47E-18AA-08C64F4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Kontejner koji se čuva i nakon što se zaustavi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01C5-4AF0-7E19-C078-C8047311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--name my-ubuntu-container ubuntu:22.04 </a:t>
            </a:r>
            <a:br>
              <a:rPr lang="en-GB" dirty="0"/>
            </a:b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dirty="0">
                <a:solidFill>
                  <a:srgbClr val="ABB2BF"/>
                </a:solidFill>
                <a:latin typeface="ui-monospace"/>
              </a:rPr>
              <a:t>d</a:t>
            </a:r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ocker stop my-ubuntu-container</a:t>
            </a: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container 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ps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-a | grep my-ubuntu-container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dirty="0">
                <a:solidFill>
                  <a:srgbClr val="ABB2BF"/>
                </a:solidFill>
                <a:latin typeface="ui-monospace"/>
              </a:rPr>
              <a:t>d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ocker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container inspect my-ubuntu-container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start my-ubuntu-container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attach my-ubuntu-container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0AF4F-4255-A760-BCA7-8AC6AD47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ABB993E-6F6B-F69D-5B7A-E129556CA1E7}"/>
              </a:ext>
            </a:extLst>
          </p:cNvPr>
          <p:cNvSpPr/>
          <p:nvPr/>
        </p:nvSpPr>
        <p:spPr>
          <a:xfrm rot="5400000">
            <a:off x="5155531" y="208629"/>
            <a:ext cx="280253" cy="42219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ECC4FAD-6C96-DC89-7BBC-6D7A6473EAC8}"/>
              </a:ext>
            </a:extLst>
          </p:cNvPr>
          <p:cNvSpPr/>
          <p:nvPr/>
        </p:nvSpPr>
        <p:spPr>
          <a:xfrm rot="5400000">
            <a:off x="2860145" y="2071200"/>
            <a:ext cx="216247" cy="4328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F5C05-C32F-90B6-7E0F-F5449283C5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446046" y="2395731"/>
            <a:ext cx="522222" cy="75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C72B99-49D0-9254-E378-5C001CE9BB1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95657" y="2459737"/>
            <a:ext cx="1" cy="72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D4C326-AAFB-8CEC-451E-11956BEAC7B4}"/>
              </a:ext>
            </a:extLst>
          </p:cNvPr>
          <p:cNvSpPr txBox="1"/>
          <p:nvPr/>
        </p:nvSpPr>
        <p:spPr>
          <a:xfrm>
            <a:off x="1097280" y="3179889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Isto što i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--interactive --</a:t>
            </a:r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tty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F0D12-3619-4064-275A-FBE9C67539A4}"/>
              </a:ext>
            </a:extLst>
          </p:cNvPr>
          <p:cNvSpPr txBox="1"/>
          <p:nvPr/>
        </p:nvSpPr>
        <p:spPr>
          <a:xfrm>
            <a:off x="4053893" y="3179889"/>
            <a:ext cx="429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Dajemo ime kontejneru, </a:t>
            </a:r>
          </a:p>
          <a:p>
            <a:r>
              <a:rPr lang="sr-Latn-RS" dirty="0"/>
              <a:t>ako ne damo ime koristiće se random 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58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F991-8CF6-243C-DCA4-3BDBD484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docker slike sa instaliranim softverom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066-6262-0ED6-D629-AE12F3D8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Možemo da kriramo novu docker sliku iz postojeće i da joj dodamo sve što je nama potrebno.</a:t>
            </a: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build --tag my-ubuntu-image -&lt;&lt;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EOF </a:t>
            </a:r>
            <a:endParaRPr lang="sr-Latn-RS" b="0" i="0" dirty="0">
              <a:solidFill>
                <a:srgbClr val="98C379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98C379"/>
                </a:solidFill>
                <a:latin typeface="ui-monospace"/>
              </a:rPr>
              <a:t>   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FROM ubuntu:22.04 </a:t>
            </a:r>
            <a:endParaRPr lang="sr-Latn-RS" b="0" i="0" dirty="0">
              <a:solidFill>
                <a:srgbClr val="98C379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sr-Latn-RS" b="0" i="0" dirty="0">
                <a:solidFill>
                  <a:srgbClr val="98C379"/>
                </a:solidFill>
                <a:effectLst/>
                <a:latin typeface="ui-monospace"/>
              </a:rPr>
              <a:t>   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RUN apt update &amp;&amp; apt install </a:t>
            </a:r>
            <a:r>
              <a:rPr lang="en-GB" b="0" i="0" dirty="0" err="1">
                <a:solidFill>
                  <a:srgbClr val="98C379"/>
                </a:solidFill>
                <a:effectLst/>
                <a:latin typeface="ui-monospace"/>
              </a:rPr>
              <a:t>iputils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-ping --yes </a:t>
            </a:r>
            <a:endParaRPr lang="sr-Latn-RS" b="0" i="0" dirty="0">
              <a:solidFill>
                <a:srgbClr val="98C379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sr-Latn-RS" b="0" i="0" dirty="0">
                <a:solidFill>
                  <a:srgbClr val="98C379"/>
                </a:solidFill>
                <a:effectLst/>
                <a:latin typeface="ui-monospace"/>
              </a:rPr>
              <a:t>   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EOF</a:t>
            </a:r>
            <a:r>
              <a:rPr lang="sr-Latn-RS" b="0" i="0" dirty="0">
                <a:solidFill>
                  <a:srgbClr val="98C379"/>
                </a:solidFill>
                <a:effectLst/>
                <a:latin typeface="ui-monospace"/>
              </a:rPr>
              <a:t>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dirty="0">
              <a:solidFill>
                <a:srgbClr val="ABB2BF"/>
              </a:solidFill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Run a container based on that image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my-ubuntu-image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dirty="0">
              <a:solidFill>
                <a:srgbClr val="ABB2BF"/>
              </a:solidFill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Confirm that ping was pre-installed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ping google.com -c 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25DF7-77D4-AFF5-5FF9-2E48B0D0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14</a:t>
            </a:fld>
            <a:endParaRPr lang="en-GB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84A2D08-C741-5CC9-937D-B0B8A60095E0}"/>
              </a:ext>
            </a:extLst>
          </p:cNvPr>
          <p:cNvSpPr/>
          <p:nvPr/>
        </p:nvSpPr>
        <p:spPr>
          <a:xfrm>
            <a:off x="6510528" y="2130552"/>
            <a:ext cx="2194560" cy="1298448"/>
          </a:xfrm>
          <a:prstGeom prst="wedgeEllipseCallout">
            <a:avLst>
              <a:gd name="adj1" fmla="val -61250"/>
              <a:gd name="adj2" fmla="val 223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Bitno je da se ovako napise as novim redovima.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58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8106-8B35-0CB9-15B2-D174B9A7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docker kontejneru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AD2E-FFA1-206F-187E-F9EC1D7D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Svi podaci koje kreiramo u docker kontejneru se brišu nakon zaustavljanja kontejnera</a:t>
            </a:r>
          </a:p>
          <a:p>
            <a:pPr lvl="1"/>
            <a:r>
              <a:rPr lang="sr-Latn-RS" dirty="0"/>
              <a:t>Briše se ContainerLayer koji služi za pisanje dok je container aktivan</a:t>
            </a:r>
          </a:p>
          <a:p>
            <a:r>
              <a:rPr lang="sr-Latn-RS" dirty="0"/>
              <a:t>Potrebno je da povežemo neki folder iz host os tako da se on prikazuje u dokcer containeru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BC5E-41C9-E8DF-E544-AAEF5F10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00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0C9B-B90D-E095-B25C-BA24CAE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docker kontejneru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2CBFE-94B8-5434-5E31-5EC0AA86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9202-A5F5-0005-0784-B5D0C556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Create a container from the ubuntu image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ubuntu:22.04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Make a directory and store a file in it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mkdir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my-data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echo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"Hello from the container!"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&gt; /my-data/hello.txt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Confirm the file exists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cat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my-data/hello.txt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3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D1A8-B72A-FE34-09E4-E07914E2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docker kontejneru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D517-819E-FB68-9AF3-ABD41ED9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>
                <a:solidFill>
                  <a:srgbClr val="5C6370"/>
                </a:solidFill>
                <a:effectLst/>
                <a:latin typeface="ui-monospace"/>
              </a:rPr>
              <a:t># Create a container from the ubuntu image</a:t>
            </a:r>
            <a:r>
              <a:rPr lang="en-GB" b="0" i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>
                <a:solidFill>
                  <a:srgbClr val="ABB2BF"/>
                </a:solidFill>
                <a:effectLst/>
                <a:latin typeface="ui-monospace"/>
              </a:rPr>
              <a:t> ubuntu:22.04 </a:t>
            </a: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>
                <a:solidFill>
                  <a:srgbClr val="5C6370"/>
                </a:solidFill>
                <a:effectLst/>
                <a:latin typeface="ui-monospace"/>
              </a:rPr>
              <a:t># Check if the file exists</a:t>
            </a:r>
            <a:r>
              <a:rPr lang="en-GB" b="0" i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>
                <a:solidFill>
                  <a:srgbClr val="E6C07B"/>
                </a:solidFill>
                <a:effectLst/>
                <a:latin typeface="ui-monospace"/>
              </a:rPr>
              <a:t>cat</a:t>
            </a:r>
            <a:r>
              <a:rPr lang="en-GB" b="0" i="0">
                <a:solidFill>
                  <a:srgbClr val="ABB2BF"/>
                </a:solidFill>
                <a:effectLst/>
                <a:latin typeface="ui-monospace"/>
              </a:rPr>
              <a:t> my-data/hello.txt </a:t>
            </a: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sr-Latn-RS" b="0" i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>
                <a:solidFill>
                  <a:srgbClr val="5C6370"/>
                </a:solidFill>
                <a:effectLst/>
                <a:latin typeface="ui-monospace"/>
              </a:rPr>
              <a:t># Produces error: `cat: my-data/hello.txt: No such file or directory`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EC7B-6E89-193B-882B-1DF03E95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1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3C540-0B90-B76B-BE4F-56C4D59E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F3B4262-A716-D34C-6C70-E55FD0D7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AB701-0F7F-55AD-7EB4-3679D2C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Podaci</a:t>
            </a:r>
            <a:r>
              <a:rPr lang="en-GB" sz="4000" dirty="0">
                <a:solidFill>
                  <a:schemeClr val="bg1"/>
                </a:solidFill>
              </a:rPr>
              <a:t> u docker </a:t>
            </a:r>
            <a:r>
              <a:rPr lang="en-GB" sz="4000" dirty="0" err="1">
                <a:solidFill>
                  <a:schemeClr val="bg1"/>
                </a:solidFill>
              </a:rPr>
              <a:t>kontejneru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0635FB-FC38-DAF6-D8B4-960FA1B2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640038"/>
          </a:xfrm>
        </p:spPr>
        <p:txBody>
          <a:bodyPr>
            <a:normAutofit fontScale="92500" lnSpcReduction="20000"/>
          </a:bodyPr>
          <a:lstStyle/>
          <a:p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Ne možemo podatke koji će da se mijenjaju da ugradimo u docker sliku kao što smo uradili sa aplikacijom (ping ili g++) koja nam je trebala</a:t>
            </a:r>
          </a:p>
          <a:p>
            <a:r>
              <a:rPr lang="en-GB" sz="1300" dirty="0" err="1">
                <a:solidFill>
                  <a:schemeClr val="bg1">
                    <a:alpha val="80000"/>
                  </a:schemeClr>
                </a:solidFill>
              </a:rPr>
              <a:t>Potrebno</a:t>
            </a:r>
            <a:r>
              <a:rPr lang="en-GB" sz="1300" dirty="0">
                <a:solidFill>
                  <a:schemeClr val="bg1">
                    <a:alpha val="80000"/>
                  </a:schemeClr>
                </a:solidFill>
              </a:rPr>
              <a:t> je da </a:t>
            </a:r>
            <a:r>
              <a:rPr lang="en-GB" sz="1300" dirty="0" err="1">
                <a:solidFill>
                  <a:schemeClr val="bg1">
                    <a:alpha val="80000"/>
                  </a:schemeClr>
                </a:solidFill>
              </a:rPr>
              <a:t>pove</a:t>
            </a:r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žemo diretorijum iz host Operativnog Sistema sa direktorijumom unitar kontejnera u kojem želimo da smjesimo podatke.</a:t>
            </a:r>
          </a:p>
          <a:p>
            <a:pPr lvl="1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Docker volumes</a:t>
            </a:r>
          </a:p>
          <a:p>
            <a:pPr lvl="2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Preporučeni metod za čuvanje podataka u produkciji</a:t>
            </a:r>
          </a:p>
          <a:p>
            <a:pPr lvl="2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Možemo da kontrolišemo volume pomoću cli</a:t>
            </a:r>
          </a:p>
          <a:p>
            <a:pPr lvl="1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Bind mount</a:t>
            </a:r>
          </a:p>
          <a:p>
            <a:pPr lvl="2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Sami napravimo direktorijum koji želimo da bude vidljiv u docker slici</a:t>
            </a:r>
          </a:p>
          <a:p>
            <a:pPr lvl="2"/>
            <a:r>
              <a:rPr lang="sr-Latn-RS" sz="1300" dirty="0">
                <a:solidFill>
                  <a:schemeClr val="bg1">
                    <a:alpha val="80000"/>
                  </a:schemeClr>
                </a:solidFill>
              </a:rPr>
              <a:t>Pogodno za izmjene u kodu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1EC7F-8253-CC88-1D0F-235F311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2" descr="Docker volumes diagram">
            <a:extLst>
              <a:ext uri="{FF2B5EF4-FFF2-40B4-BE49-F238E27FC236}">
                <a16:creationId xmlns:a16="http://schemas.microsoft.com/office/drawing/2014/main" id="{27A8B8CB-4402-09EB-18D2-37C5F670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212616"/>
            <a:ext cx="5260976" cy="239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98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5E19-DDB1-3FEB-7248-64599D0D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docker kontejneru (volume mount)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F3AE-48D7-78D8-C671-1CD72415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create a named volume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volume create my-volume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Create a container and mount the volume into the container filesystem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GB" dirty="0">
                <a:solidFill>
                  <a:srgbClr val="ABB2BF"/>
                </a:solidFill>
                <a:latin typeface="ui-monospace"/>
              </a:rPr>
              <a:t>\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  --mount 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source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=my-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volume,destination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=/my-data/ </a:t>
            </a:r>
          </a:p>
          <a:p>
            <a:pPr marL="0" indent="0">
              <a:buNone/>
            </a:pPr>
            <a:r>
              <a:rPr lang="en-GB" dirty="0">
                <a:solidFill>
                  <a:srgbClr val="ABB2BF"/>
                </a:solidFill>
                <a:latin typeface="ui-monospace"/>
              </a:rPr>
              <a:t>  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ubuntu:22.04</a:t>
            </a:r>
          </a:p>
          <a:p>
            <a:pPr marL="0" indent="0">
              <a:buNone/>
            </a:pPr>
            <a:endParaRPr lang="en-GB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There is a similar (but shorter) syntax using -v which accomplishes the same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-v my-volume:/my-data ubuntu:22.04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9ACA-6EB7-2438-FC99-6C7C93FE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19</a:t>
            </a:fld>
            <a:endParaRPr lang="en-GB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8F24AD7-CB7D-6133-232D-72116C0E1965}"/>
              </a:ext>
            </a:extLst>
          </p:cNvPr>
          <p:cNvSpPr/>
          <p:nvPr/>
        </p:nvSpPr>
        <p:spPr>
          <a:xfrm>
            <a:off x="8467344" y="3621024"/>
            <a:ext cx="2249424" cy="859536"/>
          </a:xfrm>
          <a:prstGeom prst="wedgeEllipseCallout">
            <a:avLst>
              <a:gd name="adj1" fmla="val -67174"/>
              <a:gd name="adj2" fmla="val -2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Sve</a:t>
            </a:r>
            <a:r>
              <a:rPr lang="en-GB" sz="1100" dirty="0"/>
              <a:t> </a:t>
            </a:r>
            <a:r>
              <a:rPr lang="sr-Latn-RS" sz="1100" dirty="0"/>
              <a:t>što unutar docker containera sačuvamo u direktorijumu /my-data, biće trajno sačuvano u volume</a:t>
            </a:r>
            <a:endParaRPr lang="en-GB" sz="11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666E411-3AC1-DE32-F842-BA32BC19B6DC}"/>
              </a:ext>
            </a:extLst>
          </p:cNvPr>
          <p:cNvSpPr/>
          <p:nvPr/>
        </p:nvSpPr>
        <p:spPr>
          <a:xfrm>
            <a:off x="5760720" y="1690688"/>
            <a:ext cx="4096512" cy="668464"/>
          </a:xfrm>
          <a:prstGeom prst="wedgeEllipseCallout">
            <a:avLst>
              <a:gd name="adj1" fmla="val -50074"/>
              <a:gd name="adj2" fmla="val 474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Docker kreira direktorijum u /var/lib/docker/volumes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60F8C-1F87-D1E2-5C16-2A5ECCED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Motivacija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30A31-92B7-F07F-47B8-79C0E5E2A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"/>
          <a:stretch/>
        </p:blipFill>
        <p:spPr bwMode="auto">
          <a:xfrm>
            <a:off x="7115177" y="115193"/>
            <a:ext cx="4950618" cy="66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F7E5E-B7AB-DCE6-DA52-AC7B2DAC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7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596D-92FE-5324-AE3F-540667D7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docker kontejneru (bind mount)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5B7A-1A41-A63E-9001-84FA8C52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Create a container that mounts a directory from the host filesystem into the container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--mount 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type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=</a:t>
            </a:r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bind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,</a:t>
            </a:r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source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=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"</a:t>
            </a:r>
            <a:r>
              <a:rPr lang="en-GB" b="0" i="0" dirty="0">
                <a:solidFill>
                  <a:srgbClr val="D19A66"/>
                </a:solidFill>
                <a:effectLst/>
                <a:latin typeface="ui-monospace"/>
              </a:rPr>
              <a:t>${PWD}</a:t>
            </a:r>
            <a:r>
              <a:rPr lang="en-GB" b="0" i="0" dirty="0">
                <a:solidFill>
                  <a:srgbClr val="98C379"/>
                </a:solidFill>
                <a:effectLst/>
                <a:latin typeface="ui-monospace"/>
              </a:rPr>
              <a:t>"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/my-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data,destination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=/my-data ubuntu:22.04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Again, there is a similar (but shorter) syntax using -v which accomplishes the same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-v </a:t>
            </a:r>
            <a:r>
              <a:rPr lang="en-GB" b="0" i="0" dirty="0">
                <a:solidFill>
                  <a:srgbClr val="D19A66"/>
                </a:solidFill>
                <a:effectLst/>
                <a:latin typeface="ui-monospace"/>
              </a:rPr>
              <a:t>${PWD}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/my-data:/my-data ubuntu:22.04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BCB1-4CDF-F1C7-4A56-AB297189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20</a:t>
            </a:fld>
            <a:endParaRPr lang="en-GB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8CAC486-8EB4-9CFB-7A06-5427FE41A0FB}"/>
              </a:ext>
            </a:extLst>
          </p:cNvPr>
          <p:cNvSpPr/>
          <p:nvPr/>
        </p:nvSpPr>
        <p:spPr>
          <a:xfrm>
            <a:off x="7543800" y="3255264"/>
            <a:ext cx="2651760" cy="749808"/>
          </a:xfrm>
          <a:prstGeom prst="wedgeEllipseCallout">
            <a:avLst>
              <a:gd name="adj1" fmla="val -51178"/>
              <a:gd name="adj2" fmla="val -435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/>
              <a:t>Diretorijum iz hosto OS direktono uključujemo u container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012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4D047-313C-8583-CB25-0342A9C12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EACB6B-2A7E-6AFD-D8AA-5E0FBAFA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F6726-D3D4-A23A-0ABB-1306B23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r-Latn-RS" sz="4000" dirty="0">
                <a:solidFill>
                  <a:schemeClr val="bg1"/>
                </a:solidFill>
              </a:rPr>
              <a:t>Dockerfile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73EA4C-963D-25FE-0E91-5735E05A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640038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Tekstualni dokument koji sadrži komande koje je treba da se izvrše da bi dobili docker sliku sa svim potrebnim softverom za izvršavanje aplikacije</a:t>
            </a:r>
          </a:p>
          <a:p>
            <a:endParaRPr lang="sr-Latn-R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https://docs.docker.com/reference/dockerfile/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DF079-EC6A-C55B-E0D5-C5600E70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21</a:t>
            </a:fld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F55BAD-163D-E1E5-4C1B-2F8EBE69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24640" r="40760" b="15130"/>
          <a:stretch/>
        </p:blipFill>
        <p:spPr bwMode="auto">
          <a:xfrm>
            <a:off x="7315200" y="2590800"/>
            <a:ext cx="3597404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6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364E3-626E-8ABC-4924-D89BFCE7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8493DB-1B6A-47CD-66DC-81726265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9EDCC-6DED-674F-564F-50370D24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r-Latn-RS" sz="4000" dirty="0">
                <a:solidFill>
                  <a:schemeClr val="bg1"/>
                </a:solidFill>
              </a:rPr>
              <a:t>Kreiranje docker slike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1009E7-EB4C-F5E2-2117-9AB263C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640038"/>
          </a:xfrm>
        </p:spPr>
        <p:txBody>
          <a:bodyPr>
            <a:normAutofit fontScale="70000" lnSpcReduction="20000"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Docker file se obično smješta u direktorijum sa kodom, pošto će da nam bude važno gdje se nalazi docker file (context)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Kontekst može da bude i url sa kodom ili git repozitorijum</a:t>
            </a:r>
          </a:p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Kada se izvrše naredbe iz docker filea u odgovarajućem kontekstu dobijemo dockler sliku</a:t>
            </a:r>
          </a:p>
          <a:p>
            <a:pPr lvl="1"/>
            <a:endParaRPr lang="sr-Latn-RS" sz="2000" dirty="0">
              <a:solidFill>
                <a:schemeClr val="bg1">
                  <a:alpha val="80000"/>
                </a:schemeClr>
              </a:solidFill>
            </a:endParaRP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Svi fajlovi koji zadovoljavaju neki od regexa u .dockerignore fajlu seigornoriši prilikom kreiranja docker slike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63425-B04F-0ACE-0872-C204589B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2" descr="Diagram showing build context and .dockerignore file">
            <a:extLst>
              <a:ext uri="{FF2B5EF4-FFF2-40B4-BE49-F238E27FC236}">
                <a16:creationId xmlns:a16="http://schemas.microsoft.com/office/drawing/2014/main" id="{603940CF-6FCE-6FC6-BB2C-65C30B2E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197255"/>
            <a:ext cx="5829300" cy="3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9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BEF8-499B-0A74-724E-714F3617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Dockerfile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4C1C4-BC43-FA8A-FE7D-4398F542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23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5F86AA-E2D2-100A-7A3C-1922544F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Skup instrukcija oblika INSTRUCTION arguments</a:t>
            </a:r>
          </a:p>
          <a:p>
            <a:r>
              <a:rPr lang="sr-Latn-RS" dirty="0"/>
              <a:t>Instrukcije nisu case sensitive. Konvencija je da se pišu UPPERCASE</a:t>
            </a:r>
          </a:p>
          <a:p>
            <a:r>
              <a:rPr lang="sr-Latn-RS" dirty="0"/>
              <a:t>Instrukcije se izvršavaju redosljedom kojim su napisane u dockerfile-u</a:t>
            </a:r>
          </a:p>
          <a:p>
            <a:r>
              <a:rPr lang="sr-Latn-RS" dirty="0"/>
              <a:t>Svka komanda dodaje novi sloj u unified filesystem</a:t>
            </a:r>
          </a:p>
          <a:p>
            <a:r>
              <a:rPr lang="sr-Latn-RS" dirty="0"/>
              <a:t>Dockerfile mora počinjati instrukcijom FROM</a:t>
            </a:r>
          </a:p>
        </p:txBody>
      </p:sp>
    </p:spTree>
    <p:extLst>
      <p:ext uri="{BB962C8B-B14F-4D97-AF65-F5344CB8AC3E}">
        <p14:creationId xmlns:p14="http://schemas.microsoft.com/office/powerpoint/2010/main" val="127881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9F6C-653A-6CB8-4924-F040B95C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C2B8-8330-CCE8-61FB-8E895ABF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FE17-17D8-D468-D7F0-CE348520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b="0" i="1" dirty="0">
                <a:solidFill>
                  <a:srgbClr val="5C6370"/>
                </a:solidFill>
                <a:effectLst/>
                <a:latin typeface="ui-monospace"/>
              </a:rPr>
              <a:t>Docker slika treba da bude zasnovana na ubuntu docker slici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FROM ubuntu</a:t>
            </a: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b="0" i="1" dirty="0">
                <a:solidFill>
                  <a:srgbClr val="5C6370"/>
                </a:solidFill>
                <a:effectLst/>
                <a:latin typeface="ui-monospace"/>
              </a:rPr>
              <a:t>Updaujemo repozitorijume odakle se instaliraju aplikaicje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RUN apt update</a:t>
            </a: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b="0" i="1" dirty="0">
                <a:solidFill>
                  <a:srgbClr val="5C6370"/>
                </a:solidFill>
                <a:effectLst/>
                <a:latin typeface="ui-monospace"/>
              </a:rPr>
              <a:t>Updaujemo repozitorijume odakle se instaliraju aplikaicje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RUN apt install g++</a:t>
            </a: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b="0" i="1" dirty="0">
                <a:solidFill>
                  <a:srgbClr val="5C6370"/>
                </a:solidFill>
                <a:effectLst/>
                <a:latin typeface="ui-monospace"/>
              </a:rPr>
              <a:t>Postavimo direktorijum u koje se trenunto nalazimo u docker slici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WORKDIR /home</a:t>
            </a:r>
          </a:p>
          <a:p>
            <a:pPr marL="0" indent="0">
              <a:buNone/>
            </a:pP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E188-4256-19F6-3086-2D83E22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24</a:t>
            </a:fld>
            <a:endParaRPr lang="en-GB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108D0B1-30C3-1F34-9B3F-0D4D38AC7FC5}"/>
              </a:ext>
            </a:extLst>
          </p:cNvPr>
          <p:cNvSpPr/>
          <p:nvPr/>
        </p:nvSpPr>
        <p:spPr>
          <a:xfrm>
            <a:off x="3447288" y="2340864"/>
            <a:ext cx="7379208" cy="466344"/>
          </a:xfrm>
          <a:prstGeom prst="wedgeEllipseCallout">
            <a:avLst>
              <a:gd name="adj1" fmla="val -55870"/>
              <a:gd name="adj2" fmla="val -394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Rekli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koji </a:t>
            </a:r>
            <a:r>
              <a:rPr lang="en-GB" sz="1400" dirty="0" err="1"/>
              <a:t>nas</a:t>
            </a:r>
            <a:r>
              <a:rPr lang="en-GB" sz="1400" dirty="0"/>
              <a:t> tag </a:t>
            </a:r>
            <a:r>
              <a:rPr lang="en-GB" sz="1400" dirty="0" err="1"/>
              <a:t>interesuje</a:t>
            </a:r>
            <a:r>
              <a:rPr lang="en-GB" sz="1400" dirty="0"/>
              <a:t>. </a:t>
            </a:r>
            <a:r>
              <a:rPr lang="en-GB" sz="1400" dirty="0" err="1"/>
              <a:t>Podrazumijevano</a:t>
            </a:r>
            <a:r>
              <a:rPr lang="en-GB" sz="1400" dirty="0"/>
              <a:t> se </a:t>
            </a:r>
            <a:r>
              <a:rPr lang="en-GB" sz="1400" dirty="0" err="1"/>
              <a:t>koristi</a:t>
            </a:r>
            <a:r>
              <a:rPr lang="en-GB" sz="1400" dirty="0"/>
              <a:t> </a:t>
            </a:r>
            <a:r>
              <a:rPr lang="en-GB" sz="1400" dirty="0" err="1"/>
              <a:t>verzija</a:t>
            </a:r>
            <a:r>
              <a:rPr lang="en-GB" sz="1400" dirty="0"/>
              <a:t> latest. </a:t>
            </a:r>
            <a:r>
              <a:rPr lang="en-GB" sz="1400" dirty="0" err="1"/>
              <a:t>Bolje</a:t>
            </a:r>
            <a:r>
              <a:rPr lang="en-GB" sz="1400" dirty="0"/>
              <a:t> </a:t>
            </a:r>
            <a:r>
              <a:rPr lang="en-GB" sz="1400" dirty="0" err="1"/>
              <a:t>naglasiti</a:t>
            </a:r>
            <a:r>
              <a:rPr lang="en-GB" sz="1400" dirty="0"/>
              <a:t> I </a:t>
            </a:r>
            <a:r>
              <a:rPr lang="en-GB" sz="1400" dirty="0" err="1"/>
              <a:t>verziju</a:t>
            </a:r>
            <a:r>
              <a:rPr lang="en-GB" sz="1400" dirty="0"/>
              <a:t> ubuntu:22.04</a:t>
            </a:r>
          </a:p>
        </p:txBody>
      </p:sp>
    </p:spTree>
    <p:extLst>
      <p:ext uri="{BB962C8B-B14F-4D97-AF65-F5344CB8AC3E}">
        <p14:creationId xmlns:p14="http://schemas.microsoft.com/office/powerpoint/2010/main" val="274347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7224-C896-2C0B-E05F-44DCF8DB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B021-FAFB-EE0F-B9DE-D0CD2F92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5B86-705F-A994-93A0-9C4B1B22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i="1" dirty="0">
                <a:solidFill>
                  <a:srgbClr val="5C6370"/>
                </a:solidFill>
                <a:latin typeface="ui-monospace"/>
              </a:rPr>
              <a:t>Napravimo direktorijum gdje cemo da smjestimo nesto</a:t>
            </a:r>
          </a:p>
          <a:p>
            <a:r>
              <a:rPr lang="sr-Latn-RS" dirty="0">
                <a:solidFill>
                  <a:srgbClr val="ABB2BF"/>
                </a:solidFill>
                <a:latin typeface="ui-monospace"/>
              </a:rPr>
              <a:t>RUN  mkdir src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b="0" i="1" dirty="0">
                <a:solidFill>
                  <a:srgbClr val="5C6370"/>
                </a:solidFill>
                <a:effectLst/>
                <a:latin typeface="ui-monospace"/>
              </a:rPr>
              <a:t>Kopiramo tekuću direktorijum sa host OS u kontejener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COPY .  ./src</a:t>
            </a: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r>
              <a:rPr lang="en-GB" b="0" i="1" dirty="0">
                <a:solidFill>
                  <a:srgbClr val="5C6370"/>
                </a:solidFill>
                <a:effectLst/>
                <a:latin typeface="ui-monospace"/>
              </a:rPr>
              <a:t># </a:t>
            </a:r>
            <a:r>
              <a:rPr lang="sr-Latn-RS" i="1" dirty="0">
                <a:solidFill>
                  <a:srgbClr val="5C6370"/>
                </a:solidFill>
                <a:latin typeface="ui-monospace"/>
              </a:rPr>
              <a:t>Komanda koja će da se izvrši prilikom pokretanja docker slike</a:t>
            </a:r>
            <a:endParaRPr lang="sr-Latn-RS" b="0" i="1" dirty="0">
              <a:solidFill>
                <a:srgbClr val="5C6370"/>
              </a:solidFill>
              <a:effectLst/>
              <a:latin typeface="ui-monospace"/>
            </a:endParaRP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CMD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[“g++”, “main.cpp”, “-o”, “main”]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EDDD-62B9-D187-1826-6F7FE0A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9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453C-8696-627A-DCFE-6F3D86D2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docker slike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E6B8-ED0D-1FE7-8167-827B03C1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docker build –t my-img:v1 –f Dockerfile-v1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5D65-D7EF-2BE9-5B33-D96A39B4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38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F7B0-E65C-59E2-528D-FC80780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 image 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5EA3-FC8A-D8F3-09C3-775D1F49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Nema potrebe da sami kreiramo docker sliku za c++ kompajler</a:t>
            </a:r>
          </a:p>
          <a:p>
            <a:r>
              <a:rPr lang="sr-Latn-RS" dirty="0"/>
              <a:t>Vjerovatno negdje već postoji</a:t>
            </a:r>
          </a:p>
          <a:p>
            <a:pPr lvl="1"/>
            <a:r>
              <a:rPr lang="en-GB" dirty="0">
                <a:hlinkClick r:id="rId2"/>
              </a:rPr>
              <a:t>https://hub.docker.com/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FROM gcc:4.9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COPY . /usr/src/myapp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WORKDIR /usr/src/myapp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RUN gcc -o myapp main.c</a:t>
            </a:r>
          </a:p>
          <a:p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CMD ["./myapp"]</a:t>
            </a:r>
          </a:p>
          <a:p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8F670-837F-E858-2F59-D4B2E738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3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AD8A-66F3-102B-21FE-C1979779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8BD1-6D0F-C903-6BC7-2E2D8151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direktiva u Dockerfile-u </a:t>
            </a:r>
            <a:endParaRPr lang="sr-Latn-RS" dirty="0"/>
          </a:p>
          <a:p>
            <a:pPr lvl="1"/>
            <a:r>
              <a:rPr lang="sv-SE" dirty="0"/>
              <a:t>postavlja promenljive okruženja koje se koriste tokom procesa </a:t>
            </a:r>
            <a:r>
              <a:rPr lang="sr-Latn-RS" dirty="0"/>
              <a:t>kreiranja docker slike</a:t>
            </a:r>
            <a:r>
              <a:rPr lang="sv-SE" dirty="0"/>
              <a:t> i unutar pokrenutog kontejnera.</a:t>
            </a:r>
            <a:endParaRPr lang="sr-Latn-RS" dirty="0"/>
          </a:p>
          <a:p>
            <a:pPr lvl="1"/>
            <a:r>
              <a:rPr lang="en-GB" dirty="0"/>
              <a:t>ENV &lt;</a:t>
            </a:r>
            <a:r>
              <a:rPr lang="en-GB" dirty="0" err="1"/>
              <a:t>ključ</a:t>
            </a:r>
            <a:r>
              <a:rPr lang="en-GB" dirty="0"/>
              <a:t>&gt;=&lt;</a:t>
            </a:r>
            <a:r>
              <a:rPr lang="en-GB" dirty="0" err="1"/>
              <a:t>vrednost</a:t>
            </a:r>
            <a:r>
              <a:rPr lang="en-GB" dirty="0"/>
              <a:t>&gt;</a:t>
            </a:r>
            <a:endParaRPr lang="sr-Latn-RS" dirty="0"/>
          </a:p>
          <a:p>
            <a:pPr lvl="1"/>
            <a:r>
              <a:rPr lang="en-GB" dirty="0" err="1"/>
              <a:t>Izbegavajte</a:t>
            </a:r>
            <a:r>
              <a:rPr lang="en-GB" dirty="0"/>
              <a:t> </a:t>
            </a:r>
            <a:r>
              <a:rPr lang="en-GB" dirty="0" err="1"/>
              <a:t>čuvanje</a:t>
            </a:r>
            <a:r>
              <a:rPr lang="en-GB" dirty="0"/>
              <a:t> </a:t>
            </a:r>
            <a:r>
              <a:rPr lang="en-GB" dirty="0" err="1"/>
              <a:t>osetljivih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lozinke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API </a:t>
            </a:r>
            <a:r>
              <a:rPr lang="en-GB" dirty="0" err="1"/>
              <a:t>ključevi</a:t>
            </a:r>
            <a:r>
              <a:rPr lang="en-GB" dirty="0"/>
              <a:t> u ENV.</a:t>
            </a:r>
          </a:p>
          <a:p>
            <a:pPr lvl="1"/>
            <a:r>
              <a:rPr lang="sr-Latn-RS" dirty="0"/>
              <a:t>Za veće aplikacije možete da napišete .env fajl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ECE9-1124-5B28-3C44-0E8CC1FD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2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5F3E-7F95-3FF2-531A-03723012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B6B9-BBF5-4F2F-1665-55816A3B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FROM ubuntu:latest</a:t>
            </a:r>
          </a:p>
          <a:p>
            <a:r>
              <a:rPr lang="nl-NL" dirty="0"/>
              <a:t>ENV APP_NAME="MyApp"</a:t>
            </a:r>
          </a:p>
          <a:p>
            <a:r>
              <a:rPr lang="nl-NL" dirty="0"/>
              <a:t>RUN echo "Naziv aplikacije je $APP_NAME"</a:t>
            </a:r>
          </a:p>
          <a:p>
            <a:r>
              <a:rPr lang="nl-NL" dirty="0"/>
              <a:t>CMD ["bash"]</a:t>
            </a:r>
            <a:endParaRPr lang="sr-Latn-RS" dirty="0"/>
          </a:p>
          <a:p>
            <a:endParaRPr lang="sr-Latn-RS" dirty="0"/>
          </a:p>
          <a:p>
            <a:r>
              <a:rPr lang="sv-SE" dirty="0"/>
              <a:t>docker run -e APP_ENV=staging myapp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B0CC1-AE4F-5BBC-46B3-2F63E9C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1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510A-D734-2866-5A59-3969633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Motivacija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7F94-A01A-F4E2-1BE8-5936F0B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Instaliraj</a:t>
            </a:r>
            <a:r>
              <a:rPr lang="en-GB" dirty="0"/>
              <a:t> </a:t>
            </a:r>
            <a:r>
              <a:rPr lang="en-GB" dirty="0" err="1"/>
              <a:t>ove</a:t>
            </a:r>
            <a:r>
              <a:rPr lang="en-GB" dirty="0"/>
              <a:t> alate</a:t>
            </a:r>
          </a:p>
          <a:p>
            <a:r>
              <a:rPr lang="en-GB" dirty="0" err="1"/>
              <a:t>Instaliraj</a:t>
            </a:r>
            <a:r>
              <a:rPr lang="en-GB" dirty="0"/>
              <a:t> DBMS</a:t>
            </a:r>
          </a:p>
          <a:p>
            <a:r>
              <a:rPr lang="en-GB" dirty="0" err="1"/>
              <a:t>Instaliraj</a:t>
            </a:r>
            <a:r>
              <a:rPr lang="en-GB" dirty="0"/>
              <a:t> </a:t>
            </a:r>
            <a:r>
              <a:rPr lang="en-GB" dirty="0" err="1"/>
              <a:t>ove</a:t>
            </a:r>
            <a:r>
              <a:rPr lang="en-GB" dirty="0"/>
              <a:t> </a:t>
            </a:r>
            <a:r>
              <a:rPr lang="en-GB" dirty="0" err="1"/>
              <a:t>biblioteke</a:t>
            </a:r>
            <a:endParaRPr lang="en-GB" dirty="0"/>
          </a:p>
          <a:p>
            <a:r>
              <a:rPr lang="en-GB" dirty="0" err="1"/>
              <a:t>Pronijeni</a:t>
            </a:r>
            <a:r>
              <a:rPr lang="en-GB" dirty="0"/>
              <a:t> </a:t>
            </a:r>
            <a:r>
              <a:rPr lang="en-GB" dirty="0" err="1"/>
              <a:t>ovaj</a:t>
            </a:r>
            <a:r>
              <a:rPr lang="en-GB" dirty="0"/>
              <a:t> </a:t>
            </a:r>
            <a:r>
              <a:rPr lang="en-GB" dirty="0" err="1"/>
              <a:t>konfig</a:t>
            </a:r>
            <a:r>
              <a:rPr lang="en-GB" dirty="0"/>
              <a:t> </a:t>
            </a:r>
            <a:r>
              <a:rPr lang="en-GB" dirty="0" err="1"/>
              <a:t>fajl</a:t>
            </a:r>
            <a:endParaRPr lang="en-GB" dirty="0"/>
          </a:p>
          <a:p>
            <a:r>
              <a:rPr lang="en-GB" dirty="0" err="1"/>
              <a:t>Idalje</a:t>
            </a:r>
            <a:r>
              <a:rPr lang="en-GB" dirty="0"/>
              <a:t> ne </a:t>
            </a:r>
            <a:r>
              <a:rPr lang="en-GB" dirty="0" err="1"/>
              <a:t>radi</a:t>
            </a:r>
            <a:r>
              <a:rPr lang="en-GB" dirty="0"/>
              <a:t>, </a:t>
            </a:r>
            <a:r>
              <a:rPr lang="en-GB" dirty="0" err="1"/>
              <a:t>koristim</a:t>
            </a:r>
            <a:r>
              <a:rPr lang="en-GB" dirty="0"/>
              <a:t> Windows OS, a </a:t>
            </a:r>
            <a:r>
              <a:rPr lang="en-GB" dirty="0" err="1"/>
              <a:t>ovo</a:t>
            </a:r>
            <a:r>
              <a:rPr lang="en-GB" dirty="0"/>
              <a:t> je </a:t>
            </a:r>
            <a:r>
              <a:rPr lang="en-GB" dirty="0" err="1"/>
              <a:t>pravljeno</a:t>
            </a:r>
            <a:r>
              <a:rPr lang="en-GB" dirty="0"/>
              <a:t> za Linux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Pokreni</a:t>
            </a:r>
            <a:r>
              <a:rPr lang="en-GB" dirty="0"/>
              <a:t> </a:t>
            </a:r>
            <a:r>
              <a:rPr lang="en-GB" b="1" dirty="0"/>
              <a:t>docker compose up	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9188299-C63E-575F-922B-4940FE8A7FB1}"/>
              </a:ext>
            </a:extLst>
          </p:cNvPr>
          <p:cNvSpPr/>
          <p:nvPr/>
        </p:nvSpPr>
        <p:spPr>
          <a:xfrm>
            <a:off x="3060478" y="4620420"/>
            <a:ext cx="713232" cy="6021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2C43F-C8FD-F9EA-75FC-AA20300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1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266-0C15-C59C-34F8-EB6A2553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docker kontejnera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53BF-D59B-1EE4-060E-508E4133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[OPTIONS] IMAGE [COMMAND] [ARG …]</a:t>
            </a:r>
            <a:endParaRPr lang="en-GB" dirty="0"/>
          </a:p>
          <a:p>
            <a:r>
              <a:rPr lang="en-GB" dirty="0" err="1"/>
              <a:t>Opcije</a:t>
            </a:r>
            <a:endParaRPr lang="en-GB" dirty="0"/>
          </a:p>
          <a:p>
            <a:pPr lvl="1"/>
            <a:r>
              <a:rPr lang="en-GB" dirty="0"/>
              <a:t>-d (Detach) </a:t>
            </a:r>
            <a:r>
              <a:rPr lang="en-GB" dirty="0" err="1"/>
              <a:t>pokre</a:t>
            </a:r>
            <a:r>
              <a:rPr lang="sr-Latn-RS" dirty="0"/>
              <a:t>će kontejen</a:t>
            </a:r>
            <a:r>
              <a:rPr lang="en-US" dirty="0"/>
              <a:t>er u </a:t>
            </a:r>
            <a:r>
              <a:rPr lang="en-US" dirty="0" err="1"/>
              <a:t>pozadini</a:t>
            </a:r>
            <a:endParaRPr lang="en-US" dirty="0"/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-d ubuntu 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sleep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5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entrypoint</a:t>
            </a:r>
            <a:r>
              <a:rPr lang="en-US" dirty="0"/>
              <a:t> </a:t>
            </a:r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--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entrypoint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echo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ubuntu hello</a:t>
            </a:r>
          </a:p>
          <a:p>
            <a:pPr lvl="1"/>
            <a:r>
              <a:rPr lang="en-US" dirty="0"/>
              <a:t>--env </a:t>
            </a:r>
            <a:r>
              <a:rPr lang="en-US" dirty="0" err="1"/>
              <a:t>ili</a:t>
            </a:r>
            <a:r>
              <a:rPr lang="en-US" dirty="0"/>
              <a:t> –e 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promjenljive</a:t>
            </a:r>
            <a:r>
              <a:rPr lang="en-US" dirty="0"/>
              <a:t> </a:t>
            </a:r>
            <a:r>
              <a:rPr lang="en-US" dirty="0" err="1"/>
              <a:t>okru</a:t>
            </a:r>
            <a:r>
              <a:rPr lang="sr-Latn-RS" dirty="0"/>
              <a:t>ženja</a:t>
            </a:r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env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MY_ENV=hello ubuntu </a:t>
            </a:r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printenv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sr-Latn-RS" dirty="0"/>
              <a:t>iterative ili -i</a:t>
            </a:r>
            <a:r>
              <a:rPr lang="en-US" dirty="0"/>
              <a:t> </a:t>
            </a:r>
            <a:r>
              <a:rPr lang="sr-Latn-RS" dirty="0"/>
              <a:t>iterativna sesija. –tty ili -t kreira terminal</a:t>
            </a:r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-it ubuntu</a:t>
            </a:r>
            <a:endParaRPr lang="sr-Latn-RS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lvl="1"/>
            <a:r>
              <a:rPr lang="sr-Latn-RS" dirty="0"/>
              <a:t>--mount </a:t>
            </a:r>
            <a:endParaRPr lang="en-US" dirty="0"/>
          </a:p>
          <a:p>
            <a:pPr lvl="2"/>
            <a:r>
              <a:rPr lang="en-GB" dirty="0"/>
              <a:t>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–it –rm –mount source=vol1,destination=/home ubuntu</a:t>
            </a:r>
            <a:endParaRPr lang="en-US" dirty="0">
              <a:solidFill>
                <a:srgbClr val="ABB2BF"/>
              </a:solidFill>
              <a:latin typeface="ui-monospace"/>
            </a:endParaRPr>
          </a:p>
          <a:p>
            <a:pPr lvl="1"/>
            <a:r>
              <a:rPr lang="en-US" dirty="0">
                <a:latin typeface="ui-monospace"/>
              </a:rPr>
              <a:t>--volume </a:t>
            </a:r>
            <a:r>
              <a:rPr lang="en-US" dirty="0" err="1">
                <a:latin typeface="ui-monospace"/>
              </a:rPr>
              <a:t>ili</a:t>
            </a:r>
            <a:r>
              <a:rPr lang="en-US" dirty="0">
                <a:latin typeface="ui-monospace"/>
              </a:rPr>
              <a:t> –v </a:t>
            </a:r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–it –rm –volume vol1:/home ubuntu</a:t>
            </a:r>
            <a:endParaRPr lang="sr-Latn-R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7EF63-A3C9-825F-2E13-7C6052C4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2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13DD-B6A5-B15D-FB52-014D132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docker kontejnera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9C6C-4599-EE60-33C0-542530F9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--name 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kontejneru</a:t>
            </a:r>
            <a:endParaRPr lang="en-US" dirty="0"/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-d --name 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my_container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ubuntu 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sleep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99</a:t>
            </a:r>
          </a:p>
          <a:p>
            <a:pPr lvl="1"/>
            <a:r>
              <a:rPr lang="en-GB" dirty="0"/>
              <a:t>--publish </a:t>
            </a:r>
            <a:r>
              <a:rPr lang="en-GB" dirty="0" err="1"/>
              <a:t>ili</a:t>
            </a:r>
            <a:r>
              <a:rPr lang="en-GB" dirty="0"/>
              <a:t> –p </a:t>
            </a:r>
            <a:r>
              <a:rPr lang="en-GB" dirty="0" err="1"/>
              <a:t>povezuje</a:t>
            </a:r>
            <a:r>
              <a:rPr lang="en-GB" dirty="0"/>
              <a:t> port </a:t>
            </a:r>
            <a:r>
              <a:rPr lang="en-GB" dirty="0" err="1"/>
              <a:t>na</a:t>
            </a:r>
            <a:r>
              <a:rPr lang="en-GB" dirty="0"/>
              <a:t> host </a:t>
            </a:r>
            <a:r>
              <a:rPr lang="en-GB" dirty="0" err="1"/>
              <a:t>operativnom</a:t>
            </a:r>
            <a:r>
              <a:rPr lang="en-GB" dirty="0"/>
              <a:t> </a:t>
            </a:r>
            <a:r>
              <a:rPr lang="en-GB" dirty="0" err="1"/>
              <a:t>sistemu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portom</a:t>
            </a:r>
            <a:r>
              <a:rPr lang="en-GB" dirty="0"/>
              <a:t> u </a:t>
            </a:r>
            <a:r>
              <a:rPr lang="en-GB" dirty="0" err="1"/>
              <a:t>kontejneru</a:t>
            </a:r>
            <a:endParaRPr lang="en-GB" dirty="0"/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-p 3000:3000 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api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-node</a:t>
            </a:r>
          </a:p>
          <a:p>
            <a:pPr lvl="1"/>
            <a:r>
              <a:rPr lang="en-GB" dirty="0">
                <a:latin typeface="ui-monospace"/>
              </a:rPr>
              <a:t>--restart </a:t>
            </a:r>
            <a:r>
              <a:rPr lang="en-GB" dirty="0" err="1">
                <a:latin typeface="ui-monospace"/>
              </a:rPr>
              <a:t>pravilo</a:t>
            </a:r>
            <a:r>
              <a:rPr lang="en-GB" dirty="0">
                <a:latin typeface="ui-monospace"/>
              </a:rPr>
              <a:t> za </a:t>
            </a:r>
            <a:r>
              <a:rPr lang="en-GB" dirty="0" err="1">
                <a:latin typeface="ui-monospace"/>
              </a:rPr>
              <a:t>restartovanje</a:t>
            </a:r>
            <a:r>
              <a:rPr lang="en-GB" dirty="0">
                <a:latin typeface="ui-monospace"/>
              </a:rPr>
              <a:t> </a:t>
            </a:r>
            <a:r>
              <a:rPr lang="en-GB" dirty="0" err="1">
                <a:latin typeface="ui-monospace"/>
              </a:rPr>
              <a:t>kontejnera</a:t>
            </a:r>
            <a:r>
              <a:rPr lang="en-GB" dirty="0">
                <a:latin typeface="ui-monospace"/>
              </a:rPr>
              <a:t> (</a:t>
            </a:r>
            <a:r>
              <a:rPr lang="en-GB" b="0" i="0" dirty="0">
                <a:effectLst/>
                <a:latin typeface="ui-sans-serif"/>
              </a:rPr>
              <a:t>always, unless-stopped, or never)</a:t>
            </a:r>
          </a:p>
          <a:p>
            <a:pPr lvl="2"/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--restart unless-stopped ubuntu</a:t>
            </a:r>
            <a:endParaRPr lang="en-GB" dirty="0">
              <a:solidFill>
                <a:srgbClr val="ABB2BF"/>
              </a:solidFill>
              <a:latin typeface="ui-sans-serif"/>
            </a:endParaRPr>
          </a:p>
          <a:p>
            <a:pPr lvl="1"/>
            <a:r>
              <a:rPr lang="en-GB" dirty="0">
                <a:latin typeface="ui-sans-serif"/>
              </a:rPr>
              <a:t>--</a:t>
            </a:r>
            <a:r>
              <a:rPr lang="en-GB" dirty="0" err="1">
                <a:latin typeface="ui-sans-serif"/>
              </a:rPr>
              <a:t>gpus</a:t>
            </a:r>
            <a:r>
              <a:rPr lang="en-GB" dirty="0">
                <a:latin typeface="ui-sans-serif"/>
              </a:rPr>
              <a:t> </a:t>
            </a:r>
            <a:r>
              <a:rPr lang="en-GB" dirty="0" err="1">
                <a:latin typeface="ui-sans-serif"/>
              </a:rPr>
              <a:t>dozvoli</a:t>
            </a:r>
            <a:r>
              <a:rPr lang="en-GB" dirty="0">
                <a:latin typeface="ui-sans-serif"/>
              </a:rPr>
              <a:t> </a:t>
            </a:r>
            <a:r>
              <a:rPr lang="en-GB" dirty="0" err="1">
                <a:latin typeface="ui-sans-serif"/>
              </a:rPr>
              <a:t>kontejneru</a:t>
            </a:r>
            <a:r>
              <a:rPr lang="en-GB" dirty="0">
                <a:latin typeface="ui-sans-serif"/>
              </a:rPr>
              <a:t> da </a:t>
            </a:r>
            <a:r>
              <a:rPr lang="en-GB" dirty="0" err="1">
                <a:latin typeface="ui-sans-serif"/>
              </a:rPr>
              <a:t>pristupa</a:t>
            </a:r>
            <a:r>
              <a:rPr lang="en-GB" dirty="0">
                <a:latin typeface="ui-sans-serif"/>
              </a:rPr>
              <a:t> </a:t>
            </a:r>
            <a:r>
              <a:rPr lang="en-GB" dirty="0" err="1">
                <a:latin typeface="ui-sans-serif"/>
              </a:rPr>
              <a:t>grafi</a:t>
            </a:r>
            <a:r>
              <a:rPr lang="sr-Latn-RS" dirty="0">
                <a:latin typeface="ui-sans-serif"/>
              </a:rPr>
              <a:t>čkoj kartici</a:t>
            </a:r>
          </a:p>
          <a:p>
            <a:pPr lvl="1"/>
            <a:r>
              <a:rPr lang="sr-Latn-RS" dirty="0">
                <a:latin typeface="ui-sans-serif"/>
              </a:rPr>
              <a:t>--memory </a:t>
            </a:r>
            <a:r>
              <a:rPr lang="en-US" dirty="0" err="1">
                <a:latin typeface="ui-sans-serif"/>
              </a:rPr>
              <a:t>specificira</a:t>
            </a:r>
            <a:r>
              <a:rPr lang="en-US" dirty="0">
                <a:latin typeface="ui-sans-serif"/>
              </a:rPr>
              <a:t> </a:t>
            </a:r>
            <a:r>
              <a:rPr lang="en-US" dirty="0" err="1">
                <a:latin typeface="ui-sans-serif"/>
              </a:rPr>
              <a:t>koli</a:t>
            </a:r>
            <a:r>
              <a:rPr lang="sr-Latn-RS" dirty="0">
                <a:latin typeface="ui-sans-serif"/>
              </a:rPr>
              <a:t>činu memorije koju može da koristi kontejner</a:t>
            </a:r>
          </a:p>
          <a:p>
            <a:pPr lvl="1"/>
            <a:r>
              <a:rPr lang="sr-Latn-RS" dirty="0">
                <a:latin typeface="ui-sans-serif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286BA-9F66-A9A2-52A3-13B7415B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6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4862-AAEE-F4D0-F22D-E83FA784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 compose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16B5-7CEA-44BF-6C41-2A2E31B9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Aplikacija može da se izvršava u više kontejnera koji međusobno komuniciraju</a:t>
            </a:r>
          </a:p>
          <a:p>
            <a:pPr lvl="1"/>
            <a:r>
              <a:rPr lang="sr-Latn-RS" dirty="0"/>
              <a:t>Kontejener za bazu podataka</a:t>
            </a:r>
          </a:p>
          <a:p>
            <a:pPr lvl="1"/>
            <a:r>
              <a:rPr lang="sr-Latn-RS" dirty="0"/>
              <a:t>Kontejener za backend</a:t>
            </a:r>
          </a:p>
          <a:p>
            <a:pPr lvl="1"/>
            <a:r>
              <a:rPr lang="sr-Latn-RS" dirty="0"/>
              <a:t>Kontejener za frontend</a:t>
            </a:r>
          </a:p>
          <a:p>
            <a:r>
              <a:rPr lang="sr-Latn-RS" dirty="0"/>
              <a:t>Imamo docker fajl za svakiu docker sliku</a:t>
            </a:r>
          </a:p>
          <a:p>
            <a:pPr lvl="1"/>
            <a:r>
              <a:rPr lang="sr-Latn-RS"/>
              <a:t>Treba da kreiramo volume za podatke koje čuvamo</a:t>
            </a:r>
            <a:endParaRPr lang="sr-Latn-RS" dirty="0"/>
          </a:p>
          <a:p>
            <a:pPr lvl="1"/>
            <a:r>
              <a:rPr lang="sr-Latn-RS" dirty="0"/>
              <a:t>Za svaku docker sliku treba da pokrenemo docker build ...</a:t>
            </a:r>
          </a:p>
          <a:p>
            <a:pPr lvl="1"/>
            <a:r>
              <a:rPr lang="sr-Latn-RS" dirty="0"/>
              <a:t>Za svaki kontejner treba da pokrenemo docker run ...</a:t>
            </a:r>
          </a:p>
          <a:p>
            <a:pPr lvl="1"/>
            <a:r>
              <a:rPr lang="sr-Latn-RS" dirty="0"/>
              <a:t>Ako želimo da ukolonimo docker slike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C799-48B1-F08A-948A-908D1FFF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28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EDF0-F9BF-D33B-15F3-F650DDA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Docker compose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73E3-A4A0-B29B-C829-4877AFBD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Rješenje</a:t>
            </a:r>
          </a:p>
          <a:p>
            <a:pPr lvl="1"/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specifikaciju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docker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docker </a:t>
            </a:r>
            <a:r>
              <a:rPr lang="en-US" dirty="0" err="1"/>
              <a:t>fajlova</a:t>
            </a:r>
            <a:endParaRPr lang="en-US" dirty="0"/>
          </a:p>
          <a:p>
            <a:pPr lvl="2"/>
            <a:r>
              <a:rPr lang="en-US" dirty="0"/>
              <a:t>Koji volumes </a:t>
            </a:r>
            <a:r>
              <a:rPr lang="en-US" dirty="0" err="1"/>
              <a:t>postoje</a:t>
            </a:r>
            <a:endParaRPr lang="en-US" dirty="0"/>
          </a:p>
          <a:p>
            <a:pPr lvl="2"/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pokre</a:t>
            </a:r>
            <a:r>
              <a:rPr lang="sr-Latn-RS" dirty="0"/>
              <a:t>ću sve docker slike zajedno</a:t>
            </a:r>
          </a:p>
          <a:p>
            <a:pPr lvl="2"/>
            <a:r>
              <a:rPr lang="sr-Latn-RS" dirty="0"/>
              <a:t>...</a:t>
            </a:r>
          </a:p>
          <a:p>
            <a:r>
              <a:rPr lang="sr-Latn-RS" dirty="0"/>
              <a:t>Pokretanje </a:t>
            </a:r>
          </a:p>
          <a:p>
            <a:pPr lvl="1"/>
            <a:r>
              <a:rPr lang="sr-Latn-RS" dirty="0"/>
              <a:t>docker compose up</a:t>
            </a:r>
          </a:p>
          <a:p>
            <a:pPr lvl="1"/>
            <a:r>
              <a:rPr lang="sr-Latn-RS" dirty="0"/>
              <a:t>Ako neka slika ne postoji automatski će da se napravi </a:t>
            </a:r>
          </a:p>
          <a:p>
            <a:r>
              <a:rPr lang="sr-Latn-RS" dirty="0"/>
              <a:t>Zaustavljanje </a:t>
            </a:r>
          </a:p>
          <a:p>
            <a:pPr lvl="1"/>
            <a:r>
              <a:rPr lang="sr-Latn-RS" dirty="0"/>
              <a:t>docker compose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DBEF-EE1A-B073-AD2B-F5FBD6C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08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250F4-95AC-4610-E456-4F7A1343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sr-Latn-RS" sz="6800" dirty="0">
                <a:solidFill>
                  <a:schemeClr val="bg1"/>
                </a:solidFill>
              </a:rPr>
              <a:t>To Be Continued</a:t>
            </a:r>
            <a:endParaRPr lang="en-GB" sz="6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D006-52FE-2B99-8AB9-7704C13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591D-4C57-3AB2-3362-FA7BC7F8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BF9B55-C814-424B-8BAB-4516D368BDC3}" type="slidenum">
              <a:rPr lang="en-GB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D0466-01C8-5640-91C9-A1B0C08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sr-Latn-RS" sz="4000"/>
              <a:t>Šta je kontejner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1925-098E-DD89-CDEB-375EFC9D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2352952"/>
            <a:ext cx="5260975" cy="3960000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>
                <a:solidFill>
                  <a:schemeClr val="tx1">
                    <a:alpha val="80000"/>
                  </a:schemeClr>
                </a:solidFill>
              </a:rPr>
              <a:t>Doker kontejner je skup softverskih paketa koji sadrži sve što je potrebno da bi se pokrenula aplikacija</a:t>
            </a:r>
          </a:p>
          <a:p>
            <a:pPr lvl="1"/>
            <a:r>
              <a:rPr lang="sr-Latn-RS" sz="2000">
                <a:solidFill>
                  <a:schemeClr val="tx1">
                    <a:alpha val="80000"/>
                  </a:schemeClr>
                </a:solidFill>
              </a:rPr>
              <a:t>OS pakete</a:t>
            </a:r>
          </a:p>
          <a:p>
            <a:pPr lvl="1"/>
            <a:r>
              <a:rPr lang="sr-Latn-RS" sz="2000">
                <a:solidFill>
                  <a:schemeClr val="tx1">
                    <a:alpha val="80000"/>
                  </a:schemeClr>
                </a:solidFill>
              </a:rPr>
              <a:t>Runtime okruzenje (Npr Python ili Node JS)</a:t>
            </a:r>
          </a:p>
          <a:p>
            <a:pPr lvl="1"/>
            <a:r>
              <a:rPr lang="sr-Latn-RS" sz="2000">
                <a:solidFill>
                  <a:schemeClr val="tx1">
                    <a:alpha val="80000"/>
                  </a:schemeClr>
                </a:solidFill>
              </a:rPr>
              <a:t>Sve biblioteke koje su potrebne</a:t>
            </a:r>
          </a:p>
          <a:p>
            <a:pPr lvl="1"/>
            <a:r>
              <a:rPr lang="sr-Latn-RS" sz="2000">
                <a:solidFill>
                  <a:schemeClr val="tx1">
                    <a:alpha val="80000"/>
                  </a:schemeClr>
                </a:solidFill>
              </a:rPr>
              <a:t>Sadrži kod aplikacije</a:t>
            </a:r>
          </a:p>
          <a:p>
            <a:r>
              <a:rPr lang="sr-Latn-RS" sz="2400">
                <a:solidFill>
                  <a:schemeClr val="tx1">
                    <a:alpha val="80000"/>
                  </a:schemeClr>
                </a:solidFill>
              </a:rPr>
              <a:t>Ne zahtijeva neke druge softvere osim dockera kako bi se pokrenula aplikacija</a:t>
            </a:r>
          </a:p>
          <a:p>
            <a:r>
              <a:rPr lang="sr-Latn-RS" sz="2400">
                <a:solidFill>
                  <a:schemeClr val="tx1">
                    <a:alpha val="80000"/>
                  </a:schemeClr>
                </a:solidFill>
              </a:rPr>
              <a:t>Možemo lako pokrenuti više instanci apliakcije po potrebi</a:t>
            </a:r>
            <a:endParaRPr lang="sr-Latn-R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EB7355A-D408-2FC9-389E-2061FB8D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95" y="1627992"/>
            <a:ext cx="3048425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6B60C-A6CE-D2E7-095C-D26C2B87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952" y="5313595"/>
            <a:ext cx="3115110" cy="885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06463-A32E-3040-0A10-81F213C6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5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19C8B-409D-748B-3AE7-0049DA76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r-Latn-RS" sz="4000" dirty="0">
                <a:solidFill>
                  <a:schemeClr val="bg1"/>
                </a:solidFill>
              </a:rPr>
              <a:t>Evolucija Virtualizacije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4794A2-1AC7-788E-BD08-A178FF2C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Bare metal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Konflikt između verzija softvera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Slaba iskorištenost hardvera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Slaba izolacija problema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Sporo restartovanje sistema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Zahtjevna instalacija na novi hardver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43E67-C159-95DE-7C97-F826DA1B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86519"/>
            <a:ext cx="5260976" cy="34459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60147-2889-F8C2-6E58-E729F9BC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7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4C918-1B2A-DA5D-F9C1-268EE79C8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3E412-A02E-538C-BBBF-C725929E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r-Latn-RS" sz="4000">
                <a:solidFill>
                  <a:schemeClr val="bg1"/>
                </a:solidFill>
              </a:rPr>
              <a:t>Evolucija Virtualizacije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FB4F18-D1CE-FF41-8E48-FA32945D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 fontScale="77500" lnSpcReduction="20000"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Virtuelne mašine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Hiervizor dijeli resurse host sistema i simulira više odvojenih virtuelnih mašina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Nema konflikta između verzija softvera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Bolja iskorištenost hardvera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Problem na jednoj APP ne utiče na druge APP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Brže restartovanje sistema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Lakša instalacija na novi hardver</a:t>
            </a:r>
          </a:p>
        </p:txBody>
      </p:sp>
      <p:pic>
        <p:nvPicPr>
          <p:cNvPr id="2052" name="Picture 4" descr="Bare metal diagram">
            <a:extLst>
              <a:ext uri="{FF2B5EF4-FFF2-40B4-BE49-F238E27FC236}">
                <a16:creationId xmlns:a16="http://schemas.microsoft.com/office/drawing/2014/main" id="{09E6FA25-3E13-6BB3-2AA2-D5B4641E4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2" y="1079235"/>
            <a:ext cx="4076700" cy="46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E6259-3DC3-C38C-CEDA-E779D1FF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33831E-AE74-36FD-D6CF-DCDBC0FB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A8D41A-570D-4003-A949-8F51E0D5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A538-5E4D-CFA5-0105-4CCC4C1B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sr-Latn-RS" sz="4000">
                <a:solidFill>
                  <a:schemeClr val="bg1"/>
                </a:solidFill>
              </a:rPr>
              <a:t>Evolucija Virtualizacije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BCC245-2F12-7ED2-1E35-F075DCF0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640038"/>
          </a:xfrm>
        </p:spPr>
        <p:txBody>
          <a:bodyPr>
            <a:normAutofit fontScale="70000" lnSpcReduction="20000"/>
          </a:bodyPr>
          <a:lstStyle/>
          <a:p>
            <a:r>
              <a:rPr lang="sr-Latn-RS" sz="2400" dirty="0">
                <a:solidFill>
                  <a:schemeClr val="bg1">
                    <a:alpha val="80000"/>
                  </a:schemeClr>
                </a:solidFill>
              </a:rPr>
              <a:t>Kontejneri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Kontejner za razliku od VM koristi kernerl operativnog sistema, i koristi mogućnosti linux OS-a za izolaciju</a:t>
            </a:r>
          </a:p>
          <a:p>
            <a:pPr lvl="2"/>
            <a:r>
              <a:rPr lang="sr-Latn-RS" sz="1600" dirty="0">
                <a:solidFill>
                  <a:schemeClr val="bg1">
                    <a:alpha val="80000"/>
                  </a:schemeClr>
                </a:solidFill>
              </a:rPr>
              <a:t>cgroup, namespace i union file system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Nema konflikta između verzija softvera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Još bolja iskorištenost hardvera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Problem na jednoj APP ne utiče na druge APP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Još brže restartovanje sistema</a:t>
            </a:r>
          </a:p>
          <a:p>
            <a:pPr lvl="1"/>
            <a:r>
              <a:rPr lang="sr-Latn-RS" sz="2000" dirty="0">
                <a:solidFill>
                  <a:schemeClr val="bg1">
                    <a:alpha val="80000"/>
                  </a:schemeClr>
                </a:solidFill>
              </a:rPr>
              <a:t>Još lakša instalacija na novi hardver</a:t>
            </a:r>
          </a:p>
          <a:p>
            <a:pPr lvl="1"/>
            <a:r>
              <a:rPr lang="sr-Latn-RS" sz="2000" b="1" dirty="0">
                <a:solidFill>
                  <a:schemeClr val="bg1">
                    <a:alpha val="80000"/>
                  </a:schemeClr>
                </a:solidFill>
              </a:rPr>
              <a:t>Manji sistemski resursi u donosu na VM</a:t>
            </a:r>
          </a:p>
        </p:txBody>
      </p:sp>
      <p:pic>
        <p:nvPicPr>
          <p:cNvPr id="4098" name="Picture 2" descr="Bare metal diagram">
            <a:extLst>
              <a:ext uri="{FF2B5EF4-FFF2-40B4-BE49-F238E27FC236}">
                <a16:creationId xmlns:a16="http://schemas.microsoft.com/office/drawing/2014/main" id="{1299EB08-34C5-B5E2-3364-8F006FE2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071562"/>
            <a:ext cx="528359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A5538-E452-3EB9-D0F0-9FDFB952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2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A79-365B-3FA6-6968-5538FB31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Instalacija Docker engine-a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6240-0673-EE53-A627-BCF8839E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Ispratite instrukcije za vaš OS na  </a:t>
            </a:r>
            <a:r>
              <a:rPr lang="en-GB" dirty="0">
                <a:hlinkClick r:id="rId2"/>
              </a:rPr>
              <a:t>Install | Docker Docs</a:t>
            </a:r>
            <a:endParaRPr lang="sr-Latn-RS" dirty="0"/>
          </a:p>
          <a:p>
            <a:r>
              <a:rPr lang="sr-Latn-RS" dirty="0"/>
              <a:t>Možete da instalirate docker i na linux virtuelnoj mašini koju ste koristili za prvi dio kursa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5228-DD3B-1CB1-5480-79690089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9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570A-A7A9-1B24-3A4F-D569D0DE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Pokretanje</a:t>
            </a:r>
            <a:r>
              <a:rPr lang="en-GB" dirty="0"/>
              <a:t> docker </a:t>
            </a:r>
            <a:r>
              <a:rPr lang="en-GB" dirty="0" err="1"/>
              <a:t>containera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0CFE-D8D6-5B94-543E-24A19EAB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run --interactive --</a:t>
            </a:r>
            <a:r>
              <a:rPr lang="en-GB" b="0" i="0" dirty="0" err="1">
                <a:solidFill>
                  <a:srgbClr val="E6C07B"/>
                </a:solidFill>
                <a:effectLst/>
                <a:latin typeface="ui-monospace"/>
              </a:rPr>
              <a:t>tty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--</a:t>
            </a:r>
            <a:r>
              <a:rPr lang="en-GB" b="0" i="0" dirty="0">
                <a:solidFill>
                  <a:srgbClr val="E6C07B"/>
                </a:solidFill>
                <a:effectLst/>
                <a:latin typeface="ui-monospace"/>
              </a:rPr>
              <a:t>rm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 ubuntu:22.04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en-GB" dirty="0"/>
              <a:t> 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docker </a:t>
            </a:r>
            <a:r>
              <a:rPr lang="sr-Latn-RS" b="0" i="0" dirty="0">
                <a:solidFill>
                  <a:srgbClr val="ABB2BF"/>
                </a:solidFill>
                <a:effectLst/>
                <a:latin typeface="ui-monospace"/>
              </a:rPr>
              <a:t>ps --all</a:t>
            </a:r>
            <a:endParaRPr lang="en-GB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7476BBF-90F7-DF68-33CA-1CF20E7F5322}"/>
              </a:ext>
            </a:extLst>
          </p:cNvPr>
          <p:cNvSpPr/>
          <p:nvPr/>
        </p:nvSpPr>
        <p:spPr>
          <a:xfrm rot="5400000">
            <a:off x="3994484" y="1058781"/>
            <a:ext cx="272715" cy="25506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BFFB97-C0DB-7D1F-6D43-AEFD73E41201}"/>
              </a:ext>
            </a:extLst>
          </p:cNvPr>
          <p:cNvCxnSpPr>
            <a:cxnSpLocks/>
          </p:cNvCxnSpPr>
          <p:nvPr/>
        </p:nvCxnSpPr>
        <p:spPr>
          <a:xfrm flipH="1">
            <a:off x="3603149" y="2470486"/>
            <a:ext cx="503630" cy="1015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A03C9-17E9-69FE-7A0D-CEE77943DFEA}"/>
              </a:ext>
            </a:extLst>
          </p:cNvPr>
          <p:cNvSpPr txBox="1"/>
          <p:nvPr/>
        </p:nvSpPr>
        <p:spPr>
          <a:xfrm>
            <a:off x="2412189" y="3620534"/>
            <a:ext cx="353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Želimo interaktivni shell</a:t>
            </a:r>
          </a:p>
          <a:p>
            <a:r>
              <a:rPr lang="sr-Latn-RS" dirty="0"/>
              <a:t>Unutar kontejnera koji pokrecemo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4582A6-A09C-A5EB-C675-1CD1416ED588}"/>
              </a:ext>
            </a:extLst>
          </p:cNvPr>
          <p:cNvSpPr/>
          <p:nvPr/>
        </p:nvSpPr>
        <p:spPr>
          <a:xfrm rot="5400000">
            <a:off x="5666874" y="2052111"/>
            <a:ext cx="272715" cy="5855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0F96A-4C4B-6563-F955-34D3FF03C046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5803231" y="2481236"/>
            <a:ext cx="1237649" cy="827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A24595-1CA1-8155-6201-F033EDD7110C}"/>
              </a:ext>
            </a:extLst>
          </p:cNvPr>
          <p:cNvSpPr txBox="1"/>
          <p:nvPr/>
        </p:nvSpPr>
        <p:spPr>
          <a:xfrm>
            <a:off x="5894832" y="3527980"/>
            <a:ext cx="28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Kad zaustavimo konterjner obriši ga, ne čuvaj ga na disku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DE12D-939D-B57B-7303-A5F5F1EBA925}"/>
              </a:ext>
            </a:extLst>
          </p:cNvPr>
          <p:cNvSpPr/>
          <p:nvPr/>
        </p:nvSpPr>
        <p:spPr>
          <a:xfrm rot="5400000">
            <a:off x="6971217" y="1399081"/>
            <a:ext cx="272715" cy="19148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7D5AA9-4062-4EE7-3331-89256E31FA6E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7107575" y="2492871"/>
            <a:ext cx="3033121" cy="1035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220890-377E-4834-539B-A441181B76E1}"/>
              </a:ext>
            </a:extLst>
          </p:cNvPr>
          <p:cNvSpPr txBox="1"/>
          <p:nvPr/>
        </p:nvSpPr>
        <p:spPr>
          <a:xfrm>
            <a:off x="9172653" y="3539629"/>
            <a:ext cx="28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Docker slika od koje želimo da napravimo konterjner</a:t>
            </a:r>
            <a:endParaRPr lang="en-GB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D8CA8BF-060F-D49F-3DFE-ED54DA0432B6}"/>
              </a:ext>
            </a:extLst>
          </p:cNvPr>
          <p:cNvSpPr/>
          <p:nvPr/>
        </p:nvSpPr>
        <p:spPr>
          <a:xfrm rot="5400000">
            <a:off x="1898181" y="1617448"/>
            <a:ext cx="272715" cy="1433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A38D7-935E-AD33-C88B-4CC790F5F0DF}"/>
              </a:ext>
            </a:extLst>
          </p:cNvPr>
          <p:cNvSpPr txBox="1"/>
          <p:nvPr/>
        </p:nvSpPr>
        <p:spPr>
          <a:xfrm>
            <a:off x="162894" y="3605130"/>
            <a:ext cx="230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Nardba</a:t>
            </a:r>
            <a:r>
              <a:rPr lang="en-GB" dirty="0"/>
              <a:t> za </a:t>
            </a:r>
            <a:r>
              <a:rPr lang="en-GB" dirty="0" err="1"/>
              <a:t>pokretanje</a:t>
            </a:r>
            <a:endParaRPr lang="en-GB" dirty="0"/>
          </a:p>
          <a:p>
            <a:r>
              <a:rPr lang="en-GB" dirty="0"/>
              <a:t>Docker </a:t>
            </a:r>
            <a:r>
              <a:rPr lang="en-GB" dirty="0" err="1"/>
              <a:t>kontejenra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0B783-464C-F6D9-1778-B14CDC1C501F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317858" y="2470486"/>
            <a:ext cx="716681" cy="1134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8CB86CE-85AC-51C7-8BAA-20D34302872B}"/>
              </a:ext>
            </a:extLst>
          </p:cNvPr>
          <p:cNvSpPr/>
          <p:nvPr/>
        </p:nvSpPr>
        <p:spPr>
          <a:xfrm rot="5400000">
            <a:off x="1796895" y="4159452"/>
            <a:ext cx="272715" cy="1433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DFA09C-D7D6-CC4E-4A23-550BB965E564}"/>
              </a:ext>
            </a:extLst>
          </p:cNvPr>
          <p:cNvCxnSpPr>
            <a:cxnSpLocks/>
          </p:cNvCxnSpPr>
          <p:nvPr/>
        </p:nvCxnSpPr>
        <p:spPr>
          <a:xfrm flipH="1">
            <a:off x="1901796" y="5012489"/>
            <a:ext cx="31456" cy="56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A80FD0-2507-EBFE-0914-B992D918999D}"/>
              </a:ext>
            </a:extLst>
          </p:cNvPr>
          <p:cNvSpPr txBox="1"/>
          <p:nvPr/>
        </p:nvSpPr>
        <p:spPr>
          <a:xfrm>
            <a:off x="624913" y="5598100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Nardba</a:t>
            </a:r>
            <a:r>
              <a:rPr lang="en-GB" dirty="0"/>
              <a:t> za </a:t>
            </a:r>
            <a:r>
              <a:rPr lang="en-GB" dirty="0" err="1"/>
              <a:t>prikazivanje</a:t>
            </a:r>
            <a:r>
              <a:rPr lang="en-GB" dirty="0"/>
              <a:t> Docker </a:t>
            </a:r>
          </a:p>
          <a:p>
            <a:r>
              <a:rPr lang="en-GB" dirty="0" err="1"/>
              <a:t>kontejnera</a:t>
            </a:r>
            <a:endParaRPr lang="en-GB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11E1627-2492-554B-7266-73142D6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9B55-C814-424B-8BAB-4516D368BDC3}" type="slidenum">
              <a:rPr lang="en-GB" smtClean="0"/>
              <a:t>9</a:t>
            </a:fld>
            <a:endParaRPr lang="en-GB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95BDBD5-8945-A17F-740A-CB6C55086EE8}"/>
              </a:ext>
            </a:extLst>
          </p:cNvPr>
          <p:cNvSpPr/>
          <p:nvPr/>
        </p:nvSpPr>
        <p:spPr>
          <a:xfrm rot="5400000">
            <a:off x="2873071" y="4583364"/>
            <a:ext cx="272715" cy="5855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B2A934-C859-E59C-87B2-0047A4F4E2E7}"/>
              </a:ext>
            </a:extLst>
          </p:cNvPr>
          <p:cNvCxnSpPr>
            <a:cxnSpLocks/>
          </p:cNvCxnSpPr>
          <p:nvPr/>
        </p:nvCxnSpPr>
        <p:spPr>
          <a:xfrm>
            <a:off x="3000294" y="5012489"/>
            <a:ext cx="854670" cy="56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727F30-561D-8A51-1C54-F955A8D06536}"/>
              </a:ext>
            </a:extLst>
          </p:cNvPr>
          <p:cNvSpPr txBox="1"/>
          <p:nvPr/>
        </p:nvSpPr>
        <p:spPr>
          <a:xfrm>
            <a:off x="3936711" y="5322889"/>
            <a:ext cx="28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 se </a:t>
            </a:r>
            <a:r>
              <a:rPr lang="en-GB" dirty="0" err="1"/>
              <a:t>prika</a:t>
            </a:r>
            <a:r>
              <a:rPr lang="sr-Latn-RS" dirty="0"/>
              <a:t>žu i kontejneri koji su zaustavljeni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0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1787</Words>
  <Application>Microsoft Office PowerPoint</Application>
  <PresentationFormat>Widescreen</PresentationFormat>
  <Paragraphs>315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ui-monospace</vt:lpstr>
      <vt:lpstr>ui-sans-serif</vt:lpstr>
      <vt:lpstr>Office Theme</vt:lpstr>
      <vt:lpstr>Docker</vt:lpstr>
      <vt:lpstr>Motivacija</vt:lpstr>
      <vt:lpstr>Motivacija</vt:lpstr>
      <vt:lpstr>Šta je kontejner</vt:lpstr>
      <vt:lpstr>Evolucija Virtualizacije</vt:lpstr>
      <vt:lpstr>Evolucija Virtualizacije</vt:lpstr>
      <vt:lpstr>Evolucija Virtualizacije</vt:lpstr>
      <vt:lpstr>Instalacija Docker engine-a</vt:lpstr>
      <vt:lpstr>Pokretanje docker containera</vt:lpstr>
      <vt:lpstr>Pokretanje docker containera</vt:lpstr>
      <vt:lpstr>Pokretanje docker containera</vt:lpstr>
      <vt:lpstr>Fajl sistem kontejnera</vt:lpstr>
      <vt:lpstr>Kontejner koji se čuva i nakon što se zaustavi</vt:lpstr>
      <vt:lpstr>Kreiranje docker slike sa instaliranim softverom</vt:lpstr>
      <vt:lpstr>Podaci u docker kontejneru</vt:lpstr>
      <vt:lpstr>Podaci u docker kontejneru</vt:lpstr>
      <vt:lpstr>Podaci u docker kontejneru</vt:lpstr>
      <vt:lpstr>Podaci u docker kontejneru</vt:lpstr>
      <vt:lpstr>Podaci u docker kontejneru (volume mount)</vt:lpstr>
      <vt:lpstr>Podaci u docker kontejneru (bind mount)</vt:lpstr>
      <vt:lpstr>Dockerfile</vt:lpstr>
      <vt:lpstr>Kreiranje docker slike</vt:lpstr>
      <vt:lpstr>Dockerfile</vt:lpstr>
      <vt:lpstr>Dockerfile</vt:lpstr>
      <vt:lpstr>Dockerfile</vt:lpstr>
      <vt:lpstr>Kreiranje docker slike</vt:lpstr>
      <vt:lpstr>Docker image repository</vt:lpstr>
      <vt:lpstr>ENV</vt:lpstr>
      <vt:lpstr>ENV</vt:lpstr>
      <vt:lpstr>Pokretanje docker kontejnera</vt:lpstr>
      <vt:lpstr>Pokretanje docker kontejnera</vt:lpstr>
      <vt:lpstr>Docker compose</vt:lpstr>
      <vt:lpstr>Docker compose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velibor dosljak</dc:creator>
  <cp:lastModifiedBy>velibor</cp:lastModifiedBy>
  <cp:revision>121</cp:revision>
  <dcterms:created xsi:type="dcterms:W3CDTF">2024-11-11T12:19:11Z</dcterms:created>
  <dcterms:modified xsi:type="dcterms:W3CDTF">2024-11-19T11:02:41Z</dcterms:modified>
</cp:coreProperties>
</file>