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jpeg" ContentType="image/jpeg"/>
  <Override PartName="/ppt/media/image4.jpeg" ContentType="image/jpeg"/>
  <Override PartName="/ppt/media/image5.png" ContentType="image/png"/>
  <Override PartName="/ppt/media/image6.png" ContentType="image/png"/>
  <Override PartName="/ppt/media/image7.png" ContentType="image/png"/>
  <Override PartName="/ppt/charts/chart1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7" r:id="rId6"/>
    <p:sldMasterId id="2147483659" r:id="rId7"/>
    <p:sldMasterId id="2147483661" r:id="rId8"/>
    <p:sldMasterId id="2147483663" r:id="rId9"/>
    <p:sldMasterId id="2147483665" r:id="rId10"/>
    <p:sldMasterId id="2147483667" r:id="rId11"/>
    <p:sldMasterId id="2147483669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presProps" Target="presProps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lang="sr-Latn-ME" sz="1862" spc="-1" strike="noStrike">
                <a:solidFill>
                  <a:srgbClr val="595959"/>
                </a:solidFill>
                <a:latin typeface="Calibri"/>
              </a:defRPr>
            </a:pPr>
            <a:r>
              <a:rPr b="0" lang="sr-Latn-ME" sz="1862" spc="-1" strike="noStrike">
                <a:solidFill>
                  <a:srgbClr val="595959"/>
                </a:solidFill>
                <a:latin typeface="Calibri"/>
              </a:rPr>
              <a:t>OS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5b9bd5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5b9bd5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spPr>
              <a:solidFill>
                <a:srgbClr val="ed7d31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2"/>
            <c:spPr>
              <a:solidFill>
                <a:srgbClr val="a5a5a5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3"/>
            <c:spPr>
              <a:solidFill>
                <a:srgbClr val="ffc000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dLbl>
              <c:idx val="0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Calibri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1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Calibri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2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Calibri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3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Calibri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</c:dLbls>
          <c:cat>
            <c:strRef>
              <c:f>categories</c:f>
              <c:strCache>
                <c:ptCount val="4"/>
                <c:pt idx="0">
                  <c:v>Microsoft Windows</c:v>
                </c:pt>
                <c:pt idx="1">
                  <c:v>macOS</c:v>
                </c:pt>
                <c:pt idx="2">
                  <c:v>Linux</c:v>
                </c:pt>
                <c:pt idx="3">
                  <c:v>Ostali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83.3</c:v>
                </c:pt>
                <c:pt idx="1">
                  <c:v>11.2</c:v>
                </c:pt>
                <c:pt idx="2">
                  <c:v>1.55</c:v>
                </c:pt>
                <c:pt idx="3">
                  <c:v>3.95</c:v>
                </c:pt>
              </c:numCache>
            </c:numRef>
          </c:val>
        </c:ser>
        <c:firstSliceAng val="0"/>
      </c:pieChart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1197" spc="-1" strike="noStrik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14D6DA-B35E-4F29-9688-1CD2FC69EF3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5B6384B9-EDD4-4903-A1F3-A6EE45E32FB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9ACC12D5-605B-41FB-BFF1-5583A83C8F2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5D561880-5D03-432E-A74A-65EC3FB4952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7992A6E-7531-4B8C-A332-6D20859B783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B194EDF-8F77-4254-9C20-4C497907719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2BB1065-58B0-448F-906A-899ECAB7F7D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E870E6D-1828-4DE4-987C-8A48AEF6065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0EBB335-2E93-46F8-A892-97398D38C3D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4B59ACA2-85CC-4DF5-B44D-5EC852D1EEA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09A6DEB8-9735-4B72-B97A-6CE32730D84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805709C2-44AF-46BE-8C01-9C5A4F869AD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1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6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7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8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9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261EE5E-473E-40B0-8F14-01371F88E4D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9733F38-EABA-43CD-B310-3C3A4F49111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8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55F9B04-567A-494C-AF57-30442911080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0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4A54F22-29A7-4172-9A0E-368922ACBE4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9D6E4FF-0EEB-4BCF-A659-15A9DB66A38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5B146BA-81C0-4559-9675-38875F7234C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  <p:sldLayoutId id="2147483656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2263391-E6E3-4321-AAA7-A20ADED5A8C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8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7A68C91-001C-4B18-A1B3-E918EE2FF63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6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0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D0E14A9-ADDA-45A6-BD57-72F1ACC62FA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F92EF33-7441-4D20-8CEB-9075AA3966F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4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F0AEC50-6676-4B91-94FD-7251224E0FA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6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File:Operating_system_placement.svg" TargetMode="Externa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Operativni sistemi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B C i D smjer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ME" sz="4400" spc="-1" strike="noStrike">
                <a:solidFill>
                  <a:schemeClr val="dk1"/>
                </a:solidFill>
                <a:latin typeface="Calibri Light"/>
              </a:rPr>
              <a:t>Operativni sistem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ME" sz="2800" spc="-1" strike="noStrike">
                <a:solidFill>
                  <a:schemeClr val="dk1"/>
                </a:solidFill>
                <a:latin typeface="Calibri"/>
              </a:rPr>
              <a:t>I u današnjim verzijama sa interfejsom je moguće upravljati OS-om iz komandne linije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r-Latn-CS" sz="2800" spc="-1" strike="noStrike">
                <a:solidFill>
                  <a:schemeClr val="dk1"/>
                </a:solidFill>
                <a:latin typeface="Calibri"/>
              </a:rPr>
              <a:t>Interfejs komandne linije (Command Prompt Interface)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r-Latn-CS" sz="2400" spc="-1" strike="noStrike">
                <a:solidFill>
                  <a:schemeClr val="dk1"/>
                </a:solidFill>
                <a:latin typeface="Calibri"/>
              </a:rPr>
              <a:t>jedan od osnovnih interfejsa u Unix i Linux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r-Latn-CS" sz="2400" spc="-1" strike="noStrike">
                <a:solidFill>
                  <a:schemeClr val="dk1"/>
                </a:solidFill>
                <a:latin typeface="Calibri"/>
              </a:rPr>
              <a:t>“</a:t>
            </a:r>
            <a:r>
              <a:rPr b="0" lang="sr-Latn-CS" sz="2400" spc="-1" strike="noStrike">
                <a:solidFill>
                  <a:schemeClr val="dk1"/>
                </a:solidFill>
                <a:latin typeface="Calibri"/>
              </a:rPr>
              <a:t>pomoćni” interfejs u Windows, podskup komandi Unix interfejsa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r-Latn-CS" sz="2800" spc="-1" strike="noStrike">
                <a:solidFill>
                  <a:schemeClr val="dk1"/>
                </a:solidFill>
                <a:latin typeface="Calibri"/>
              </a:rPr>
              <a:t>Obra</a:t>
            </a:r>
            <a:r>
              <a:rPr b="0" lang="sr-Latn-ME" sz="2800" spc="-1" strike="noStrike">
                <a:solidFill>
                  <a:schemeClr val="dk1"/>
                </a:solidFill>
                <a:latin typeface="Calibri"/>
              </a:rPr>
              <a:t>đujemo rad iz komandne linije u Windows XP-u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CS" sz="4400" spc="-1" strike="noStrike">
                <a:solidFill>
                  <a:schemeClr val="dk1"/>
                </a:solidFill>
                <a:latin typeface="Calibri Light"/>
              </a:rPr>
              <a:t>Pokretanje komandne linije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CS" sz="2800" spc="-1" strike="noStrike">
                <a:solidFill>
                  <a:schemeClr val="dk1"/>
                </a:solidFill>
                <a:latin typeface="Calibri"/>
              </a:rPr>
              <a:t>Dva načina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CS" sz="2400" spc="-1" strike="noStrike">
                <a:solidFill>
                  <a:schemeClr val="dk1"/>
                </a:solidFill>
                <a:latin typeface="Calibri"/>
              </a:rPr>
              <a:t>Start, Run, cmd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CS" sz="2400" spc="-1" strike="noStrike">
                <a:solidFill>
                  <a:schemeClr val="dk1"/>
                </a:solidFill>
                <a:latin typeface="Calibri"/>
              </a:rPr>
              <a:t>Start, All Programs, Accessories, Command Prompt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CS" sz="2800" spc="-1" strike="noStrike">
                <a:solidFill>
                  <a:schemeClr val="dk1"/>
                </a:solidFill>
                <a:latin typeface="Calibri"/>
              </a:rPr>
              <a:t>Pokreće se program cmd.exe, interpretator komandi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6" name="Picture 2" descr=""/>
          <p:cNvPicPr/>
          <p:nvPr/>
        </p:nvPicPr>
        <p:blipFill>
          <a:blip r:embed="rId1"/>
          <a:stretch/>
        </p:blipFill>
        <p:spPr>
          <a:xfrm>
            <a:off x="3276720" y="4648320"/>
            <a:ext cx="6428520" cy="147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CS" sz="4400" spc="-1" strike="noStrike">
                <a:solidFill>
                  <a:schemeClr val="dk1"/>
                </a:solidFill>
                <a:latin typeface="Calibri Light"/>
              </a:rPr>
              <a:t>Rad sa komandom linijom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CS" sz="2800" spc="-1" strike="noStrike">
                <a:solidFill>
                  <a:schemeClr val="dk1"/>
                </a:solidFill>
                <a:latin typeface="Calibri"/>
              </a:rPr>
              <a:t>Izlaz, komanda </a:t>
            </a:r>
            <a:r>
              <a:rPr b="0" i="1" lang="sr-Latn-CS" sz="2800" spc="-1" strike="noStrike">
                <a:solidFill>
                  <a:schemeClr val="dk1"/>
                </a:solidFill>
                <a:latin typeface="Calibri Light"/>
              </a:rPr>
              <a:t>exit + Enter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CS" sz="2800" spc="-1" strike="noStrike">
                <a:solidFill>
                  <a:schemeClr val="dk1"/>
                </a:solidFill>
                <a:latin typeface="Calibri"/>
              </a:rPr>
              <a:t>Pregled svih komandi, komanda </a:t>
            </a:r>
            <a:r>
              <a:rPr b="0" i="1" lang="sr-Latn-CS" sz="2800" spc="-1" strike="noStrike">
                <a:solidFill>
                  <a:schemeClr val="dk1"/>
                </a:solidFill>
                <a:latin typeface="Calibri"/>
              </a:rPr>
              <a:t>help + Enter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CS" sz="2800" spc="-1" strike="noStrike">
                <a:solidFill>
                  <a:schemeClr val="dk1"/>
                </a:solidFill>
                <a:latin typeface="Calibri"/>
              </a:rPr>
              <a:t>Detaljni pregled svake komande: </a:t>
            </a:r>
            <a:r>
              <a:rPr b="0" i="1" lang="sr-Latn-CS" sz="2800" spc="-1" strike="noStrike">
                <a:solidFill>
                  <a:schemeClr val="dk1"/>
                </a:solidFill>
                <a:latin typeface="Calibri"/>
              </a:rPr>
              <a:t>help ime_komande + Enter</a:t>
            </a:r>
            <a:r>
              <a:rPr b="0" lang="sr-Latn-CS" sz="2800" spc="-1" strike="noStrike">
                <a:solidFill>
                  <a:schemeClr val="dk1"/>
                </a:solidFill>
                <a:latin typeface="Calibri"/>
              </a:rPr>
              <a:t>, ili </a:t>
            </a:r>
            <a:r>
              <a:rPr b="0" i="1" lang="sr-Latn-CS" sz="2800" spc="-1" strike="noStrike">
                <a:solidFill>
                  <a:schemeClr val="dk1"/>
                </a:solidFill>
                <a:latin typeface="Calibri"/>
              </a:rPr>
              <a:t>ime_komande /</a:t>
            </a:r>
            <a:r>
              <a:rPr b="0" i="1" lang="en-US" sz="2800" spc="-1" strike="noStrike">
                <a:solidFill>
                  <a:schemeClr val="dk1"/>
                </a:solidFill>
                <a:latin typeface="Calibri"/>
              </a:rPr>
              <a:t>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9" name="Picture 2" descr=""/>
          <p:cNvPicPr/>
          <p:nvPr/>
        </p:nvPicPr>
        <p:blipFill>
          <a:blip r:embed="rId1"/>
          <a:stretch/>
        </p:blipFill>
        <p:spPr>
          <a:xfrm>
            <a:off x="2895480" y="3886200"/>
            <a:ext cx="6361920" cy="2294640"/>
          </a:xfrm>
          <a:prstGeom prst="rect">
            <a:avLst/>
          </a:prstGeom>
          <a:ln w="0">
            <a:noFill/>
          </a:ln>
        </p:spPr>
      </p:pic>
      <p:sp>
        <p:nvSpPr>
          <p:cNvPr id="80" name="Oval 4"/>
          <p:cNvSpPr/>
          <p:nvPr/>
        </p:nvSpPr>
        <p:spPr>
          <a:xfrm>
            <a:off x="3276720" y="4800600"/>
            <a:ext cx="990000" cy="227880"/>
          </a:xfrm>
          <a:prstGeom prst="ellipse">
            <a:avLst/>
          </a:prstGeom>
          <a:noFill/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1" name="TextBox 5"/>
          <p:cNvSpPr/>
          <p:nvPr/>
        </p:nvSpPr>
        <p:spPr>
          <a:xfrm>
            <a:off x="6324480" y="4191120"/>
            <a:ext cx="26661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sr-Latn-CS" sz="1800" spc="-1" strike="noStrike">
                <a:solidFill>
                  <a:schemeClr val="accent1"/>
                </a:solidFill>
                <a:latin typeface="Calibri"/>
              </a:rPr>
              <a:t>Dio u </a:t>
            </a:r>
            <a:r>
              <a:rPr b="0" lang="en-US" sz="1800" spc="-1" strike="noStrike">
                <a:solidFill>
                  <a:schemeClr val="accent1"/>
                </a:solidFill>
                <a:latin typeface="Calibri"/>
              </a:rPr>
              <a:t>[] nije obavezan prilikom zadavanja komande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2" name="Straight Connector 7"/>
          <p:cNvCxnSpPr>
            <a:stCxn id="80" idx="6"/>
          </p:cNvCxnSpPr>
          <p:nvPr/>
        </p:nvCxnSpPr>
        <p:spPr>
          <a:xfrm flipV="1">
            <a:off x="4266720" y="4724280"/>
            <a:ext cx="2134800" cy="190800"/>
          </a:xfrm>
          <a:prstGeom prst="straightConnector1">
            <a:avLst/>
          </a:prstGeom>
          <a:ln w="0">
            <a:solidFill>
              <a:srgbClr val="5b9bd5"/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Op</a:t>
            </a:r>
            <a:r>
              <a:rPr b="0" lang="sr-Latn-CS" sz="4400" spc="-1" strike="noStrike">
                <a:solidFill>
                  <a:schemeClr val="dk1"/>
                </a:solidFill>
                <a:latin typeface="Calibri Light"/>
              </a:rPr>
              <a:t>šti način zadavanja komandi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9999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CS" sz="2800" spc="-1" strike="noStrike">
                <a:solidFill>
                  <a:schemeClr val="dk1"/>
                </a:solidFill>
                <a:latin typeface="Calibri"/>
              </a:rPr>
              <a:t>Komandna linija sastoji se od: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sr-Latn-CS" sz="2400" spc="-1" strike="noStrike">
                <a:solidFill>
                  <a:schemeClr val="dk1"/>
                </a:solidFill>
                <a:latin typeface="Calibri"/>
              </a:rPr>
              <a:t>Imena komande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sr-Latn-CS" sz="2400" spc="-1" strike="noStrike">
                <a:solidFill>
                  <a:schemeClr val="dk1"/>
                </a:solidFill>
                <a:latin typeface="Calibri"/>
              </a:rPr>
              <a:t>Parametara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sr-Latn-CS" sz="2400" spc="-1" strike="noStrike">
                <a:solidFill>
                  <a:schemeClr val="dk1"/>
                </a:solidFill>
                <a:latin typeface="Calibri"/>
              </a:rPr>
              <a:t>Argumenata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sr-Latn-CS" sz="2400" spc="-1" strike="noStrike">
                <a:solidFill>
                  <a:schemeClr val="dk1"/>
                </a:solidFill>
                <a:latin typeface="Calibri"/>
              </a:rPr>
              <a:t>Za kraj dugme Enter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CS" sz="2800" spc="-1" strike="noStrike">
                <a:solidFill>
                  <a:schemeClr val="dk1"/>
                </a:solidFill>
                <a:latin typeface="Calibri"/>
              </a:rPr>
              <a:t>Space (blanko) razdvaja komponente u komandnoj liniji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CS" sz="2800" spc="-1" strike="noStrike">
                <a:solidFill>
                  <a:schemeClr val="dk1"/>
                </a:solidFill>
                <a:latin typeface="Calibri"/>
              </a:rPr>
              <a:t>Parametri počinju znakom /, sastoje se od jednog ili više simbola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CS" sz="2800" spc="-1" strike="noStrike">
                <a:solidFill>
                  <a:schemeClr val="dk1"/>
                </a:solidFill>
                <a:latin typeface="Calibri"/>
              </a:rPr>
              <a:t>Agrumenti su često imena datoteka ili direktorijuma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0" lang="sr-Latn-CS" sz="2800" spc="-1" strike="noStrike">
                <a:solidFill>
                  <a:srgbClr val="ff0000"/>
                </a:solidFill>
                <a:latin typeface="Calibri"/>
              </a:rPr>
              <a:t>Komande nemaju isti oblik u svim verzijama Windows-a. Prethodno važi za Windows XP, dok je na drugim verzijama slično.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Op</a:t>
            </a:r>
            <a:r>
              <a:rPr b="0" lang="sr-Latn-CS" sz="4400" spc="-1" strike="noStrike">
                <a:solidFill>
                  <a:schemeClr val="dk1"/>
                </a:solidFill>
                <a:latin typeface="Calibri Light"/>
              </a:rPr>
              <a:t>šti način zadavanja komandi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CS" sz="2800" spc="-1" strike="noStrike">
                <a:solidFill>
                  <a:schemeClr val="dk1"/>
                </a:solidFill>
                <a:latin typeface="Calibri"/>
              </a:rPr>
              <a:t>Interpreter pamti izvršene komande, kretanje kroz listu izvršenih komandi sa strelicama na gore (ranije izvršene) i dolje (kasnije izvršene)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r-Latn-CS" sz="2800" spc="-1" strike="noStrike">
                <a:solidFill>
                  <a:schemeClr val="dk1"/>
                </a:solidFill>
                <a:latin typeface="Calibri"/>
              </a:rPr>
              <a:t>Strelice lijevo i desno omogućavaju kretanje po trenutno zadatoj komandi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r-Latn-CS" sz="2800" spc="-1" strike="noStrike">
                <a:solidFill>
                  <a:schemeClr val="dk1"/>
                </a:solidFill>
                <a:latin typeface="Calibri"/>
              </a:rPr>
              <a:t>Komande se mogu zadavati malim ili velikim slovima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CS" sz="4400" spc="-1" strike="noStrike">
                <a:solidFill>
                  <a:schemeClr val="dk1"/>
                </a:solidFill>
                <a:latin typeface="Calibri Light"/>
              </a:rPr>
              <a:t>Opšte komande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CS" sz="2800" spc="-1" strike="noStrike">
                <a:solidFill>
                  <a:schemeClr val="dk1"/>
                </a:solidFill>
                <a:latin typeface="Calibri"/>
              </a:rPr>
              <a:t>cls, brisanje ekrana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CS" sz="2800" spc="-1" strike="noStrike">
                <a:solidFill>
                  <a:schemeClr val="dk1"/>
                </a:solidFill>
                <a:latin typeface="Calibri"/>
              </a:rPr>
              <a:t>ver,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verzija</a:t>
            </a:r>
            <a:r>
              <a:rPr b="0" lang="sr-Latn-CS" sz="2800" spc="-1" strike="noStrike">
                <a:solidFill>
                  <a:schemeClr val="dk1"/>
                </a:solidFill>
                <a:latin typeface="Calibri"/>
              </a:rPr>
              <a:t> operativnog sistema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CS" sz="2800" spc="-1" strike="noStrike">
                <a:solidFill>
                  <a:schemeClr val="dk1"/>
                </a:solidFill>
                <a:latin typeface="Calibri"/>
              </a:rPr>
              <a:t>date, prikazivanje/podešavanje datuma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CS" sz="2800" spc="-1" strike="noStrike">
                <a:solidFill>
                  <a:schemeClr val="dk1"/>
                </a:solidFill>
                <a:latin typeface="Calibri"/>
              </a:rPr>
              <a:t>time, prikazivanje/podešavanje vremena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CS" sz="2800" spc="-1" strike="noStrike">
                <a:solidFill>
                  <a:schemeClr val="dk1"/>
                </a:solidFill>
                <a:latin typeface="Calibri"/>
              </a:rPr>
              <a:t>color, postavljanje boje teksta i boje pozadine, 16 boja za tekst </a:t>
            </a:r>
            <a:r>
              <a:rPr b="0" lang="sr-Latn-CS" sz="2800" spc="-1" strike="noStrike">
                <a:solidFill>
                  <a:schemeClr val="dk1"/>
                </a:solidFill>
                <a:latin typeface="Calibri"/>
              </a:rPr>
              <a:t>i pozadinu, željena kombinacija zadaje se sa dvije </a:t>
            </a:r>
            <a:r>
              <a:rPr b="0" lang="sr-Latn-CS" sz="2800" spc="-1" strike="noStrike">
                <a:solidFill>
                  <a:schemeClr val="dk1"/>
                </a:solidFill>
                <a:latin typeface="Calibri"/>
              </a:rPr>
              <a:t>heksadecimalne cifre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ME" sz="4400" spc="-1" strike="noStrike">
                <a:solidFill>
                  <a:schemeClr val="dk1"/>
                </a:solidFill>
                <a:latin typeface="Calibri Light"/>
              </a:rPr>
              <a:t>Primjer 1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Content Placeholder 6" descr=""/>
          <p:cNvPicPr/>
          <p:nvPr/>
        </p:nvPicPr>
        <p:blipFill>
          <a:blip r:embed="rId1"/>
          <a:stretch/>
        </p:blipFill>
        <p:spPr>
          <a:xfrm>
            <a:off x="2909880" y="2396160"/>
            <a:ext cx="6371640" cy="320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CS" sz="4400" spc="-1" strike="noStrike">
                <a:solidFill>
                  <a:schemeClr val="dk1"/>
                </a:solidFill>
                <a:latin typeface="Calibri Light"/>
              </a:rPr>
              <a:t>Komande za rad sa sistemom datoteka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65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3333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CS" sz="2800" spc="-1" strike="noStrike">
                <a:solidFill>
                  <a:schemeClr val="dk1"/>
                </a:solidFill>
                <a:latin typeface="Calibri"/>
              </a:rPr>
              <a:t>start komanda - pokretanje zadate komande/programa u novom prozoru, prioritet programa određen sa parametrima: /low, /normal, /high, /realtime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CS" sz="2800" spc="-1" strike="noStrike">
                <a:solidFill>
                  <a:schemeClr val="dk1"/>
                </a:solidFill>
                <a:latin typeface="Calibri"/>
              </a:rPr>
              <a:t>dir - prikazuje sadržaj zadatog/tekućeg direktorijuma, prikazuju se imena i veličine datoteka, vrijeme i datum kreiranja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/izmjene</a:t>
            </a:r>
            <a:r>
              <a:rPr b="0" lang="sr-Latn-CS" sz="2800" spc="-1" strike="noStrike">
                <a:solidFill>
                  <a:schemeClr val="dk1"/>
                </a:solidFill>
                <a:latin typeface="Calibri"/>
              </a:rPr>
              <a:t>, ukupan broj datoteka, ukupan broj direktorijuma, veličina praznog prostora na disku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CS" sz="2800" spc="-1" strike="noStrike">
                <a:solidFill>
                  <a:schemeClr val="dk1"/>
                </a:solidFill>
                <a:latin typeface="Calibri"/>
              </a:rPr>
              <a:t>mkdir – pravi novi folder sa zadatim imenom u tekućem direktorijumu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CS" sz="2800" spc="-1" strike="noStrike">
                <a:solidFill>
                  <a:schemeClr val="dk1"/>
                </a:solidFill>
                <a:latin typeface="Calibri"/>
              </a:rPr>
              <a:t>copy – kopira jedan ili više fajlova u zadati direktorijum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CS" sz="2800" spc="-1" strike="noStrike">
                <a:solidFill>
                  <a:schemeClr val="dk1"/>
                </a:solidFill>
                <a:latin typeface="Calibri"/>
              </a:rPr>
              <a:t>cd – promjena direktorijuma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Opcije za korištenje Linux operativnog sistema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42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WSL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U biosu omogućiti virtualizaciju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Instalira se kroz Microsoft Store na Windows 10 i Windows 11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Virtuelna Mašina (Virtual Box)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Radi na svim platformama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Zahtijeva više resursa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Dual boot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Pogodan za starije računare koji ne mogu da podrže virtuelizaciju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Nešto komplikovanija instalacija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ME" sz="4400" spc="-1" strike="noStrike">
                <a:solidFill>
                  <a:schemeClr val="dk1"/>
                </a:solidFill>
                <a:latin typeface="Calibri Light"/>
              </a:rPr>
              <a:t>Polaganje ispita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ME" sz="2800" spc="-1" strike="noStrike">
                <a:solidFill>
                  <a:schemeClr val="dk1"/>
                </a:solidFill>
                <a:latin typeface="Calibri"/>
              </a:rPr>
              <a:t>Tri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provjere</a:t>
            </a:r>
            <a:r>
              <a:rPr b="0" lang="sr-Latn-ME" sz="2800" spc="-1" strike="noStrike">
                <a:solidFill>
                  <a:schemeClr val="dk1"/>
                </a:solidFill>
                <a:latin typeface="Calibri"/>
              </a:rPr>
              <a:t> po 20 bodova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UBUNTU - SHELL programiranje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Docker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ME" sz="2400" spc="-1" strike="noStrike">
                <a:solidFill>
                  <a:schemeClr val="dk1"/>
                </a:solidFill>
                <a:latin typeface="Calibri"/>
              </a:rPr>
              <a:t>Sistemsko C programiranje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Operativni sistem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Slo</a:t>
            </a:r>
            <a:r>
              <a:rPr b="0" lang="sr-Latn-ME" sz="2800" spc="-1" strike="noStrike">
                <a:solidFill>
                  <a:schemeClr val="dk1"/>
                </a:solidFill>
                <a:latin typeface="Calibri"/>
              </a:rPr>
              <a:t>žen softverski sistem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r-Latn-ME" sz="2800" spc="-1" strike="noStrike">
                <a:solidFill>
                  <a:schemeClr val="dk1"/>
                </a:solidFill>
                <a:latin typeface="Calibri"/>
              </a:rPr>
              <a:t>Upravlja hardware-om i software-om računara, ostvaruje vezu između njih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r-Latn-ME" sz="2800" spc="-1" strike="noStrike">
                <a:solidFill>
                  <a:schemeClr val="dk1"/>
                </a:solidFill>
                <a:latin typeface="Calibri"/>
              </a:rPr>
              <a:t>Da bi aplikativni programi funkcionisali, nužno je postojanje operativnog sistema na računaru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r-Latn-ME" sz="2800" spc="-1" strike="noStrike">
                <a:solidFill>
                  <a:schemeClr val="dk1"/>
                </a:solidFill>
                <a:latin typeface="Calibri"/>
              </a:rPr>
              <a:t>Pitanje kompatibilnosti software-a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ME" sz="4400" spc="-1" strike="noStrike">
                <a:solidFill>
                  <a:schemeClr val="dk1"/>
                </a:solidFill>
                <a:latin typeface="Calibri Light"/>
              </a:rPr>
              <a:t>Operativni sistem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8" name="Picture 4" descr="About this image">
            <a:hlinkClick r:id="rId1"/>
          </p:cNvPr>
          <p:cNvPicPr/>
          <p:nvPr/>
        </p:nvPicPr>
        <p:blipFill>
          <a:blip r:embed="rId2"/>
          <a:stretch/>
        </p:blipFill>
        <p:spPr>
          <a:xfrm>
            <a:off x="0" y="0"/>
            <a:ext cx="189720" cy="189720"/>
          </a:xfrm>
          <a:prstGeom prst="rect">
            <a:avLst/>
          </a:prstGeom>
          <a:ln w="0">
            <a:noFill/>
          </a:ln>
        </p:spPr>
      </p:pic>
      <p:pic>
        <p:nvPicPr>
          <p:cNvPr id="59" name="Picture 3" descr="Operating system placement.svg"/>
          <p:cNvPicPr/>
          <p:nvPr/>
        </p:nvPicPr>
        <p:blipFill>
          <a:blip r:embed="rId3"/>
          <a:stretch/>
        </p:blipFill>
        <p:spPr>
          <a:xfrm>
            <a:off x="3931560" y="1916640"/>
            <a:ext cx="3209400" cy="4746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ME" sz="4400" spc="-1" strike="noStrike">
                <a:solidFill>
                  <a:schemeClr val="dk1"/>
                </a:solidFill>
                <a:latin typeface="Calibri Light"/>
              </a:rPr>
              <a:t>Operativni sistem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1" name="Picture 2" descr="Резултат слика за what is operating system"/>
          <p:cNvPicPr/>
          <p:nvPr/>
        </p:nvPicPr>
        <p:blipFill>
          <a:blip r:embed="rId1"/>
          <a:stretch/>
        </p:blipFill>
        <p:spPr>
          <a:xfrm>
            <a:off x="3120120" y="1744560"/>
            <a:ext cx="5259600" cy="3988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ME" sz="4400" spc="-1" strike="noStrike">
                <a:solidFill>
                  <a:schemeClr val="dk1"/>
                </a:solidFill>
                <a:latin typeface="Calibri Light"/>
              </a:rPr>
              <a:t>Operativni sistem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ME" sz="2800" spc="-1" strike="noStrike">
                <a:solidFill>
                  <a:schemeClr val="dk1"/>
                </a:solidFill>
                <a:latin typeface="Calibri"/>
              </a:rPr>
              <a:t>Glavni zadaci OS-a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sr-Latn-ME" sz="2400" spc="-1" strike="noStrike">
                <a:solidFill>
                  <a:schemeClr val="dk1"/>
                </a:solidFill>
                <a:latin typeface="Calibri"/>
              </a:rPr>
              <a:t>Upravljanje procesima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sr-Latn-ME" sz="2400" spc="-1" strike="noStrike">
                <a:solidFill>
                  <a:schemeClr val="dk1"/>
                </a:solidFill>
                <a:latin typeface="Calibri"/>
              </a:rPr>
              <a:t>Upravljanje memorijom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sr-Latn-ME" sz="2400" spc="-1" strike="noStrike">
                <a:solidFill>
                  <a:schemeClr val="dk1"/>
                </a:solidFill>
                <a:latin typeface="Calibri"/>
              </a:rPr>
              <a:t>Fajl sistemi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sr-Latn-ME" sz="2400" spc="-1" strike="noStrike">
                <a:solidFill>
                  <a:schemeClr val="dk1"/>
                </a:solidFill>
                <a:latin typeface="Calibri"/>
              </a:rPr>
              <a:t>Dodatni software za uređaje (drajveri)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sr-Latn-ME" sz="2400" spc="-1" strike="noStrike">
                <a:solidFill>
                  <a:schemeClr val="dk1"/>
                </a:solidFill>
                <a:latin typeface="Calibri"/>
              </a:rPr>
              <a:t>Umrežavanje (Networking)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sr-Latn-ME" sz="2400" spc="-1" strike="noStrike">
                <a:solidFill>
                  <a:schemeClr val="dk1"/>
                </a:solidFill>
                <a:latin typeface="Calibri"/>
              </a:rPr>
              <a:t>Bezbjednost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sr-Latn-ME" sz="2400" spc="-1" strike="noStrike">
                <a:solidFill>
                  <a:schemeClr val="dk1"/>
                </a:solidFill>
                <a:latin typeface="Calibri"/>
              </a:rPr>
              <a:t>Ulaz i izlaz (I/O)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ME" sz="4400" spc="-1" strike="noStrike">
                <a:solidFill>
                  <a:schemeClr val="dk1"/>
                </a:solidFill>
                <a:latin typeface="Calibri Light"/>
              </a:rPr>
              <a:t>Operativni sistem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ME" sz="2800" spc="-1" strike="noStrike">
                <a:solidFill>
                  <a:schemeClr val="dk1"/>
                </a:solidFill>
                <a:latin typeface="Calibri"/>
              </a:rPr>
              <a:t>Najpopularniji OS na računarima: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sr-Latn-ME" sz="2400" spc="-1" strike="noStrike">
                <a:solidFill>
                  <a:schemeClr val="dk1"/>
                </a:solidFill>
                <a:latin typeface="Calibri"/>
              </a:rPr>
              <a:t>Microsoft Windows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sr-Latn-ME" sz="2400" spc="-1" strike="noStrike">
                <a:solidFill>
                  <a:schemeClr val="dk1"/>
                </a:solidFill>
                <a:latin typeface="Calibri"/>
              </a:rPr>
              <a:t>MacOS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sr-Latn-ME" sz="2400" spc="-1" strike="noStrike">
                <a:solidFill>
                  <a:schemeClr val="dk1"/>
                </a:solidFill>
                <a:latin typeface="Calibri"/>
              </a:rPr>
              <a:t>UNIX/Linux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r-Latn-ME" sz="2800" spc="-1" strike="noStrike">
                <a:solidFill>
                  <a:schemeClr val="dk1"/>
                </a:solidFill>
                <a:latin typeface="Calibri"/>
              </a:rPr>
              <a:t>Najpopularniji OS na mobilnim uređajima: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sr-Latn-ME" sz="2400" spc="-1" strike="noStrike">
                <a:solidFill>
                  <a:schemeClr val="dk1"/>
                </a:solidFill>
                <a:latin typeface="Calibri"/>
              </a:rPr>
              <a:t>Android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sr-Latn-ME" sz="2400" spc="-1" strike="noStrike">
                <a:solidFill>
                  <a:schemeClr val="dk1"/>
                </a:solidFill>
                <a:latin typeface="Calibri"/>
              </a:rPr>
              <a:t>iOS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ME" sz="4400" spc="-1" strike="noStrike">
                <a:solidFill>
                  <a:schemeClr val="dk1"/>
                </a:solidFill>
                <a:latin typeface="Calibri Light"/>
              </a:rPr>
              <a:t>Operativni sistem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ME" sz="2800" spc="-1" strike="noStrike">
                <a:solidFill>
                  <a:schemeClr val="dk1"/>
                </a:solidFill>
                <a:latin typeface="Calibri"/>
              </a:rPr>
              <a:t>Računari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68" name="Chart 5"/>
          <p:cNvGraphicFramePr/>
          <p:nvPr/>
        </p:nvGraphicFramePr>
        <p:xfrm>
          <a:off x="2031840" y="2523600"/>
          <a:ext cx="6891840" cy="4235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ME" sz="4400" spc="-1" strike="noStrike">
                <a:solidFill>
                  <a:schemeClr val="dk1"/>
                </a:solidFill>
                <a:latin typeface="Calibri Light"/>
              </a:rPr>
              <a:t>Operativni sistem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ME" sz="2800" spc="-1" strike="noStrike">
                <a:solidFill>
                  <a:schemeClr val="dk1"/>
                </a:solidFill>
                <a:latin typeface="Calibri"/>
              </a:rPr>
              <a:t>OS bez grafičkog korisničkog interfejsa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ME" sz="2800" spc="-1" strike="noStrike">
                <a:solidFill>
                  <a:schemeClr val="dk1"/>
                </a:solidFill>
                <a:latin typeface="Calibri"/>
              </a:rPr>
              <a:t>Primjer: MS-DOS, preteča današnjeg Windows-a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1" name="Picture 2" descr="Image result for ms-dos"/>
          <p:cNvPicPr/>
          <p:nvPr/>
        </p:nvPicPr>
        <p:blipFill>
          <a:blip r:embed="rId1"/>
          <a:stretch/>
        </p:blipFill>
        <p:spPr>
          <a:xfrm>
            <a:off x="2798280" y="2882880"/>
            <a:ext cx="4982760" cy="374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</TotalTime>
  <Application>LibreOffice/24.2.5.2$Linux_X86_64 LibreOffice_project/420$Build-2</Application>
  <AppVersion>15.0000</AppVersion>
  <Words>529</Words>
  <Paragraphs>90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2017-09-24T13:38:08Z</dcterms:created>
  <dc:creator>Luka Bulatovic</dc:creator>
  <dc:description/>
  <dc:language>en-US</dc:language>
  <cp:lastModifiedBy/>
  <dcterms:modified xsi:type="dcterms:W3CDTF">2024-09-23T23:34:30Z</dcterms:modified>
  <cp:revision>45</cp:revision>
  <dc:subject/>
  <dc:title>Operativni sistemi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18</vt:i4>
  </property>
</Properties>
</file>