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9" name="PlaceHolder 8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MS Access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r-Latn-ME" sz="4400" spc="-1" strike="noStrike">
                <a:solidFill>
                  <a:srgbClr val="000000"/>
                </a:solidFill>
                <a:latin typeface="Calibri Light"/>
              </a:rPr>
              <a:t>Ključevi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SUPERKLJUČ skupa entiteta je skup atributa čije vrijednosti jednoznačno identifikuju entitet u skupu entiteta.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KANDIDATSKI KLJUČ skupa entiteta je superključ koji ne sadrži pravi podskup koji je superključ.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PRIMARNI KLJUČ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je jedan izabrani kandidatski ključ.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r-Latn-ME" sz="4400" spc="-1" strike="noStrike">
                <a:solidFill>
                  <a:srgbClr val="000000"/>
                </a:solidFill>
                <a:latin typeface="Calibri Light"/>
              </a:rPr>
              <a:t>Foreign key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https://www.w3schools.com/sql/sql_foreignkey.asp</a:t>
            </a:r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Služi da bi napravili vezu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između dvije tabele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Predstavlja polje ili skup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polja koji predstavljaju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vrijdnost PRIMARNOG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ključa iz druge tabele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r-Latn-ME" sz="4400" spc="-1" strike="noStrike">
                <a:solidFill>
                  <a:srgbClr val="000000"/>
                </a:solidFill>
                <a:latin typeface="Calibri Light"/>
              </a:rPr>
              <a:t>SQL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ME" sz="2800" spc="-1" strike="noStrike">
                <a:solidFill>
                  <a:srgbClr val="000000"/>
                </a:solidFill>
                <a:latin typeface="Calibri"/>
              </a:rPr>
              <a:t>SQL(Structured Query Language) je moćan način za postavljanje upita nad rekordima, kao i pravljenje izmjena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Deklarativni jezik – ne govorimo kako nešto treba da se izvrši već samo šta treba da se izvrši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Tipovi veza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Postoji 4 osnovna tipa veza među entitetima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One-to-One (jedan u jedan)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One-to-Many (jedan u više)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Many-to-One (više u jedan)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pl-PL" sz="2400" spc="-1" strike="noStrike">
                <a:solidFill>
                  <a:srgbClr val="000000"/>
                </a:solidFill>
                <a:latin typeface="Calibri"/>
              </a:rPr>
              <a:t>Many-to-Many (više u više)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</a:rPr>
              <a:t>Veza One-to-One (jedan u jedan)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7" name="Content Placeholder 7" descr=""/>
          <p:cNvPicPr/>
          <p:nvPr/>
        </p:nvPicPr>
        <p:blipFill>
          <a:blip r:embed="rId1"/>
          <a:stretch/>
        </p:blipFill>
        <p:spPr>
          <a:xfrm>
            <a:off x="1051560" y="2942280"/>
            <a:ext cx="4733640" cy="2809440"/>
          </a:xfrm>
          <a:prstGeom prst="rect">
            <a:avLst/>
          </a:prstGeom>
          <a:ln>
            <a:noFill/>
          </a:ln>
        </p:spPr>
      </p:pic>
      <p:sp>
        <p:nvSpPr>
          <p:cNvPr id="158" name="TextShape 3"/>
          <p:cNvSpPr txBox="1"/>
          <p:nvPr/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4"/>
          <p:cNvSpPr txBox="1"/>
          <p:nvPr/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Jednom entitetu iz A odgovara 0 ili 1 entiteta iz B i jednom entitetu iz B odgovara 0 ili 1 entiteta iz 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</a:rPr>
              <a:t>Veza One-to-Many (jedan u više)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2" name="Content Placeholder 6" descr=""/>
          <p:cNvPicPr/>
          <p:nvPr/>
        </p:nvPicPr>
        <p:blipFill>
          <a:blip r:embed="rId1"/>
          <a:srcRect l="7943" t="0" r="0" b="0"/>
          <a:stretch/>
        </p:blipFill>
        <p:spPr>
          <a:xfrm>
            <a:off x="1134360" y="2966400"/>
            <a:ext cx="4568040" cy="2761920"/>
          </a:xfrm>
          <a:prstGeom prst="rect">
            <a:avLst/>
          </a:prstGeom>
          <a:ln>
            <a:noFill/>
          </a:ln>
        </p:spPr>
      </p:pic>
      <p:sp>
        <p:nvSpPr>
          <p:cNvPr id="163" name="TextShape 3"/>
          <p:cNvSpPr txBox="1"/>
          <p:nvPr/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4"/>
          <p:cNvSpPr txBox="1"/>
          <p:nvPr/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Jednom entitetu iz A odgovara 0 ili više entiteta iz B i jednom entitetu iz B odgovara 0 ili 1 entiteta iz 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pl-PL" sz="4400" spc="-1" strike="noStrike">
                <a:solidFill>
                  <a:srgbClr val="000000"/>
                </a:solidFill>
                <a:latin typeface="Calibri Light"/>
              </a:rPr>
              <a:t>Veza Many-to-One (više u jedan)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7" name="Content Placeholder 6" descr=""/>
          <p:cNvPicPr/>
          <p:nvPr/>
        </p:nvPicPr>
        <p:blipFill>
          <a:blip r:embed="rId1"/>
          <a:stretch/>
        </p:blipFill>
        <p:spPr>
          <a:xfrm>
            <a:off x="861120" y="2937600"/>
            <a:ext cx="5114520" cy="2819160"/>
          </a:xfrm>
          <a:prstGeom prst="rect">
            <a:avLst/>
          </a:prstGeom>
          <a:ln>
            <a:noFill/>
          </a:ln>
        </p:spPr>
      </p:pic>
      <p:sp>
        <p:nvSpPr>
          <p:cNvPr id="168" name="TextShape 3"/>
          <p:cNvSpPr txBox="1"/>
          <p:nvPr/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4"/>
          <p:cNvSpPr txBox="1"/>
          <p:nvPr/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Jednom entitetu iz A odgovara 0 ili 1 entiteta iz B i jednom entitetu iz B odgovara 0 ili više entiteta iz A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Veza Many-to-Many (više u više)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2" name="Content Placeholder 6" descr=""/>
          <p:cNvPicPr/>
          <p:nvPr/>
        </p:nvPicPr>
        <p:blipFill>
          <a:blip r:embed="rId1"/>
          <a:stretch/>
        </p:blipFill>
        <p:spPr>
          <a:xfrm>
            <a:off x="839880" y="3020040"/>
            <a:ext cx="5157360" cy="2654280"/>
          </a:xfrm>
          <a:prstGeom prst="rect">
            <a:avLst/>
          </a:prstGeom>
          <a:ln>
            <a:noFill/>
          </a:ln>
        </p:spPr>
      </p:pic>
      <p:sp>
        <p:nvSpPr>
          <p:cNvPr id="173" name="TextShape 3"/>
          <p:cNvSpPr txBox="1"/>
          <p:nvPr/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TextShape 4"/>
          <p:cNvSpPr txBox="1"/>
          <p:nvPr/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Jednom entitetu iz A odgovara 0 ili više entiteta iz B i jednom entitetu iz B odgovara 0 ili više entiteta iz 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6" name="Content Placeholder 8" descr=""/>
          <p:cNvPicPr/>
          <p:nvPr/>
        </p:nvPicPr>
        <p:blipFill>
          <a:blip r:embed="rId1"/>
          <a:stretch/>
        </p:blipFill>
        <p:spPr>
          <a:xfrm>
            <a:off x="1791360" y="587520"/>
            <a:ext cx="8608320" cy="5682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Baza podataka (database)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kolekcija logički povezanih podataka, uključujući i podatke o tim podacima, koja je dizajnirana da zadovolji informacione potrebe neke organizacije.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posljedica velikih problema koji su postojali u tradicionalnom pristupu razvoju softverskih sistema za čuvanje podataka i njihovu obradu.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Tradicionalni pristup se zasnivao na tome da se napravi jedan ili više fajlova koji služe za čuvanje podataka a zatim pišu aplikacije koje rade sa tim fajlovima.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Nedostaci tradicionalnog pristupa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</a:rPr>
              <a:t>Definicija podataka se nalazi u samim programima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Podaci nemaju jasnu strukturu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Ne postoji nikakva kontrola nad pristupom i manipulacijom podacima, izuzev one koja se nalazi u samim programima.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Nedostaci tradicionalnog pristupa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Ponavljanje i nekonzistentnost podataka.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Teško će u pristupu podacima.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Izolacija podataka.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Slaba mogućnost oporavka od kvara.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Problemi pri višekorisničkom radu.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Loša bezbjednost od neovlašćenog pristupa.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Teško je održavati integritet podataka.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Došlo se dozaključka da se podaci moraju razdvojiti od programa koji rade sa njima, da im se mora obezbijediti jasna struktura koja se može dopunjavati, sa minimalnim mogućim ponavljanjem podataka.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Tako</a:t>
            </a:r>
            <a:r>
              <a:rPr b="0" lang="sr-Latn-ME" sz="2800" spc="-1" strike="noStrike">
                <a:solidFill>
                  <a:srgbClr val="000000"/>
                </a:solidFill>
                <a:latin typeface="Calibri"/>
              </a:rPr>
              <a:t>đ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e, postalo je jasno da mora postojati uniforman na čin pristupa tim podacima, koji ne će izazivati probleme u radu i koji će čuvati konzistentnost podataka.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DBMS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Za efikasno ispunjenje ovih zadataka, kao i mnogih drugih, mora se koristiti poseban softverski sistem. Takav skup programa je SISTEM ZA UPRAVLJANJE BAZAMA PODATAKA (DBMS).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ME" sz="2800" spc="-1" strike="noStrike">
                <a:solidFill>
                  <a:srgbClr val="000000"/>
                </a:solidFill>
                <a:latin typeface="Calibri"/>
              </a:rPr>
              <a:t>Korištenjem baza </a:t>
            </a:r>
            <a:r>
              <a:rPr b="0" lang="sr-Latn-ME" sz="2800" spc="-1" strike="noStrike">
                <a:solidFill>
                  <a:srgbClr val="000000"/>
                </a:solidFill>
                <a:latin typeface="Calibri"/>
              </a:rPr>
              <a:t>podataka podižemo novo </a:t>
            </a:r>
            <a:r>
              <a:rPr b="0" lang="sr-Latn-ME" sz="2800" spc="-1" strike="noStrike">
                <a:solidFill>
                  <a:srgbClr val="000000"/>
                </a:solidFill>
                <a:latin typeface="Calibri"/>
              </a:rPr>
              <a:t>apstrakcije. Više nije </a:t>
            </a:r>
            <a:r>
              <a:rPr b="0" lang="sr-Latn-ME" sz="2800" spc="-1" strike="noStrike">
                <a:solidFill>
                  <a:srgbClr val="000000"/>
                </a:solidFill>
                <a:latin typeface="Calibri"/>
              </a:rPr>
              <a:t>potrebno da brinemo o </a:t>
            </a:r>
            <a:r>
              <a:rPr b="0" lang="sr-Latn-ME" sz="2800" spc="-1" strike="noStrike">
                <a:solidFill>
                  <a:srgbClr val="000000"/>
                </a:solidFill>
                <a:latin typeface="Calibri"/>
              </a:rPr>
              <a:t>fizičkom smještanju </a:t>
            </a:r>
            <a:r>
              <a:rPr b="0" lang="sr-Latn-ME" sz="2800" spc="-1" strike="noStrike">
                <a:solidFill>
                  <a:srgbClr val="000000"/>
                </a:solidFill>
                <a:latin typeface="Calibri"/>
              </a:rPr>
              <a:t>podataka.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ME" sz="2800" spc="-1" strike="noStrike">
                <a:solidFill>
                  <a:srgbClr val="000000"/>
                </a:solidFill>
                <a:latin typeface="Calibri"/>
              </a:rPr>
              <a:t>Radimo na nivou koji je </a:t>
            </a:r>
            <a:r>
              <a:rPr b="0" lang="sr-Latn-ME" sz="2800" spc="-1" strike="noStrike">
                <a:solidFill>
                  <a:srgbClr val="000000"/>
                </a:solidFill>
                <a:latin typeface="Calibri"/>
              </a:rPr>
              <a:t>bliži realnom problemu koji </a:t>
            </a:r>
            <a:r>
              <a:rPr b="0" lang="sr-Latn-ME" sz="2800" spc="-1" strike="noStrike">
                <a:solidFill>
                  <a:srgbClr val="000000"/>
                </a:solidFill>
                <a:latin typeface="Calibri"/>
              </a:rPr>
              <a:t>rješavamo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sr-Latn-ME" sz="4400" spc="-1" strike="noStrike">
                <a:solidFill>
                  <a:srgbClr val="000000"/>
                </a:solidFill>
                <a:latin typeface="Calibri Light"/>
              </a:rPr>
              <a:t>Relacione Baze podataka</a:t>
            </a:r>
            <a:r>
              <a:rPr b="0" lang="sr-Latn-ME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ME" sz="2800" spc="-1" strike="noStrike">
                <a:solidFill>
                  <a:srgbClr val="000000"/>
                </a:solidFill>
                <a:latin typeface="Calibri"/>
              </a:rPr>
              <a:t>Podaci smješteni u tabele koje su međusobno povezane preko zajedničkih polja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4"/>
          <p:cNvSpPr txBox="1"/>
          <p:nvPr/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Content Placeholder 6" descr=""/>
          <p:cNvPicPr/>
          <p:nvPr/>
        </p:nvPicPr>
        <p:blipFill>
          <a:blip r:embed="rId1"/>
          <a:stretch/>
        </p:blipFill>
        <p:spPr>
          <a:xfrm>
            <a:off x="6172200" y="1690560"/>
            <a:ext cx="5182920" cy="455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ME" sz="2800" spc="-1" strike="noStrike">
                <a:solidFill>
                  <a:srgbClr val="000000"/>
                </a:solidFill>
                <a:latin typeface="Calibri"/>
              </a:rPr>
              <a:t>Tabele se sastoje od redova i kolona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ME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Svaki red </a:t>
            </a:r>
            <a:r>
              <a:rPr b="0" lang="sr-Latn-ME" sz="2800" spc="-1" strike="noStrike">
                <a:solidFill>
                  <a:srgbClr val="000000"/>
                </a:solidFill>
                <a:latin typeface="Calibri"/>
              </a:rPr>
              <a:t>(rekord/torka) sadrži podatke o jednom </a:t>
            </a:r>
            <a:r>
              <a:rPr b="0" i="1" lang="sr-Latn-ME" sz="2800" spc="-1" strike="noStrike">
                <a:solidFill>
                  <a:srgbClr val="000000"/>
                </a:solidFill>
                <a:latin typeface="Calibri"/>
              </a:rPr>
              <a:t>entitetu. </a:t>
            </a:r>
            <a:r>
              <a:rPr b="0" lang="sr-Latn-ME" sz="2800" spc="-1" strike="noStrike">
                <a:solidFill>
                  <a:srgbClr val="000000"/>
                </a:solidFill>
                <a:latin typeface="Calibri"/>
              </a:rPr>
              <a:t>Svaki rekord mora da bude jedinstvan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r-Latn-ME" sz="2800" spc="-1" strike="noStrike">
                <a:solidFill>
                  <a:srgbClr val="000000"/>
                </a:solidFill>
                <a:latin typeface="Calibri"/>
              </a:rPr>
              <a:t>Kolone(atributi) sadrže jedan komad informacije o rekordu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LibreOffice/6.4.4.2$Linux_X86_64 LibreOffice_project/40$Build-2</Application>
  <Words>3095</Words>
  <Paragraphs>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2020-12-15T12:27:00Z</dcterms:created>
  <dc:creator>Velibor</dc:creator>
  <dc:description/>
  <dc:language>en-US</dc:language>
  <cp:lastModifiedBy/>
  <dcterms:modified xsi:type="dcterms:W3CDTF">2021-01-03T10:26:18Z</dcterms:modified>
  <cp:revision>15</cp:revision>
  <dc:subject/>
  <dc:title>MS Access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KSOProductBuildVer">
    <vt:lpwstr>1033-11.2.0.9747</vt:lpwstr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18</vt:i4>
  </property>
</Properties>
</file>