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6" r:id="rId10"/>
    <p:sldId id="263" r:id="rId11"/>
    <p:sldId id="271" r:id="rId12"/>
    <p:sldId id="272" r:id="rId13"/>
    <p:sldId id="275" r:id="rId14"/>
    <p:sldId id="276" r:id="rId15"/>
    <p:sldId id="265" r:id="rId16"/>
    <p:sldId id="267" r:id="rId17"/>
    <p:sldId id="270" r:id="rId18"/>
    <p:sldId id="268" r:id="rId19"/>
    <p:sldId id="26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3F81DE-AC40-BC8A-A448-7D6F272BBE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0793F-6EED-B0B6-CD53-08AE65F2A2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C8862-42A2-410F-85EE-A67EF4C30AA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9028F-9DB4-F2A7-0A93-A4335EEB71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7D99-DF88-A3C2-1491-5F0D2C1DD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AA416-AD13-4DAA-A956-BE97DA1E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212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92348-3FC6-4AFE-B1DC-0FB37173C48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351AA-9488-4165-ADD0-86BF3DC08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898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6402-3B49-99F8-382A-2C8DC2F7D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86D89-A873-49C2-D3AD-23294BA3F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08D72-B618-D155-4A7D-B603486B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0DE5-F398-4F60-9544-B44550F824D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407C4-0275-6335-65BE-92AC0F73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67332-AA48-B736-DB83-E0359731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F6A3-43E2-4A7D-813E-90CFFCCF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2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84A9-13DF-F39C-E001-B015C76C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05D12-CD04-50CD-4980-1F5AB2EAC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C4F6-64EE-E5F9-4FD3-FD700110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0DE5-F398-4F60-9544-B44550F824D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E72B-F33F-EED8-C8E5-01D25361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2D6D5-7526-0463-9B2C-FAEE2290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F6A3-43E2-4A7D-813E-90CFFCCF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57485-B98C-B25C-972A-4623160A1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BADBF-E225-E5E5-442C-07B7203AC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6E302-3F4F-D2D3-F414-ED5C869E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0DE5-F398-4F60-9544-B44550F824D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8432D-3BEF-3203-382F-EC69FDD0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0F767-CC60-4876-7BB3-16C0A600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F6A3-43E2-4A7D-813E-90CFFCCF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1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E213-1F6E-C707-B643-19077135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BA3E-7CD3-5B87-6EC5-98D29DECA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BB1CE-3C4E-5700-7B21-DD6F0AA0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0DE5-F398-4F60-9544-B44550F824D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49B6D-EA89-8BB0-98D2-30F6C846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E4194-89EE-E7BE-459D-93EB05AF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F6A3-43E2-4A7D-813E-90CFFCCF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2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958A-5994-BC0B-17E2-1607B132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7A719-1E9D-3F9E-A674-F88D7BBF9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D05B-6D56-5370-B0ED-009079A1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0DE5-F398-4F60-9544-B44550F824D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F561B-C96A-C13D-E745-90B6FCC1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FF29-ABC3-FA1F-1700-E85118BF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F6A3-43E2-4A7D-813E-90CFFCCF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1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A4D1-9A07-159A-20C0-18DB6502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7CAE8-EF96-F3AF-6F1A-12502DF92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3DEE8-6BD0-5C33-852E-6C1F181E1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729C0-5F52-BC29-F236-2F6FB9F8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0DE5-F398-4F60-9544-B44550F824D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E4978-414B-941D-69D0-6DE21FE4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A93EB-D0E0-5486-A900-9ADD4797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F6A3-43E2-4A7D-813E-90CFFCCF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C7B3-A343-1196-12A6-EE0F830C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01982-2ED9-943B-7A6E-C3FBCF2B6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263E1-B872-C4FD-B232-64737FAB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196E7-57AF-E447-5B15-581BD74A1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A6C49-74DF-D4FC-6297-039F9FA7E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8C12F-5F87-5244-5122-47C45265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0DE5-F398-4F60-9544-B44550F824D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C35B8-6859-601A-9CB6-5F50B7A9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44CF3-9491-FAE2-88EC-E49C6E8F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F6A3-43E2-4A7D-813E-90CFFCCF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5B53-C6C0-120F-7566-56EC5385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CDD79-47E5-8B77-871A-C7AE81D5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0DE5-F398-4F60-9544-B44550F824D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9BA89-EA8A-2B01-C55D-3B7FB8D4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1CF3C-846D-5AFC-4D6C-C04CD84F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F6A3-43E2-4A7D-813E-90CFFCCF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0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F9ADD-A620-C4B1-F48B-0F1620C1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0DE5-F398-4F60-9544-B44550F824D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05F21-0D6A-CDAF-D306-C50504FF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A513A-E148-A121-FEF6-85F9CCAC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F6A3-43E2-4A7D-813E-90CFFCCF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9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E855-B413-AA9B-CDF2-95F69188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59A0-AA26-48D4-9195-6233142D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31925-0422-CA59-31C5-0CD8AE599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0731F-C3C0-C1A4-BFFB-01D4459E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0DE5-F398-4F60-9544-B44550F824D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924B9-B515-E165-3161-C257DD60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2ACC5-FD61-F631-04DD-94F5C85E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F6A3-43E2-4A7D-813E-90CFFCCF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9BFC-DCBD-22B6-361C-EC929A2A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7727F-1BD5-D677-4B29-BE2B039E7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1D03D-742F-CCF9-4A3F-C15F1C3F3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CD959-053C-ECAE-149A-DB75E600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0DE5-F398-4F60-9544-B44550F824D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221C-4CC8-E8BA-C8AB-9C90B880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8779C-7167-8BB2-F203-0166E29C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F6A3-43E2-4A7D-813E-90CFFCCF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3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F0466-78A1-D7BC-D655-AB49BFEF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015DE-B426-0713-9D58-30A912F1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9004D-5273-00FE-5E8F-2BCFD75A3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0DE5-F398-4F60-9544-B44550F824D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8F87-4A1F-B207-6C37-010B9E68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3866-1789-C63F-D2C3-E118C0F91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F6A3-43E2-4A7D-813E-90CFFCCFC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FBED-32D9-5B97-449B-966067527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05E52-8DDF-C3F5-FD61-E8F64DFDD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5A56-E11C-9134-277C-21325C98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Lookup polja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3602836-FED7-50CD-B0F3-93745921A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07" t="13152" r="30266" b="37142"/>
          <a:stretch/>
        </p:blipFill>
        <p:spPr>
          <a:xfrm>
            <a:off x="4380080" y="1871198"/>
            <a:ext cx="3196905" cy="216287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7B8A2-95D6-332C-B010-FD9A10705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01" t="12354" r="53280" b="37738"/>
          <a:stretch/>
        </p:blipFill>
        <p:spPr>
          <a:xfrm>
            <a:off x="838200" y="1871198"/>
            <a:ext cx="2936846" cy="21628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739B0B-9737-5F61-F04E-C668EEC104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914" t="21208" r="34123" b="47789"/>
          <a:stretch/>
        </p:blipFill>
        <p:spPr>
          <a:xfrm>
            <a:off x="8182020" y="1871198"/>
            <a:ext cx="3171780" cy="17864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5B0F1F-C6E2-DA53-9A7E-7963C1AF9E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367" t="17003" r="35527" b="41177"/>
          <a:stretch/>
        </p:blipFill>
        <p:spPr>
          <a:xfrm>
            <a:off x="831537" y="4214584"/>
            <a:ext cx="2943509" cy="2379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9BEC71-7338-5D1D-0821-D4044C04E6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055" t="12233" r="67243" b="65504"/>
          <a:stretch/>
        </p:blipFill>
        <p:spPr>
          <a:xfrm>
            <a:off x="4390231" y="4214584"/>
            <a:ext cx="3207057" cy="18506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563A8F-69A7-52E6-5175-24F3D5F90D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422" t="71070" r="62273" b="5324"/>
          <a:stretch/>
        </p:blipFill>
        <p:spPr>
          <a:xfrm>
            <a:off x="8182020" y="4214584"/>
            <a:ext cx="3207057" cy="16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D324-E36D-7149-D390-D1B0A68D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Spoljni ključevi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990A-C23D-3192-309A-74EF8759B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Imamo tabelu sa smjerovima i tabelu sa studentima.</a:t>
            </a:r>
          </a:p>
          <a:p>
            <a:pPr lvl="1"/>
            <a:r>
              <a:rPr lang="sr-Latn-RS" dirty="0"/>
              <a:t>Smjer ima ID, i naziv</a:t>
            </a:r>
          </a:p>
          <a:p>
            <a:pPr lvl="1"/>
            <a:r>
              <a:rPr lang="sr-Latn-RS" dirty="0"/>
              <a:t>Student ima ime, prezima, godinu upisa i id smjera na koji je upisan</a:t>
            </a:r>
          </a:p>
          <a:p>
            <a:r>
              <a:rPr lang="sr-Latn-RS" dirty="0"/>
              <a:t>Kako obezbijediti da je student upisan na smjer koji postoji?</a:t>
            </a:r>
          </a:p>
          <a:p>
            <a:r>
              <a:rPr lang="sr-Latn-RS" dirty="0"/>
              <a:t>Šta da uradimo ako se smjer obriše iz baze?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1A852-B9A3-312B-CFD3-72206BD28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4" t="16881" r="66904" b="66727"/>
          <a:stretch/>
        </p:blipFill>
        <p:spPr>
          <a:xfrm>
            <a:off x="8330269" y="4001294"/>
            <a:ext cx="3023532" cy="138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1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480B-7FC9-334E-CF91-5D798AA5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Spoljnji ključevi (foreign key)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2A4C-41F9-63D6-D705-D3A71BEF2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Potrebno je da kreiramo spoljni ključ koji garantuje da se smjer_id iz tabele </a:t>
            </a:r>
            <a:r>
              <a:rPr lang="sr-Latn-RS" b="1" dirty="0"/>
              <a:t>student</a:t>
            </a:r>
            <a:r>
              <a:rPr lang="sr-Latn-RS" dirty="0"/>
              <a:t> predstavlja ID nekog entiteta u tabeli </a:t>
            </a:r>
            <a:r>
              <a:rPr lang="sr-Latn-RS" b="1" dirty="0"/>
              <a:t>smjer</a:t>
            </a:r>
            <a:r>
              <a:rPr lang="sr-Latn-RS" dirty="0"/>
              <a:t>.</a:t>
            </a:r>
          </a:p>
          <a:p>
            <a:r>
              <a:rPr lang="sr-Latn-RS" dirty="0"/>
              <a:t>DataTools -</a:t>
            </a:r>
            <a:r>
              <a:rPr lang="en-US" dirty="0"/>
              <a:t>&gt; Relationships -&gt; </a:t>
            </a:r>
            <a:r>
              <a:rPr lang="en-US" dirty="0" err="1"/>
              <a:t>Selektujte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u</a:t>
            </a:r>
            <a:r>
              <a:rPr lang="sr-Latn-RS" dirty="0"/>
              <a:t>čestvuju u relaciji</a:t>
            </a:r>
          </a:p>
          <a:p>
            <a:r>
              <a:rPr lang="sr-Latn-RS" dirty="0"/>
              <a:t>Uzmite id atribut iz tabele Smjer i prevucite ga na atribut smjer_id u tabeli Student</a:t>
            </a:r>
          </a:p>
          <a:p>
            <a:r>
              <a:rPr lang="sr-Latn-RS" dirty="0"/>
              <a:t>Označite dodatne parove atributa koji odgovaraju jedan drugom u dvije tabele</a:t>
            </a:r>
          </a:p>
          <a:p>
            <a:r>
              <a:rPr lang="sr-Latn-RS" dirty="0"/>
              <a:t>Selektujte Enforce Referential Integrity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D39E2B-AE23-B504-79DA-08DA304C5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3D0926-E7A3-4ED1-FBDB-D3740F4F03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7B6653A-4209-2F4A-5631-B8257C2C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1F58DA7-82D7-459C-B2DD-A16206BFA82E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BB5E8C-0C1B-3F69-E5B9-F36B27480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51" t="21284" r="39381" b="50000"/>
          <a:stretch/>
        </p:blipFill>
        <p:spPr>
          <a:xfrm>
            <a:off x="7387999" y="1681163"/>
            <a:ext cx="2751589" cy="1969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689CFC-57A7-FC8D-5617-7082E30EC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2" t="15661" r="65459" b="65260"/>
          <a:stretch/>
        </p:blipFill>
        <p:spPr>
          <a:xfrm>
            <a:off x="7387999" y="4464866"/>
            <a:ext cx="2751589" cy="130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7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3473F4-CAAB-60DE-0753-192D77C2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Izvla</a:t>
            </a:r>
            <a:r>
              <a:rPr lang="sr-Latn-RS" dirty="0"/>
              <a:t>čenje podataka iz baze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A52BA2-9FDE-F2DD-CD08-87B956757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55" t="14146" r="61676" b="67539"/>
          <a:stretch/>
        </p:blipFill>
        <p:spPr>
          <a:xfrm>
            <a:off x="761181" y="1564495"/>
            <a:ext cx="3776313" cy="14642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ADD92-5D78-EE97-5ED9-5CF3F76596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34" t="14189" r="56927" b="69786"/>
          <a:stretch/>
        </p:blipFill>
        <p:spPr>
          <a:xfrm>
            <a:off x="4773336" y="1564495"/>
            <a:ext cx="5253544" cy="14642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550CDE-E1BB-9B98-51FA-9998BAE83B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03" t="16269" r="67248" b="66605"/>
          <a:stretch/>
        </p:blipFill>
        <p:spPr>
          <a:xfrm>
            <a:off x="761181" y="3397693"/>
            <a:ext cx="3630906" cy="16776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549788-8BF6-22E6-C0B3-5BB72155897F}"/>
              </a:ext>
            </a:extLst>
          </p:cNvPr>
          <p:cNvSpPr txBox="1"/>
          <p:nvPr/>
        </p:nvSpPr>
        <p:spPr>
          <a:xfrm>
            <a:off x="4773336" y="3429000"/>
            <a:ext cx="525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</a:t>
            </a:r>
            <a:r>
              <a:rPr lang="sr-Latn-RS" dirty="0"/>
              <a:t>ći ime i prezime svih studenata kojima je smjer </a:t>
            </a:r>
          </a:p>
          <a:p>
            <a:r>
              <a:rPr lang="sr-Latn-RS" dirty="0"/>
              <a:t>Matematika i računarske nauke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39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53AC-B9E9-A3CB-E2D2-18F36648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Izvla</a:t>
            </a:r>
            <a:r>
              <a:rPr lang="sr-Latn-RS" dirty="0"/>
              <a:t>čenje podataka iz baze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C9148-6E43-CC27-9CC4-3F87E407D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30" t="28417" r="54626" b="16643"/>
          <a:stretch/>
        </p:blipFill>
        <p:spPr>
          <a:xfrm>
            <a:off x="3620012" y="1506022"/>
            <a:ext cx="5079607" cy="46247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4C8B5E-AF36-EEE1-37CC-18D7A2D5C161}"/>
              </a:ext>
            </a:extLst>
          </p:cNvPr>
          <p:cNvSpPr txBox="1"/>
          <p:nvPr/>
        </p:nvSpPr>
        <p:spPr>
          <a:xfrm>
            <a:off x="838200" y="1506022"/>
            <a:ext cx="22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Create-</a:t>
            </a:r>
            <a:r>
              <a:rPr lang="en-US" dirty="0"/>
              <a:t>&gt;</a:t>
            </a:r>
            <a:r>
              <a:rPr lang="en-US" dirty="0" err="1"/>
              <a:t>QueryDesign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7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5306-A235-3D45-63B8-92F18EF3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E16C-F33B-9F01-1A34-81967440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(DDL </a:t>
            </a:r>
            <a:r>
              <a:rPr lang="en-US" dirty="0" err="1"/>
              <a:t>jezik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-&gt; </a:t>
            </a:r>
            <a:r>
              <a:rPr lang="en-US" dirty="0" err="1"/>
              <a:t>QueryDesign</a:t>
            </a:r>
            <a:r>
              <a:rPr lang="en-US" dirty="0"/>
              <a:t> -&gt;</a:t>
            </a:r>
            <a:r>
              <a:rPr lang="sr-Latn-RS" dirty="0"/>
              <a:t> View -</a:t>
            </a:r>
            <a:r>
              <a:rPr lang="en-US" dirty="0"/>
              <a:t>&gt; SQL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GB" dirty="0"/>
              <a:t>CREATE TABLE Employees (</a:t>
            </a:r>
          </a:p>
          <a:p>
            <a:pPr marL="457200" lvl="1" indent="0">
              <a:buNone/>
            </a:pPr>
            <a:r>
              <a:rPr lang="en-GB" dirty="0"/>
              <a:t>    </a:t>
            </a:r>
            <a:r>
              <a:rPr lang="en-GB" dirty="0" err="1"/>
              <a:t>EmployeeID</a:t>
            </a:r>
            <a:r>
              <a:rPr lang="en-GB" dirty="0"/>
              <a:t> AUTOINCREMENT PRIMARY KEY,</a:t>
            </a:r>
          </a:p>
          <a:p>
            <a:pPr marL="457200" lvl="1" indent="0">
              <a:buNone/>
            </a:pPr>
            <a:r>
              <a:rPr lang="en-GB" dirty="0"/>
              <a:t>    FirstName TEXT(50),</a:t>
            </a:r>
          </a:p>
          <a:p>
            <a:pPr marL="457200" lvl="1" indent="0">
              <a:buNone/>
            </a:pPr>
            <a:r>
              <a:rPr lang="en-GB" dirty="0"/>
              <a:t>    </a:t>
            </a:r>
            <a:r>
              <a:rPr lang="en-GB" dirty="0" err="1"/>
              <a:t>LastName</a:t>
            </a:r>
            <a:r>
              <a:rPr lang="en-GB" dirty="0"/>
              <a:t> TEXT(50),</a:t>
            </a:r>
          </a:p>
          <a:p>
            <a:pPr marL="457200" lvl="1" indent="0">
              <a:buNone/>
            </a:pPr>
            <a:r>
              <a:rPr lang="en-GB" dirty="0"/>
              <a:t>    </a:t>
            </a:r>
            <a:r>
              <a:rPr lang="en-GB" dirty="0" err="1"/>
              <a:t>BirthDate</a:t>
            </a:r>
            <a:r>
              <a:rPr lang="en-GB" dirty="0"/>
              <a:t> DATE,</a:t>
            </a:r>
          </a:p>
          <a:p>
            <a:pPr marL="457200" lvl="1" indent="0">
              <a:buNone/>
            </a:pPr>
            <a:r>
              <a:rPr lang="en-GB" dirty="0"/>
              <a:t>    Phone TEXT(15)</a:t>
            </a:r>
          </a:p>
          <a:p>
            <a:pPr marL="457200" lvl="1" indent="0">
              <a:buNone/>
            </a:pPr>
            <a:r>
              <a:rPr lang="en-GB" dirty="0"/>
              <a:t>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4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BD23-D65C-424F-D2FF-E2AC91ED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sr-Latn-RS" dirty="0"/>
              <a:t> skupom atributa kao primarnim ključem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33BF-B116-CC7F-0FF2-B2819F53F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Student 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ime</a:t>
            </a:r>
            <a:r>
              <a:rPr lang="en-US" dirty="0"/>
              <a:t> varchar(30),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prezime</a:t>
            </a:r>
            <a:r>
              <a:rPr lang="en-US" dirty="0"/>
              <a:t> varchar(30),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godina_upisa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broj_indeksa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smjer</a:t>
            </a:r>
            <a:r>
              <a:rPr lang="en-US" dirty="0"/>
              <a:t> varchar(30),</a:t>
            </a:r>
          </a:p>
          <a:p>
            <a:pPr marL="0" indent="0">
              <a:buNone/>
            </a:pPr>
            <a:r>
              <a:rPr lang="en-US" dirty="0"/>
              <a:t>    primary key (</a:t>
            </a:r>
            <a:r>
              <a:rPr lang="en-US" dirty="0" err="1"/>
              <a:t>broj_indeksa</a:t>
            </a:r>
            <a:r>
              <a:rPr lang="en-US" dirty="0"/>
              <a:t>, </a:t>
            </a:r>
            <a:r>
              <a:rPr lang="en-US" dirty="0" err="1"/>
              <a:t>smjer</a:t>
            </a:r>
            <a:r>
              <a:rPr lang="en-US" dirty="0"/>
              <a:t>, </a:t>
            </a:r>
            <a:r>
              <a:rPr lang="en-US" dirty="0" err="1"/>
              <a:t>godina_upisa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EB9ACB-D761-1293-2BE5-839B61808D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59983" b="67533"/>
          <a:stretch/>
        </p:blipFill>
        <p:spPr>
          <a:xfrm>
            <a:off x="6096000" y="2187061"/>
            <a:ext cx="5442665" cy="2483878"/>
          </a:xfrm>
        </p:spPr>
      </p:pic>
    </p:spTree>
    <p:extLst>
      <p:ext uri="{BB962C8B-B14F-4D97-AF65-F5344CB8AC3E}">
        <p14:creationId xmlns:p14="http://schemas.microsoft.com/office/powerpoint/2010/main" val="906482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26F74E-A485-98D1-8C5B-3C47000C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sr-Latn-RS" dirty="0"/>
              <a:t> skupom atributa kao primarnim ključem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B955D0-A232-BDFF-E95D-445402F28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Student 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ime</a:t>
            </a:r>
            <a:r>
              <a:rPr lang="en-US" dirty="0"/>
              <a:t> varchar(30),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prezime</a:t>
            </a:r>
            <a:r>
              <a:rPr lang="en-US" dirty="0"/>
              <a:t> varchar(30),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godina_upisa</a:t>
            </a:r>
            <a:r>
              <a:rPr lang="en-US" dirty="0"/>
              <a:t> long,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broj_indeksa</a:t>
            </a:r>
            <a:r>
              <a:rPr lang="en-US" dirty="0"/>
              <a:t> long,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smjer</a:t>
            </a:r>
            <a:r>
              <a:rPr lang="en-US" dirty="0"/>
              <a:t> varchar(30),</a:t>
            </a:r>
          </a:p>
          <a:p>
            <a:pPr marL="0" indent="0">
              <a:buNone/>
            </a:pPr>
            <a:r>
              <a:rPr lang="en-US" dirty="0"/>
              <a:t>    constraint </a:t>
            </a:r>
            <a:r>
              <a:rPr lang="en-US" dirty="0" err="1"/>
              <a:t>student_pk</a:t>
            </a:r>
            <a:r>
              <a:rPr lang="en-US" dirty="0"/>
              <a:t> primary key (</a:t>
            </a:r>
            <a:r>
              <a:rPr lang="en-US" dirty="0" err="1"/>
              <a:t>broj_indeksa</a:t>
            </a:r>
            <a:r>
              <a:rPr lang="en-US" dirty="0"/>
              <a:t>, </a:t>
            </a:r>
            <a:r>
              <a:rPr lang="en-US" dirty="0" err="1"/>
              <a:t>smjer</a:t>
            </a:r>
            <a:r>
              <a:rPr lang="en-US" dirty="0"/>
              <a:t>,</a:t>
            </a:r>
            <a:r>
              <a:rPr lang="sr-Latn-RS" dirty="0"/>
              <a:t> </a:t>
            </a:r>
            <a:r>
              <a:rPr lang="en-US" dirty="0" err="1"/>
              <a:t>odina_upisa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59240-9B3B-33DE-FF9A-47B1E08207B7}"/>
              </a:ext>
            </a:extLst>
          </p:cNvPr>
          <p:cNvSpPr txBox="1"/>
          <p:nvPr/>
        </p:nvSpPr>
        <p:spPr>
          <a:xfrm>
            <a:off x="7285140" y="1825625"/>
            <a:ext cx="40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Rezultat je isti kao na prethodnom slajdu.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397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7EE5DD-F26F-925A-DBB9-F69E30E8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Mapiranje tipova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55FEC4-1042-AF4A-7DDC-03F88EAFC8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102851"/>
              </p:ext>
            </p:extLst>
          </p:nvPr>
        </p:nvGraphicFramePr>
        <p:xfrm>
          <a:off x="838200" y="1825626"/>
          <a:ext cx="5453543" cy="4353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514">
                  <a:extLst>
                    <a:ext uri="{9D8B030D-6E8A-4147-A177-3AD203B41FA5}">
                      <a16:colId xmlns:a16="http://schemas.microsoft.com/office/drawing/2014/main" val="241450325"/>
                    </a:ext>
                  </a:extLst>
                </a:gridCol>
                <a:gridCol w="2416029">
                  <a:extLst>
                    <a:ext uri="{9D8B030D-6E8A-4147-A177-3AD203B41FA5}">
                      <a16:colId xmlns:a16="http://schemas.microsoft.com/office/drawing/2014/main" val="3805904964"/>
                    </a:ext>
                  </a:extLst>
                </a:gridCol>
              </a:tblGrid>
              <a:tr h="62571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Microsoft Access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Data type (CREATETABLE)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702170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BIGBINARY[1]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LONGBINARY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756638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293583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891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COUNTER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86655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02622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92843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38949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LONG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LONGBINARY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36404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LONG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LONGTEXT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88904"/>
                  </a:ext>
                </a:extLst>
              </a:tr>
              <a:tr h="42108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301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696B6B79-1725-C485-6472-0F167FD24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63EAD511-CF8F-518E-D8F3-175354B4E3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928455"/>
              </p:ext>
            </p:extLst>
          </p:nvPr>
        </p:nvGraphicFramePr>
        <p:xfrm>
          <a:off x="6291743" y="1825625"/>
          <a:ext cx="5453543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426">
                  <a:extLst>
                    <a:ext uri="{9D8B030D-6E8A-4147-A177-3AD203B41FA5}">
                      <a16:colId xmlns:a16="http://schemas.microsoft.com/office/drawing/2014/main" val="241450325"/>
                    </a:ext>
                  </a:extLst>
                </a:gridCol>
                <a:gridCol w="2425117">
                  <a:extLst>
                    <a:ext uri="{9D8B030D-6E8A-4147-A177-3AD203B41FA5}">
                      <a16:colId xmlns:a16="http://schemas.microsoft.com/office/drawing/2014/main" val="3805904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Microsoft Access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Data type (CREATETABLE)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70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NUMBER (</a:t>
                      </a:r>
                      <a:r>
                        <a:rPr lang="en-US" dirty="0" err="1">
                          <a:effectLst/>
                        </a:rPr>
                        <a:t>FieldSize</a:t>
                      </a:r>
                      <a:r>
                        <a:rPr lang="en-US" dirty="0">
                          <a:effectLst/>
                        </a:rPr>
                        <a:t>= SINGLE)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6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NUMBER (</a:t>
                      </a:r>
                      <a:r>
                        <a:rPr lang="en-US" dirty="0" err="1">
                          <a:effectLst/>
                        </a:rPr>
                        <a:t>FieldSize</a:t>
                      </a:r>
                      <a:r>
                        <a:rPr lang="en-US" dirty="0">
                          <a:effectLst/>
                        </a:rPr>
                        <a:t>= DOUBLE)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9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NUMBER (FieldSize= 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UNSIGNED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0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NUMBER (FieldSize= 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19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NUMBER (</a:t>
                      </a:r>
                      <a:r>
                        <a:rPr lang="en-US" dirty="0" err="1">
                          <a:effectLst/>
                        </a:rPr>
                        <a:t>FieldSize</a:t>
                      </a:r>
                      <a:r>
                        <a:rPr lang="en-US" dirty="0">
                          <a:effectLst/>
                        </a:rPr>
                        <a:t>= LONG 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LONG</a:t>
                      </a:r>
                      <a:r>
                        <a:rPr lang="sr-Latn-RS" dirty="0">
                          <a:effectLst/>
                        </a:rPr>
                        <a:t> / INT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4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4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LONGBINARY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3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VARBINARY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40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EA6D0C-864C-B611-986D-192CF132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tabele sa spoljnim ključem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0CAD2F-A325-6605-3D22-30DD2D4D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CREATE TABLE Student 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ime</a:t>
            </a:r>
            <a:r>
              <a:rPr lang="en-US" dirty="0"/>
              <a:t> varchar(30),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prezime</a:t>
            </a:r>
            <a:r>
              <a:rPr lang="en-US" dirty="0"/>
              <a:t> varchar(30),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godina_upisa</a:t>
            </a:r>
            <a:r>
              <a:rPr lang="en-US" dirty="0"/>
              <a:t> long,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broj_indeksa</a:t>
            </a:r>
            <a:r>
              <a:rPr lang="en-US" dirty="0"/>
              <a:t> long,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smjer_id</a:t>
            </a:r>
            <a:r>
              <a:rPr lang="en-US" dirty="0"/>
              <a:t> long,</a:t>
            </a:r>
          </a:p>
          <a:p>
            <a:pPr marL="0" indent="0">
              <a:buNone/>
            </a:pPr>
            <a:r>
              <a:rPr lang="en-US" dirty="0"/>
              <a:t>    constraint </a:t>
            </a:r>
            <a:r>
              <a:rPr lang="en-US" dirty="0" err="1"/>
              <a:t>student_pk</a:t>
            </a:r>
            <a:r>
              <a:rPr lang="en-US" dirty="0"/>
              <a:t> primary key (</a:t>
            </a:r>
            <a:r>
              <a:rPr lang="en-US" dirty="0" err="1"/>
              <a:t>broj_indeksa</a:t>
            </a:r>
            <a:r>
              <a:rPr lang="en-US" dirty="0"/>
              <a:t>, </a:t>
            </a:r>
            <a:r>
              <a:rPr lang="en-US" dirty="0" err="1"/>
              <a:t>smjer_id</a:t>
            </a:r>
            <a:r>
              <a:rPr lang="en-US" dirty="0"/>
              <a:t>,</a:t>
            </a:r>
            <a:r>
              <a:rPr lang="sr-Latn-RS" dirty="0"/>
              <a:t> </a:t>
            </a:r>
            <a:r>
              <a:rPr lang="en-US" dirty="0" err="1"/>
              <a:t>godina_upisa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constraint </a:t>
            </a:r>
            <a:r>
              <a:rPr lang="en-US" dirty="0" err="1"/>
              <a:t>student_smjer_fk</a:t>
            </a:r>
            <a:r>
              <a:rPr lang="en-US" dirty="0"/>
              <a:t> foreign key (</a:t>
            </a:r>
            <a:r>
              <a:rPr lang="en-US" dirty="0" err="1"/>
              <a:t>smjer_id</a:t>
            </a:r>
            <a:r>
              <a:rPr lang="en-US" dirty="0"/>
              <a:t>) references </a:t>
            </a:r>
            <a:r>
              <a:rPr lang="en-US" dirty="0" err="1"/>
              <a:t>Smjer</a:t>
            </a:r>
            <a:r>
              <a:rPr lang="en-US" dirty="0"/>
              <a:t>(ID)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F863ED-DE4F-C769-0FD1-A356C2E26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59" b="65260"/>
          <a:stretch/>
        </p:blipFill>
        <p:spPr>
          <a:xfrm>
            <a:off x="7142527" y="1825625"/>
            <a:ext cx="4211273" cy="23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0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EA77-1755-4707-8A09-4AE30DDA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B2941-DFD9-454A-ED97-33910C2CB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809" y="1425024"/>
            <a:ext cx="4264935" cy="23990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7C23C7-CAF9-7A68-740F-4F9A02CE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00" y="1404938"/>
            <a:ext cx="4991425" cy="2591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3CC6EC-F1CD-14D8-7A83-38D2B639B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500" y="4135112"/>
            <a:ext cx="4991425" cy="259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93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ED6A-DC62-2F57-4EFF-FA67C431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Umetanje podataka u tabelu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5347-6FB9-3D17-4596-C5B16089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smjer</a:t>
            </a:r>
            <a:r>
              <a:rPr lang="en-US" dirty="0"/>
              <a:t>(</a:t>
            </a:r>
            <a:r>
              <a:rPr lang="en-US" dirty="0" err="1"/>
              <a:t>naziv</a:t>
            </a:r>
            <a:r>
              <a:rPr lang="en-US" dirty="0"/>
              <a:t>) values ('</a:t>
            </a:r>
            <a:r>
              <a:rPr lang="en-US" dirty="0" err="1"/>
              <a:t>Racunarske</a:t>
            </a:r>
            <a:r>
              <a:rPr lang="en-US" dirty="0"/>
              <a:t> </a:t>
            </a:r>
            <a:r>
              <a:rPr lang="en-US" dirty="0" err="1"/>
              <a:t>nauke</a:t>
            </a:r>
            <a:r>
              <a:rPr lang="en-US" dirty="0"/>
              <a:t>’);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smjer</a:t>
            </a:r>
            <a:r>
              <a:rPr lang="en-US" dirty="0"/>
              <a:t>(</a:t>
            </a:r>
            <a:r>
              <a:rPr lang="en-US" dirty="0" err="1"/>
              <a:t>naziv</a:t>
            </a:r>
            <a:r>
              <a:rPr lang="en-US" dirty="0"/>
              <a:t>) values ('</a:t>
            </a:r>
            <a:r>
              <a:rPr lang="en-US" dirty="0" err="1"/>
              <a:t>Matematika</a:t>
            </a:r>
            <a:r>
              <a:rPr lang="en-US" dirty="0"/>
              <a:t>’);</a:t>
            </a:r>
          </a:p>
          <a:p>
            <a:pPr marL="0" indent="0">
              <a:buNone/>
            </a:pPr>
            <a:r>
              <a:rPr lang="nn-NO" dirty="0"/>
              <a:t>Insert into smjer(naziv) values ('Matematika i racunarske nauke’);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smjer</a:t>
            </a:r>
            <a:r>
              <a:rPr lang="en-US" dirty="0"/>
              <a:t>(</a:t>
            </a:r>
            <a:r>
              <a:rPr lang="en-US" dirty="0" err="1"/>
              <a:t>naziv</a:t>
            </a:r>
            <a:r>
              <a:rPr lang="en-US" dirty="0"/>
              <a:t>) values ('</a:t>
            </a:r>
            <a:r>
              <a:rPr lang="en-US" dirty="0" err="1"/>
              <a:t>Racunarstvo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informacione</a:t>
            </a:r>
            <a:r>
              <a:rPr lang="en-US" dirty="0"/>
              <a:t> </a:t>
            </a:r>
            <a:r>
              <a:rPr lang="en-US" dirty="0" err="1"/>
              <a:t>tehnologije</a:t>
            </a:r>
            <a:r>
              <a:rPr lang="en-US" dirty="0"/>
              <a:t>’);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smjer</a:t>
            </a:r>
            <a:r>
              <a:rPr lang="en-US" dirty="0"/>
              <a:t>(</a:t>
            </a:r>
            <a:r>
              <a:rPr lang="en-US" dirty="0" err="1"/>
              <a:t>naziv</a:t>
            </a:r>
            <a:r>
              <a:rPr lang="en-US" dirty="0"/>
              <a:t>) values ('</a:t>
            </a:r>
            <a:r>
              <a:rPr lang="en-US" dirty="0" err="1"/>
              <a:t>Biologija</a:t>
            </a:r>
            <a:r>
              <a:rPr lang="en-US" dirty="0"/>
              <a:t>’);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smjer</a:t>
            </a:r>
            <a:r>
              <a:rPr lang="en-US" dirty="0"/>
              <a:t>(</a:t>
            </a:r>
            <a:r>
              <a:rPr lang="en-US" dirty="0" err="1"/>
              <a:t>naziv</a:t>
            </a:r>
            <a:r>
              <a:rPr lang="en-US" dirty="0"/>
              <a:t>) values ('</a:t>
            </a:r>
            <a:r>
              <a:rPr lang="en-US" dirty="0" err="1"/>
              <a:t>Fizika</a:t>
            </a:r>
            <a:r>
              <a:rPr lang="en-US" dirty="0"/>
              <a:t>');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E4E94-8416-DF08-B7A9-C6A37CD36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6" t="12477" r="60435" b="61101"/>
          <a:stretch/>
        </p:blipFill>
        <p:spPr>
          <a:xfrm>
            <a:off x="7687810" y="4364940"/>
            <a:ext cx="3665990" cy="18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0E0B-C975-4AB8-B137-BBC18B6B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Dodavanja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 u </a:t>
            </a:r>
            <a:r>
              <a:rPr lang="en-US" dirty="0" err="1"/>
              <a:t>tabelu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4B58D5B-B82E-27BA-E5D4-D40AC067A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A3AC1A-BB03-D123-A935-DB20087E8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Text – 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i="0" dirty="0" err="1">
                <a:solidFill>
                  <a:srgbClr val="374151"/>
                </a:solidFill>
                <a:effectLst/>
                <a:latin typeface="Söhne"/>
              </a:rPr>
              <a:t>ekst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 255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znakova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Long Text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: Dugačak tekst</a:t>
            </a:r>
            <a:endParaRPr lang="sr-Latn-R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Number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N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umeričk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vrednosti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Date/Time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D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atum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ske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vremenskih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vrednosti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Valuta (Currency)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M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onetarn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vrednosti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AutoNumber</a:t>
            </a:r>
            <a:r>
              <a:rPr lang="sr-Latn-RS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sr-Latn-RS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utomatsko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dodeljivanje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jedinstvenog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broja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svakom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novom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zapisu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tabeli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primarni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ključ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Yes/No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Binarni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tip 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OLE Object</a:t>
            </a:r>
            <a:r>
              <a:rPr lang="sr-Latn-RS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slike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audio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klipovi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…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Hyperlink</a:t>
            </a:r>
            <a:r>
              <a:rPr lang="sr-Latn-R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linkove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URL-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ovi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putanje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fajlova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Attachment</a:t>
            </a:r>
            <a:r>
              <a:rPr lang="sr-Latn-RS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sr-Latn-RS" i="0" dirty="0">
                <a:solidFill>
                  <a:srgbClr val="374151"/>
                </a:solidFill>
                <a:effectLst/>
                <a:latin typeface="Söhne"/>
              </a:rPr>
              <a:t>Ču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više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fajlova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jednom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polju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Calculated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vrednosti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izračunavaju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osnovu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formule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izraza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koji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koristi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vrednosti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drugih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Lookup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Wizar</a:t>
            </a:r>
            <a:r>
              <a:rPr lang="sr-Latn-RS" b="1" i="0" dirty="0">
                <a:solidFill>
                  <a:srgbClr val="374151"/>
                </a:solidFill>
                <a:effectLst/>
                <a:latin typeface="Söhne"/>
              </a:rPr>
              <a:t>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Pomaže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kreiranju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padajućeg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menija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kojeg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korisnici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mogu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odabrati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vrednost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BD54365-B817-F59F-9A96-F26D4CB65A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001787"/>
            <a:ext cx="5183188" cy="2691164"/>
          </a:xfrm>
        </p:spPr>
      </p:pic>
    </p:spTree>
    <p:extLst>
      <p:ext uri="{BB962C8B-B14F-4D97-AF65-F5344CB8AC3E}">
        <p14:creationId xmlns:p14="http://schemas.microsoft.com/office/powerpoint/2010/main" val="36917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8325EBE-F971-DFF3-89EC-526BEEF9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Dodatna svojstva za polj</a:t>
            </a:r>
            <a:r>
              <a:rPr lang="en-US" dirty="0"/>
              <a:t>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C205877-24E4-218E-A909-3617ACE38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 fontScale="47500" lnSpcReduction="20000"/>
          </a:bodyPr>
          <a:lstStyle/>
          <a:p>
            <a:r>
              <a:rPr lang="sr-Latn-RS" dirty="0"/>
              <a:t>Field size </a:t>
            </a:r>
          </a:p>
          <a:p>
            <a:pPr lvl="1"/>
            <a:r>
              <a:rPr lang="sr-Latn-RS" dirty="0"/>
              <a:t>Maksimalan broj karaktera u teksu</a:t>
            </a:r>
          </a:p>
          <a:p>
            <a:pPr lvl="1"/>
            <a:r>
              <a:rPr lang="sr-Latn-RS" dirty="0"/>
              <a:t>Opseg brojeva za predstavljanje</a:t>
            </a:r>
            <a:endParaRPr lang="en-US" dirty="0"/>
          </a:p>
          <a:p>
            <a:pPr lvl="2"/>
            <a:r>
              <a:rPr lang="en-US" dirty="0" err="1"/>
              <a:t>Cijeli</a:t>
            </a:r>
            <a:r>
              <a:rPr lang="en-US" dirty="0"/>
              <a:t> </a:t>
            </a:r>
            <a:r>
              <a:rPr lang="en-US" dirty="0" err="1"/>
              <a:t>brojevi</a:t>
            </a:r>
            <a:r>
              <a:rPr lang="en-US" dirty="0"/>
              <a:t>:</a:t>
            </a:r>
            <a:endParaRPr lang="sr-Latn-RS" dirty="0"/>
          </a:p>
          <a:p>
            <a:pPr lvl="3"/>
            <a:r>
              <a:rPr lang="sr-Latn-RS" dirty="0"/>
              <a:t>Byte</a:t>
            </a:r>
            <a:endParaRPr lang="en-US" dirty="0"/>
          </a:p>
          <a:p>
            <a:pPr lvl="4"/>
            <a:r>
              <a:rPr lang="sr-Latn-RS" dirty="0"/>
              <a:t> </a:t>
            </a:r>
            <a:r>
              <a:rPr lang="en-US" dirty="0"/>
              <a:t>[</a:t>
            </a:r>
            <a:r>
              <a:rPr lang="sr-Latn-RS" dirty="0"/>
              <a:t>0</a:t>
            </a:r>
            <a:r>
              <a:rPr lang="en-US" dirty="0"/>
              <a:t>, </a:t>
            </a:r>
            <a:r>
              <a:rPr lang="sr-Latn-RS" dirty="0"/>
              <a:t>255</a:t>
            </a:r>
            <a:r>
              <a:rPr lang="en-US" dirty="0"/>
              <a:t>]</a:t>
            </a:r>
          </a:p>
          <a:p>
            <a:pPr lvl="4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1 byte</a:t>
            </a:r>
          </a:p>
          <a:p>
            <a:pPr lvl="3"/>
            <a:r>
              <a:rPr lang="en-US" dirty="0"/>
              <a:t>Integer</a:t>
            </a:r>
          </a:p>
          <a:p>
            <a:pPr lvl="4"/>
            <a:r>
              <a:rPr lang="en-US" dirty="0"/>
              <a:t>[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-32768, 32767]</a:t>
            </a:r>
          </a:p>
          <a:p>
            <a:pPr lvl="4"/>
            <a:r>
              <a:rPr lang="en-US" dirty="0">
                <a:solidFill>
                  <a:srgbClr val="000000"/>
                </a:solidFill>
                <a:latin typeface="Helvetica Neue"/>
              </a:rPr>
              <a:t>2 bytes</a:t>
            </a:r>
          </a:p>
          <a:p>
            <a:pPr lvl="3"/>
            <a:r>
              <a:rPr lang="en-US" dirty="0" err="1"/>
              <a:t>LongInteger</a:t>
            </a:r>
            <a:endParaRPr lang="en-US" dirty="0"/>
          </a:p>
          <a:p>
            <a:pPr lvl="4"/>
            <a:r>
              <a:rPr lang="en-US" dirty="0"/>
              <a:t>[</a:t>
            </a:r>
            <a:r>
              <a:rPr lang="sr-Latn-RS" dirty="0"/>
              <a:t>-</a:t>
            </a: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kern="100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31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r-Latn-RS" dirty="0"/>
              <a:t>-</a:t>
            </a: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kern="100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31 </a:t>
            </a:r>
            <a:r>
              <a:rPr lang="sr-Latn-R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/>
          </a:p>
          <a:p>
            <a:pPr lvl="4"/>
            <a:r>
              <a:rPr lang="en-US" dirty="0"/>
              <a:t>4 bytes</a:t>
            </a:r>
          </a:p>
          <a:p>
            <a:pPr lvl="2"/>
            <a:r>
              <a:rPr lang="en-US" dirty="0" err="1"/>
              <a:t>Realni</a:t>
            </a:r>
            <a:r>
              <a:rPr lang="en-US" dirty="0"/>
              <a:t> </a:t>
            </a:r>
            <a:r>
              <a:rPr lang="en-US" dirty="0" err="1"/>
              <a:t>brojevi</a:t>
            </a:r>
            <a:r>
              <a:rPr lang="en-US" dirty="0"/>
              <a:t>:</a:t>
            </a:r>
            <a:endParaRPr lang="sr-Latn-RS" dirty="0"/>
          </a:p>
          <a:p>
            <a:pPr lvl="3"/>
            <a:r>
              <a:rPr lang="sr-Latn-RS" dirty="0"/>
              <a:t>Decimal </a:t>
            </a:r>
            <a:endParaRPr lang="en-US" dirty="0"/>
          </a:p>
          <a:p>
            <a:pPr lvl="4"/>
            <a:r>
              <a:rPr lang="en-US" dirty="0">
                <a:solidFill>
                  <a:srgbClr val="000000"/>
                </a:solidFill>
                <a:latin typeface="Helvetica Neue"/>
              </a:rPr>
              <a:t>fixed precision</a:t>
            </a:r>
          </a:p>
          <a:p>
            <a:pPr lvl="4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17 bytes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3"/>
            <a:r>
              <a:rPr lang="en-US" dirty="0">
                <a:solidFill>
                  <a:srgbClr val="000000"/>
                </a:solidFill>
                <a:latin typeface="Helvetica Neue"/>
              </a:rPr>
              <a:t>Double/</a:t>
            </a:r>
            <a:r>
              <a:rPr lang="sr-Latn-RS" dirty="0">
                <a:solidFill>
                  <a:srgbClr val="000000"/>
                </a:solidFill>
                <a:latin typeface="Helvetica Neue"/>
              </a:rPr>
              <a:t>Single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4"/>
            <a:r>
              <a:rPr lang="en-US" dirty="0">
                <a:solidFill>
                  <a:srgbClr val="000000"/>
                </a:solidFill>
                <a:latin typeface="Helvetica Neue"/>
              </a:rPr>
              <a:t>floating point</a:t>
            </a:r>
          </a:p>
          <a:p>
            <a:pPr lvl="4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sr-Latn-RS" b="0" i="0" dirty="0">
                <a:solidFill>
                  <a:srgbClr val="000000"/>
                </a:solidFill>
                <a:effectLst/>
                <a:latin typeface="Helvetica Neue"/>
              </a:rPr>
              <a:t>8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bytes / </a:t>
            </a:r>
            <a:r>
              <a:rPr lang="sr-Latn-RS" b="0" i="0" dirty="0">
                <a:solidFill>
                  <a:srgbClr val="000000"/>
                </a:solidFill>
                <a:effectLst/>
                <a:latin typeface="Helvetica Neue"/>
              </a:rPr>
              <a:t>4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bytes</a:t>
            </a:r>
          </a:p>
          <a:p>
            <a:r>
              <a:rPr lang="sr-Latn-RS" dirty="0">
                <a:solidFill>
                  <a:srgbClr val="000000"/>
                </a:solidFill>
                <a:latin typeface="Helvetica Neue"/>
              </a:rPr>
              <a:t>Required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Helvetica Neue"/>
              </a:rPr>
              <a:t>Mo</a:t>
            </a:r>
            <a:r>
              <a:rPr lang="sr-Latn-RS" dirty="0">
                <a:solidFill>
                  <a:srgbClr val="000000"/>
                </a:solidFill>
                <a:latin typeface="Helvetica Neue"/>
              </a:rPr>
              <a:t>že li polje biti prazno?</a:t>
            </a:r>
          </a:p>
          <a:p>
            <a:r>
              <a:rPr lang="sr-Latn-RS" dirty="0">
                <a:solidFill>
                  <a:srgbClr val="000000"/>
                </a:solidFill>
                <a:latin typeface="Helvetica Neue"/>
              </a:rPr>
              <a:t>Allow Zero Length:</a:t>
            </a:r>
          </a:p>
          <a:p>
            <a:pPr lvl="1"/>
            <a:r>
              <a:rPr lang="sr-Latn-RS" dirty="0">
                <a:solidFill>
                  <a:srgbClr val="000000"/>
                </a:solidFill>
                <a:latin typeface="Helvetica Neue"/>
              </a:rPr>
              <a:t>Može li unieti tekst biti prazan string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4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3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2"/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8" name="Content Placeholder 11">
            <a:extLst>
              <a:ext uri="{FF2B5EF4-FFF2-40B4-BE49-F238E27FC236}">
                <a16:creationId xmlns:a16="http://schemas.microsoft.com/office/drawing/2014/main" id="{DC1C567E-5481-6AB6-DF72-0D5BB97F9D8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1690689"/>
            <a:ext cx="5183188" cy="2940034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B21EB2-F957-5E1A-FE36-8F7BC97025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64" t="68624" r="36766" b="8624"/>
          <a:stretch/>
        </p:blipFill>
        <p:spPr>
          <a:xfrm>
            <a:off x="6708397" y="5257290"/>
            <a:ext cx="5215383" cy="12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7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33F1-F69E-0853-EFE8-C5C26BE1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</a:t>
            </a:r>
            <a:r>
              <a:rPr lang="en-US" dirty="0" err="1"/>
              <a:t>tabele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F70180-E6F9-2BC9-248A-AA7336E60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4A2F7E-6381-3B50-7AE9-B90CFD7464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875031"/>
            <a:ext cx="5157787" cy="267797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D09F54-0F98-FD8A-001F-7C6633244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B45773-6CE3-95CE-ACB2-295D46AA9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3" y="2510632"/>
            <a:ext cx="5183188" cy="3684588"/>
          </a:xfrm>
        </p:spPr>
        <p:txBody>
          <a:bodyPr/>
          <a:lstStyle/>
          <a:p>
            <a:r>
              <a:rPr lang="en-US" dirty="0"/>
              <a:t>Create-&gt;Table</a:t>
            </a:r>
          </a:p>
          <a:p>
            <a:pPr lvl="1"/>
            <a:r>
              <a:rPr lang="en-US" dirty="0" err="1"/>
              <a:t>Kreira</a:t>
            </a:r>
            <a:r>
              <a:rPr lang="en-US" dirty="0"/>
              <a:t> </a:t>
            </a:r>
            <a:r>
              <a:rPr lang="en-US" dirty="0" err="1"/>
              <a:t>praznu</a:t>
            </a:r>
            <a:r>
              <a:rPr lang="en-US" dirty="0"/>
              <a:t> </a:t>
            </a:r>
            <a:r>
              <a:rPr lang="en-US" dirty="0" err="1"/>
              <a:t>tabelu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atributiom</a:t>
            </a:r>
            <a:r>
              <a:rPr lang="en-US" dirty="0"/>
              <a:t> ID</a:t>
            </a:r>
            <a:r>
              <a:rPr lang="sr-Latn-RS" dirty="0"/>
              <a:t>, koje predstavlja primarni ključ</a:t>
            </a:r>
            <a:endParaRPr lang="en-US" dirty="0"/>
          </a:p>
          <a:p>
            <a:pPr lvl="1"/>
            <a:r>
              <a:rPr lang="en-US" dirty="0" err="1"/>
              <a:t>Dodatne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I </a:t>
            </a:r>
            <a:r>
              <a:rPr lang="en-US" dirty="0" err="1"/>
              <a:t>veze</a:t>
            </a:r>
            <a:r>
              <a:rPr lang="en-US" dirty="0"/>
              <a:t> </a:t>
            </a:r>
            <a:r>
              <a:rPr lang="en-US" dirty="0" err="1"/>
              <a:t>dodajemo</a:t>
            </a:r>
            <a:r>
              <a:rPr lang="en-US" dirty="0"/>
              <a:t> </a:t>
            </a:r>
            <a:r>
              <a:rPr lang="en-US" dirty="0" err="1"/>
              <a:t>naknadno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1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BA36-F4E1-8757-94A6-BE278C1E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</a:t>
            </a:r>
            <a:r>
              <a:rPr lang="en-US" dirty="0" err="1"/>
              <a:t>tabele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23D1BE-60A4-6C74-5DC0-1948AB492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7B968-AAB6-CD0A-101F-066B0DAAE9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0630" y="824604"/>
            <a:ext cx="4886327" cy="253703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B869A9-0202-6535-8A5A-1EC8EAAF6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D5BA24-C6BC-E38A-20C1-DB9CAB9E2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2505075"/>
            <a:ext cx="5183188" cy="36845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Create-&gt;</a:t>
            </a:r>
            <a:r>
              <a:rPr lang="sr-Latn-RS" dirty="0"/>
              <a:t>Table Design</a:t>
            </a:r>
          </a:p>
          <a:p>
            <a:pPr lvl="1"/>
            <a:r>
              <a:rPr lang="sr-Latn-RS" dirty="0"/>
              <a:t>Otvara formu za kreiranje nove tabele</a:t>
            </a:r>
          </a:p>
          <a:p>
            <a:pPr lvl="1"/>
            <a:r>
              <a:rPr lang="sr-Latn-RS" dirty="0"/>
              <a:t>Možemo da specificiramo koje atribute tabela ima</a:t>
            </a:r>
          </a:p>
          <a:p>
            <a:pPr lvl="1"/>
            <a:r>
              <a:rPr lang="sr-Latn-RS" dirty="0"/>
              <a:t>Koja polja predstavljaju ključ</a:t>
            </a:r>
          </a:p>
          <a:p>
            <a:pPr lvl="1"/>
            <a:r>
              <a:rPr lang="sr-Latn-RS" dirty="0"/>
              <a:t>Postavimo indeksiranje </a:t>
            </a:r>
          </a:p>
          <a:p>
            <a:pPr lvl="1"/>
            <a:r>
              <a:rPr lang="sr-Latn-RS" dirty="0"/>
              <a:t>Derinišemo veze sa postojećim tabelama</a:t>
            </a:r>
          </a:p>
          <a:p>
            <a:pPr lvl="1"/>
            <a:r>
              <a:rPr lang="sr-Latn-RS" dirty="0"/>
              <a:t>.....</a:t>
            </a:r>
          </a:p>
          <a:p>
            <a:r>
              <a:rPr lang="sr-Latn-RS" dirty="0"/>
              <a:t>Postojeću tabelu možemo da izmijenimo kroz Design View</a:t>
            </a:r>
          </a:p>
          <a:p>
            <a:pPr lvl="1"/>
            <a:r>
              <a:rPr lang="sr-Latn-RS" dirty="0"/>
              <a:t>Desni klik na tabelu -</a:t>
            </a:r>
            <a:r>
              <a:rPr lang="en-US" dirty="0"/>
              <a:t>&gt; Design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33B2E4-D4DD-D003-B44B-6C05AF1F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30" y="3652633"/>
            <a:ext cx="4886326" cy="25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2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3A43-7B7E-84C5-23BA-EC5517F9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u </a:t>
            </a:r>
            <a:r>
              <a:rPr lang="en-US" dirty="0" err="1"/>
              <a:t>tabelu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1E6EE1-A15C-BF2A-AB66-4CFB11CE2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200" y="1690688"/>
            <a:ext cx="7975600" cy="4486275"/>
          </a:xfrm>
        </p:spPr>
      </p:pic>
    </p:spTree>
    <p:extLst>
      <p:ext uri="{BB962C8B-B14F-4D97-AF65-F5344CB8AC3E}">
        <p14:creationId xmlns:p14="http://schemas.microsoft.com/office/powerpoint/2010/main" val="166828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8E27-5FDC-62F6-647D-30A593AC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Postavljanje</a:t>
            </a:r>
            <a:r>
              <a:rPr lang="en-US" dirty="0"/>
              <a:t> </a:t>
            </a:r>
            <a:r>
              <a:rPr lang="en-US" dirty="0" err="1"/>
              <a:t>primarnog</a:t>
            </a:r>
            <a:r>
              <a:rPr lang="en-US" dirty="0"/>
              <a:t> </a:t>
            </a:r>
            <a:r>
              <a:rPr lang="en-US" dirty="0" err="1"/>
              <a:t>klju</a:t>
            </a:r>
            <a:r>
              <a:rPr lang="sr-Latn-RS" dirty="0"/>
              <a:t>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B6A7B-84AC-B381-E0C0-0D758BC1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Primarni ključ mora jednoznačno da određuje jedan entitet u tabeli</a:t>
            </a:r>
          </a:p>
          <a:p>
            <a:pPr lvl="1"/>
            <a:r>
              <a:rPr lang="sr-Latn-RS" dirty="0"/>
              <a:t>Ako postoji skup atributa koji treba da jednoznačno odrede entitet koristimo taj skup atributa (npr. godina upisa, broj indeksa studenta i smjer su dovoljni da jednoznačno odredimo studenta)</a:t>
            </a:r>
          </a:p>
          <a:p>
            <a:pPr lvl="1"/>
            <a:r>
              <a:rPr lang="sr-Latn-RS" dirty="0"/>
              <a:t>Ako takav skup atributa ne postoji možemo da dodamo atribut ID</a:t>
            </a:r>
          </a:p>
          <a:p>
            <a:pPr lvl="2"/>
            <a:r>
              <a:rPr lang="sr-Latn-RS" dirty="0"/>
              <a:t>Id će da bude tipa AUTONUMBER (automatski se postavlja na jedinstvrnu vrijednost)</a:t>
            </a:r>
          </a:p>
          <a:p>
            <a:pPr lvl="1"/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15359-89C0-E058-C988-B4A6BF208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436" b="67462"/>
          <a:stretch/>
        </p:blipFill>
        <p:spPr>
          <a:xfrm>
            <a:off x="838200" y="4155929"/>
            <a:ext cx="4823670" cy="2231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B25C4-7DD2-E8AD-C017-CC50032FC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531" b="67705"/>
          <a:stretch/>
        </p:blipFill>
        <p:spPr>
          <a:xfrm>
            <a:off x="6054054" y="4172604"/>
            <a:ext cx="5299745" cy="221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8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2F88-CE8F-52DB-2CC8-7CDEAFD1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Validation rules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D05D0B-5A13-27F1-87DE-FCD58060B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66" t="13182" r="21985" b="10665"/>
          <a:stretch/>
        </p:blipFill>
        <p:spPr>
          <a:xfrm>
            <a:off x="838200" y="1279628"/>
            <a:ext cx="7987436" cy="480218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9C228E-361E-2C32-1D32-9261BE5D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7" t="13701" r="27612" b="42997"/>
          <a:stretch/>
        </p:blipFill>
        <p:spPr>
          <a:xfrm>
            <a:off x="3674378" y="2038523"/>
            <a:ext cx="7466619" cy="296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944</Words>
  <Application>Microsoft Office PowerPoint</Application>
  <PresentationFormat>Widescreen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Söhne</vt:lpstr>
      <vt:lpstr>Office Theme</vt:lpstr>
      <vt:lpstr>MS Access</vt:lpstr>
      <vt:lpstr>Pravljenje baze podataka</vt:lpstr>
      <vt:lpstr>Dodavanja atributa u tabelu</vt:lpstr>
      <vt:lpstr>Dodatna svojstva za polja</vt:lpstr>
      <vt:lpstr>Kreiranje nove tabele</vt:lpstr>
      <vt:lpstr>Kreiranje nove tabele</vt:lpstr>
      <vt:lpstr>Dodavanje podataka u tabelu</vt:lpstr>
      <vt:lpstr>Postavljanje primarnog ključa</vt:lpstr>
      <vt:lpstr>Validation rules</vt:lpstr>
      <vt:lpstr>Lookup polja</vt:lpstr>
      <vt:lpstr>Spoljni ključevi</vt:lpstr>
      <vt:lpstr>Spoljnji ključevi (foreign key)</vt:lpstr>
      <vt:lpstr>Izvlačenje podataka iz baze</vt:lpstr>
      <vt:lpstr>Izvlačenje podataka iz baze</vt:lpstr>
      <vt:lpstr>SQL</vt:lpstr>
      <vt:lpstr>Kreiranje tabele sa skupom atributa kao primarnim ključem</vt:lpstr>
      <vt:lpstr>Kreiranje tabele sa skupom atributa kao primarnim ključem</vt:lpstr>
      <vt:lpstr>Mapiranje tipova</vt:lpstr>
      <vt:lpstr>Kreiranje tabele sa spoljnim ključem</vt:lpstr>
      <vt:lpstr>Umetanje podataka u tabelu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Access</dc:title>
  <dc:creator>Velibor</dc:creator>
  <cp:lastModifiedBy>Velibor</cp:lastModifiedBy>
  <cp:revision>47</cp:revision>
  <dcterms:created xsi:type="dcterms:W3CDTF">2023-10-17T08:53:23Z</dcterms:created>
  <dcterms:modified xsi:type="dcterms:W3CDTF">2023-10-17T12:07:20Z</dcterms:modified>
</cp:coreProperties>
</file>