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 Medium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Medium-regular.fntdata"/><Relationship Id="rId14" Type="http://schemas.openxmlformats.org/officeDocument/2006/relationships/slide" Target="slides/slide9.xml"/><Relationship Id="rId16" Type="http://schemas.openxmlformats.org/officeDocument/2006/relationships/font" Target="fonts/Comfortaa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20815f1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20815f1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0815f1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0815f1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20815f1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20815f1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31914c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c31914c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d19365a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d19365a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0815f1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20815f1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20815f1d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20815f1d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041a164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041a164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creativecommons.org/publicdomain/zero/1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s://creativecommons.org/publicdomain/zero/1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hyperlink" Target="https://creativecommons.org/publicdomain/zero/1.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3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Análisis de una empresa minorista online</a:t>
            </a:r>
            <a:endParaRPr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1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80"/>
              <a:t>Urko Regueiro Ramos</a:t>
            </a:r>
            <a:endParaRPr sz="20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80"/>
              <a:t>Abril 2023</a:t>
            </a:r>
            <a:endParaRPr sz="20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65025" y="66375"/>
            <a:ext cx="35862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Problema</a:t>
            </a:r>
            <a:endParaRPr b="1"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A causa de la </a:t>
            </a:r>
            <a:r>
              <a:rPr b="1" lang="es">
                <a:solidFill>
                  <a:srgbClr val="666666"/>
                </a:solidFill>
              </a:rPr>
              <a:t>pandemia</a:t>
            </a:r>
            <a:r>
              <a:rPr lang="es">
                <a:solidFill>
                  <a:srgbClr val="666666"/>
                </a:solidFill>
              </a:rPr>
              <a:t> la empresa ha tenido que </a:t>
            </a:r>
            <a:r>
              <a:rPr b="1" lang="es">
                <a:solidFill>
                  <a:srgbClr val="666666"/>
                </a:solidFill>
              </a:rPr>
              <a:t>reestructurarse</a:t>
            </a:r>
            <a:r>
              <a:rPr lang="es">
                <a:solidFill>
                  <a:srgbClr val="666666"/>
                </a:solidFill>
              </a:rPr>
              <a:t>, pasando de 25</a:t>
            </a:r>
            <a:r>
              <a:rPr lang="es">
                <a:solidFill>
                  <a:srgbClr val="666666"/>
                </a:solidFill>
              </a:rPr>
              <a:t> empleados</a:t>
            </a:r>
            <a:r>
              <a:rPr lang="es">
                <a:solidFill>
                  <a:srgbClr val="666666"/>
                </a:solidFill>
              </a:rPr>
              <a:t> a 5, debido a las pérdidas generadas.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58575" y="9000"/>
            <a:ext cx="39819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</a:rPr>
              <a:t>Solución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Ayudar a</a:t>
            </a:r>
            <a:r>
              <a:rPr b="1" lang="es">
                <a:solidFill>
                  <a:schemeClr val="dk2"/>
                </a:solidFill>
              </a:rPr>
              <a:t> reinventar </a:t>
            </a:r>
            <a:r>
              <a:rPr lang="es">
                <a:solidFill>
                  <a:schemeClr val="dk2"/>
                </a:solidFill>
              </a:rPr>
              <a:t>el modelo de negocio, </a:t>
            </a:r>
            <a:r>
              <a:rPr b="1" lang="es">
                <a:solidFill>
                  <a:schemeClr val="dk2"/>
                </a:solidFill>
              </a:rPr>
              <a:t>transformándolo </a:t>
            </a:r>
            <a:r>
              <a:rPr lang="es">
                <a:solidFill>
                  <a:schemeClr val="dk2"/>
                </a:solidFill>
              </a:rPr>
              <a:t>en un negocio especializado.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365025" y="2227750"/>
            <a:ext cx="27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4758575" y="2227750"/>
            <a:ext cx="27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499025" y="2188450"/>
            <a:ext cx="1017600" cy="177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499025" y="3081950"/>
            <a:ext cx="1017600" cy="177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717250" y="2076850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Ingresos netos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1606100" y="1789125"/>
            <a:ext cx="54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4750425" y="2970350"/>
            <a:ext cx="17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Tipo de productos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749825" y="1250950"/>
            <a:ext cx="194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900">
                <a:solidFill>
                  <a:srgbClr val="666666"/>
                </a:solidFill>
              </a:rPr>
              <a:t>Evaluar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308725" y="2069200"/>
            <a:ext cx="219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s" sz="1500">
                <a:solidFill>
                  <a:srgbClr val="666666"/>
                </a:solidFill>
              </a:rPr>
              <a:t>Rendimiento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760925" y="2962700"/>
            <a:ext cx="192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s" sz="1500">
                <a:solidFill>
                  <a:srgbClr val="666666"/>
                </a:solidFill>
              </a:rPr>
              <a:t>Demanda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753" y="878275"/>
            <a:ext cx="5330621" cy="35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7075736" y="1566365"/>
            <a:ext cx="171300" cy="416100"/>
          </a:xfrm>
          <a:prstGeom prst="upDownArrow">
            <a:avLst>
              <a:gd fmla="val 0" name="adj1"/>
              <a:gd fmla="val 49276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632845" y="1982368"/>
            <a:ext cx="171300" cy="240900"/>
          </a:xfrm>
          <a:prstGeom prst="upDownArrow">
            <a:avLst>
              <a:gd fmla="val 0" name="adj1"/>
              <a:gd fmla="val 49276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441276" y="1566365"/>
            <a:ext cx="6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14%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897394" y="1133709"/>
            <a:ext cx="6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24%</a:t>
            </a:r>
            <a:endParaRPr b="1"/>
          </a:p>
        </p:txBody>
      </p:sp>
      <p:sp>
        <p:nvSpPr>
          <p:cNvPr id="85" name="Google Shape;85;p16"/>
          <p:cNvSpPr txBox="1"/>
          <p:nvPr/>
        </p:nvSpPr>
        <p:spPr>
          <a:xfrm>
            <a:off x="367225" y="1807400"/>
            <a:ext cx="289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Las </a:t>
            </a:r>
            <a:r>
              <a:rPr b="1" lang="es" sz="1600">
                <a:solidFill>
                  <a:srgbClr val="6AA84F"/>
                </a:solidFill>
              </a:rPr>
              <a:t>ganancias</a:t>
            </a:r>
            <a:r>
              <a:rPr b="1" lang="es" sz="1600">
                <a:solidFill>
                  <a:srgbClr val="666666"/>
                </a:solidFill>
              </a:rPr>
              <a:t> </a:t>
            </a:r>
            <a:r>
              <a:rPr lang="es" sz="1600">
                <a:solidFill>
                  <a:srgbClr val="666666"/>
                </a:solidFill>
              </a:rPr>
              <a:t>netas se han </a:t>
            </a:r>
            <a:r>
              <a:rPr b="1" lang="es" sz="1600">
                <a:solidFill>
                  <a:srgbClr val="6AA84F"/>
                </a:solidFill>
              </a:rPr>
              <a:t>incrementado</a:t>
            </a:r>
            <a:r>
              <a:rPr lang="es" sz="1600">
                <a:solidFill>
                  <a:srgbClr val="666666"/>
                </a:solidFill>
              </a:rPr>
              <a:t> año tras año desde el 2017.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 rot="-5400000">
            <a:off x="3416800" y="1876098"/>
            <a:ext cx="54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(</a:t>
            </a:r>
            <a:r>
              <a:rPr lang="es" sz="1000">
                <a:solidFill>
                  <a:srgbClr val="999999"/>
                </a:solidFill>
              </a:rPr>
              <a:t>$)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002063" y="4406825"/>
            <a:ext cx="494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rgbClr val="999999"/>
                </a:solidFill>
              </a:rPr>
              <a:t>Fuente</a:t>
            </a:r>
            <a:r>
              <a:rPr lang="es" sz="900">
                <a:solidFill>
                  <a:srgbClr val="999999"/>
                </a:solidFill>
              </a:rPr>
              <a:t>: </a:t>
            </a:r>
            <a:r>
              <a:rPr lang="es" sz="900">
                <a:solidFill>
                  <a:srgbClr val="999999"/>
                </a:solidFill>
                <a:highlight>
                  <a:srgbClr val="FFFFFF"/>
                </a:highlight>
              </a:rPr>
              <a:t>Online Business Sales 2017-2019 Dataset en Kaggle (Licencia </a:t>
            </a:r>
            <a:r>
              <a:rPr lang="es" sz="900">
                <a:solidFill>
                  <a:srgbClr val="999999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CC0: Public Domain</a:t>
            </a:r>
            <a:r>
              <a:rPr lang="es" sz="900">
                <a:solidFill>
                  <a:srgbClr val="999999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900" y="895962"/>
            <a:ext cx="5426099" cy="335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66450" y="1796325"/>
            <a:ext cx="330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Entre las categorías más </a:t>
            </a:r>
            <a:r>
              <a:rPr b="1" lang="es" sz="1600">
                <a:solidFill>
                  <a:srgbClr val="6AA84F"/>
                </a:solidFill>
              </a:rPr>
              <a:t>rentables</a:t>
            </a:r>
            <a:r>
              <a:rPr b="1" lang="es" sz="1600">
                <a:solidFill>
                  <a:srgbClr val="666666"/>
                </a:solidFill>
              </a:rPr>
              <a:t> </a:t>
            </a:r>
            <a:r>
              <a:rPr lang="es" sz="1600">
                <a:solidFill>
                  <a:srgbClr val="666666"/>
                </a:solidFill>
              </a:rPr>
              <a:t>están </a:t>
            </a:r>
            <a:r>
              <a:rPr lang="es" sz="1600">
                <a:solidFill>
                  <a:srgbClr val="6AA84F"/>
                </a:solidFill>
              </a:rPr>
              <a:t>“</a:t>
            </a:r>
            <a:r>
              <a:rPr b="1" lang="es" sz="1600">
                <a:solidFill>
                  <a:srgbClr val="6AA84F"/>
                </a:solidFill>
              </a:rPr>
              <a:t>Baloncesto</a:t>
            </a:r>
            <a:r>
              <a:rPr lang="es" sz="1600">
                <a:solidFill>
                  <a:srgbClr val="6AA84F"/>
                </a:solidFill>
              </a:rPr>
              <a:t>”</a:t>
            </a:r>
            <a:r>
              <a:rPr lang="es" sz="1600">
                <a:solidFill>
                  <a:srgbClr val="666666"/>
                </a:solidFill>
              </a:rPr>
              <a:t> y </a:t>
            </a:r>
            <a:r>
              <a:rPr lang="es" sz="1600">
                <a:solidFill>
                  <a:srgbClr val="6AA84F"/>
                </a:solidFill>
              </a:rPr>
              <a:t>“</a:t>
            </a:r>
            <a:r>
              <a:rPr b="1" lang="es" sz="1600">
                <a:solidFill>
                  <a:srgbClr val="6AA84F"/>
                </a:solidFill>
              </a:rPr>
              <a:t>Escultura y Arte</a:t>
            </a:r>
            <a:r>
              <a:rPr lang="es" sz="1600">
                <a:solidFill>
                  <a:srgbClr val="6AA84F"/>
                </a:solidFill>
              </a:rPr>
              <a:t>”</a:t>
            </a:r>
            <a:r>
              <a:rPr lang="es" sz="1600">
                <a:solidFill>
                  <a:srgbClr val="666666"/>
                </a:solidFill>
              </a:rPr>
              <a:t>.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706250" y="4192250"/>
            <a:ext cx="344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rgbClr val="999999"/>
                </a:solidFill>
              </a:rPr>
              <a:t>Fuente</a:t>
            </a:r>
            <a:r>
              <a:rPr lang="es" sz="900">
                <a:solidFill>
                  <a:srgbClr val="999999"/>
                </a:solidFill>
              </a:rPr>
              <a:t>: </a:t>
            </a:r>
            <a:r>
              <a:rPr lang="es" sz="900">
                <a:solidFill>
                  <a:srgbClr val="999999"/>
                </a:solidFill>
                <a:highlight>
                  <a:srgbClr val="FFFFFF"/>
                </a:highlight>
              </a:rPr>
              <a:t>Online Business Sales 2017-2019 Dataset en Kaggle (Licencia </a:t>
            </a:r>
            <a:r>
              <a:rPr lang="es" sz="900">
                <a:solidFill>
                  <a:srgbClr val="999999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CC0: Public Domain</a:t>
            </a:r>
            <a:r>
              <a:rPr lang="es" sz="900">
                <a:solidFill>
                  <a:srgbClr val="999999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386300" y="1840600"/>
            <a:ext cx="637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Por tanto, atendiendo a la categoría con mayor número de ingresos, se debería transicionar hacia un </a:t>
            </a:r>
            <a:r>
              <a:rPr lang="es" sz="1600">
                <a:solidFill>
                  <a:srgbClr val="6AA84F"/>
                </a:solidFill>
              </a:rPr>
              <a:t>negocio especializado</a:t>
            </a:r>
            <a:r>
              <a:rPr lang="es" sz="1600">
                <a:solidFill>
                  <a:srgbClr val="666666"/>
                </a:solidFill>
              </a:rPr>
              <a:t> en </a:t>
            </a:r>
            <a:r>
              <a:rPr lang="es" sz="1600">
                <a:solidFill>
                  <a:srgbClr val="6AA84F"/>
                </a:solidFill>
              </a:rPr>
              <a:t>baloncesto</a:t>
            </a:r>
            <a:r>
              <a:rPr lang="es" sz="1600">
                <a:solidFill>
                  <a:srgbClr val="666666"/>
                </a:solidFill>
              </a:rPr>
              <a:t>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550" y="884862"/>
            <a:ext cx="5247227" cy="32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6638525" y="2678500"/>
            <a:ext cx="154800" cy="311100"/>
          </a:xfrm>
          <a:prstGeom prst="upDownArrow">
            <a:avLst>
              <a:gd fmla="val 0" name="adj1"/>
              <a:gd fmla="val 54162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8185150" y="1771750"/>
            <a:ext cx="154800" cy="1262100"/>
          </a:xfrm>
          <a:prstGeom prst="upDownArrow">
            <a:avLst>
              <a:gd fmla="val 0" name="adj1"/>
              <a:gd fmla="val 54162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052350" y="2924600"/>
            <a:ext cx="154800" cy="311100"/>
          </a:xfrm>
          <a:prstGeom prst="upDownArrow">
            <a:avLst>
              <a:gd fmla="val 0" name="adj1"/>
              <a:gd fmla="val 54162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572000" y="2880050"/>
            <a:ext cx="6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40%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176275" y="2633950"/>
            <a:ext cx="6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42%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621000" y="2202700"/>
            <a:ext cx="7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147%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 rot="-5400000">
            <a:off x="3368600" y="1927350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666666"/>
                </a:solidFill>
              </a:rPr>
              <a:t>(Unidades)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89350" y="1771750"/>
            <a:ext cx="309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Durante el </a:t>
            </a:r>
            <a:r>
              <a:rPr b="1" lang="es" sz="1600">
                <a:solidFill>
                  <a:srgbClr val="6AA84F"/>
                </a:solidFill>
              </a:rPr>
              <a:t>cuarto trimestre</a:t>
            </a:r>
            <a:r>
              <a:rPr lang="es" sz="1600">
                <a:solidFill>
                  <a:srgbClr val="666666"/>
                </a:solidFill>
              </a:rPr>
              <a:t> de cada año se observa un </a:t>
            </a:r>
            <a:r>
              <a:rPr b="1" lang="es" sz="1600">
                <a:solidFill>
                  <a:srgbClr val="6AA84F"/>
                </a:solidFill>
              </a:rPr>
              <a:t>incremento</a:t>
            </a:r>
            <a:r>
              <a:rPr lang="es" sz="1600">
                <a:solidFill>
                  <a:srgbClr val="666666"/>
                </a:solidFill>
              </a:rPr>
              <a:t> en la </a:t>
            </a:r>
            <a:r>
              <a:rPr b="1" lang="es" sz="1600">
                <a:solidFill>
                  <a:srgbClr val="6AA84F"/>
                </a:solidFill>
              </a:rPr>
              <a:t>demanda</a:t>
            </a:r>
            <a:r>
              <a:rPr lang="es" sz="1600">
                <a:solidFill>
                  <a:srgbClr val="666666"/>
                </a:solidFill>
              </a:rPr>
              <a:t> de productos.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870475" y="4125950"/>
            <a:ext cx="50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rgbClr val="999999"/>
                </a:solidFill>
              </a:rPr>
              <a:t>Fuente</a:t>
            </a:r>
            <a:r>
              <a:rPr lang="es" sz="900">
                <a:solidFill>
                  <a:srgbClr val="999999"/>
                </a:solidFill>
              </a:rPr>
              <a:t>: </a:t>
            </a:r>
            <a:r>
              <a:rPr lang="es" sz="900">
                <a:solidFill>
                  <a:srgbClr val="999999"/>
                </a:solidFill>
                <a:highlight>
                  <a:srgbClr val="FFFFFF"/>
                </a:highlight>
              </a:rPr>
              <a:t>Online Business Sales 2017-2019 Dataset en Kaggle (Licencia </a:t>
            </a:r>
            <a:r>
              <a:rPr lang="es" sz="900">
                <a:solidFill>
                  <a:srgbClr val="999999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CC0: Public Domain</a:t>
            </a:r>
            <a:r>
              <a:rPr lang="es" sz="900">
                <a:solidFill>
                  <a:srgbClr val="999999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1558950" y="1823925"/>
            <a:ext cx="602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Para atender la demanda en el último trimestre se debería </a:t>
            </a:r>
            <a:r>
              <a:rPr lang="es" sz="1600">
                <a:solidFill>
                  <a:srgbClr val="6AA84F"/>
                </a:solidFill>
              </a:rPr>
              <a:t>reabastecer</a:t>
            </a:r>
            <a:r>
              <a:rPr lang="es" sz="1600">
                <a:solidFill>
                  <a:schemeClr val="dk2"/>
                </a:solidFill>
              </a:rPr>
              <a:t> las </a:t>
            </a:r>
            <a:r>
              <a:rPr lang="es" sz="1600">
                <a:solidFill>
                  <a:srgbClr val="6AA84F"/>
                </a:solidFill>
              </a:rPr>
              <a:t>existencias de stock</a:t>
            </a:r>
            <a:r>
              <a:rPr lang="es" sz="1600">
                <a:solidFill>
                  <a:schemeClr val="dk2"/>
                </a:solidFill>
              </a:rPr>
              <a:t> con antelación.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1"/>
          <p:cNvCxnSpPr/>
          <p:nvPr/>
        </p:nvCxnSpPr>
        <p:spPr>
          <a:xfrm>
            <a:off x="1726288" y="1056625"/>
            <a:ext cx="54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 txBox="1"/>
          <p:nvPr/>
        </p:nvSpPr>
        <p:spPr>
          <a:xfrm>
            <a:off x="1914288" y="579625"/>
            <a:ext cx="188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666666"/>
                </a:solidFill>
              </a:rPr>
              <a:t>En conclusión</a:t>
            </a:r>
            <a:endParaRPr b="1" sz="1900">
              <a:solidFill>
                <a:srgbClr val="666666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1944525" y="1807400"/>
            <a:ext cx="490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Especialización en la categoría de </a:t>
            </a:r>
            <a:r>
              <a:rPr lang="es" sz="1600">
                <a:solidFill>
                  <a:srgbClr val="6AA84F"/>
                </a:solidFill>
              </a:rPr>
              <a:t>Baloncesto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944525" y="2283025"/>
            <a:ext cx="34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AA84F"/>
                </a:solidFill>
              </a:rPr>
              <a:t>Reabastecimiento</a:t>
            </a:r>
            <a:r>
              <a:rPr lang="es" sz="1600">
                <a:solidFill>
                  <a:srgbClr val="666666"/>
                </a:solidFill>
              </a:rPr>
              <a:t> de stock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944525" y="2758638"/>
            <a:ext cx="490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AA84F"/>
                </a:solidFill>
              </a:rPr>
              <a:t>Rediseño</a:t>
            </a:r>
            <a:r>
              <a:rPr lang="es" sz="1600">
                <a:solidFill>
                  <a:srgbClr val="666666"/>
                </a:solidFill>
              </a:rPr>
              <a:t> de la página </a:t>
            </a:r>
            <a:r>
              <a:rPr lang="es" sz="1600">
                <a:solidFill>
                  <a:srgbClr val="6AA84F"/>
                </a:solidFill>
              </a:rPr>
              <a:t>web </a:t>
            </a:r>
            <a:r>
              <a:rPr lang="es" sz="1600">
                <a:solidFill>
                  <a:srgbClr val="666666"/>
                </a:solidFill>
              </a:rPr>
              <a:t>y </a:t>
            </a:r>
            <a:r>
              <a:rPr lang="es" sz="1600">
                <a:solidFill>
                  <a:srgbClr val="6AA84F"/>
                </a:solidFill>
              </a:rPr>
              <a:t>app </a:t>
            </a:r>
            <a:r>
              <a:rPr lang="es" sz="1600">
                <a:solidFill>
                  <a:srgbClr val="666666"/>
                </a:solidFill>
              </a:rPr>
              <a:t>del negocio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944525" y="3234275"/>
            <a:ext cx="299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Programa de </a:t>
            </a:r>
            <a:r>
              <a:rPr lang="es" sz="1600">
                <a:solidFill>
                  <a:srgbClr val="6AA84F"/>
                </a:solidFill>
              </a:rPr>
              <a:t>incentivos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944525" y="3772375"/>
            <a:ext cx="400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AA84F"/>
                </a:solidFill>
              </a:rPr>
              <a:t>Reducción </a:t>
            </a:r>
            <a:r>
              <a:rPr lang="es" sz="1600">
                <a:solidFill>
                  <a:srgbClr val="666666"/>
                </a:solidFill>
              </a:rPr>
              <a:t>en los </a:t>
            </a:r>
            <a:r>
              <a:rPr lang="es" sz="1600">
                <a:solidFill>
                  <a:srgbClr val="6AA84F"/>
                </a:solidFill>
              </a:rPr>
              <a:t>tiempos de envío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921000" y="1276450"/>
            <a:ext cx="503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Una </a:t>
            </a:r>
            <a:r>
              <a:rPr lang="es" sz="1600">
                <a:solidFill>
                  <a:srgbClr val="6AA84F"/>
                </a:solidFill>
              </a:rPr>
              <a:t>transición efectiva</a:t>
            </a:r>
            <a:r>
              <a:rPr lang="es" sz="1600">
                <a:solidFill>
                  <a:srgbClr val="666666"/>
                </a:solidFill>
              </a:rPr>
              <a:t> del negocio constaría de: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