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73" r:id="rId5"/>
    <p:sldId id="264" r:id="rId6"/>
    <p:sldId id="276" r:id="rId7"/>
    <p:sldId id="274" r:id="rId8"/>
    <p:sldId id="280" r:id="rId9"/>
    <p:sldId id="275" r:id="rId10"/>
    <p:sldId id="277" r:id="rId11"/>
    <p:sldId id="278" r:id="rId12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E054363-5C81-410D-8E6C-9C6BDDADFA11}">
          <p14:sldIdLst>
            <p14:sldId id="273"/>
            <p14:sldId id="264"/>
            <p14:sldId id="276"/>
          </p14:sldIdLst>
        </p14:section>
        <p14:section name="TCP/IP" id="{E5F52164-AB53-4197-BB6B-33B4B87FF5A1}">
          <p14:sldIdLst>
            <p14:sldId id="274"/>
            <p14:sldId id="280"/>
            <p14:sldId id="275"/>
          </p14:sldIdLst>
        </p14:section>
        <p14:section name="Modelo OSI" id="{A85ECF47-6B19-4AEB-B9FC-969CFF60D568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5"/>
    <a:srgbClr val="F69898"/>
    <a:srgbClr val="97D2F7"/>
    <a:srgbClr val="1F1C1E"/>
    <a:srgbClr val="FFE4A0"/>
    <a:srgbClr val="413C3C"/>
    <a:srgbClr val="AFCEEB"/>
    <a:srgbClr val="82C8F5"/>
    <a:srgbClr val="7CBAE2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81329F-7CE5-493C-8708-DFD7D8695740}" type="datetime1">
              <a:rPr lang="es-ES" smtClean="0"/>
              <a:t>26/10/2021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E3043F-1867-4CF1-8D54-D5B567932F3A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CC149C-479E-4175-B238-B83A279FCF5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3819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D56EB4-DFDA-4CC1-93CC-AD4B6617F5E1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352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032562-B72C-4BFB-88F1-64644BE16903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161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0BB613-3DBB-4AF0-BF43-54F9B27913AD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06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u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FAE98D-1BA9-4C5C-9B9D-02D05A67A03F}" type="datetime1">
              <a:rPr lang="es-ES" noProof="0" smtClean="0"/>
              <a:t>26/10/2021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4482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67D1CC-ED81-4608-8477-107B98FD71DB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34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6C4943-B6FF-4246-9D08-A32B1B9D1263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783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34AF6-F32B-40FC-8CB5-FDA3FF1B997D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11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7D2C3C-967C-47F3-9518-1C55033A4190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41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816D70-8C13-4B5C-AD6A-1B6419EBD6E9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678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EAA116-0A87-491F-91A5-A61CE936B1E8}" type="datetime1">
              <a:rPr lang="es-ES" noProof="0" smtClean="0"/>
              <a:t>26/10/2021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70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FAE98D-1BA9-4C5C-9B9D-02D05A67A03F}" type="datetime1">
              <a:rPr lang="es-ES" noProof="0" smtClean="0"/>
              <a:t>26/10/2021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8329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u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u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FAE98D-1BA9-4C5C-9B9D-02D05A67A03F}" type="datetime1">
              <a:rPr lang="es-ES" noProof="0" smtClean="0"/>
              <a:t>26/10/2021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4160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0"/>
            <a:ext cx="12192000" cy="6858001"/>
          </a:xfrm>
          <a:prstGeom prst="round2SameRect">
            <a:avLst/>
          </a:prstGeom>
          <a:solidFill>
            <a:srgbClr val="1F1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dondear rectángulo de esquina del mismo lado 6"/>
          <p:cNvSpPr/>
          <p:nvPr/>
        </p:nvSpPr>
        <p:spPr>
          <a:xfrm>
            <a:off x="0" y="4395831"/>
            <a:ext cx="12192000" cy="2462169"/>
          </a:xfrm>
          <a:prstGeom prst="round2SameRect">
            <a:avLst>
              <a:gd name="adj1" fmla="val 30296"/>
              <a:gd name="adj2" fmla="val 0"/>
            </a:avLst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0" name="Rectángulo redondeado 9"/>
          <p:cNvSpPr/>
          <p:nvPr/>
        </p:nvSpPr>
        <p:spPr>
          <a:xfrm>
            <a:off x="897622" y="1551963"/>
            <a:ext cx="10377182" cy="1602298"/>
          </a:xfrm>
          <a:prstGeom prst="roundRect">
            <a:avLst>
              <a:gd name="adj" fmla="val 32374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4400" dirty="0" smtClean="0">
                <a:solidFill>
                  <a:schemeClr val="tx1"/>
                </a:solidFill>
              </a:rPr>
              <a:t>MODELO TCP/IP Y MODELO OSI</a:t>
            </a:r>
            <a:endParaRPr lang="eu-ES" sz="4400" dirty="0">
              <a:solidFill>
                <a:schemeClr val="tx1"/>
              </a:solidFill>
            </a:endParaRPr>
          </a:p>
        </p:txBody>
      </p:sp>
      <p:sp>
        <p:nvSpPr>
          <p:cNvPr id="2" name="Terminador 1"/>
          <p:cNvSpPr/>
          <p:nvPr/>
        </p:nvSpPr>
        <p:spPr>
          <a:xfrm>
            <a:off x="382387" y="5107196"/>
            <a:ext cx="3832168" cy="1349829"/>
          </a:xfrm>
          <a:prstGeom prst="flowChartTerminator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Urko Urbieta Bueno</a:t>
            </a:r>
          </a:p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Desarrollo de Aplicaciones Web</a:t>
            </a:r>
          </a:p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Plaiaundi, 2021-2022</a:t>
            </a:r>
            <a:endParaRPr lang="eu-E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863434" y="4589311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553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dondear rectángulo de esquina del mismo lado 21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962E0-C097-45EA-9C7D-76C9E67F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3"/>
            <a:ext cx="10515600" cy="1590956"/>
          </a:xfrm>
        </p:spPr>
        <p:txBody>
          <a:bodyPr rtlCol="0">
            <a:normAutofit/>
          </a:bodyPr>
          <a:lstStyle/>
          <a:p>
            <a:pPr algn="ctr"/>
            <a:r>
              <a:rPr lang="es-ES" noProof="1" smtClean="0">
                <a:solidFill>
                  <a:schemeClr val="bg1"/>
                </a:solidFill>
              </a:rPr>
              <a:t>Conceptos</a:t>
            </a:r>
            <a:r>
              <a:rPr lang="es-ES" noProof="1" smtClean="0"/>
              <a:t> </a:t>
            </a:r>
            <a:r>
              <a:rPr lang="es-ES" noProof="1" smtClean="0">
                <a:solidFill>
                  <a:schemeClr val="bg1"/>
                </a:solidFill>
              </a:rPr>
              <a:t>básicos</a:t>
            </a:r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8200" y="241639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Necesidad de transmitir datos entre ordenadores	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08563" y="3159006"/>
            <a:ext cx="26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Crear arquitecturas </a:t>
            </a:r>
            <a:r>
              <a:rPr lang="es-ES" dirty="0">
                <a:solidFill>
                  <a:schemeClr val="bg1"/>
                </a:solidFill>
              </a:rPr>
              <a:t>de red</a:t>
            </a:r>
            <a:endParaRPr lang="eu-ES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55763" y="3902583"/>
            <a:ext cx="29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Muchos problemas a resolver</a:t>
            </a:r>
            <a:endParaRPr lang="eu-ES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327458" y="4654965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Divide y vencerás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29227" y="5385178"/>
            <a:ext cx="16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TCP/IP     OSI</a:t>
            </a:r>
            <a:endParaRPr lang="eu-E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3232610" y="2791435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3232610" y="3527345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7044309" y="2163397"/>
            <a:ext cx="4417887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232610" y="4270922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3232610" y="5024297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27" y="2514320"/>
            <a:ext cx="3295650" cy="28575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28481" y="5292368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Token Ring (1970)</a:t>
            </a:r>
            <a:endParaRPr lang="eu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93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División entre capas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480031" y="2163397"/>
            <a:ext cx="7231309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6" name="CuadroTexto 5"/>
          <p:cNvSpPr txBox="1"/>
          <p:nvPr/>
        </p:nvSpPr>
        <p:spPr>
          <a:xfrm>
            <a:off x="3047841" y="2354710"/>
            <a:ext cx="60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 divide la arquitectura en capas, para separar los problemas y solucionarlos más fácilmente, cada uno en su respectiva capa</a:t>
            </a:r>
            <a:endParaRPr lang="eu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46" y="3177835"/>
            <a:ext cx="4330063" cy="283876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9423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TCP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ctángulo 6"/>
          <p:cNvSpPr/>
          <p:nvPr/>
        </p:nvSpPr>
        <p:spPr>
          <a:xfrm>
            <a:off x="674072" y="2306170"/>
            <a:ext cx="108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 smtClean="0">
                <a:solidFill>
                  <a:schemeClr val="bg1"/>
                </a:solidFill>
              </a:rPr>
              <a:t>Transmission</a:t>
            </a:r>
            <a:r>
              <a:rPr lang="es-ES" i="1" dirty="0" smtClean="0">
                <a:solidFill>
                  <a:schemeClr val="bg1"/>
                </a:solidFill>
              </a:rPr>
              <a:t> Control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1973-74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74072" y="3008687"/>
            <a:ext cx="5653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Protocolo de control de transmisión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Garantiza integridad de los datos transmitidos, el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Router no se preocupa del orden de los datos,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sí la capa de transporte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Separación de aplicaciones por puertos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Soporta navegadores, intercambios de ficheros…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13" y="2948895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Rectángulo redondeado 4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96177"/>
          </a:xfrm>
        </p:spPr>
        <p:txBody>
          <a:bodyPr/>
          <a:lstStyle/>
          <a:p>
            <a:pPr algn="ctr"/>
            <a:r>
              <a:rPr lang="es-ES" dirty="0" smtClean="0"/>
              <a:t>IP</a:t>
            </a:r>
            <a:endParaRPr lang="eu-ES" dirty="0"/>
          </a:p>
        </p:txBody>
      </p:sp>
      <p:sp>
        <p:nvSpPr>
          <p:cNvPr id="6" name="Rectángulo 5"/>
          <p:cNvSpPr/>
          <p:nvPr/>
        </p:nvSpPr>
        <p:spPr>
          <a:xfrm>
            <a:off x="674072" y="2306170"/>
            <a:ext cx="108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Internet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1973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4072" y="3008687"/>
            <a:ext cx="5653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Protocolo de comunicación de datos digitales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Transmite datos con un protocolo no orientado a conexión (sin necesidad de confirmación por el destinatario) entre redes enlazadas según la norma OSI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Distintas versiones, IPv4 el más extendido, IPv6 el más actual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82" y="2894907"/>
            <a:ext cx="2886084" cy="2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469784" y="2163397"/>
            <a:ext cx="5268286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9" name="Rectángulo 8"/>
          <p:cNvSpPr/>
          <p:nvPr/>
        </p:nvSpPr>
        <p:spPr>
          <a:xfrm>
            <a:off x="1098959" y="2982628"/>
            <a:ext cx="1702964" cy="1077643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98959" y="4283825"/>
            <a:ext cx="1702964" cy="256010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98959" y="4737268"/>
            <a:ext cx="1702964" cy="256010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98959" y="5148882"/>
            <a:ext cx="1702964" cy="673077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Interfaz de red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164457" y="2484141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TCP/IP</a:t>
            </a:r>
            <a:endParaRPr lang="eu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06523" y="2484141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Protocolos y servicios</a:t>
            </a:r>
            <a:endParaRPr lang="eu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06523" y="3211796"/>
            <a:ext cx="191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HTTP, TELNET, NTP</a:t>
            </a:r>
          </a:p>
          <a:p>
            <a:pPr algn="ctr"/>
            <a:r>
              <a:rPr lang="es-ES" dirty="0" smtClean="0"/>
              <a:t>DHCP, PING</a:t>
            </a:r>
            <a:endParaRPr lang="eu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653888" y="4202795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TCP, UDP</a:t>
            </a:r>
            <a:endParaRPr lang="eu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67041" y="4671071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IP, ARP, ICMP</a:t>
            </a:r>
            <a:endParaRPr lang="eu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102358" y="5162254"/>
            <a:ext cx="21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ETHERNET, FIBER</a:t>
            </a:r>
          </a:p>
          <a:p>
            <a:pPr algn="ctr"/>
            <a:r>
              <a:rPr lang="es-ES" dirty="0" smtClean="0"/>
              <a:t>ROUTERS, SWITCHES</a:t>
            </a:r>
            <a:endParaRPr lang="eu-ES" dirty="0"/>
          </a:p>
        </p:txBody>
      </p:sp>
      <p:cxnSp>
        <p:nvCxnSpPr>
          <p:cNvPr id="20" name="Conector recto 19"/>
          <p:cNvCxnSpPr/>
          <p:nvPr/>
        </p:nvCxnSpPr>
        <p:spPr>
          <a:xfrm flipV="1">
            <a:off x="2973898" y="2941894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2966145" y="4134048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966145" y="4636704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973898" y="5072036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2973898" y="5828778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1" name="Rectángulo redondeado 20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1978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208166" y="2259191"/>
            <a:ext cx="34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Internet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r>
              <a:rPr lang="es-ES" i="1" dirty="0" smtClean="0">
                <a:solidFill>
                  <a:schemeClr val="bg1"/>
                </a:solidFill>
              </a:rPr>
              <a:t> Suite (TCP/IP)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208166" y="2869527"/>
            <a:ext cx="5268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Conjunto de protocolos de comunicación (TCP + IP)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Creado por el departamento de defensa de los EEUU, inicialmente DARPA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Proporciona comunicación de </a:t>
            </a:r>
            <a:r>
              <a:rPr lang="es-ES" i="1" dirty="0" smtClean="0">
                <a:solidFill>
                  <a:schemeClr val="bg1"/>
                </a:solidFill>
              </a:rPr>
              <a:t>extremo a extremo</a:t>
            </a:r>
            <a:r>
              <a:rPr lang="es-ES" dirty="0" smtClean="0">
                <a:solidFill>
                  <a:schemeClr val="bg1"/>
                </a:solidFill>
              </a:rPr>
              <a:t>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Indicando sus capas cómo transmitir la comunicación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u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MODELO OSI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316910" y="2163397"/>
            <a:ext cx="5268286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5" name="CuadroTexto 24"/>
          <p:cNvSpPr txBox="1"/>
          <p:nvPr/>
        </p:nvSpPr>
        <p:spPr>
          <a:xfrm>
            <a:off x="6966261" y="2422714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Protocolos y servicios</a:t>
            </a:r>
            <a:endParaRPr lang="eu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966261" y="3150369"/>
            <a:ext cx="191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HTTP, TELNET, NTP</a:t>
            </a:r>
          </a:p>
          <a:p>
            <a:pPr algn="ctr"/>
            <a:r>
              <a:rPr lang="es-ES" dirty="0" smtClean="0"/>
              <a:t>DHCP, PING</a:t>
            </a:r>
            <a:endParaRPr lang="eu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413626" y="4141368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TCP, UDP</a:t>
            </a:r>
            <a:endParaRPr lang="eu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226779" y="4609644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IP, ARP, ICMP</a:t>
            </a:r>
            <a:endParaRPr lang="eu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862096" y="5100827"/>
            <a:ext cx="21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ETHERNET, FIBER</a:t>
            </a:r>
          </a:p>
          <a:p>
            <a:pPr algn="ctr"/>
            <a:r>
              <a:rPr lang="es-ES" dirty="0" smtClean="0"/>
              <a:t>ROUTERS, SWITCHES</a:t>
            </a:r>
            <a:endParaRPr lang="eu-ES" dirty="0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6733636" y="2880467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6725883" y="4072621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6725883" y="4575277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6733636" y="5010609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6733636" y="5767351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9419239" y="4154670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9419239" y="4608113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484737" y="235498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OSI</a:t>
            </a:r>
            <a:endParaRPr lang="eu-ES" dirty="0"/>
          </a:p>
        </p:txBody>
      </p:sp>
      <p:sp>
        <p:nvSpPr>
          <p:cNvPr id="41" name="Rectángulo 40"/>
          <p:cNvSpPr/>
          <p:nvPr/>
        </p:nvSpPr>
        <p:spPr>
          <a:xfrm>
            <a:off x="9419239" y="5052589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Enlace de red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9419239" y="5422376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Físico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19239" y="2879923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419239" y="3278672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Presentación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9419239" y="3677421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Sesión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" name="CuadroTexto 2"/>
          <p:cNvSpPr txBox="1"/>
          <p:nvPr/>
        </p:nvSpPr>
        <p:spPr>
          <a:xfrm>
            <a:off x="651721" y="2898973"/>
            <a:ext cx="5268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Modelo para describir arquitecturas,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NO una arquitectura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Dividido en 7 capas, cada capa da su funcionalidad y aprovecha la funcionalidad de la inferior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28122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1975+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831437" y="2259191"/>
            <a:ext cx="324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Open Systems Interconnection</a:t>
            </a:r>
            <a:endParaRPr lang="eu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Más sobre OSI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ctángulo redondeado 6"/>
          <p:cNvSpPr/>
          <p:nvPr/>
        </p:nvSpPr>
        <p:spPr>
          <a:xfrm>
            <a:off x="728122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1970s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728122" y="3291538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1980s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13916" y="3247958"/>
            <a:ext cx="826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Comienzo de desarrollo del modelo para intentar estandarizar los métodos de comunicación entre ordenadores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13916" y="2120691"/>
            <a:ext cx="826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La Organización Internacional de Estandarización (ISO) hizo un modelo funcional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728122" y="4404259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F6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IEFTF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13917" y="4500053"/>
            <a:ext cx="826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Sin embargo, el modelo TCP/IP obtiene más popularidad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728122" y="5526101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C5E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Computación en la nube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13918" y="5621895"/>
            <a:ext cx="826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Aún así, este modelo se utiliza en 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41299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99C30C-D4EF-40A1-90A6-0C8077024112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Panorámica</PresentationFormat>
  <Paragraphs>88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Tema de Office</vt:lpstr>
      <vt:lpstr>Presentación de PowerPoint</vt:lpstr>
      <vt:lpstr>Conceptos básicos</vt:lpstr>
      <vt:lpstr>Presentación de PowerPoint</vt:lpstr>
      <vt:lpstr>Presentación de PowerPoint</vt:lpstr>
      <vt:lpstr>IP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2021-10-01T09:23:50Z</dcterms:created>
  <dcterms:modified xsi:type="dcterms:W3CDTF">2021-10-26T07:20:29Z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