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273" r:id="rId5"/>
    <p:sldId id="264" r:id="rId6"/>
    <p:sldId id="276" r:id="rId7"/>
    <p:sldId id="274" r:id="rId8"/>
    <p:sldId id="280" r:id="rId9"/>
    <p:sldId id="275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eu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E054363-5C81-410D-8E6C-9C6BDDADFA11}">
          <p14:sldIdLst>
            <p14:sldId id="273"/>
            <p14:sldId id="264"/>
            <p14:sldId id="276"/>
          </p14:sldIdLst>
        </p14:section>
        <p14:section name="TCP/IP" id="{E5F52164-AB53-4197-BB6B-33B4B87FF5A1}">
          <p14:sldIdLst>
            <p14:sldId id="274"/>
            <p14:sldId id="280"/>
            <p14:sldId id="275"/>
          </p14:sldIdLst>
        </p14:section>
        <p14:section name="Modelo OSI" id="{A85ECF47-6B19-4AEB-B9FC-969CFF60D568}">
          <p14:sldIdLst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5"/>
    <a:srgbClr val="F69898"/>
    <a:srgbClr val="97D2F7"/>
    <a:srgbClr val="1F1C1E"/>
    <a:srgbClr val="FFE4A0"/>
    <a:srgbClr val="413C3C"/>
    <a:srgbClr val="AFCEEB"/>
    <a:srgbClr val="82C8F5"/>
    <a:srgbClr val="7CBAE2"/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43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081329F-7CE5-493C-8708-DFD7D8695740}" type="datetime1">
              <a:rPr lang="es-ES" smtClean="0"/>
              <a:t>07/10/2021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ABD897-4713-476D-AE20-0295932620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01369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FE3043F-1867-4CF1-8D54-D5B567932F3A}" type="datetime1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CC149C-479E-4175-B238-B83A279FCF5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289732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FCC149C-479E-4175-B238-B83A279FCF50}" type="slidenum">
              <a:rPr lang="es-ES" noProof="1" dirty="0" smtClean="0"/>
              <a:t>2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38193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u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D56EB4-DFDA-4CC1-93CC-AD4B6617F5E1}" type="datetime1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3523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7032562-B72C-4BFB-88F1-64644BE16903}" type="datetime1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5161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50BB613-3DBB-4AF0-BF43-54F9B27913AD}" type="datetime1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1063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u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0FAE98D-1BA9-4C5C-9B9D-02D05A67A03F}" type="datetime1">
              <a:rPr lang="es-ES" noProof="0" smtClean="0"/>
              <a:t>07/10/2021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044822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D67D1CC-ED81-4608-8477-107B98FD71DB}" type="datetime1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9345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46C4943-B6FF-4246-9D08-A32B1B9D1263}" type="datetime1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4783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634AF6-F32B-40FC-8CB5-FDA3FF1B997D}" type="datetime1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2118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7D2C3C-967C-47F3-9518-1C55033A4190}" type="datetime1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0415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5816D70-8C13-4B5C-AD6A-1B6419EBD6E9}" type="datetime1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4678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FEAA116-0A87-491F-91A5-A61CE936B1E8}" type="datetime1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5700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u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0FAE98D-1BA9-4C5C-9B9D-02D05A67A03F}" type="datetime1">
              <a:rPr lang="es-ES" noProof="0" smtClean="0"/>
              <a:t>07/10/2021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083299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u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u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0FAE98D-1BA9-4C5C-9B9D-02D05A67A03F}" type="datetime1">
              <a:rPr lang="es-ES" noProof="0" smtClean="0"/>
              <a:t>07/10/2021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4160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u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F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ondear rectángulo de esquina del mismo lado 3"/>
          <p:cNvSpPr/>
          <p:nvPr/>
        </p:nvSpPr>
        <p:spPr>
          <a:xfrm>
            <a:off x="-313" y="0"/>
            <a:ext cx="12192000" cy="6858001"/>
          </a:xfrm>
          <a:prstGeom prst="round2SameRect">
            <a:avLst/>
          </a:prstGeom>
          <a:solidFill>
            <a:srgbClr val="1F1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7" name="Redondear rectángulo de esquina del mismo lado 6"/>
          <p:cNvSpPr/>
          <p:nvPr/>
        </p:nvSpPr>
        <p:spPr>
          <a:xfrm>
            <a:off x="0" y="4395831"/>
            <a:ext cx="12192000" cy="2462169"/>
          </a:xfrm>
          <a:prstGeom prst="round2SameRect">
            <a:avLst>
              <a:gd name="adj1" fmla="val 30296"/>
              <a:gd name="adj2" fmla="val 0"/>
            </a:avLst>
          </a:prstGeom>
          <a:solidFill>
            <a:srgbClr val="41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10" name="Rectángulo redondeado 9"/>
          <p:cNvSpPr/>
          <p:nvPr/>
        </p:nvSpPr>
        <p:spPr>
          <a:xfrm>
            <a:off x="897622" y="1551963"/>
            <a:ext cx="10377182" cy="1602298"/>
          </a:xfrm>
          <a:prstGeom prst="roundRect">
            <a:avLst>
              <a:gd name="adj" fmla="val 32374"/>
            </a:avLst>
          </a:prstGeom>
          <a:solidFill>
            <a:srgbClr val="97D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ES" sz="4400" dirty="0" smtClean="0">
                <a:solidFill>
                  <a:schemeClr val="tx1"/>
                </a:solidFill>
              </a:rPr>
              <a:t>MODELO TCP/IP </a:t>
            </a:r>
            <a:r>
              <a:rPr lang="es-ES" sz="4400" dirty="0" smtClean="0">
                <a:solidFill>
                  <a:schemeClr val="tx1"/>
                </a:solidFill>
              </a:rPr>
              <a:t>Y </a:t>
            </a:r>
            <a:r>
              <a:rPr lang="es-ES" sz="4400" dirty="0" smtClean="0">
                <a:solidFill>
                  <a:schemeClr val="tx1"/>
                </a:solidFill>
              </a:rPr>
              <a:t>MODELO OSI</a:t>
            </a:r>
            <a:endParaRPr lang="eu-ES" sz="4400" dirty="0">
              <a:solidFill>
                <a:schemeClr val="tx1"/>
              </a:solidFill>
            </a:endParaRPr>
          </a:p>
        </p:txBody>
      </p:sp>
      <p:sp>
        <p:nvSpPr>
          <p:cNvPr id="2" name="Terminador 1"/>
          <p:cNvSpPr/>
          <p:nvPr/>
        </p:nvSpPr>
        <p:spPr>
          <a:xfrm>
            <a:off x="382387" y="5107196"/>
            <a:ext cx="3832168" cy="1349829"/>
          </a:xfrm>
          <a:prstGeom prst="flowChartTerminator">
            <a:avLst/>
          </a:prstGeom>
          <a:solidFill>
            <a:srgbClr val="97D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Urko Urbieta Bueno</a:t>
            </a:r>
          </a:p>
          <a:p>
            <a:r>
              <a:rPr lang="es-ES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Desarrollo de Aplicaciones Web</a:t>
            </a:r>
          </a:p>
          <a:p>
            <a:r>
              <a:rPr lang="es-ES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Plaiaundi, 2021-2022</a:t>
            </a:r>
            <a:endParaRPr lang="eu-E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5863434" y="4589311"/>
            <a:ext cx="464505" cy="58723"/>
          </a:xfrm>
          <a:prstGeom prst="roundRect">
            <a:avLst>
              <a:gd name="adj" fmla="val 50000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415538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dondear rectángulo de esquina del mismo lado 21"/>
          <p:cNvSpPr/>
          <p:nvPr/>
        </p:nvSpPr>
        <p:spPr>
          <a:xfrm>
            <a:off x="-313" y="1596177"/>
            <a:ext cx="12192000" cy="5261824"/>
          </a:xfrm>
          <a:prstGeom prst="round2SameRect">
            <a:avLst/>
          </a:prstGeom>
          <a:solidFill>
            <a:srgbClr val="41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7962E0-C097-45EA-9C7D-76C9E67F7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3"/>
            <a:ext cx="10515600" cy="1590956"/>
          </a:xfrm>
        </p:spPr>
        <p:txBody>
          <a:bodyPr rtlCol="0">
            <a:normAutofit/>
          </a:bodyPr>
          <a:lstStyle/>
          <a:p>
            <a:pPr algn="ctr"/>
            <a:r>
              <a:rPr lang="es-ES" noProof="1" smtClean="0">
                <a:solidFill>
                  <a:schemeClr val="bg1"/>
                </a:solidFill>
              </a:rPr>
              <a:t>Conceptos</a:t>
            </a:r>
            <a:r>
              <a:rPr lang="es-ES" noProof="1" smtClean="0"/>
              <a:t> </a:t>
            </a:r>
            <a:r>
              <a:rPr lang="es-ES" noProof="1" smtClean="0">
                <a:solidFill>
                  <a:schemeClr val="bg1"/>
                </a:solidFill>
              </a:rPr>
              <a:t>básicos</a:t>
            </a:r>
            <a:endParaRPr lang="es-ES" noProof="1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38200" y="241639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Necesidad de transmitir datos entre ordenadores	</a:t>
            </a:r>
            <a:endParaRPr lang="eu-ES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908563" y="3159006"/>
            <a:ext cx="2648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Crear arquitecturas </a:t>
            </a:r>
            <a:r>
              <a:rPr lang="es-ES" dirty="0">
                <a:solidFill>
                  <a:schemeClr val="bg1"/>
                </a:solidFill>
              </a:rPr>
              <a:t>de red</a:t>
            </a:r>
            <a:endParaRPr lang="eu-ES" dirty="0">
              <a:solidFill>
                <a:schemeClr val="bg1"/>
              </a:solidFill>
              <a:effectLst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755763" y="3902583"/>
            <a:ext cx="295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Muchos problemas a resolver</a:t>
            </a:r>
            <a:endParaRPr lang="eu-ES" dirty="0">
              <a:solidFill>
                <a:schemeClr val="bg1"/>
              </a:solidFill>
              <a:effectLst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327458" y="4654965"/>
            <a:ext cx="181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Divide y vencerás</a:t>
            </a:r>
            <a:endParaRPr lang="eu-ES" dirty="0">
              <a:solidFill>
                <a:schemeClr val="bg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2229227" y="5385178"/>
            <a:ext cx="162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TCP/IP     OSI</a:t>
            </a:r>
            <a:endParaRPr lang="eu-ES" dirty="0">
              <a:solidFill>
                <a:schemeClr val="bg1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 flipH="1">
            <a:off x="3232610" y="2791435"/>
            <a:ext cx="6247" cy="373278"/>
          </a:xfrm>
          <a:prstGeom prst="straightConnector1">
            <a:avLst/>
          </a:prstGeom>
          <a:ln w="9525" cap="flat" cmpd="sng" algn="ctr">
            <a:solidFill>
              <a:schemeClr val="bg1">
                <a:alpha val="85000"/>
              </a:schemeClr>
            </a:solidFill>
            <a:prstDash val="solid"/>
            <a:miter lim="800000"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>
            <a:off x="3232610" y="3527345"/>
            <a:ext cx="6247" cy="373278"/>
          </a:xfrm>
          <a:prstGeom prst="straightConnector1">
            <a:avLst/>
          </a:prstGeom>
          <a:ln w="9525" cap="flat" cmpd="sng" algn="ctr">
            <a:solidFill>
              <a:schemeClr val="bg1">
                <a:alpha val="8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ángulo redondeado 20"/>
          <p:cNvSpPr/>
          <p:nvPr/>
        </p:nvSpPr>
        <p:spPr>
          <a:xfrm>
            <a:off x="7044309" y="2163397"/>
            <a:ext cx="4417887" cy="4127384"/>
          </a:xfrm>
          <a:prstGeom prst="roundRect">
            <a:avLst/>
          </a:prstGeom>
          <a:solidFill>
            <a:srgbClr val="97D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3232610" y="4270922"/>
            <a:ext cx="6247" cy="373278"/>
          </a:xfrm>
          <a:prstGeom prst="straightConnector1">
            <a:avLst/>
          </a:prstGeom>
          <a:ln w="9525" cap="flat" cmpd="sng" algn="ctr">
            <a:solidFill>
              <a:schemeClr val="bg1">
                <a:alpha val="8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H="1">
            <a:off x="3232610" y="5024297"/>
            <a:ext cx="6247" cy="373278"/>
          </a:xfrm>
          <a:prstGeom prst="straightConnector1">
            <a:avLst/>
          </a:prstGeom>
          <a:ln w="9525" cap="flat" cmpd="sng" algn="ctr">
            <a:solidFill>
              <a:schemeClr val="bg1">
                <a:alpha val="8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427" y="2514320"/>
            <a:ext cx="3295650" cy="285750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8328481" y="5292368"/>
            <a:ext cx="184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Token Ring (1970)</a:t>
            </a:r>
            <a:endParaRPr lang="eu-ES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5863434" y="1742245"/>
            <a:ext cx="464505" cy="58723"/>
          </a:xfrm>
          <a:prstGeom prst="roundRect">
            <a:avLst>
              <a:gd name="adj" fmla="val 50000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8930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F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ondear rectángulo de esquina del mismo lado 3"/>
          <p:cNvSpPr/>
          <p:nvPr/>
        </p:nvSpPr>
        <p:spPr>
          <a:xfrm>
            <a:off x="-313" y="1596177"/>
            <a:ext cx="12192000" cy="5261824"/>
          </a:xfrm>
          <a:prstGeom prst="round2SameRect">
            <a:avLst/>
          </a:prstGeom>
          <a:solidFill>
            <a:srgbClr val="41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13461" y="0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/>
                </a:solidFill>
              </a:rPr>
              <a:t>División entre capas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2480031" y="2163397"/>
            <a:ext cx="7231309" cy="4127384"/>
          </a:xfrm>
          <a:prstGeom prst="roundRect">
            <a:avLst/>
          </a:prstGeom>
          <a:solidFill>
            <a:srgbClr val="97D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6" name="CuadroTexto 5"/>
          <p:cNvSpPr txBox="1"/>
          <p:nvPr/>
        </p:nvSpPr>
        <p:spPr>
          <a:xfrm>
            <a:off x="3047841" y="2354710"/>
            <a:ext cx="6086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 divide la arquitectura en capas, para separar los problemas y solucionarlos más fácilmente, cada uno en su respectiva capa</a:t>
            </a:r>
            <a:endParaRPr lang="eu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046" y="3177835"/>
            <a:ext cx="4330063" cy="2838765"/>
          </a:xfrm>
          <a:prstGeom prst="rect">
            <a:avLst/>
          </a:prstGeom>
        </p:spPr>
      </p:pic>
      <p:sp>
        <p:nvSpPr>
          <p:cNvPr id="9" name="Rectángulo redondeado 8"/>
          <p:cNvSpPr/>
          <p:nvPr/>
        </p:nvSpPr>
        <p:spPr>
          <a:xfrm>
            <a:off x="5863434" y="1742245"/>
            <a:ext cx="464505" cy="58723"/>
          </a:xfrm>
          <a:prstGeom prst="roundRect">
            <a:avLst>
              <a:gd name="adj" fmla="val 50000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194238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F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ondear rectángulo de esquina del mismo lado 3"/>
          <p:cNvSpPr/>
          <p:nvPr/>
        </p:nvSpPr>
        <p:spPr>
          <a:xfrm>
            <a:off x="-313" y="1596177"/>
            <a:ext cx="12192000" cy="5261824"/>
          </a:xfrm>
          <a:prstGeom prst="round2SameRect">
            <a:avLst/>
          </a:prstGeom>
          <a:solidFill>
            <a:srgbClr val="41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13461" y="0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/>
                </a:solidFill>
              </a:rPr>
              <a:t>TCP</a:t>
            </a:r>
            <a:endParaRPr lang="eu-ES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5863434" y="1742245"/>
            <a:ext cx="464505" cy="58723"/>
          </a:xfrm>
          <a:prstGeom prst="roundRect">
            <a:avLst>
              <a:gd name="adj" fmla="val 50000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7" name="Rectángulo 6"/>
          <p:cNvSpPr/>
          <p:nvPr/>
        </p:nvSpPr>
        <p:spPr>
          <a:xfrm>
            <a:off x="674072" y="2306170"/>
            <a:ext cx="10823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i="1" dirty="0" err="1" smtClean="0">
                <a:solidFill>
                  <a:schemeClr val="bg1"/>
                </a:solidFill>
              </a:rPr>
              <a:t>Transmission</a:t>
            </a:r>
            <a:r>
              <a:rPr lang="es-ES" i="1" dirty="0" smtClean="0">
                <a:solidFill>
                  <a:schemeClr val="bg1"/>
                </a:solidFill>
              </a:rPr>
              <a:t> Control </a:t>
            </a:r>
            <a:r>
              <a:rPr lang="es-ES" i="1" dirty="0" err="1" smtClean="0">
                <a:solidFill>
                  <a:schemeClr val="bg1"/>
                </a:solidFill>
              </a:rPr>
              <a:t>Protocol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9637900" y="2163397"/>
            <a:ext cx="1859224" cy="560921"/>
          </a:xfrm>
          <a:prstGeom prst="roundRect">
            <a:avLst>
              <a:gd name="adj" fmla="val 50000"/>
            </a:avLst>
          </a:prstGeom>
          <a:solidFill>
            <a:srgbClr val="97D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1973-74</a:t>
            </a:r>
            <a:endParaRPr lang="eu-ES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74072" y="3008687"/>
            <a:ext cx="565386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Protocolo </a:t>
            </a:r>
            <a:r>
              <a:rPr lang="es-ES" dirty="0" smtClean="0">
                <a:solidFill>
                  <a:schemeClr val="bg1"/>
                </a:solidFill>
              </a:rPr>
              <a:t>de control de transmisión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Garantiza integridad de los datos transmitidos, el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Router no se preocupa del orden de los datos,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sí la capa de transporte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Separación de aplicaciones por puertos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Soporta navegadores, intercambios de ficheros…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13" y="2948895"/>
            <a:ext cx="4876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7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ondear rectángulo de esquina del mismo lado 3"/>
          <p:cNvSpPr/>
          <p:nvPr/>
        </p:nvSpPr>
        <p:spPr>
          <a:xfrm>
            <a:off x="-313" y="1596177"/>
            <a:ext cx="12192000" cy="5261824"/>
          </a:xfrm>
          <a:prstGeom prst="round2SameRect">
            <a:avLst/>
          </a:prstGeom>
          <a:solidFill>
            <a:srgbClr val="41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5" name="Rectángulo redondeado 4"/>
          <p:cNvSpPr/>
          <p:nvPr/>
        </p:nvSpPr>
        <p:spPr>
          <a:xfrm>
            <a:off x="5863434" y="1742245"/>
            <a:ext cx="464505" cy="58723"/>
          </a:xfrm>
          <a:prstGeom prst="roundRect">
            <a:avLst>
              <a:gd name="adj" fmla="val 50000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596177"/>
          </a:xfrm>
        </p:spPr>
        <p:txBody>
          <a:bodyPr/>
          <a:lstStyle/>
          <a:p>
            <a:pPr algn="ctr"/>
            <a:r>
              <a:rPr lang="es-ES" dirty="0" smtClean="0"/>
              <a:t>IP</a:t>
            </a:r>
            <a:endParaRPr lang="eu-ES" dirty="0"/>
          </a:p>
        </p:txBody>
      </p:sp>
      <p:sp>
        <p:nvSpPr>
          <p:cNvPr id="6" name="Rectángulo 5"/>
          <p:cNvSpPr/>
          <p:nvPr/>
        </p:nvSpPr>
        <p:spPr>
          <a:xfrm>
            <a:off x="674072" y="2306170"/>
            <a:ext cx="10823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i="1" dirty="0" smtClean="0">
                <a:solidFill>
                  <a:schemeClr val="bg1"/>
                </a:solidFill>
              </a:rPr>
              <a:t>Internet </a:t>
            </a:r>
            <a:r>
              <a:rPr lang="es-ES" i="1" dirty="0" err="1" smtClean="0">
                <a:solidFill>
                  <a:schemeClr val="bg1"/>
                </a:solidFill>
              </a:rPr>
              <a:t>Protocol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9637900" y="2163397"/>
            <a:ext cx="1859224" cy="560921"/>
          </a:xfrm>
          <a:prstGeom prst="roundRect">
            <a:avLst>
              <a:gd name="adj" fmla="val 50000"/>
            </a:avLst>
          </a:prstGeom>
          <a:solidFill>
            <a:srgbClr val="97D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1973</a:t>
            </a:r>
            <a:endParaRPr lang="eu-ES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74072" y="3008687"/>
            <a:ext cx="56538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Protocolo de </a:t>
            </a:r>
            <a:r>
              <a:rPr lang="es-ES" dirty="0" smtClean="0">
                <a:solidFill>
                  <a:schemeClr val="bg1"/>
                </a:solidFill>
              </a:rPr>
              <a:t>comunicación de datos digitales</a:t>
            </a:r>
            <a:endParaRPr lang="es-ES" dirty="0" smtClean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Transmite datos con un protocolo no orientado a conexión (sin necesidad de confirmación por el destinatario) entre redes enlazadas según la norma OSI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Distintas versiones, IPv4 el más extendido, IPv6 el más actual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282" y="2894907"/>
            <a:ext cx="2886084" cy="288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5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F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ondear rectángulo de esquina del mismo lado 3"/>
          <p:cNvSpPr/>
          <p:nvPr/>
        </p:nvSpPr>
        <p:spPr>
          <a:xfrm>
            <a:off x="-313" y="1596177"/>
            <a:ext cx="12192000" cy="5261824"/>
          </a:xfrm>
          <a:prstGeom prst="round2SameRect">
            <a:avLst/>
          </a:prstGeom>
          <a:solidFill>
            <a:srgbClr val="41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13461" y="0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/>
                </a:solidFill>
              </a:rPr>
              <a:t>TCP/IP</a:t>
            </a:r>
          </a:p>
        </p:txBody>
      </p:sp>
      <p:sp>
        <p:nvSpPr>
          <p:cNvPr id="2" name="Rectángulo redondeado 1"/>
          <p:cNvSpPr/>
          <p:nvPr/>
        </p:nvSpPr>
        <p:spPr>
          <a:xfrm>
            <a:off x="469784" y="2163397"/>
            <a:ext cx="5268286" cy="4127384"/>
          </a:xfrm>
          <a:prstGeom prst="roundRect">
            <a:avLst/>
          </a:prstGeom>
          <a:solidFill>
            <a:srgbClr val="97D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9" name="Rectángulo 8"/>
          <p:cNvSpPr/>
          <p:nvPr/>
        </p:nvSpPr>
        <p:spPr>
          <a:xfrm>
            <a:off x="1098959" y="2982628"/>
            <a:ext cx="1702964" cy="1077643"/>
          </a:xfrm>
          <a:prstGeom prst="rect">
            <a:avLst/>
          </a:prstGeom>
          <a:solidFill>
            <a:srgbClr val="C5E0B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Aplicación</a:t>
            </a:r>
            <a:endParaRPr lang="eu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098959" y="4283825"/>
            <a:ext cx="1702964" cy="256010"/>
          </a:xfrm>
          <a:prstGeom prst="rect">
            <a:avLst/>
          </a:prstGeom>
          <a:solidFill>
            <a:srgbClr val="C5E0B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Transporte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098959" y="4737268"/>
            <a:ext cx="1702964" cy="256010"/>
          </a:xfrm>
          <a:prstGeom prst="rect">
            <a:avLst/>
          </a:prstGeom>
          <a:solidFill>
            <a:srgbClr val="C5E0B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098959" y="5148882"/>
            <a:ext cx="1702964" cy="673077"/>
          </a:xfrm>
          <a:prstGeom prst="rect">
            <a:avLst/>
          </a:prstGeom>
          <a:solidFill>
            <a:srgbClr val="C5E0B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Interfaz de red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1164457" y="2484141"/>
            <a:ext cx="1571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Modelo TCP/IP</a:t>
            </a:r>
            <a:endParaRPr lang="eu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206523" y="2484141"/>
            <a:ext cx="219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Protocolos y servicios</a:t>
            </a:r>
            <a:endParaRPr lang="eu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3206523" y="3211796"/>
            <a:ext cx="1919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HTTP, TELNET, NTP</a:t>
            </a:r>
          </a:p>
          <a:p>
            <a:pPr algn="ctr"/>
            <a:r>
              <a:rPr lang="es-ES" dirty="0" smtClean="0"/>
              <a:t>DHCP, PING</a:t>
            </a:r>
            <a:endParaRPr lang="eu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653888" y="4202795"/>
            <a:ext cx="102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TCP, UDP</a:t>
            </a:r>
            <a:endParaRPr lang="eu-E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467041" y="4671071"/>
            <a:ext cx="139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IP, ARP, ICMP</a:t>
            </a:r>
            <a:endParaRPr lang="eu-E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102358" y="5162254"/>
            <a:ext cx="2128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ETHERNET, FIBER</a:t>
            </a:r>
          </a:p>
          <a:p>
            <a:pPr algn="ctr"/>
            <a:r>
              <a:rPr lang="es-ES" dirty="0" smtClean="0"/>
              <a:t>ROUTERS, SWITCHES</a:t>
            </a:r>
            <a:endParaRPr lang="eu-ES" dirty="0"/>
          </a:p>
        </p:txBody>
      </p:sp>
      <p:cxnSp>
        <p:nvCxnSpPr>
          <p:cNvPr id="20" name="Conector recto 19"/>
          <p:cNvCxnSpPr/>
          <p:nvPr/>
        </p:nvCxnSpPr>
        <p:spPr>
          <a:xfrm flipV="1">
            <a:off x="2973898" y="2941894"/>
            <a:ext cx="2400444" cy="13941"/>
          </a:xfrm>
          <a:prstGeom prst="line">
            <a:avLst/>
          </a:prstGeom>
          <a:ln w="7620">
            <a:solidFill>
              <a:srgbClr val="413C3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V="1">
            <a:off x="2966145" y="4134048"/>
            <a:ext cx="2400444" cy="13941"/>
          </a:xfrm>
          <a:prstGeom prst="line">
            <a:avLst/>
          </a:prstGeom>
          <a:ln w="7620">
            <a:solidFill>
              <a:srgbClr val="413C3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2966145" y="4636704"/>
            <a:ext cx="2400444" cy="13941"/>
          </a:xfrm>
          <a:prstGeom prst="line">
            <a:avLst/>
          </a:prstGeom>
          <a:ln w="7620">
            <a:solidFill>
              <a:srgbClr val="413C3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V="1">
            <a:off x="2973898" y="5072036"/>
            <a:ext cx="2400444" cy="13941"/>
          </a:xfrm>
          <a:prstGeom prst="line">
            <a:avLst/>
          </a:prstGeom>
          <a:ln w="7620">
            <a:solidFill>
              <a:srgbClr val="413C3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 flipV="1">
            <a:off x="2973898" y="5828778"/>
            <a:ext cx="2400444" cy="13941"/>
          </a:xfrm>
          <a:prstGeom prst="line">
            <a:avLst/>
          </a:prstGeom>
          <a:ln w="7620">
            <a:solidFill>
              <a:srgbClr val="413C3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redondeado 25"/>
          <p:cNvSpPr/>
          <p:nvPr/>
        </p:nvSpPr>
        <p:spPr>
          <a:xfrm>
            <a:off x="5863434" y="1742245"/>
            <a:ext cx="464505" cy="58723"/>
          </a:xfrm>
          <a:prstGeom prst="roundRect">
            <a:avLst>
              <a:gd name="adj" fmla="val 50000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21" name="Rectángulo redondeado 20"/>
          <p:cNvSpPr/>
          <p:nvPr/>
        </p:nvSpPr>
        <p:spPr>
          <a:xfrm>
            <a:off x="9637900" y="2163397"/>
            <a:ext cx="1859224" cy="560921"/>
          </a:xfrm>
          <a:prstGeom prst="roundRect">
            <a:avLst>
              <a:gd name="adj" fmla="val 50000"/>
            </a:avLst>
          </a:prstGeom>
          <a:solidFill>
            <a:srgbClr val="97D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1978</a:t>
            </a:r>
            <a:endParaRPr lang="eu-ES" dirty="0">
              <a:solidFill>
                <a:schemeClr val="tx1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6208166" y="2259191"/>
            <a:ext cx="34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>
                <a:solidFill>
                  <a:schemeClr val="bg1"/>
                </a:solidFill>
              </a:rPr>
              <a:t>Internet </a:t>
            </a:r>
            <a:r>
              <a:rPr lang="es-ES" i="1" dirty="0" err="1" smtClean="0">
                <a:solidFill>
                  <a:schemeClr val="bg1"/>
                </a:solidFill>
              </a:rPr>
              <a:t>Protocol</a:t>
            </a:r>
            <a:r>
              <a:rPr lang="es-ES" i="1" dirty="0" smtClean="0">
                <a:solidFill>
                  <a:schemeClr val="bg1"/>
                </a:solidFill>
              </a:rPr>
              <a:t> Suite (TCP/IP)</a:t>
            </a:r>
            <a:endParaRPr lang="eu-ES" dirty="0">
              <a:solidFill>
                <a:schemeClr val="bg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6208166" y="2869527"/>
            <a:ext cx="52682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Conjunto de protocolos de comunicación (TCP + IP)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Creado por el departamento de defensa de los EEUU, inicialmente DARPA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Proporciona comunicación de </a:t>
            </a:r>
            <a:r>
              <a:rPr lang="es-ES" i="1" dirty="0" smtClean="0">
                <a:solidFill>
                  <a:schemeClr val="bg1"/>
                </a:solidFill>
              </a:rPr>
              <a:t>extremo a extremo</a:t>
            </a:r>
            <a:r>
              <a:rPr lang="es-ES" dirty="0" smtClean="0">
                <a:solidFill>
                  <a:schemeClr val="bg1"/>
                </a:solidFill>
              </a:rPr>
              <a:t>,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Indicando sus capas cómo transmitir la comunicación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 smtClean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endParaRPr lang="eu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51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ondear rectángulo de esquina del mismo lado 3"/>
          <p:cNvSpPr/>
          <p:nvPr/>
        </p:nvSpPr>
        <p:spPr>
          <a:xfrm>
            <a:off x="-313" y="1596177"/>
            <a:ext cx="12192000" cy="5261824"/>
          </a:xfrm>
          <a:prstGeom prst="round2SameRect">
            <a:avLst/>
          </a:prstGeom>
          <a:solidFill>
            <a:srgbClr val="41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13461" y="0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/>
                </a:solidFill>
              </a:rPr>
              <a:t>MODELO OSI</a:t>
            </a:r>
          </a:p>
        </p:txBody>
      </p:sp>
      <p:sp>
        <p:nvSpPr>
          <p:cNvPr id="2" name="Rectángulo redondeado 1"/>
          <p:cNvSpPr/>
          <p:nvPr/>
        </p:nvSpPr>
        <p:spPr>
          <a:xfrm>
            <a:off x="6316910" y="2163397"/>
            <a:ext cx="5268286" cy="4127384"/>
          </a:xfrm>
          <a:prstGeom prst="roundRect">
            <a:avLst/>
          </a:prstGeom>
          <a:solidFill>
            <a:srgbClr val="97D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25" name="CuadroTexto 24"/>
          <p:cNvSpPr txBox="1"/>
          <p:nvPr/>
        </p:nvSpPr>
        <p:spPr>
          <a:xfrm>
            <a:off x="6966261" y="2422714"/>
            <a:ext cx="219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Protocolos y servicios</a:t>
            </a:r>
            <a:endParaRPr lang="eu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6966261" y="3150369"/>
            <a:ext cx="1919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HTTP, TELNET, NTP</a:t>
            </a:r>
          </a:p>
          <a:p>
            <a:pPr algn="ctr"/>
            <a:r>
              <a:rPr lang="es-ES" dirty="0" smtClean="0"/>
              <a:t>DHCP, PING</a:t>
            </a:r>
            <a:endParaRPr lang="eu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7413626" y="4141368"/>
            <a:ext cx="102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TCP, UDP</a:t>
            </a:r>
            <a:endParaRPr lang="eu-ES" dirty="0"/>
          </a:p>
        </p:txBody>
      </p:sp>
      <p:sp>
        <p:nvSpPr>
          <p:cNvPr id="28" name="CuadroTexto 27"/>
          <p:cNvSpPr txBox="1"/>
          <p:nvPr/>
        </p:nvSpPr>
        <p:spPr>
          <a:xfrm>
            <a:off x="7226779" y="4609644"/>
            <a:ext cx="139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IP, ARP, ICMP</a:t>
            </a:r>
            <a:endParaRPr lang="eu-ES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862096" y="5100827"/>
            <a:ext cx="2128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ETHERNET, FIBER</a:t>
            </a:r>
          </a:p>
          <a:p>
            <a:pPr algn="ctr"/>
            <a:r>
              <a:rPr lang="es-ES" dirty="0" smtClean="0"/>
              <a:t>ROUTERS, SWITCHES</a:t>
            </a:r>
            <a:endParaRPr lang="eu-ES" dirty="0"/>
          </a:p>
        </p:txBody>
      </p:sp>
      <p:cxnSp>
        <p:nvCxnSpPr>
          <p:cNvPr id="30" name="Conector recto 29"/>
          <p:cNvCxnSpPr/>
          <p:nvPr/>
        </p:nvCxnSpPr>
        <p:spPr>
          <a:xfrm flipV="1">
            <a:off x="6733636" y="2880467"/>
            <a:ext cx="2400444" cy="13941"/>
          </a:xfrm>
          <a:prstGeom prst="line">
            <a:avLst/>
          </a:prstGeom>
          <a:ln w="7620">
            <a:solidFill>
              <a:srgbClr val="413C3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 flipV="1">
            <a:off x="6725883" y="4072621"/>
            <a:ext cx="2400444" cy="13941"/>
          </a:xfrm>
          <a:prstGeom prst="line">
            <a:avLst/>
          </a:prstGeom>
          <a:ln w="7620">
            <a:solidFill>
              <a:srgbClr val="413C3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 flipV="1">
            <a:off x="6725883" y="4575277"/>
            <a:ext cx="2400444" cy="13941"/>
          </a:xfrm>
          <a:prstGeom prst="line">
            <a:avLst/>
          </a:prstGeom>
          <a:ln w="7620">
            <a:solidFill>
              <a:srgbClr val="413C3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 flipV="1">
            <a:off x="6733636" y="5010609"/>
            <a:ext cx="2400444" cy="13941"/>
          </a:xfrm>
          <a:prstGeom prst="line">
            <a:avLst/>
          </a:prstGeom>
          <a:ln w="7620">
            <a:solidFill>
              <a:srgbClr val="413C3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 flipV="1">
            <a:off x="6733636" y="5767351"/>
            <a:ext cx="2400444" cy="13941"/>
          </a:xfrm>
          <a:prstGeom prst="line">
            <a:avLst/>
          </a:prstGeom>
          <a:ln w="7620">
            <a:solidFill>
              <a:srgbClr val="413C3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/>
          <p:cNvSpPr/>
          <p:nvPr/>
        </p:nvSpPr>
        <p:spPr>
          <a:xfrm>
            <a:off x="9419239" y="4154670"/>
            <a:ext cx="1702964" cy="256010"/>
          </a:xfrm>
          <a:prstGeom prst="rect">
            <a:avLst/>
          </a:prstGeom>
          <a:solidFill>
            <a:srgbClr val="FFE4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Transporte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9419239" y="4608113"/>
            <a:ext cx="1702964" cy="256010"/>
          </a:xfrm>
          <a:prstGeom prst="rect">
            <a:avLst/>
          </a:prstGeom>
          <a:solidFill>
            <a:srgbClr val="FFE4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9484737" y="2354986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Modelo OSI</a:t>
            </a:r>
            <a:endParaRPr lang="eu-ES" dirty="0"/>
          </a:p>
        </p:txBody>
      </p:sp>
      <p:sp>
        <p:nvSpPr>
          <p:cNvPr id="41" name="Rectángulo 40"/>
          <p:cNvSpPr/>
          <p:nvPr/>
        </p:nvSpPr>
        <p:spPr>
          <a:xfrm>
            <a:off x="9419239" y="5052589"/>
            <a:ext cx="1702964" cy="256010"/>
          </a:xfrm>
          <a:prstGeom prst="rect">
            <a:avLst/>
          </a:prstGeom>
          <a:solidFill>
            <a:srgbClr val="FFE4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Enlace de red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9419239" y="5422376"/>
            <a:ext cx="1702964" cy="256010"/>
          </a:xfrm>
          <a:prstGeom prst="rect">
            <a:avLst/>
          </a:prstGeom>
          <a:solidFill>
            <a:srgbClr val="FFE4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Físico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9419239" y="2879923"/>
            <a:ext cx="1702964" cy="256010"/>
          </a:xfrm>
          <a:prstGeom prst="rect">
            <a:avLst/>
          </a:prstGeom>
          <a:solidFill>
            <a:srgbClr val="FFE4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Aplicación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9419239" y="3278672"/>
            <a:ext cx="1702964" cy="256010"/>
          </a:xfrm>
          <a:prstGeom prst="rect">
            <a:avLst/>
          </a:prstGeom>
          <a:solidFill>
            <a:srgbClr val="FFE4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Presentación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9419239" y="3677421"/>
            <a:ext cx="1702964" cy="256010"/>
          </a:xfrm>
          <a:prstGeom prst="rect">
            <a:avLst/>
          </a:prstGeom>
          <a:solidFill>
            <a:srgbClr val="FFE4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Sesión</a:t>
            </a:r>
          </a:p>
        </p:txBody>
      </p:sp>
      <p:sp>
        <p:nvSpPr>
          <p:cNvPr id="46" name="Rectángulo redondeado 45"/>
          <p:cNvSpPr/>
          <p:nvPr/>
        </p:nvSpPr>
        <p:spPr>
          <a:xfrm>
            <a:off x="5863434" y="1742245"/>
            <a:ext cx="464505" cy="58723"/>
          </a:xfrm>
          <a:prstGeom prst="roundRect">
            <a:avLst>
              <a:gd name="adj" fmla="val 50000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3" name="CuadroTexto 2"/>
          <p:cNvSpPr txBox="1"/>
          <p:nvPr/>
        </p:nvSpPr>
        <p:spPr>
          <a:xfrm>
            <a:off x="651721" y="2898973"/>
            <a:ext cx="52682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Modelo para describir arquitecturas,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NO una arquitectura</a:t>
            </a:r>
          </a:p>
          <a:p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Dividido en 7 capas, cada capa da su funcionalidad y aprovecha la funcionalidad de la inferior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endParaRPr lang="eu-ES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728122" y="2163397"/>
            <a:ext cx="1859224" cy="560921"/>
          </a:xfrm>
          <a:prstGeom prst="roundRect">
            <a:avLst>
              <a:gd name="adj" fmla="val 50000"/>
            </a:avLst>
          </a:prstGeom>
          <a:solidFill>
            <a:srgbClr val="97D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1975+</a:t>
            </a:r>
            <a:endParaRPr lang="eu-ES" dirty="0">
              <a:solidFill>
                <a:schemeClr val="tx1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2831437" y="2259191"/>
            <a:ext cx="324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>
                <a:solidFill>
                  <a:schemeClr val="bg1"/>
                </a:solidFill>
              </a:rPr>
              <a:t>Open Systems Interconnection</a:t>
            </a:r>
            <a:endParaRPr lang="eu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83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ondear rectángulo de esquina del mismo lado 3"/>
          <p:cNvSpPr/>
          <p:nvPr/>
        </p:nvSpPr>
        <p:spPr>
          <a:xfrm>
            <a:off x="-313" y="1596177"/>
            <a:ext cx="12192000" cy="5261824"/>
          </a:xfrm>
          <a:prstGeom prst="round2SameRect">
            <a:avLst/>
          </a:prstGeom>
          <a:solidFill>
            <a:srgbClr val="41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13461" y="0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/>
                </a:solidFill>
              </a:rPr>
              <a:t>Más sobre OSI</a:t>
            </a:r>
            <a:endParaRPr lang="eu-ES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5863434" y="1742245"/>
            <a:ext cx="464505" cy="58723"/>
          </a:xfrm>
          <a:prstGeom prst="roundRect">
            <a:avLst>
              <a:gd name="adj" fmla="val 50000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7" name="Rectángulo redondeado 6"/>
          <p:cNvSpPr/>
          <p:nvPr/>
        </p:nvSpPr>
        <p:spPr>
          <a:xfrm>
            <a:off x="728122" y="2163397"/>
            <a:ext cx="1859224" cy="560921"/>
          </a:xfrm>
          <a:prstGeom prst="roundRect">
            <a:avLst>
              <a:gd name="adj" fmla="val 50000"/>
            </a:avLst>
          </a:prstGeom>
          <a:solidFill>
            <a:srgbClr val="97D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1970s</a:t>
            </a:r>
            <a:endParaRPr lang="eu-ES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728122" y="3291538"/>
            <a:ext cx="1859224" cy="560921"/>
          </a:xfrm>
          <a:prstGeom prst="roundRect">
            <a:avLst>
              <a:gd name="adj" fmla="val 50000"/>
            </a:avLst>
          </a:prstGeom>
          <a:solidFill>
            <a:srgbClr val="97D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1980s</a:t>
            </a:r>
            <a:endParaRPr lang="eu-ES" dirty="0">
              <a:solidFill>
                <a:schemeClr val="tx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013919" y="2123827"/>
            <a:ext cx="8263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Comienzo de desarrollo del modelo para intentar estandarizar los métodos de comunicación entre ordenadores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3013919" y="3248832"/>
            <a:ext cx="8263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La Organización Internacional de Estandarización (ISO) hizo un modelo funcional</a:t>
            </a:r>
            <a:endParaRPr lang="es-ES" dirty="0" smtClean="0">
              <a:solidFill>
                <a:schemeClr val="bg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728122" y="4320495"/>
            <a:ext cx="1859224" cy="560921"/>
          </a:xfrm>
          <a:prstGeom prst="roundRect">
            <a:avLst>
              <a:gd name="adj" fmla="val 50000"/>
            </a:avLst>
          </a:prstGeom>
          <a:solidFill>
            <a:srgbClr val="F69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IEFTF</a:t>
            </a:r>
            <a:endParaRPr lang="eu-ES" dirty="0">
              <a:solidFill>
                <a:schemeClr val="tx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013919" y="4416289"/>
            <a:ext cx="826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Sin embargo, el modelo TCP/IP obtiene más popularidad al inicio</a:t>
            </a:r>
            <a:endParaRPr lang="es-ES" dirty="0" smtClean="0">
              <a:solidFill>
                <a:schemeClr val="bg1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728122" y="5308787"/>
            <a:ext cx="1859224" cy="560921"/>
          </a:xfrm>
          <a:prstGeom prst="roundRect">
            <a:avLst>
              <a:gd name="adj" fmla="val 50000"/>
            </a:avLst>
          </a:prstGeom>
          <a:solidFill>
            <a:srgbClr val="C5E0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Computación en la nube</a:t>
            </a:r>
            <a:endParaRPr lang="eu-ES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013919" y="5404581"/>
            <a:ext cx="826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Aún así, este modelo se utiliza en computación en la nube</a:t>
            </a:r>
            <a:endParaRPr lang="es-E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4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ondear rectángulo de esquina del mismo lado 3"/>
          <p:cNvSpPr/>
          <p:nvPr/>
        </p:nvSpPr>
        <p:spPr>
          <a:xfrm>
            <a:off x="-313" y="1596177"/>
            <a:ext cx="12192000" cy="5261824"/>
          </a:xfrm>
          <a:prstGeom prst="round2SameRect">
            <a:avLst/>
          </a:prstGeom>
          <a:solidFill>
            <a:srgbClr val="41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13461" y="0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/>
                </a:solidFill>
              </a:rPr>
              <a:t>OTROS PROTOCOLOS</a:t>
            </a:r>
            <a:endParaRPr lang="eu-ES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5863434" y="1742245"/>
            <a:ext cx="464505" cy="58723"/>
          </a:xfrm>
          <a:prstGeom prst="roundRect">
            <a:avLst>
              <a:gd name="adj" fmla="val 50000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30904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E252AE-1687-4F4A-AAAD-EE8304DE90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99C30C-D4EF-40A1-90A6-0C8077024112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BA78EF8-E824-4C87-A4FF-3288A5E914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368</Words>
  <Application>Microsoft Office PowerPoint</Application>
  <PresentationFormat>Panorámica</PresentationFormat>
  <Paragraphs>89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Roboto</vt:lpstr>
      <vt:lpstr>Tema de Office</vt:lpstr>
      <vt:lpstr>Presentación de PowerPoint</vt:lpstr>
      <vt:lpstr>Conceptos básicos</vt:lpstr>
      <vt:lpstr>Presentación de PowerPoint</vt:lpstr>
      <vt:lpstr>Presentación de PowerPoint</vt:lpstr>
      <vt:lpstr>IP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2021-10-01T09:23:50Z</dcterms:created>
  <dcterms:modified xsi:type="dcterms:W3CDTF">2021-10-07T11:58:11Z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