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58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7BA"/>
    <a:srgbClr val="4F4848"/>
    <a:srgbClr val="A83232"/>
    <a:srgbClr val="C94242"/>
    <a:srgbClr val="FE2050"/>
    <a:srgbClr val="DF97F7"/>
    <a:srgbClr val="F79797"/>
    <a:srgbClr val="F7F797"/>
    <a:srgbClr val="97D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B48B9-4E43-4718-ACD7-BA0808F82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0D8F4-67BC-42D7-A158-20E8A8C85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96DAC-DBFE-4293-8973-3D8ECCA3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B8FA1-3910-49A6-B9AB-6BCC5867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AB5D1-EB0D-4303-BD00-AFBE4DAF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0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2ACDA-E798-4099-84F9-0A1344B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582C35-2DE9-45CE-97B9-F32F5171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D79C2-EF22-4007-9358-50774C3A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EAA0C-8372-485B-BBDC-1C334319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1D09F-609F-4F15-A28A-1BA480F5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91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C9FC3D-2D97-4370-895E-345EDEA66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BA448-9E4C-440F-9877-A8033FF2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FE12A-4052-4A10-A59E-EAE07395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77A7F-F1F0-4CBB-B094-4A13E9B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287A7-293F-4969-A5A1-6CC23883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6D93-8B1D-4BC4-AFDA-2A5A8C48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16F1E-C575-4191-A06C-81C4D32E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892F9-90E0-4882-8FA7-0684EFE9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E8E26-6364-439D-A830-49BEDA09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615F3-EA52-4C89-8BD8-2210065B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8A45-CC39-4F88-B458-5338F3D9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86D44-13B2-4D59-AD6D-EF93FF19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50529-9391-44BF-96D8-4ACF6AE2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DE65A-19E6-4C2F-83A8-56294DA8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8D0CC8-EDC6-40B2-AC27-2F23D58B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9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C4AA0-B5AF-473E-B71A-A020B37B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61B8D-A8E3-47D2-8853-3BB6F4756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38238-629B-4BF8-B2E2-36D66A1E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124225-2FA9-436A-AEAD-60CEE60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B9DA4-2786-4743-A456-43A6CB1C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EA622-5047-4BD8-984C-8C8B9527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74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F787E-CD6E-4117-8983-49979BF0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39413-C429-4E93-9682-2DCA05EE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68081-B260-4C4B-8289-8C3D6303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2ECC5D-CB40-4F69-9AFF-D6FB485A0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919661-1C6A-4405-9190-108C42B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96B463-6132-40D3-8251-073FB5CD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C625F9-0209-4173-9261-39C0C0E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78B824-5CCF-457E-8E01-B86C4674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80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1185-888F-4BE0-8ABF-6FD5177A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5B0D50-4AAA-4D5E-9440-86029431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AC432D-73A0-45D3-B8AB-A7721EDE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C66EA5-31EB-4CD6-A645-DCC7DCCC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9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767B4A-FCF3-492B-9A17-C515F33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16148F-B882-4AF9-A85F-EF94A50D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00783C-BDB8-41AA-9F26-AB941C0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3DC5-22DE-4E06-969A-51C0054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8DF67-10E8-4513-97ED-60E3F8C77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A1ACFB-68D9-41D3-BF89-DCCD8EF5F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1E980-83D3-4E92-8E28-862DA9D4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62E1D-082E-4141-9187-FB07CBA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EF91-3C85-4716-8384-0225ECCF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54C1-6D82-411A-A4E4-43933A3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9F954E-7C6C-427F-B7F5-AD785EA45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271ED9-6ED8-4EE8-A3B4-91741990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EFB26-CD1C-40B2-A05D-FDDF7AB4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B9AAA5-9CC8-40CF-BDB9-5C8E435F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ECDAA-2E2A-4B17-AE73-0B925A1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68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03C3E8-5365-4F27-BC30-CA408CC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4C92F-FD6D-4BF4-AA7B-BE7A8FDF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A3253-347F-4FFF-9C41-7D4FF90B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FEBB-D903-472B-B102-0F9430E61BF1}" type="datetimeFigureOut">
              <a:rPr lang="es-ES" smtClean="0"/>
              <a:t>06/02/2022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D8B72-7B73-4A5D-B4D8-7278539F5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D3E56-2529-4BC5-B1D6-40A8D40B6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71BB-E20E-45BB-A97F-47221025AB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4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704"/>
            </a:avLst>
          </a:prstGeom>
          <a:solidFill>
            <a:srgbClr val="97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3054-7A3C-499C-AFAA-B56F5FBD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325" y="728814"/>
            <a:ext cx="9079345" cy="997672"/>
          </a:xfrm>
        </p:spPr>
        <p:txBody>
          <a:bodyPr/>
          <a:lstStyle/>
          <a:p>
            <a:r>
              <a:rPr lang="es-ES" dirty="0"/>
              <a:t>Información Meteorológica</a:t>
            </a:r>
          </a:p>
        </p:txBody>
      </p:sp>
      <p:sp>
        <p:nvSpPr>
          <p:cNvPr id="4" name="Terminador 1">
            <a:extLst>
              <a:ext uri="{FF2B5EF4-FFF2-40B4-BE49-F238E27FC236}">
                <a16:creationId xmlns:a16="http://schemas.microsoft.com/office/drawing/2014/main" id="{5A75BDFE-1498-4ABE-81F0-AE11C54E1BD4}"/>
              </a:ext>
            </a:extLst>
          </p:cNvPr>
          <p:cNvSpPr/>
          <p:nvPr/>
        </p:nvSpPr>
        <p:spPr>
          <a:xfrm>
            <a:off x="0" y="5508171"/>
            <a:ext cx="3832168" cy="1349829"/>
          </a:xfrm>
          <a:prstGeom prst="round1Rect">
            <a:avLst>
              <a:gd name="adj" fmla="val 16667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Urko Urbieta Bueno</a:t>
            </a:r>
          </a:p>
          <a:p>
            <a:r>
              <a:rPr lang="es-E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Desarrollo de Aplicaciones Web</a:t>
            </a:r>
          </a:p>
          <a:p>
            <a:r>
              <a:rPr lang="es-E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Plaiaundi, 2021-2022</a:t>
            </a:r>
            <a:endParaRPr lang="eu-E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23613C-370A-48D5-BD04-83B73A217DBF}"/>
              </a:ext>
            </a:extLst>
          </p:cNvPr>
          <p:cNvSpPr/>
          <p:nvPr/>
        </p:nvSpPr>
        <p:spPr>
          <a:xfrm>
            <a:off x="3878115" y="2018001"/>
            <a:ext cx="4435770" cy="90443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Proyecto </a:t>
            </a:r>
            <a:r>
              <a:rPr lang="es-ES" sz="2800" dirty="0" err="1"/>
              <a:t>intermodular</a:t>
            </a:r>
            <a:endParaRPr lang="es-ES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CFB5C4F-84F4-478E-9AC7-49ED1E97DED4}"/>
              </a:ext>
            </a:extLst>
          </p:cNvPr>
          <p:cNvSpPr/>
          <p:nvPr/>
        </p:nvSpPr>
        <p:spPr>
          <a:xfrm>
            <a:off x="7761783" y="3314553"/>
            <a:ext cx="2738584" cy="99767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de Interfaces Web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B9BB281-799F-4C8B-82DF-42953D9A3ADA}"/>
              </a:ext>
            </a:extLst>
          </p:cNvPr>
          <p:cNvSpPr/>
          <p:nvPr/>
        </p:nvSpPr>
        <p:spPr>
          <a:xfrm>
            <a:off x="4726704" y="3314553"/>
            <a:ext cx="2738584" cy="99767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Despliegue de Aplicaciones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E5F7974-17A3-4C1B-9B03-CF53BE1175F9}"/>
              </a:ext>
            </a:extLst>
          </p:cNvPr>
          <p:cNvSpPr/>
          <p:nvPr/>
        </p:nvSpPr>
        <p:spPr>
          <a:xfrm>
            <a:off x="1691633" y="3314553"/>
            <a:ext cx="2738584" cy="99767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 de Aplicaciones Entorno Servidor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EAA6D8-D7C8-4CCD-9CB9-E76E32B209DE}"/>
              </a:ext>
            </a:extLst>
          </p:cNvPr>
          <p:cNvSpPr/>
          <p:nvPr/>
        </p:nvSpPr>
        <p:spPr>
          <a:xfrm>
            <a:off x="4726708" y="4639970"/>
            <a:ext cx="2738584" cy="99767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 de Aplicaciones Entorno Cliente</a:t>
            </a:r>
          </a:p>
        </p:txBody>
      </p:sp>
    </p:spTree>
    <p:extLst>
      <p:ext uri="{BB962C8B-B14F-4D97-AF65-F5344CB8AC3E}">
        <p14:creationId xmlns:p14="http://schemas.microsoft.com/office/powerpoint/2010/main" val="304786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704"/>
            </a:avLst>
          </a:prstGeom>
          <a:solidFill>
            <a:srgbClr val="97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13054-7A3C-499C-AFAA-B56F5FBD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325" y="728814"/>
            <a:ext cx="9079345" cy="997672"/>
          </a:xfrm>
        </p:spPr>
        <p:txBody>
          <a:bodyPr/>
          <a:lstStyle/>
          <a:p>
            <a:r>
              <a:rPr lang="es-ES" dirty="0"/>
              <a:t>Estructura general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23613C-370A-48D5-BD04-83B73A217DBF}"/>
              </a:ext>
            </a:extLst>
          </p:cNvPr>
          <p:cNvSpPr/>
          <p:nvPr/>
        </p:nvSpPr>
        <p:spPr>
          <a:xfrm>
            <a:off x="1844033" y="2987543"/>
            <a:ext cx="1984440" cy="60584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 Consola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CB89172-A44E-489A-AFDA-19561692AAA3}"/>
              </a:ext>
            </a:extLst>
          </p:cNvPr>
          <p:cNvSpPr/>
          <p:nvPr/>
        </p:nvSpPr>
        <p:spPr>
          <a:xfrm>
            <a:off x="1844033" y="2203611"/>
            <a:ext cx="1984440" cy="60584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ApiTiempo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8EECF5B-F7B9-4EF9-9993-A25ACBECA060}"/>
              </a:ext>
            </a:extLst>
          </p:cNvPr>
          <p:cNvSpPr/>
          <p:nvPr/>
        </p:nvSpPr>
        <p:spPr>
          <a:xfrm>
            <a:off x="1844033" y="3771475"/>
            <a:ext cx="1984440" cy="60584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 Web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BAB46C-7B07-4741-9033-37F519706B7A}"/>
              </a:ext>
            </a:extLst>
          </p:cNvPr>
          <p:cNvSpPr/>
          <p:nvPr/>
        </p:nvSpPr>
        <p:spPr>
          <a:xfrm>
            <a:off x="1844033" y="5339339"/>
            <a:ext cx="1984440" cy="60584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Nginx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7AE133E-B31D-41B0-B2EF-0C508E7C518D}"/>
              </a:ext>
            </a:extLst>
          </p:cNvPr>
          <p:cNvSpPr/>
          <p:nvPr/>
        </p:nvSpPr>
        <p:spPr>
          <a:xfrm>
            <a:off x="1844033" y="4555407"/>
            <a:ext cx="1984440" cy="605842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Dockerfiles</a:t>
            </a:r>
            <a:r>
              <a:rPr lang="es-ES" dirty="0"/>
              <a:t> y </a:t>
            </a:r>
            <a:r>
              <a:rPr lang="es-ES" dirty="0" err="1"/>
              <a:t>dockercompose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49FDA7B-8B8F-4D2B-8C6A-FAD91B53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32" y="1955948"/>
            <a:ext cx="5757556" cy="41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F7F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1" y="706159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 de Aplicaciones Entorno Servidor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47D73C3-1686-4188-B466-3FCFF01E448A}"/>
              </a:ext>
            </a:extLst>
          </p:cNvPr>
          <p:cNvSpPr/>
          <p:nvPr/>
        </p:nvSpPr>
        <p:spPr>
          <a:xfrm>
            <a:off x="4940524" y="1824290"/>
            <a:ext cx="2310941" cy="682768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Aplicación de Consola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4113DF-B02A-4AA6-A190-269E92892733}"/>
              </a:ext>
            </a:extLst>
          </p:cNvPr>
          <p:cNvSpPr/>
          <p:nvPr/>
        </p:nvSpPr>
        <p:spPr>
          <a:xfrm>
            <a:off x="1591421" y="2742060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7A6A2C8-E87B-40B4-A6F4-B92052027768}"/>
              </a:ext>
            </a:extLst>
          </p:cNvPr>
          <p:cNvSpPr/>
          <p:nvPr/>
        </p:nvSpPr>
        <p:spPr>
          <a:xfrm>
            <a:off x="1919312" y="3451007"/>
            <a:ext cx="3132979" cy="2164843"/>
          </a:xfrm>
          <a:prstGeom prst="roundRect">
            <a:avLst>
              <a:gd name="adj" fmla="val 7185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Meteorologia.cs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MeteorologiaContext.cs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Migrations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Migración.cs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>
                <a:solidFill>
                  <a:srgbClr val="FFC000"/>
                </a:solidFill>
              </a:rPr>
              <a:t>Ciudades.json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>
                <a:solidFill>
                  <a:srgbClr val="00B0F0"/>
                </a:solidFill>
              </a:rPr>
              <a:t>Program.cs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409BF1-F5C1-4093-8D1A-ED94D4325395}"/>
              </a:ext>
            </a:extLst>
          </p:cNvPr>
          <p:cNvSpPr/>
          <p:nvPr/>
        </p:nvSpPr>
        <p:spPr>
          <a:xfrm>
            <a:off x="6095996" y="2841303"/>
            <a:ext cx="4738259" cy="2421067"/>
          </a:xfrm>
          <a:prstGeom prst="roundRect">
            <a:avLst>
              <a:gd name="adj" fmla="val 7185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En un bucle infinito:</a:t>
            </a: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chemeClr val="bg1"/>
                </a:solidFill>
              </a:rPr>
              <a:t>Deserializa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Ciudades.json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en un array</a:t>
            </a:r>
          </a:p>
          <a:p>
            <a:r>
              <a:rPr lang="es-ES" dirty="0">
                <a:solidFill>
                  <a:schemeClr val="bg1"/>
                </a:solidFill>
              </a:rPr>
              <a:t>          Coge 50 ciudades, luego espera</a:t>
            </a:r>
          </a:p>
          <a:p>
            <a:r>
              <a:rPr lang="es-ES" dirty="0">
                <a:solidFill>
                  <a:schemeClr val="bg1"/>
                </a:solidFill>
              </a:rPr>
              <a:t>          Coge datos de </a:t>
            </a:r>
            <a:r>
              <a:rPr lang="es-ES" b="1" dirty="0" err="1">
                <a:solidFill>
                  <a:schemeClr val="bg1"/>
                </a:solidFill>
              </a:rPr>
              <a:t>openweathermap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según         	ciudad</a:t>
            </a:r>
          </a:p>
          <a:p>
            <a:r>
              <a:rPr lang="es-ES" b="1" dirty="0">
                <a:solidFill>
                  <a:schemeClr val="bg1"/>
                </a:solidFill>
              </a:rPr>
              <a:t>          </a:t>
            </a:r>
            <a:r>
              <a:rPr lang="es-ES" dirty="0">
                <a:solidFill>
                  <a:schemeClr val="bg1"/>
                </a:solidFill>
              </a:rPr>
              <a:t>Crea objeto </a:t>
            </a:r>
            <a:r>
              <a:rPr lang="es-ES" dirty="0">
                <a:solidFill>
                  <a:srgbClr val="00B0F0"/>
                </a:solidFill>
              </a:rPr>
              <a:t>Meteorología</a:t>
            </a:r>
          </a:p>
          <a:p>
            <a:r>
              <a:rPr lang="es-ES" b="1" dirty="0">
                <a:solidFill>
                  <a:schemeClr val="bg1"/>
                </a:solidFill>
              </a:rPr>
              <a:t>          </a:t>
            </a:r>
            <a:r>
              <a:rPr lang="es-ES" dirty="0">
                <a:solidFill>
                  <a:schemeClr val="bg1"/>
                </a:solidFill>
              </a:rPr>
              <a:t>Comprueba si existe en BBDD, y crea o 	actualiza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8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F7F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3" y="635794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 de Aplicaciones Entorno Servidor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47D73C3-1686-4188-B466-3FCFF01E448A}"/>
              </a:ext>
            </a:extLst>
          </p:cNvPr>
          <p:cNvSpPr/>
          <p:nvPr/>
        </p:nvSpPr>
        <p:spPr>
          <a:xfrm>
            <a:off x="5125714" y="1625704"/>
            <a:ext cx="1940566" cy="682768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Tiempo Api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4113DF-B02A-4AA6-A190-269E92892733}"/>
              </a:ext>
            </a:extLst>
          </p:cNvPr>
          <p:cNvSpPr/>
          <p:nvPr/>
        </p:nvSpPr>
        <p:spPr>
          <a:xfrm>
            <a:off x="877445" y="2308472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7A6A2C8-E87B-40B4-A6F4-B92052027768}"/>
              </a:ext>
            </a:extLst>
          </p:cNvPr>
          <p:cNvSpPr/>
          <p:nvPr/>
        </p:nvSpPr>
        <p:spPr>
          <a:xfrm>
            <a:off x="1078802" y="2971563"/>
            <a:ext cx="3345415" cy="3238618"/>
          </a:xfrm>
          <a:prstGeom prst="roundRect">
            <a:avLst>
              <a:gd name="adj" fmla="val 7185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Meteorologia.cs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OpcionesUsuario.cs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User.cs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DatosContext.cs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Migrations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Migración.cs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Controllers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MeteorologiaController.cs</a:t>
            </a:r>
            <a:endParaRPr lang="es-ES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OpcionesUsuarioController.cs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     </a:t>
            </a:r>
            <a:r>
              <a:rPr lang="es-ES" dirty="0" err="1">
                <a:solidFill>
                  <a:srgbClr val="00B0F0"/>
                </a:solidFill>
              </a:rPr>
              <a:t>UsersController.cs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409BF1-F5C1-4093-8D1A-ED94D4325395}"/>
              </a:ext>
            </a:extLst>
          </p:cNvPr>
          <p:cNvSpPr/>
          <p:nvPr/>
        </p:nvSpPr>
        <p:spPr>
          <a:xfrm>
            <a:off x="9443360" y="3952285"/>
            <a:ext cx="1818426" cy="793852"/>
          </a:xfrm>
          <a:prstGeom prst="roundRect">
            <a:avLst>
              <a:gd name="adj" fmla="val 27134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Autorización con </a:t>
            </a:r>
            <a:r>
              <a:rPr lang="es-ES" dirty="0" err="1">
                <a:solidFill>
                  <a:schemeClr val="bg1"/>
                </a:solidFill>
              </a:rPr>
              <a:t>jwt</a:t>
            </a:r>
            <a:endParaRPr lang="es-ES" b="1" dirty="0">
              <a:solidFill>
                <a:schemeClr val="bg1"/>
              </a:solidFill>
            </a:endParaRPr>
          </a:p>
          <a:p>
            <a:pPr algn="ctr"/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72B9313-2592-41F2-8DB9-9BDDFAC84871}"/>
              </a:ext>
            </a:extLst>
          </p:cNvPr>
          <p:cNvSpPr/>
          <p:nvPr/>
        </p:nvSpPr>
        <p:spPr>
          <a:xfrm>
            <a:off x="4756727" y="2441431"/>
            <a:ext cx="4414052" cy="3815561"/>
          </a:xfrm>
          <a:prstGeom prst="roundRect">
            <a:avLst>
              <a:gd name="adj" fmla="val 8788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Controladores</a:t>
            </a: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chemeClr val="bg1"/>
                </a:solidFill>
              </a:rPr>
              <a:t>Meteorologia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>
                <a:solidFill>
                  <a:schemeClr val="accent1"/>
                </a:solidFill>
              </a:rPr>
              <a:t>/api/</a:t>
            </a:r>
            <a:r>
              <a:rPr lang="es-ES" dirty="0" err="1">
                <a:solidFill>
                  <a:schemeClr val="accent1"/>
                </a:solidFill>
              </a:rPr>
              <a:t>Meteorologia</a:t>
            </a:r>
            <a:endParaRPr lang="es-ES" dirty="0">
              <a:solidFill>
                <a:schemeClr val="accent1"/>
              </a:solidFill>
            </a:endParaRPr>
          </a:p>
          <a:p>
            <a:r>
              <a:rPr lang="es-ES" dirty="0">
                <a:solidFill>
                  <a:schemeClr val="accent1"/>
                </a:solidFill>
              </a:rPr>
              <a:t>	/api/</a:t>
            </a:r>
            <a:r>
              <a:rPr lang="es-ES" dirty="0" err="1">
                <a:solidFill>
                  <a:schemeClr val="accent1"/>
                </a:solidFill>
              </a:rPr>
              <a:t>Meteorologia</a:t>
            </a:r>
            <a:r>
              <a:rPr lang="es-ES" dirty="0">
                <a:solidFill>
                  <a:schemeClr val="accent1"/>
                </a:solidFill>
              </a:rPr>
              <a:t>/id</a:t>
            </a:r>
          </a:p>
          <a:p>
            <a:r>
              <a:rPr lang="es-ES" dirty="0">
                <a:solidFill>
                  <a:schemeClr val="bg1"/>
                </a:solidFill>
              </a:rPr>
              <a:t>     Usuarios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/api/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Users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Authenticate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/api/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Users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>
                <a:solidFill>
                  <a:srgbClr val="C00000"/>
                </a:solidFill>
              </a:rPr>
              <a:t>/api/</a:t>
            </a:r>
            <a:r>
              <a:rPr lang="es-ES" dirty="0" err="1">
                <a:solidFill>
                  <a:srgbClr val="C00000"/>
                </a:solidFill>
              </a:rPr>
              <a:t>Users</a:t>
            </a:r>
            <a:r>
              <a:rPr lang="es-ES" dirty="0">
                <a:solidFill>
                  <a:srgbClr val="C00000"/>
                </a:solidFill>
              </a:rPr>
              <a:t>/id</a:t>
            </a:r>
          </a:p>
          <a:p>
            <a:r>
              <a:rPr lang="es-ES" dirty="0">
                <a:solidFill>
                  <a:schemeClr val="bg1"/>
                </a:solidFill>
              </a:rPr>
              <a:t>     Opciones Usuarios</a:t>
            </a:r>
          </a:p>
          <a:p>
            <a:r>
              <a:rPr lang="es-ES" dirty="0">
                <a:solidFill>
                  <a:schemeClr val="accent1"/>
                </a:solidFill>
              </a:rPr>
              <a:t>	/api/</a:t>
            </a:r>
            <a:r>
              <a:rPr lang="es-ES" dirty="0" err="1">
                <a:solidFill>
                  <a:schemeClr val="accent1"/>
                </a:solidFill>
              </a:rPr>
              <a:t>OpcionesUsuario</a:t>
            </a:r>
            <a:r>
              <a:rPr lang="es-ES" dirty="0">
                <a:solidFill>
                  <a:schemeClr val="accent1"/>
                </a:solidFill>
              </a:rPr>
              <a:t>/id</a:t>
            </a:r>
          </a:p>
          <a:p>
            <a:r>
              <a:rPr lang="es-ES" dirty="0">
                <a:solidFill>
                  <a:schemeClr val="accent1"/>
                </a:solidFill>
              </a:rPr>
              <a:t>	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/api/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OpcionesUsuario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/id</a:t>
            </a:r>
          </a:p>
          <a:p>
            <a:r>
              <a:rPr lang="es-ES" dirty="0">
                <a:solidFill>
                  <a:schemeClr val="accent1"/>
                </a:solidFill>
              </a:rPr>
              <a:t>	</a:t>
            </a:r>
            <a:r>
              <a:rPr lang="es-ES" dirty="0">
                <a:solidFill>
                  <a:srgbClr val="C00000"/>
                </a:solidFill>
              </a:rPr>
              <a:t>/api/</a:t>
            </a:r>
            <a:r>
              <a:rPr lang="es-ES" dirty="0" err="1">
                <a:solidFill>
                  <a:srgbClr val="C00000"/>
                </a:solidFill>
              </a:rPr>
              <a:t>OpcionesUsuario</a:t>
            </a:r>
            <a:r>
              <a:rPr lang="es-ES" dirty="0">
                <a:solidFill>
                  <a:srgbClr val="C00000"/>
                </a:solidFill>
              </a:rPr>
              <a:t>/id</a:t>
            </a:r>
          </a:p>
          <a:p>
            <a:r>
              <a:rPr lang="es-ES" dirty="0">
                <a:solidFill>
                  <a:srgbClr val="C00000"/>
                </a:solidFill>
              </a:rPr>
              <a:t>	/api/</a:t>
            </a:r>
            <a:r>
              <a:rPr lang="es-ES" dirty="0" err="1">
                <a:solidFill>
                  <a:srgbClr val="C00000"/>
                </a:solidFill>
              </a:rPr>
              <a:t>OpcionesUsuario</a:t>
            </a:r>
            <a:r>
              <a:rPr lang="es-ES" dirty="0">
                <a:solidFill>
                  <a:srgbClr val="C00000"/>
                </a:solidFill>
              </a:rPr>
              <a:t>/id/</a:t>
            </a:r>
            <a:r>
              <a:rPr lang="es-ES" dirty="0" err="1">
                <a:solidFill>
                  <a:srgbClr val="C00000"/>
                </a:solidFill>
              </a:rPr>
              <a:t>codigo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7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F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3" y="700449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Despliegue de Aplicaciones Web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47D73C3-1686-4188-B466-3FCFF01E448A}"/>
              </a:ext>
            </a:extLst>
          </p:cNvPr>
          <p:cNvSpPr/>
          <p:nvPr/>
        </p:nvSpPr>
        <p:spPr>
          <a:xfrm>
            <a:off x="5125714" y="1690359"/>
            <a:ext cx="1940566" cy="682768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Tiempo Api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4113DF-B02A-4AA6-A190-269E92892733}"/>
              </a:ext>
            </a:extLst>
          </p:cNvPr>
          <p:cNvSpPr/>
          <p:nvPr/>
        </p:nvSpPr>
        <p:spPr>
          <a:xfrm>
            <a:off x="905160" y="3091587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7A6A2C8-E87B-40B4-A6F4-B92052027768}"/>
              </a:ext>
            </a:extLst>
          </p:cNvPr>
          <p:cNvSpPr/>
          <p:nvPr/>
        </p:nvSpPr>
        <p:spPr>
          <a:xfrm>
            <a:off x="1143449" y="3680278"/>
            <a:ext cx="2320179" cy="1609187"/>
          </a:xfrm>
          <a:prstGeom prst="roundRect">
            <a:avLst>
              <a:gd name="adj" fmla="val 14647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rgbClr val="00B0F0"/>
                </a:solidFill>
              </a:rPr>
              <a:t>Dockerfile</a:t>
            </a:r>
            <a:r>
              <a:rPr lang="es-ES" dirty="0">
                <a:solidFill>
                  <a:srgbClr val="00B0F0"/>
                </a:solidFill>
              </a:rPr>
              <a:t> api</a:t>
            </a:r>
          </a:p>
          <a:p>
            <a:r>
              <a:rPr lang="es-ES" dirty="0" err="1">
                <a:solidFill>
                  <a:srgbClr val="00B0F0"/>
                </a:solidFill>
              </a:rPr>
              <a:t>Dockerfile</a:t>
            </a:r>
            <a:r>
              <a:rPr lang="es-ES" dirty="0">
                <a:solidFill>
                  <a:srgbClr val="00B0F0"/>
                </a:solidFill>
              </a:rPr>
              <a:t> consola</a:t>
            </a:r>
          </a:p>
          <a:p>
            <a:r>
              <a:rPr lang="es-ES" dirty="0" err="1">
                <a:solidFill>
                  <a:schemeClr val="bg1"/>
                </a:solidFill>
              </a:rPr>
              <a:t>Nginx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chemeClr val="accent2"/>
                </a:solidFill>
              </a:rPr>
              <a:t>default.conf</a:t>
            </a:r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rgbClr val="F79797"/>
                </a:solidFill>
              </a:rPr>
              <a:t>Docker-</a:t>
            </a:r>
            <a:r>
              <a:rPr lang="es-ES" dirty="0" err="1">
                <a:solidFill>
                  <a:srgbClr val="F79797"/>
                </a:solidFill>
              </a:rPr>
              <a:t>compose.yml</a:t>
            </a:r>
            <a:endParaRPr lang="es-ES" dirty="0">
              <a:solidFill>
                <a:srgbClr val="F79797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72B9313-2592-41F2-8DB9-9BDDFAC84871}"/>
              </a:ext>
            </a:extLst>
          </p:cNvPr>
          <p:cNvSpPr/>
          <p:nvPr/>
        </p:nvSpPr>
        <p:spPr>
          <a:xfrm>
            <a:off x="6490377" y="3535044"/>
            <a:ext cx="2320180" cy="1899659"/>
          </a:xfrm>
          <a:prstGeom prst="roundRect">
            <a:avLst>
              <a:gd name="adj" fmla="val 8788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79797"/>
                </a:solidFill>
              </a:rPr>
              <a:t>Docker-</a:t>
            </a:r>
            <a:r>
              <a:rPr lang="es-ES" dirty="0" err="1">
                <a:solidFill>
                  <a:srgbClr val="F79797"/>
                </a:solidFill>
              </a:rPr>
              <a:t>compose.yml</a:t>
            </a:r>
            <a:endParaRPr lang="es-ES" dirty="0">
              <a:solidFill>
                <a:srgbClr val="F79797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Servicios</a:t>
            </a:r>
          </a:p>
          <a:p>
            <a:r>
              <a:rPr lang="es-ES" dirty="0">
                <a:solidFill>
                  <a:srgbClr val="00B0F0"/>
                </a:solidFill>
              </a:rPr>
              <a:t>          proxy</a:t>
            </a:r>
          </a:p>
          <a:p>
            <a:r>
              <a:rPr lang="es-ES" dirty="0">
                <a:solidFill>
                  <a:srgbClr val="00B0F0"/>
                </a:solidFill>
              </a:rPr>
              <a:t>          api</a:t>
            </a:r>
          </a:p>
          <a:p>
            <a:r>
              <a:rPr lang="es-ES" dirty="0">
                <a:solidFill>
                  <a:srgbClr val="00B0F0"/>
                </a:solidFill>
              </a:rPr>
              <a:t>          consola</a:t>
            </a:r>
          </a:p>
          <a:p>
            <a:r>
              <a:rPr lang="es-ES" dirty="0">
                <a:solidFill>
                  <a:schemeClr val="bg1"/>
                </a:solidFill>
              </a:rPr>
              <a:t>     Red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4C63B01-F880-4051-A15E-FAA80875D144}"/>
              </a:ext>
            </a:extLst>
          </p:cNvPr>
          <p:cNvSpPr/>
          <p:nvPr/>
        </p:nvSpPr>
        <p:spPr>
          <a:xfrm>
            <a:off x="4014103" y="2792288"/>
            <a:ext cx="2320180" cy="1609188"/>
          </a:xfrm>
          <a:prstGeom prst="roundRect">
            <a:avLst>
              <a:gd name="adj" fmla="val 8788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rgbClr val="00B0F0"/>
                </a:solidFill>
              </a:rPr>
              <a:t>Dockerfile</a:t>
            </a:r>
            <a:r>
              <a:rPr lang="es-ES" dirty="0">
                <a:solidFill>
                  <a:srgbClr val="00B0F0"/>
                </a:solidFill>
              </a:rPr>
              <a:t> api</a:t>
            </a:r>
          </a:p>
          <a:p>
            <a:r>
              <a:rPr lang="es-ES" dirty="0">
                <a:solidFill>
                  <a:schemeClr val="bg1"/>
                </a:solidFill>
              </a:rPr>
              <a:t>     Copia archivos</a:t>
            </a:r>
          </a:p>
          <a:p>
            <a:r>
              <a:rPr lang="es-ES" dirty="0">
                <a:solidFill>
                  <a:schemeClr val="bg1"/>
                </a:solidFill>
              </a:rPr>
              <a:t>     Restaura paquetes</a:t>
            </a:r>
          </a:p>
          <a:p>
            <a:r>
              <a:rPr lang="es-ES" dirty="0">
                <a:solidFill>
                  <a:schemeClr val="bg1"/>
                </a:solidFill>
              </a:rPr>
              <a:t>     Ejecuta api en modo producción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F9D185-804D-4F43-A4AD-13AA154F7D7F}"/>
              </a:ext>
            </a:extLst>
          </p:cNvPr>
          <p:cNvSpPr/>
          <p:nvPr/>
        </p:nvSpPr>
        <p:spPr>
          <a:xfrm>
            <a:off x="4014103" y="4543381"/>
            <a:ext cx="2320180" cy="1810327"/>
          </a:xfrm>
          <a:prstGeom prst="roundRect">
            <a:avLst>
              <a:gd name="adj" fmla="val 8788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rgbClr val="00B0F0"/>
                </a:solidFill>
              </a:rPr>
              <a:t>Dockerfile</a:t>
            </a:r>
            <a:r>
              <a:rPr lang="es-ES" dirty="0">
                <a:solidFill>
                  <a:srgbClr val="00B0F0"/>
                </a:solidFill>
              </a:rPr>
              <a:t> consola</a:t>
            </a:r>
          </a:p>
          <a:p>
            <a:r>
              <a:rPr lang="es-ES" dirty="0">
                <a:solidFill>
                  <a:schemeClr val="bg1"/>
                </a:solidFill>
              </a:rPr>
              <a:t>     Copia archivos</a:t>
            </a:r>
          </a:p>
          <a:p>
            <a:r>
              <a:rPr lang="es-ES" dirty="0">
                <a:solidFill>
                  <a:schemeClr val="bg1"/>
                </a:solidFill>
              </a:rPr>
              <a:t>     Ñapa</a:t>
            </a:r>
          </a:p>
          <a:p>
            <a:r>
              <a:rPr lang="es-ES" dirty="0">
                <a:solidFill>
                  <a:schemeClr val="bg1"/>
                </a:solidFill>
              </a:rPr>
              <a:t>     Restaura paquetes</a:t>
            </a:r>
          </a:p>
          <a:p>
            <a:r>
              <a:rPr lang="es-ES" dirty="0">
                <a:solidFill>
                  <a:schemeClr val="bg1"/>
                </a:solidFill>
              </a:rPr>
              <a:t>     Ejecuta api en modo producción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C126DAA-D330-469D-B2C5-A83ED179BFF3}"/>
              </a:ext>
            </a:extLst>
          </p:cNvPr>
          <p:cNvSpPr/>
          <p:nvPr/>
        </p:nvSpPr>
        <p:spPr>
          <a:xfrm>
            <a:off x="8966651" y="3980704"/>
            <a:ext cx="2320180" cy="1008337"/>
          </a:xfrm>
          <a:prstGeom prst="roundRect">
            <a:avLst>
              <a:gd name="adj" fmla="val 17032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chemeClr val="accent2"/>
                </a:solidFill>
              </a:rPr>
              <a:t>Default.conf</a:t>
            </a:r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chemeClr val="bg1"/>
                </a:solidFill>
              </a:rPr>
              <a:t>location</a:t>
            </a:r>
            <a:r>
              <a:rPr lang="es-ES" dirty="0">
                <a:solidFill>
                  <a:schemeClr val="bg1"/>
                </a:solidFill>
              </a:rPr>
              <a:t>/</a:t>
            </a: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chemeClr val="bg1"/>
                </a:solidFill>
              </a:rPr>
              <a:t>location</a:t>
            </a:r>
            <a:r>
              <a:rPr lang="es-ES" dirty="0">
                <a:solidFill>
                  <a:schemeClr val="bg1"/>
                </a:solidFill>
              </a:rPr>
              <a:t>/api</a:t>
            </a:r>
          </a:p>
        </p:txBody>
      </p:sp>
    </p:spTree>
    <p:extLst>
      <p:ext uri="{BB962C8B-B14F-4D97-AF65-F5344CB8AC3E}">
        <p14:creationId xmlns:p14="http://schemas.microsoft.com/office/powerpoint/2010/main" val="11099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3" y="983172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de Interfaces Web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47D73C3-1686-4188-B466-3FCFF01E448A}"/>
              </a:ext>
            </a:extLst>
          </p:cNvPr>
          <p:cNvSpPr/>
          <p:nvPr/>
        </p:nvSpPr>
        <p:spPr>
          <a:xfrm>
            <a:off x="1286625" y="2500889"/>
            <a:ext cx="2955636" cy="2209655"/>
          </a:xfrm>
          <a:prstGeom prst="roundRect">
            <a:avLst>
              <a:gd name="adj" fmla="val 13323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Tecnologías utilizadas: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Yarn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Parcel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Sass</a:t>
            </a:r>
            <a:r>
              <a:rPr lang="es-ES" dirty="0">
                <a:solidFill>
                  <a:schemeClr val="bg1"/>
                </a:solidFill>
              </a:rPr>
              <a:t> (con variables </a:t>
            </a:r>
            <a:r>
              <a:rPr lang="es-ES" dirty="0" err="1">
                <a:solidFill>
                  <a:schemeClr val="bg1"/>
                </a:solidFill>
              </a:rPr>
              <a:t>css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Bootstrap 5.0.2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Leaflet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Jquery</a:t>
            </a:r>
            <a:r>
              <a:rPr lang="es-ES" dirty="0">
                <a:solidFill>
                  <a:schemeClr val="bg1"/>
                </a:solidFill>
              </a:rPr>
              <a:t> UI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3577088-247D-42B9-8829-5739BF47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35" y="2877993"/>
            <a:ext cx="5533240" cy="279255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95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DF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3" y="700449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Desarrollo de Aplicaciones Entorno 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4113DF-B02A-4AA6-A190-269E92892733}"/>
              </a:ext>
            </a:extLst>
          </p:cNvPr>
          <p:cNvSpPr/>
          <p:nvPr/>
        </p:nvSpPr>
        <p:spPr>
          <a:xfrm>
            <a:off x="1420544" y="1932425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FE4AEC8-14EB-4057-96CA-40D5B84147DD}"/>
              </a:ext>
            </a:extLst>
          </p:cNvPr>
          <p:cNvSpPr/>
          <p:nvPr/>
        </p:nvSpPr>
        <p:spPr>
          <a:xfrm>
            <a:off x="1623753" y="2590678"/>
            <a:ext cx="3862651" cy="2693655"/>
          </a:xfrm>
          <a:prstGeom prst="roundRect">
            <a:avLst>
              <a:gd name="adj" fmla="val 7185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s-ES" dirty="0">
                <a:solidFill>
                  <a:schemeClr val="bg1"/>
                </a:solidFill>
              </a:rPr>
              <a:t>Imágenes</a:t>
            </a:r>
          </a:p>
          <a:p>
            <a:r>
              <a:rPr lang="es-ES" dirty="0">
                <a:solidFill>
                  <a:schemeClr val="bg1"/>
                </a:solidFill>
              </a:rPr>
              <a:t>Scripts</a:t>
            </a:r>
          </a:p>
          <a:p>
            <a:r>
              <a:rPr lang="es-ES" dirty="0">
                <a:solidFill>
                  <a:srgbClr val="FFFF00"/>
                </a:solidFill>
              </a:rPr>
              <a:t>     api.js</a:t>
            </a:r>
          </a:p>
          <a:p>
            <a:r>
              <a:rPr lang="es-ES" dirty="0">
                <a:solidFill>
                  <a:srgbClr val="FFFF00"/>
                </a:solidFill>
              </a:rPr>
              <a:t>     consts.js</a:t>
            </a:r>
          </a:p>
          <a:p>
            <a:r>
              <a:rPr lang="es-ES" dirty="0">
                <a:solidFill>
                  <a:srgbClr val="FFFF00"/>
                </a:solidFill>
              </a:rPr>
              <a:t>     dad.js</a:t>
            </a:r>
          </a:p>
          <a:p>
            <a:r>
              <a:rPr lang="es-ES" dirty="0">
                <a:solidFill>
                  <a:srgbClr val="FFFF00"/>
                </a:solidFill>
              </a:rPr>
              <a:t>     login.js</a:t>
            </a:r>
          </a:p>
          <a:p>
            <a:r>
              <a:rPr lang="es-ES" dirty="0">
                <a:solidFill>
                  <a:srgbClr val="FFFF00"/>
                </a:solidFill>
              </a:rPr>
              <a:t>     main.js</a:t>
            </a:r>
          </a:p>
          <a:p>
            <a:r>
              <a:rPr lang="es-ES" dirty="0">
                <a:solidFill>
                  <a:srgbClr val="FFFF00"/>
                </a:solidFill>
              </a:rPr>
              <a:t>     map.js</a:t>
            </a:r>
          </a:p>
          <a:p>
            <a:r>
              <a:rPr lang="es-ES" dirty="0">
                <a:solidFill>
                  <a:srgbClr val="FFFF00"/>
                </a:solidFill>
              </a:rPr>
              <a:t>     generalHelper.js</a:t>
            </a:r>
          </a:p>
          <a:p>
            <a:r>
              <a:rPr lang="es-ES" dirty="0" err="1">
                <a:solidFill>
                  <a:schemeClr val="bg1"/>
                </a:solidFill>
              </a:rPr>
              <a:t>Styles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  <a:r>
              <a:rPr lang="es-ES" dirty="0" err="1">
                <a:solidFill>
                  <a:srgbClr val="FE2050"/>
                </a:solidFill>
              </a:rPr>
              <a:t>consts.sass</a:t>
            </a:r>
            <a:endParaRPr lang="es-ES" dirty="0">
              <a:solidFill>
                <a:srgbClr val="FE2050"/>
              </a:solidFill>
            </a:endParaRPr>
          </a:p>
          <a:p>
            <a:r>
              <a:rPr lang="es-ES" dirty="0">
                <a:solidFill>
                  <a:srgbClr val="FE2050"/>
                </a:solidFill>
              </a:rPr>
              <a:t>     </a:t>
            </a:r>
            <a:r>
              <a:rPr lang="es-ES" dirty="0" err="1">
                <a:solidFill>
                  <a:srgbClr val="FE2050"/>
                </a:solidFill>
              </a:rPr>
              <a:t>login.sass</a:t>
            </a:r>
            <a:endParaRPr lang="es-ES" dirty="0">
              <a:solidFill>
                <a:srgbClr val="FE2050"/>
              </a:solidFill>
            </a:endParaRPr>
          </a:p>
          <a:p>
            <a:r>
              <a:rPr lang="es-ES" dirty="0">
                <a:solidFill>
                  <a:srgbClr val="FE2050"/>
                </a:solidFill>
              </a:rPr>
              <a:t>     </a:t>
            </a:r>
            <a:r>
              <a:rPr lang="es-ES" dirty="0" err="1">
                <a:solidFill>
                  <a:srgbClr val="FE2050"/>
                </a:solidFill>
              </a:rPr>
              <a:t>styles.sass</a:t>
            </a:r>
            <a:endParaRPr lang="es-ES" dirty="0">
              <a:solidFill>
                <a:srgbClr val="FE2050"/>
              </a:solidFill>
            </a:endParaRPr>
          </a:p>
          <a:p>
            <a:r>
              <a:rPr lang="es-ES" dirty="0">
                <a:solidFill>
                  <a:srgbClr val="FE2050"/>
                </a:solidFill>
              </a:rPr>
              <a:t>     </a:t>
            </a:r>
            <a:r>
              <a:rPr lang="es-ES" dirty="0" err="1">
                <a:solidFill>
                  <a:srgbClr val="FE2050"/>
                </a:solidFill>
              </a:rPr>
              <a:t>vars.sass</a:t>
            </a:r>
            <a:endParaRPr lang="es-ES" dirty="0">
              <a:solidFill>
                <a:srgbClr val="FE2050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Index.html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DD05665-CC4F-46F2-8DE6-29B52A678D8C}"/>
              </a:ext>
            </a:extLst>
          </p:cNvPr>
          <p:cNvSpPr/>
          <p:nvPr/>
        </p:nvSpPr>
        <p:spPr>
          <a:xfrm>
            <a:off x="6705598" y="2590678"/>
            <a:ext cx="2955636" cy="2498558"/>
          </a:xfrm>
          <a:prstGeom prst="roundRect">
            <a:avLst>
              <a:gd name="adj" fmla="val 7373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Tecnologías utilizadas: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Html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Javascript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CryptoJS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LocalStorage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Jquery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         Ajax</a:t>
            </a:r>
          </a:p>
          <a:p>
            <a:r>
              <a:rPr lang="es-ES" dirty="0">
                <a:solidFill>
                  <a:schemeClr val="bg1"/>
                </a:solidFill>
              </a:rPr>
              <a:t>          </a:t>
            </a:r>
            <a:r>
              <a:rPr lang="es-ES" dirty="0" err="1">
                <a:solidFill>
                  <a:schemeClr val="bg1"/>
                </a:solidFill>
              </a:rPr>
              <a:t>Drag’n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Drop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0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DDB40F-7510-45FE-A98E-97A69D65F213}"/>
              </a:ext>
            </a:extLst>
          </p:cNvPr>
          <p:cNvSpPr/>
          <p:nvPr/>
        </p:nvSpPr>
        <p:spPr>
          <a:xfrm>
            <a:off x="592974" y="311727"/>
            <a:ext cx="11006049" cy="6234546"/>
          </a:xfrm>
          <a:prstGeom prst="roundRect">
            <a:avLst>
              <a:gd name="adj" fmla="val 9408"/>
            </a:avLst>
          </a:prstGeom>
          <a:solidFill>
            <a:srgbClr val="C94242"/>
          </a:solidFill>
          <a:ln w="47625" cmpd="sng">
            <a:solidFill>
              <a:srgbClr val="A8323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244EEDF-9E4B-42FD-9E5B-8588ABF5A094}"/>
              </a:ext>
            </a:extLst>
          </p:cNvPr>
          <p:cNvSpPr/>
          <p:nvPr/>
        </p:nvSpPr>
        <p:spPr>
          <a:xfrm>
            <a:off x="3948543" y="700449"/>
            <a:ext cx="4294909" cy="856951"/>
          </a:xfrm>
          <a:prstGeom prst="roundRect">
            <a:avLst/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Dificultades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4113DF-B02A-4AA6-A190-269E92892733}"/>
              </a:ext>
            </a:extLst>
          </p:cNvPr>
          <p:cNvSpPr/>
          <p:nvPr/>
        </p:nvSpPr>
        <p:spPr>
          <a:xfrm>
            <a:off x="2501198" y="2532788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FE63175-A43D-4996-9C0E-E530396E7969}"/>
              </a:ext>
            </a:extLst>
          </p:cNvPr>
          <p:cNvSpPr/>
          <p:nvPr/>
        </p:nvSpPr>
        <p:spPr>
          <a:xfrm>
            <a:off x="4025198" y="4412104"/>
            <a:ext cx="1216433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Gulp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321BB2C-45E8-4065-BF9F-C7D63A878C48}"/>
              </a:ext>
            </a:extLst>
          </p:cNvPr>
          <p:cNvSpPr/>
          <p:nvPr/>
        </p:nvSpPr>
        <p:spPr>
          <a:xfrm>
            <a:off x="9656625" y="5544128"/>
            <a:ext cx="1304181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Mi cerebro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D5E5059-42D2-4F1A-AEDB-079B8B378AD1}"/>
              </a:ext>
            </a:extLst>
          </p:cNvPr>
          <p:cNvSpPr/>
          <p:nvPr/>
        </p:nvSpPr>
        <p:spPr>
          <a:xfrm>
            <a:off x="6833983" y="3207271"/>
            <a:ext cx="3239202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Tareas y funciones asíncronas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75F07E-3CD7-46D5-A3AC-EF284AC6FCB0}"/>
              </a:ext>
            </a:extLst>
          </p:cNvPr>
          <p:cNvSpPr/>
          <p:nvPr/>
        </p:nvSpPr>
        <p:spPr>
          <a:xfrm>
            <a:off x="7881380" y="5544127"/>
            <a:ext cx="1391929" cy="443457"/>
          </a:xfrm>
          <a:prstGeom prst="roundRect">
            <a:avLst>
              <a:gd name="adj" fmla="val 24906"/>
            </a:avLst>
          </a:prstGeom>
          <a:solidFill>
            <a:srgbClr val="4F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Mi teclado</a:t>
            </a:r>
          </a:p>
        </p:txBody>
      </p:sp>
    </p:spTree>
    <p:extLst>
      <p:ext uri="{BB962C8B-B14F-4D97-AF65-F5344CB8AC3E}">
        <p14:creationId xmlns:p14="http://schemas.microsoft.com/office/powerpoint/2010/main" val="265264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66DF96-B706-40A8-B216-9B5F8F67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29" y="128803"/>
            <a:ext cx="3212741" cy="285504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B348CA-50FE-4E0C-AD46-84681EB11A88}"/>
              </a:ext>
            </a:extLst>
          </p:cNvPr>
          <p:cNvSpPr/>
          <p:nvPr/>
        </p:nvSpPr>
        <p:spPr>
          <a:xfrm>
            <a:off x="869597" y="3628589"/>
            <a:ext cx="2738584" cy="997672"/>
          </a:xfrm>
          <a:prstGeom prst="roundRect">
            <a:avLst/>
          </a:prstGeom>
          <a:solidFill>
            <a:srgbClr val="97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Guardar municipios por usuario en BBDD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8C6D52-AED2-43BB-90F8-A9F8D65953CB}"/>
              </a:ext>
            </a:extLst>
          </p:cNvPr>
          <p:cNvSpPr/>
          <p:nvPr/>
        </p:nvSpPr>
        <p:spPr>
          <a:xfrm>
            <a:off x="5563048" y="5729862"/>
            <a:ext cx="3282149" cy="532393"/>
          </a:xfrm>
          <a:prstGeom prst="roundRect">
            <a:avLst>
              <a:gd name="adj" fmla="val 34016"/>
            </a:avLst>
          </a:prstGeom>
          <a:solidFill>
            <a:srgbClr val="97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Personalización de la página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7C428A7-1478-4B19-95E4-A3A733500490}"/>
              </a:ext>
            </a:extLst>
          </p:cNvPr>
          <p:cNvSpPr/>
          <p:nvPr/>
        </p:nvSpPr>
        <p:spPr>
          <a:xfrm>
            <a:off x="8013925" y="3279265"/>
            <a:ext cx="2755676" cy="698648"/>
          </a:xfrm>
          <a:prstGeom prst="roundRect">
            <a:avLst/>
          </a:prstGeom>
          <a:solidFill>
            <a:srgbClr val="97F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 guardado encriptado en LS</a:t>
            </a:r>
          </a:p>
        </p:txBody>
      </p:sp>
    </p:spTree>
    <p:extLst>
      <p:ext uri="{BB962C8B-B14F-4D97-AF65-F5344CB8AC3E}">
        <p14:creationId xmlns:p14="http://schemas.microsoft.com/office/powerpoint/2010/main" val="263069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422</Words>
  <Application>Microsoft Office PowerPoint</Application>
  <PresentationFormat>Panorámica</PresentationFormat>
  <Paragraphs>127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de Office</vt:lpstr>
      <vt:lpstr>Información Meteorológica</vt:lpstr>
      <vt:lpstr>Estructura general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Información Meteorológica</dc:title>
  <dc:creator>Dev</dc:creator>
  <cp:lastModifiedBy>Dev</cp:lastModifiedBy>
  <cp:revision>4</cp:revision>
  <dcterms:created xsi:type="dcterms:W3CDTF">2022-02-06T17:02:06Z</dcterms:created>
  <dcterms:modified xsi:type="dcterms:W3CDTF">2022-02-06T20:41:22Z</dcterms:modified>
</cp:coreProperties>
</file>