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12" r:id="rId3"/>
    <p:sldId id="358" r:id="rId4"/>
    <p:sldId id="357" r:id="rId5"/>
    <p:sldId id="354" r:id="rId6"/>
    <p:sldId id="339" r:id="rId7"/>
    <p:sldId id="334" r:id="rId8"/>
    <p:sldId id="335" r:id="rId9"/>
    <p:sldId id="353" r:id="rId10"/>
    <p:sldId id="313" r:id="rId11"/>
    <p:sldId id="314" r:id="rId12"/>
    <p:sldId id="321" r:id="rId13"/>
    <p:sldId id="323" r:id="rId14"/>
    <p:sldId id="316" r:id="rId15"/>
    <p:sldId id="317" r:id="rId16"/>
    <p:sldId id="332" r:id="rId17"/>
    <p:sldId id="355" r:id="rId18"/>
    <p:sldId id="356" r:id="rId19"/>
    <p:sldId id="318" r:id="rId20"/>
    <p:sldId id="341" r:id="rId21"/>
    <p:sldId id="340" r:id="rId22"/>
    <p:sldId id="319" r:id="rId23"/>
    <p:sldId id="336" r:id="rId24"/>
    <p:sldId id="338" r:id="rId25"/>
    <p:sldId id="320" r:id="rId26"/>
    <p:sldId id="315" r:id="rId27"/>
    <p:sldId id="337" r:id="rId28"/>
    <p:sldId id="322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42" r:id="rId37"/>
    <p:sldId id="343" r:id="rId38"/>
    <p:sldId id="346" r:id="rId39"/>
    <p:sldId id="348" r:id="rId40"/>
    <p:sldId id="349" r:id="rId41"/>
    <p:sldId id="347" r:id="rId42"/>
    <p:sldId id="344" r:id="rId43"/>
    <p:sldId id="350" r:id="rId44"/>
    <p:sldId id="351" r:id="rId45"/>
    <p:sldId id="352" r:id="rId4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9532296B-8952-460B-B0E0-B63CCFFAC826}">
          <p14:sldIdLst>
            <p14:sldId id="256"/>
            <p14:sldId id="312"/>
            <p14:sldId id="358"/>
            <p14:sldId id="357"/>
            <p14:sldId id="354"/>
            <p14:sldId id="339"/>
            <p14:sldId id="334"/>
            <p14:sldId id="335"/>
            <p14:sldId id="353"/>
            <p14:sldId id="313"/>
            <p14:sldId id="314"/>
            <p14:sldId id="321"/>
            <p14:sldId id="323"/>
            <p14:sldId id="316"/>
            <p14:sldId id="317"/>
            <p14:sldId id="332"/>
            <p14:sldId id="355"/>
            <p14:sldId id="356"/>
            <p14:sldId id="318"/>
            <p14:sldId id="341"/>
            <p14:sldId id="340"/>
            <p14:sldId id="319"/>
            <p14:sldId id="336"/>
            <p14:sldId id="338"/>
            <p14:sldId id="320"/>
            <p14:sldId id="315"/>
            <p14:sldId id="337"/>
            <p14:sldId id="322"/>
            <p14:sldId id="325"/>
            <p14:sldId id="326"/>
            <p14:sldId id="327"/>
            <p14:sldId id="328"/>
            <p14:sldId id="329"/>
            <p14:sldId id="330"/>
            <p14:sldId id="331"/>
            <p14:sldId id="342"/>
            <p14:sldId id="343"/>
            <p14:sldId id="346"/>
            <p14:sldId id="348"/>
            <p14:sldId id="349"/>
            <p14:sldId id="347"/>
            <p14:sldId id="344"/>
            <p14:sldId id="350"/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714" autoAdjust="0"/>
  </p:normalViewPr>
  <p:slideViewPr>
    <p:cSldViewPr>
      <p:cViewPr varScale="1">
        <p:scale>
          <a:sx n="157" d="100"/>
          <a:sy n="157" d="100"/>
        </p:scale>
        <p:origin x="205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0161E-0F78-45E3-B275-149B82AF1AD3}" type="datetimeFigureOut">
              <a:rPr lang="cs-CZ" smtClean="0"/>
              <a:pPr/>
              <a:t>05.12.2022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98A22-A276-45C4-8BF6-24A1D0D2461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EE1F2-EF03-47DD-986D-50F6D859B545}" type="datetimeFigureOut">
              <a:rPr lang="cs-CZ" smtClean="0"/>
              <a:pPr/>
              <a:t>05.12.2022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34A86-F94F-4BEF-82FD-CA5B39AF7B5C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4A86-F94F-4BEF-82FD-CA5B39AF7B5C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2C5D-CA99-441B-80B1-98193F87DE34}" type="datetime1">
              <a:rPr lang="cs-CZ" smtClean="0"/>
              <a:pPr/>
              <a:t>05.12.2022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1C8B-CAD8-44E8-AECF-3F65C6F60DD7}" type="datetime1">
              <a:rPr lang="cs-CZ" smtClean="0"/>
              <a:pPr/>
              <a:t>05.12.2022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93D7-D99F-4F0B-88A2-186E0BB4B75C}" type="datetime1">
              <a:rPr lang="cs-CZ" smtClean="0"/>
              <a:pPr/>
              <a:t>05.12.2022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47B3-A943-4D2E-A31A-07992B7B4A41}" type="datetime1">
              <a:rPr lang="cs-CZ" smtClean="0"/>
              <a:pPr/>
              <a:t>05.12.2022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4F4D-7E14-4086-A10A-53CF98F1F200}" type="datetime1">
              <a:rPr lang="cs-CZ" smtClean="0"/>
              <a:pPr/>
              <a:t>05.12.2022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4150-BDBE-4AE3-ADBA-51A1AD948564}" type="datetime1">
              <a:rPr lang="cs-CZ" smtClean="0"/>
              <a:pPr/>
              <a:t>05.12.2022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DCCC-C422-45EB-A446-3164D40952F5}" type="datetime1">
              <a:rPr lang="cs-CZ" smtClean="0"/>
              <a:pPr/>
              <a:t>05.12.2022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94B3-929D-407B-A1C7-69BB5F482D70}" type="datetime1">
              <a:rPr lang="cs-CZ" smtClean="0"/>
              <a:pPr/>
              <a:t>05.12.2022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033-0DD1-4D07-A857-07CF7582F7A9}" type="datetime1">
              <a:rPr lang="cs-CZ" smtClean="0"/>
              <a:pPr/>
              <a:t>05.12.2022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437-3160-4EE2-9793-D44711FD893A}" type="datetime1">
              <a:rPr lang="cs-CZ" smtClean="0"/>
              <a:pPr/>
              <a:t>05.12.2022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F77E-BBAD-4B18-8A24-D7A607C7A59E}" type="datetime1">
              <a:rPr lang="cs-CZ" smtClean="0"/>
              <a:pPr/>
              <a:t>05.12.2022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F4562-5354-4936-8980-85148063E3DD}" type="datetime1">
              <a:rPr lang="cs-CZ" smtClean="0"/>
              <a:pPr/>
              <a:t>05.12.2022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630616" cy="2331690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Energetická bezpečnost:</a:t>
            </a:r>
            <a:br>
              <a:rPr lang="cs-CZ" b="1" dirty="0">
                <a:solidFill>
                  <a:schemeClr val="tx2"/>
                </a:solidFill>
                <a:latin typeface="Georgia" pitchFamily="18" charset="0"/>
              </a:rPr>
            </a:br>
            <a:r>
              <a:rPr lang="en-US" b="1" dirty="0" err="1">
                <a:solidFill>
                  <a:schemeClr val="tx2"/>
                </a:solidFill>
                <a:latin typeface="Georgia" pitchFamily="18" charset="0"/>
              </a:rPr>
              <a:t>energetika</a:t>
            </a:r>
            <a:r>
              <a:rPr lang="en-US" b="1" dirty="0">
                <a:solidFill>
                  <a:schemeClr val="tx2"/>
                </a:solidFill>
                <a:latin typeface="Georgia" pitchFamily="18" charset="0"/>
              </a:rPr>
              <a:t> a </a:t>
            </a:r>
            <a:r>
              <a:rPr lang="en-US" b="1" dirty="0" err="1">
                <a:solidFill>
                  <a:schemeClr val="tx2"/>
                </a:solidFill>
                <a:latin typeface="Georgia" pitchFamily="18" charset="0"/>
              </a:rPr>
              <a:t>demokracie</a:t>
            </a:r>
            <a:endParaRPr lang="cs-CZ" b="1" i="1" dirty="0">
              <a:solidFill>
                <a:schemeClr val="tx2"/>
              </a:solidFill>
              <a:latin typeface="Georgia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latin typeface="Georgia" pitchFamily="18" charset="0"/>
              </a:rPr>
              <a:t>Václav Bartuška</a:t>
            </a:r>
          </a:p>
          <a:p>
            <a:r>
              <a:rPr lang="cs-CZ" i="1" dirty="0">
                <a:latin typeface="Georgia" pitchFamily="18" charset="0"/>
              </a:rPr>
              <a:t>9. přednáška FEL ČVUT</a:t>
            </a:r>
          </a:p>
          <a:p>
            <a:r>
              <a:rPr lang="cs-CZ" i="1" dirty="0">
                <a:latin typeface="Georgia" pitchFamily="18" charset="0"/>
              </a:rPr>
              <a:t>5. prosince 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143 = 67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Georgia" panose="02040502050405020303" pitchFamily="18" charset="0"/>
              </a:rPr>
              <a:t>Visegrád: PL 42, CZ 10, HU 10, SK 5 mil.</a:t>
            </a:r>
          </a:p>
          <a:p>
            <a:r>
              <a:rPr lang="cs-CZ" dirty="0">
                <a:latin typeface="Georgia" panose="02040502050405020303" pitchFamily="18" charset="0"/>
              </a:rPr>
              <a:t>Německo 82, Francie 61 milionů (2004)</a:t>
            </a:r>
            <a:endParaRPr lang="en-US" dirty="0"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r>
              <a:rPr lang="cs-CZ" b="1" dirty="0">
                <a:latin typeface="Georgia" panose="02040502050405020303" pitchFamily="18" charset="0"/>
              </a:rPr>
              <a:t>			58 = 58</a:t>
            </a:r>
          </a:p>
          <a:p>
            <a:pPr marL="0" indent="0" algn="just">
              <a:buNone/>
            </a:pPr>
            <a:r>
              <a:rPr lang="cs-CZ" dirty="0">
                <a:latin typeface="Georgia" panose="02040502050405020303" pitchFamily="18" charset="0"/>
              </a:rPr>
              <a:t>		 29 + 29 = 27 + 12 + 12 + 7</a:t>
            </a:r>
          </a:p>
          <a:p>
            <a:pPr marL="0" indent="0" algn="just">
              <a:buNone/>
            </a:pPr>
            <a:r>
              <a:rPr lang="cs-CZ" dirty="0">
                <a:latin typeface="Georgia" panose="02040502050405020303" pitchFamily="18" charset="0"/>
              </a:rPr>
              <a:t>	      </a:t>
            </a:r>
            <a:r>
              <a:rPr lang="cs-CZ" b="1" dirty="0">
                <a:latin typeface="Georgia" panose="02040502050405020303" pitchFamily="18" charset="0"/>
              </a:rPr>
              <a:t>DE + FR </a:t>
            </a:r>
            <a:r>
              <a:rPr lang="cs-CZ" dirty="0">
                <a:latin typeface="Georgia" panose="02040502050405020303" pitchFamily="18" charset="0"/>
              </a:rPr>
              <a:t>= </a:t>
            </a:r>
            <a:r>
              <a:rPr lang="cs-CZ" b="1" dirty="0">
                <a:latin typeface="Georgia" panose="02040502050405020303" pitchFamily="18" charset="0"/>
              </a:rPr>
              <a:t>PL + CZ + HU + SK</a:t>
            </a:r>
          </a:p>
          <a:p>
            <a:pPr marL="0" indent="0" algn="just">
              <a:buNone/>
            </a:pPr>
            <a:r>
              <a:rPr lang="cs-CZ" dirty="0">
                <a:latin typeface="Georgia" panose="02040502050405020303" pitchFamily="18" charset="0"/>
              </a:rPr>
              <a:t>		 82 + 61 = 42 + 10 + 10 + 5</a:t>
            </a:r>
          </a:p>
          <a:p>
            <a:pPr marL="0" indent="0" algn="just">
              <a:buNone/>
            </a:pPr>
            <a:r>
              <a:rPr lang="cs-CZ" b="1" dirty="0">
                <a:latin typeface="Georgia" panose="02040502050405020303" pitchFamily="18" charset="0"/>
              </a:rPr>
              <a:t>		       143 = 67</a:t>
            </a:r>
          </a:p>
          <a:p>
            <a:pPr marL="0" indent="0" algn="ctr">
              <a:buNone/>
            </a:pPr>
            <a:endParaRPr lang="cs-CZ" dirty="0">
              <a:latin typeface="Georgia" panose="02040502050405020303" pitchFamily="18" charset="0"/>
            </a:endParaRPr>
          </a:p>
          <a:p>
            <a:pPr lvl="1"/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924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Hlasování dnes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orgia" panose="02040502050405020303" pitchFamily="18" charset="0"/>
              </a:rPr>
              <a:t>Pou</a:t>
            </a:r>
            <a:r>
              <a:rPr lang="cs-CZ" dirty="0" err="1">
                <a:latin typeface="Georgia" panose="02040502050405020303" pitchFamily="18" charset="0"/>
              </a:rPr>
              <a:t>čení</a:t>
            </a:r>
            <a:r>
              <a:rPr lang="cs-CZ" dirty="0">
                <a:latin typeface="Georgia" panose="02040502050405020303" pitchFamily="18" charset="0"/>
              </a:rPr>
              <a:t> z Nice: </a:t>
            </a:r>
            <a:r>
              <a:rPr lang="cs-CZ" i="1" dirty="0">
                <a:latin typeface="Georgia" panose="02040502050405020303" pitchFamily="18" charset="0"/>
              </a:rPr>
              <a:t>majority </a:t>
            </a:r>
            <a:r>
              <a:rPr lang="cs-CZ" i="1" dirty="0" err="1">
                <a:latin typeface="Georgia" panose="02040502050405020303" pitchFamily="18" charset="0"/>
              </a:rPr>
              <a:t>rules</a:t>
            </a:r>
            <a:endParaRPr lang="cs-CZ" i="1" dirty="0">
              <a:latin typeface="Georgia" panose="02040502050405020303" pitchFamily="18" charset="0"/>
            </a:endParaRPr>
          </a:p>
          <a:p>
            <a:r>
              <a:rPr lang="cs-CZ" sz="3500" dirty="0">
                <a:latin typeface="Georgia" panose="02040502050405020303" pitchFamily="18" charset="0"/>
              </a:rPr>
              <a:t>Lisabon: „k</a:t>
            </a:r>
            <a:r>
              <a:rPr lang="cs-CZ" dirty="0">
                <a:latin typeface="Georgia" panose="02040502050405020303" pitchFamily="18" charset="0"/>
              </a:rPr>
              <a:t>valifikovaná většina“</a:t>
            </a:r>
          </a:p>
          <a:p>
            <a:pPr lvl="1"/>
            <a:r>
              <a:rPr lang="cs-CZ" sz="3200" dirty="0">
                <a:latin typeface="Georgia" panose="02040502050405020303" pitchFamily="18" charset="0"/>
              </a:rPr>
              <a:t>55 % členských států (15 z 27)</a:t>
            </a:r>
          </a:p>
          <a:p>
            <a:pPr lvl="1"/>
            <a:r>
              <a:rPr lang="cs-CZ" sz="3200" dirty="0">
                <a:latin typeface="Georgia" panose="02040502050405020303" pitchFamily="18" charset="0"/>
              </a:rPr>
              <a:t>65 % populace EU</a:t>
            </a:r>
          </a:p>
          <a:p>
            <a:pPr marL="457200" lvl="1" indent="0">
              <a:buNone/>
            </a:pPr>
            <a:endParaRPr lang="cs-CZ" sz="3200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cs-CZ" sz="3200" b="1" dirty="0">
                <a:latin typeface="Georgia" panose="02040502050405020303" pitchFamily="18" charset="0"/>
              </a:rPr>
              <a:t>Česká republika: 10 mil = 2,35 %  EU</a:t>
            </a:r>
          </a:p>
          <a:p>
            <a:endParaRPr lang="cs-CZ" i="1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pPr lvl="1"/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602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Jak moc se změnilo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i="1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pPr lvl="1"/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12</a:t>
            </a:fld>
            <a:endParaRPr lang="cs-CZ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EFA4F2AC-A561-42F2-8F4E-375C46FAD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00792"/>
              </p:ext>
            </p:extLst>
          </p:nvPr>
        </p:nvGraphicFramePr>
        <p:xfrm>
          <a:off x="467544" y="1417638"/>
          <a:ext cx="8219256" cy="50327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05718">
                  <a:extLst>
                    <a:ext uri="{9D8B030D-6E8A-4147-A177-3AD203B41FA5}">
                      <a16:colId xmlns:a16="http://schemas.microsoft.com/office/drawing/2014/main" val="4083676633"/>
                    </a:ext>
                  </a:extLst>
                </a:gridCol>
                <a:gridCol w="2636668">
                  <a:extLst>
                    <a:ext uri="{9D8B030D-6E8A-4147-A177-3AD203B41FA5}">
                      <a16:colId xmlns:a16="http://schemas.microsoft.com/office/drawing/2014/main" val="3179269352"/>
                    </a:ext>
                  </a:extLst>
                </a:gridCol>
                <a:gridCol w="2476870">
                  <a:extLst>
                    <a:ext uri="{9D8B030D-6E8A-4147-A177-3AD203B41FA5}">
                      <a16:colId xmlns:a16="http://schemas.microsoft.com/office/drawing/2014/main" val="3327926766"/>
                    </a:ext>
                  </a:extLst>
                </a:gridCol>
              </a:tblGrid>
              <a:tr h="678238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latin typeface="Georgia" panose="02040502050405020303" pitchFamily="18" charset="0"/>
                        </a:rPr>
                        <a:t>země 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latin typeface="Georgia" panose="02040502050405020303" pitchFamily="18" charset="0"/>
                        </a:rPr>
                        <a:t>do 2014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latin typeface="Georgia" panose="02040502050405020303" pitchFamily="18" charset="0"/>
                        </a:rPr>
                        <a:t>od 2014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272521"/>
                  </a:ext>
                </a:extLst>
              </a:tr>
              <a:tr h="678238">
                <a:tc>
                  <a:txBody>
                    <a:bodyPr/>
                    <a:lstStyle/>
                    <a:p>
                      <a:r>
                        <a:rPr lang="cs-CZ" sz="2800" b="1" dirty="0">
                          <a:latin typeface="Georgia" panose="02040502050405020303" pitchFamily="18" charset="0"/>
                        </a:rPr>
                        <a:t>Německo</a:t>
                      </a:r>
                      <a:endParaRPr lang="en-US" sz="2800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latin typeface="Georgia" panose="02040502050405020303" pitchFamily="18" charset="0"/>
                        </a:rPr>
                        <a:t>29 hlasů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latin typeface="Georgia" panose="02040502050405020303" pitchFamily="18" charset="0"/>
                        </a:rPr>
                        <a:t>16,06 %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881415"/>
                  </a:ext>
                </a:extLst>
              </a:tr>
              <a:tr h="678238">
                <a:tc>
                  <a:txBody>
                    <a:bodyPr/>
                    <a:lstStyle/>
                    <a:p>
                      <a:r>
                        <a:rPr lang="cs-CZ" sz="2800" b="1" dirty="0">
                          <a:latin typeface="Georgia" panose="02040502050405020303" pitchFamily="18" charset="0"/>
                        </a:rPr>
                        <a:t>Francie</a:t>
                      </a:r>
                      <a:endParaRPr lang="en-US" sz="2800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latin typeface="Georgia" panose="02040502050405020303" pitchFamily="18" charset="0"/>
                        </a:rPr>
                        <a:t>29 hlasů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latin typeface="Georgia" panose="02040502050405020303" pitchFamily="18" charset="0"/>
                        </a:rPr>
                        <a:t>13,05 %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51386"/>
                  </a:ext>
                </a:extLst>
              </a:tr>
              <a:tr h="696728">
                <a:tc>
                  <a:txBody>
                    <a:bodyPr/>
                    <a:lstStyle/>
                    <a:p>
                      <a:r>
                        <a:rPr lang="cs-CZ" sz="2800" b="1" i="0" dirty="0">
                          <a:latin typeface="Georgia" panose="02040502050405020303" pitchFamily="18" charset="0"/>
                        </a:rPr>
                        <a:t>Polsko</a:t>
                      </a:r>
                      <a:endParaRPr lang="en-US" sz="2800" b="1" i="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latin typeface="Georgia" panose="02040502050405020303" pitchFamily="18" charset="0"/>
                        </a:rPr>
                        <a:t>27 hlasů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latin typeface="Georgia" panose="02040502050405020303" pitchFamily="18" charset="0"/>
                        </a:rPr>
                        <a:t>7,43 %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32503"/>
                  </a:ext>
                </a:extLst>
              </a:tr>
              <a:tr h="678238">
                <a:tc>
                  <a:txBody>
                    <a:bodyPr/>
                    <a:lstStyle/>
                    <a:p>
                      <a:r>
                        <a:rPr lang="cs-CZ" sz="2800" b="1" dirty="0">
                          <a:latin typeface="Georgia" panose="02040502050405020303" pitchFamily="18" charset="0"/>
                        </a:rPr>
                        <a:t>Česká republika</a:t>
                      </a:r>
                      <a:endParaRPr lang="en-US" sz="2800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latin typeface="Georgia" panose="02040502050405020303" pitchFamily="18" charset="0"/>
                        </a:rPr>
                        <a:t>12 hlasů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latin typeface="Georgia" panose="02040502050405020303" pitchFamily="18" charset="0"/>
                        </a:rPr>
                        <a:t>2,04 %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96178"/>
                  </a:ext>
                </a:extLst>
              </a:tr>
              <a:tr h="678238">
                <a:tc>
                  <a:txBody>
                    <a:bodyPr/>
                    <a:lstStyle/>
                    <a:p>
                      <a:r>
                        <a:rPr lang="cs-CZ" sz="2800" b="1" dirty="0">
                          <a:latin typeface="Georgia" panose="02040502050405020303" pitchFamily="18" charset="0"/>
                        </a:rPr>
                        <a:t>Slovensko</a:t>
                      </a:r>
                      <a:endParaRPr lang="en-US" sz="2800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latin typeface="Georgia" panose="02040502050405020303" pitchFamily="18" charset="0"/>
                        </a:rPr>
                        <a:t>7 hlasů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latin typeface="Georgia" panose="02040502050405020303" pitchFamily="18" charset="0"/>
                        </a:rPr>
                        <a:t>1,06 %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695344"/>
                  </a:ext>
                </a:extLst>
              </a:tr>
              <a:tr h="678238">
                <a:tc>
                  <a:txBody>
                    <a:bodyPr/>
                    <a:lstStyle/>
                    <a:p>
                      <a:r>
                        <a:rPr lang="cs-CZ" sz="2800" b="1" dirty="0">
                          <a:latin typeface="Georgia" panose="02040502050405020303" pitchFamily="18" charset="0"/>
                        </a:rPr>
                        <a:t>Malta</a:t>
                      </a:r>
                      <a:endParaRPr lang="en-US" sz="2800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latin typeface="Georgia" panose="02040502050405020303" pitchFamily="18" charset="0"/>
                        </a:rPr>
                        <a:t>3 hlasy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latin typeface="Georgia" panose="02040502050405020303" pitchFamily="18" charset="0"/>
                        </a:rPr>
                        <a:t>0,09 %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63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95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ABAB3E73-36F0-4331-BE20-2089D539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13</a:t>
            </a:fld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401775B-2BC4-4442-9741-7D5801423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19" y="0"/>
            <a:ext cx="4275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8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Příklad: migrace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 </a:t>
            </a:r>
            <a:r>
              <a:rPr lang="cs-CZ" dirty="0">
                <a:latin typeface="Georgia" panose="02040502050405020303" pitchFamily="18" charset="0"/>
              </a:rPr>
              <a:t>pokud by všech 11 „východních“ členů hlasovalo proti, návrh stejně projde:</a:t>
            </a:r>
          </a:p>
          <a:p>
            <a:pPr marL="0" indent="0">
              <a:buNone/>
            </a:pPr>
            <a:r>
              <a:rPr lang="cs-CZ" dirty="0">
                <a:latin typeface="Georgia" panose="02040502050405020303" pitchFamily="18" charset="0"/>
              </a:rPr>
              <a:t>	</a:t>
            </a:r>
            <a:r>
              <a:rPr lang="cs-CZ" b="1" dirty="0">
                <a:latin typeface="Georgia" panose="02040502050405020303" pitchFamily="18" charset="0"/>
              </a:rPr>
              <a:t>pro	</a:t>
            </a:r>
            <a:r>
              <a:rPr lang="cs-CZ" dirty="0">
                <a:latin typeface="Georgia" panose="02040502050405020303" pitchFamily="18" charset="0"/>
              </a:rPr>
              <a:t>			</a:t>
            </a:r>
            <a:r>
              <a:rPr lang="cs-CZ" b="1" dirty="0">
                <a:latin typeface="Georgia" panose="02040502050405020303" pitchFamily="18" charset="0"/>
              </a:rPr>
              <a:t>proti</a:t>
            </a:r>
          </a:p>
          <a:p>
            <a:pPr marL="457200" lvl="1" indent="0">
              <a:buNone/>
            </a:pPr>
            <a:r>
              <a:rPr lang="cs-CZ" sz="3200" dirty="0">
                <a:latin typeface="Georgia" panose="02040502050405020303" pitchFamily="18" charset="0"/>
              </a:rPr>
              <a:t>	16  států			11 států</a:t>
            </a:r>
          </a:p>
          <a:p>
            <a:pPr marL="457200" lvl="1" indent="0">
              <a:buNone/>
            </a:pPr>
            <a:r>
              <a:rPr lang="cs-CZ" sz="3200" dirty="0">
                <a:latin typeface="Georgia" panose="02040502050405020303" pitchFamily="18" charset="0"/>
              </a:rPr>
              <a:t>	77,13 %			22,87 %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r>
              <a:rPr lang="cs-CZ" dirty="0">
                <a:latin typeface="Georgia" panose="02040502050405020303" pitchFamily="18" charset="0"/>
              </a:rPr>
              <a:t>http://www.consilium.europa.eu/en/council-eu/voting-system/voting-calculator/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pPr lvl="1"/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753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Od států k federaci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Georgia" panose="02040502050405020303" pitchFamily="18" charset="0"/>
              </a:rPr>
              <a:t>Tohle všechno úzce souvisí jak s „velkou“ politikou, tak i tou „malou“</a:t>
            </a:r>
          </a:p>
          <a:p>
            <a:r>
              <a:rPr lang="cs-CZ" dirty="0">
                <a:latin typeface="Georgia" panose="02040502050405020303" pitchFamily="18" charset="0"/>
              </a:rPr>
              <a:t>„Velká“ politika: vztah k EU, vztah k ostatním státům v EU (k větším, menším)</a:t>
            </a:r>
          </a:p>
          <a:p>
            <a:r>
              <a:rPr lang="cs-CZ" dirty="0">
                <a:latin typeface="Georgia" panose="02040502050405020303" pitchFamily="18" charset="0"/>
              </a:rPr>
              <a:t>„Malá“ politika: jak plánovat energetické stavby (elektrárny, přenosové sítě)</a:t>
            </a:r>
          </a:p>
          <a:p>
            <a:r>
              <a:rPr lang="cs-CZ" dirty="0">
                <a:latin typeface="Georgia" panose="02040502050405020303" pitchFamily="18" charset="0"/>
              </a:rPr>
              <a:t>Pro EU i pro energetické projekty je tohle čas velké nejistoty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pPr lvl="1"/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690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749B49-02F0-4C5B-9D0F-A42D2E35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Paříž, 5.1.2019</a:t>
            </a:r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35C4B6D-03AC-4CE7-ACBA-5B1D580B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16</a:t>
            </a:fld>
            <a:endParaRPr lang="cs-CZ"/>
          </a:p>
        </p:txBody>
      </p:sp>
      <p:pic>
        <p:nvPicPr>
          <p:cNvPr id="9" name="Zástupný symbol pro obsah 8">
            <a:extLst>
              <a:ext uri="{FF2B5EF4-FFF2-40B4-BE49-F238E27FC236}">
                <a16:creationId xmlns:a16="http://schemas.microsoft.com/office/drawing/2014/main" id="{EF9EA082-A169-453A-9F5E-815B5EEC0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24" y="1556792"/>
            <a:ext cx="7134784" cy="4752687"/>
          </a:xfrm>
        </p:spPr>
      </p:pic>
    </p:spTree>
    <p:extLst>
      <p:ext uri="{BB962C8B-B14F-4D97-AF65-F5344CB8AC3E}">
        <p14:creationId xmlns:p14="http://schemas.microsoft.com/office/powerpoint/2010/main" val="373373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FE82219B-02D9-439F-B937-866E5ACD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17</a:t>
            </a:fld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309D119-6F8D-4F98-B2E3-0144A80C2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3" y="260648"/>
            <a:ext cx="8193732" cy="5737425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711D4F14-B6F2-45B9-A78F-8ACF1F567FA8}"/>
              </a:ext>
            </a:extLst>
          </p:cNvPr>
          <p:cNvSpPr txBox="1"/>
          <p:nvPr/>
        </p:nvSpPr>
        <p:spPr>
          <a:xfrm>
            <a:off x="683568" y="6093296"/>
            <a:ext cx="72728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600" i="1" dirty="0">
                <a:latin typeface="Georgia" panose="02040502050405020303" pitchFamily="18" charset="0"/>
              </a:rPr>
              <a:t>https://www.energylive.cloud, 12. prosince 2021</a:t>
            </a:r>
          </a:p>
        </p:txBody>
      </p:sp>
    </p:spTree>
    <p:extLst>
      <p:ext uri="{BB962C8B-B14F-4D97-AF65-F5344CB8AC3E}">
        <p14:creationId xmlns:p14="http://schemas.microsoft.com/office/powerpoint/2010/main" val="3886219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EB2F723-EB71-4BF5-9E26-7F85C983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18</a:t>
            </a:fld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936AE33-30CF-4779-81D3-E36665320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0823"/>
            <a:ext cx="9144000" cy="3536354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FA83E426-4560-4A6F-9A20-7F246248EF94}"/>
              </a:ext>
            </a:extLst>
          </p:cNvPr>
          <p:cNvSpPr txBox="1"/>
          <p:nvPr/>
        </p:nvSpPr>
        <p:spPr>
          <a:xfrm>
            <a:off x="1043608" y="5805264"/>
            <a:ext cx="74168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600" i="1" dirty="0">
                <a:latin typeface="Georgia" panose="02040502050405020303" pitchFamily="18" charset="0"/>
              </a:rPr>
              <a:t>https://ember-climate.org/data/carbon-price-viewer , 12. prosince 2021</a:t>
            </a:r>
          </a:p>
        </p:txBody>
      </p:sp>
    </p:spTree>
    <p:extLst>
      <p:ext uri="{BB962C8B-B14F-4D97-AF65-F5344CB8AC3E}">
        <p14:creationId xmlns:p14="http://schemas.microsoft.com/office/powerpoint/2010/main" val="1452998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Očima investora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Georgia" panose="02040502050405020303" pitchFamily="18" charset="0"/>
              </a:rPr>
              <a:t>Bude jednotná EU politika, nebo ne?</a:t>
            </a:r>
          </a:p>
          <a:p>
            <a:r>
              <a:rPr lang="cs-CZ" dirty="0">
                <a:latin typeface="Georgia" panose="02040502050405020303" pitchFamily="18" charset="0"/>
              </a:rPr>
              <a:t>Jak vážně myslí EU svůj závazek opustit fosilní paliva?</a:t>
            </a:r>
          </a:p>
          <a:p>
            <a:pPr lvl="1"/>
            <a:r>
              <a:rPr lang="cs-CZ" sz="3200" dirty="0">
                <a:latin typeface="Georgia" panose="02040502050405020303" pitchFamily="18" charset="0"/>
              </a:rPr>
              <a:t>uhlí: stavět nové? dojet staré?</a:t>
            </a:r>
          </a:p>
          <a:p>
            <a:pPr lvl="1"/>
            <a:r>
              <a:rPr lang="cs-CZ" sz="3200" dirty="0">
                <a:latin typeface="Georgia" panose="02040502050405020303" pitchFamily="18" charset="0"/>
              </a:rPr>
              <a:t>zemní plyn: most, nebo slepá ulička?</a:t>
            </a:r>
          </a:p>
          <a:p>
            <a:pPr lvl="1"/>
            <a:r>
              <a:rPr lang="cs-CZ" sz="3200" dirty="0">
                <a:latin typeface="Georgia" panose="02040502050405020303" pitchFamily="18" charset="0"/>
              </a:rPr>
              <a:t>ropa: automobilový průmysl, chemie</a:t>
            </a:r>
          </a:p>
          <a:p>
            <a:r>
              <a:rPr lang="cs-CZ" dirty="0">
                <a:latin typeface="Georgia" panose="02040502050405020303" pitchFamily="18" charset="0"/>
              </a:rPr>
              <a:t>Jak velkorysé – či naopak skoupé – budou programy podpory nových technologií?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pPr lvl="1"/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651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Nejprve aktuality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>
                <a:latin typeface="Georgia" panose="02040502050405020303" pitchFamily="18" charset="0"/>
              </a:rPr>
              <a:t>Dnes, 5. prosince 2022, vstoupila v platnost první část 6. sankčního balíčku (schválen 3. června 2022) – zákaz dovozu ruské ropy do EU tankery.</a:t>
            </a:r>
          </a:p>
          <a:p>
            <a:endParaRPr lang="cs-CZ" sz="3200" dirty="0">
              <a:latin typeface="Georgia" panose="02040502050405020303" pitchFamily="18" charset="0"/>
            </a:endParaRPr>
          </a:p>
          <a:p>
            <a:r>
              <a:rPr lang="cs-CZ" sz="3200" dirty="0">
                <a:latin typeface="Georgia" panose="02040502050405020303" pitchFamily="18" charset="0"/>
              </a:rPr>
              <a:t>Pro Družbu platí výjimka do roku 2024</a:t>
            </a:r>
          </a:p>
          <a:p>
            <a:r>
              <a:rPr lang="cs-CZ" dirty="0">
                <a:latin typeface="Georgia" panose="02040502050405020303" pitchFamily="18" charset="0"/>
              </a:rPr>
              <a:t>Druhá část balíčku vstupuje v platnost 5. února 2023 – zákaz dovozu ropných produktů z Ruska</a:t>
            </a:r>
            <a:endParaRPr lang="cs-CZ" sz="3200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0363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ABAB3E73-36F0-4331-BE20-2089D539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20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0CDE6A7-78C1-4739-B293-3D4BB67D7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2" y="908720"/>
            <a:ext cx="828929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35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033AABCE-BCFC-4045-A7BF-5251F3E9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21</a:t>
            </a:fld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9EBB99C-9BC0-4FAA-95D0-1EA6CF021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8" y="840426"/>
            <a:ext cx="8716524" cy="55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6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Bez subvencí nic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Georgia" panose="02040502050405020303" pitchFamily="18" charset="0"/>
              </a:rPr>
              <a:t>Při současných nepředvídatelných cenách silové elektřiny nedává ekonomický smysl žádná stavba nové elektrárny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r>
              <a:rPr lang="cs-CZ" dirty="0">
                <a:latin typeface="Georgia" panose="02040502050405020303" pitchFamily="18" charset="0"/>
              </a:rPr>
              <a:t>Fakticky jsme se vrátili do stavu, kdy energetiku definují/ovládají národní státy a jejich politika – viz např. </a:t>
            </a:r>
            <a:r>
              <a:rPr lang="cs-CZ" dirty="0" err="1">
                <a:latin typeface="Georgia" panose="02040502050405020303" pitchFamily="18" charset="0"/>
              </a:rPr>
              <a:t>CfD</a:t>
            </a:r>
            <a:r>
              <a:rPr lang="cs-CZ" dirty="0">
                <a:latin typeface="Georgia" panose="02040502050405020303" pitchFamily="18" charset="0"/>
              </a:rPr>
              <a:t> v Británii, podpora OZE v různých zemích EU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pPr lvl="1"/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3050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UK </a:t>
            </a:r>
            <a:r>
              <a:rPr lang="cs-CZ" b="1" dirty="0" err="1">
                <a:solidFill>
                  <a:schemeClr val="tx2"/>
                </a:solidFill>
                <a:latin typeface="Georgia" pitchFamily="18" charset="0"/>
              </a:rPr>
              <a:t>first</a:t>
            </a:r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, </a:t>
            </a:r>
            <a:r>
              <a:rPr lang="cs-CZ" b="1" dirty="0" err="1">
                <a:solidFill>
                  <a:schemeClr val="tx2"/>
                </a:solidFill>
                <a:latin typeface="Georgia" pitchFamily="18" charset="0"/>
              </a:rPr>
              <a:t>first</a:t>
            </a:r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 </a:t>
            </a:r>
            <a:r>
              <a:rPr lang="cs-CZ" b="1" dirty="0" err="1">
                <a:solidFill>
                  <a:schemeClr val="tx2"/>
                </a:solidFill>
                <a:latin typeface="Georgia" pitchFamily="18" charset="0"/>
              </a:rPr>
              <a:t>time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cs-CZ" dirty="0">
                <a:latin typeface="Georgia" panose="02040502050405020303" pitchFamily="18" charset="0"/>
              </a:rPr>
              <a:t>Velká Británie jako první země na světě plně liberalizovala svůj energetický trh (</a:t>
            </a:r>
            <a:r>
              <a:rPr lang="cs-CZ" dirty="0" err="1">
                <a:latin typeface="Georgia" panose="02040502050405020303" pitchFamily="18" charset="0"/>
              </a:rPr>
              <a:t>Electricity</a:t>
            </a:r>
            <a:r>
              <a:rPr lang="cs-CZ" dirty="0">
                <a:latin typeface="Georgia" panose="02040502050405020303" pitchFamily="18" charset="0"/>
              </a:rPr>
              <a:t> </a:t>
            </a:r>
            <a:r>
              <a:rPr lang="cs-CZ" dirty="0" err="1">
                <a:latin typeface="Georgia" panose="02040502050405020303" pitchFamily="18" charset="0"/>
              </a:rPr>
              <a:t>Act</a:t>
            </a:r>
            <a:r>
              <a:rPr lang="cs-CZ" dirty="0">
                <a:latin typeface="Georgia" panose="02040502050405020303" pitchFamily="18" charset="0"/>
              </a:rPr>
              <a:t>, 1989)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cs-CZ" dirty="0" err="1">
                <a:latin typeface="Georgia" panose="02040502050405020303" pitchFamily="18" charset="0"/>
              </a:rPr>
              <a:t>Privatization</a:t>
            </a:r>
            <a:r>
              <a:rPr lang="cs-CZ" dirty="0">
                <a:latin typeface="Georgia" panose="02040502050405020303" pitchFamily="18" charset="0"/>
              </a:rPr>
              <a:t>, </a:t>
            </a:r>
            <a:r>
              <a:rPr lang="cs-CZ" dirty="0" err="1">
                <a:latin typeface="Georgia" panose="02040502050405020303" pitchFamily="18" charset="0"/>
              </a:rPr>
              <a:t>Liberalization</a:t>
            </a:r>
            <a:r>
              <a:rPr lang="cs-CZ" dirty="0">
                <a:latin typeface="Georgia" panose="02040502050405020303" pitchFamily="18" charset="0"/>
              </a:rPr>
              <a:t>, De-</a:t>
            </a:r>
            <a:r>
              <a:rPr lang="cs-CZ" dirty="0" err="1">
                <a:latin typeface="Georgia" panose="02040502050405020303" pitchFamily="18" charset="0"/>
              </a:rPr>
              <a:t>Integration</a:t>
            </a:r>
            <a:endParaRPr lang="cs-CZ" dirty="0">
              <a:latin typeface="Georgia" panose="02040502050405020303" pitchFamily="18" charset="0"/>
            </a:endParaRPr>
          </a:p>
          <a:p>
            <a:r>
              <a:rPr lang="cs-CZ" dirty="0">
                <a:latin typeface="Georgia" panose="02040502050405020303" pitchFamily="18" charset="0"/>
              </a:rPr>
              <a:t>1990: privatizace 100 % přenosových a distribučních soustav</a:t>
            </a:r>
          </a:p>
          <a:p>
            <a:r>
              <a:rPr lang="cs-CZ" dirty="0">
                <a:latin typeface="Georgia" panose="02040502050405020303" pitchFamily="18" charset="0"/>
              </a:rPr>
              <a:t>1991: prodej 60 % výroby elektřiny</a:t>
            </a:r>
          </a:p>
          <a:p>
            <a:pPr lvl="1"/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392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Výsledek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cs-CZ" dirty="0">
                <a:latin typeface="Georgia" panose="02040502050405020303" pitchFamily="18" charset="0"/>
              </a:rPr>
              <a:t>Privatizace zisku, socializace nákladů</a:t>
            </a:r>
          </a:p>
          <a:p>
            <a:r>
              <a:rPr lang="cs-CZ" dirty="0">
                <a:latin typeface="Georgia" panose="02040502050405020303" pitchFamily="18" charset="0"/>
              </a:rPr>
              <a:t>Nárůst marží (1990-1995):</a:t>
            </a:r>
          </a:p>
          <a:p>
            <a:pPr lvl="1"/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r>
              <a:rPr lang="cs-CZ" dirty="0">
                <a:latin typeface="Georgia" panose="02040502050405020303" pitchFamily="18" charset="0"/>
              </a:rPr>
              <a:t>Zastavení jakýchkoli investic do nových zdrojů – „</a:t>
            </a:r>
            <a:r>
              <a:rPr lang="cs-CZ" dirty="0" err="1">
                <a:latin typeface="Georgia" panose="02040502050405020303" pitchFamily="18" charset="0"/>
              </a:rPr>
              <a:t>race</a:t>
            </a:r>
            <a:r>
              <a:rPr lang="cs-CZ" dirty="0">
                <a:latin typeface="Georgia" panose="02040502050405020303" pitchFamily="18" charset="0"/>
              </a:rPr>
              <a:t> to </a:t>
            </a:r>
            <a:r>
              <a:rPr lang="cs-CZ" dirty="0" err="1">
                <a:latin typeface="Georgia" panose="02040502050405020303" pitchFamily="18" charset="0"/>
              </a:rPr>
              <a:t>the</a:t>
            </a:r>
            <a:r>
              <a:rPr lang="cs-CZ" dirty="0">
                <a:latin typeface="Georgia" panose="02040502050405020303" pitchFamily="18" charset="0"/>
              </a:rPr>
              <a:t> </a:t>
            </a:r>
            <a:r>
              <a:rPr lang="cs-CZ" dirty="0" err="1">
                <a:latin typeface="Georgia" panose="02040502050405020303" pitchFamily="18" charset="0"/>
              </a:rPr>
              <a:t>bottom</a:t>
            </a:r>
            <a:r>
              <a:rPr lang="cs-CZ" dirty="0"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24</a:t>
            </a:fld>
            <a:endParaRPr lang="cs-CZ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0B5CCC6-5FDB-4F3B-A207-7E1B92E5C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96145"/>
              </p:ext>
            </p:extLst>
          </p:nvPr>
        </p:nvGraphicFramePr>
        <p:xfrm>
          <a:off x="1331640" y="2875280"/>
          <a:ext cx="6096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720434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10561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b="1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výroba</a:t>
                      </a:r>
                      <a:endParaRPr lang="en-US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167 %</a:t>
                      </a:r>
                      <a:endParaRPr lang="en-US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02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1" dirty="0">
                          <a:latin typeface="Georgia" panose="02040502050405020303" pitchFamily="18" charset="0"/>
                        </a:rPr>
                        <a:t>přenos</a:t>
                      </a:r>
                      <a:endParaRPr 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>
                          <a:latin typeface="Georgia" panose="02040502050405020303" pitchFamily="18" charset="0"/>
                        </a:rPr>
                        <a:t>60 %</a:t>
                      </a:r>
                      <a:endParaRPr 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69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b="1" dirty="0">
                          <a:latin typeface="Georgia" panose="02040502050405020303" pitchFamily="18" charset="0"/>
                        </a:rPr>
                        <a:t>distribuce</a:t>
                      </a:r>
                      <a:endParaRPr 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>
                          <a:latin typeface="Georgia" panose="02040502050405020303" pitchFamily="18" charset="0"/>
                        </a:rPr>
                        <a:t>99 %</a:t>
                      </a:r>
                      <a:endParaRPr 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337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31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UK </a:t>
            </a:r>
            <a:r>
              <a:rPr lang="cs-CZ" b="1" dirty="0" err="1">
                <a:solidFill>
                  <a:schemeClr val="tx2"/>
                </a:solidFill>
                <a:latin typeface="Georgia" pitchFamily="18" charset="0"/>
              </a:rPr>
              <a:t>first</a:t>
            </a:r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, second </a:t>
            </a:r>
            <a:r>
              <a:rPr lang="cs-CZ" b="1" dirty="0" err="1">
                <a:solidFill>
                  <a:schemeClr val="tx2"/>
                </a:solidFill>
                <a:latin typeface="Georgia" pitchFamily="18" charset="0"/>
              </a:rPr>
              <a:t>time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cs-CZ" dirty="0">
                <a:latin typeface="Georgia" panose="02040502050405020303" pitchFamily="18" charset="0"/>
              </a:rPr>
              <a:t>Velká Británie zavedla prvky plánované ekonomiky (</a:t>
            </a:r>
            <a:r>
              <a:rPr lang="cs-CZ" dirty="0" err="1">
                <a:latin typeface="Georgia" panose="02040502050405020303" pitchFamily="18" charset="0"/>
              </a:rPr>
              <a:t>Energy</a:t>
            </a:r>
            <a:r>
              <a:rPr lang="cs-CZ" dirty="0">
                <a:latin typeface="Georgia" panose="02040502050405020303" pitchFamily="18" charset="0"/>
              </a:rPr>
              <a:t> </a:t>
            </a:r>
            <a:r>
              <a:rPr lang="cs-CZ" dirty="0" err="1">
                <a:latin typeface="Georgia" panose="02040502050405020303" pitchFamily="18" charset="0"/>
              </a:rPr>
              <a:t>Act</a:t>
            </a:r>
            <a:r>
              <a:rPr lang="cs-CZ" dirty="0">
                <a:latin typeface="Georgia" panose="02040502050405020303" pitchFamily="18" charset="0"/>
              </a:rPr>
              <a:t>, 2013)</a:t>
            </a:r>
          </a:p>
          <a:p>
            <a:r>
              <a:rPr lang="cs-CZ" dirty="0" err="1">
                <a:latin typeface="Georgia" panose="02040502050405020303" pitchFamily="18" charset="0"/>
              </a:rPr>
              <a:t>Contract</a:t>
            </a:r>
            <a:r>
              <a:rPr lang="cs-CZ" dirty="0">
                <a:latin typeface="Georgia" panose="02040502050405020303" pitchFamily="18" charset="0"/>
              </a:rPr>
              <a:t> </a:t>
            </a:r>
            <a:r>
              <a:rPr lang="cs-CZ" dirty="0" err="1">
                <a:latin typeface="Georgia" panose="02040502050405020303" pitchFamily="18" charset="0"/>
              </a:rPr>
              <a:t>for</a:t>
            </a:r>
            <a:r>
              <a:rPr lang="cs-CZ" dirty="0">
                <a:latin typeface="Georgia" panose="02040502050405020303" pitchFamily="18" charset="0"/>
              </a:rPr>
              <a:t> </a:t>
            </a:r>
            <a:r>
              <a:rPr lang="cs-CZ" dirty="0" err="1">
                <a:latin typeface="Georgia" panose="02040502050405020303" pitchFamily="18" charset="0"/>
              </a:rPr>
              <a:t>difference</a:t>
            </a:r>
            <a:r>
              <a:rPr lang="cs-CZ" dirty="0">
                <a:latin typeface="Georgia" panose="02040502050405020303" pitchFamily="18" charset="0"/>
              </a:rPr>
              <a:t> (</a:t>
            </a:r>
            <a:r>
              <a:rPr lang="cs-CZ" dirty="0" err="1">
                <a:latin typeface="Georgia" panose="02040502050405020303" pitchFamily="18" charset="0"/>
              </a:rPr>
              <a:t>CfD</a:t>
            </a:r>
            <a:r>
              <a:rPr lang="cs-CZ" dirty="0">
                <a:latin typeface="Georgia" panose="02040502050405020303" pitchFamily="18" charset="0"/>
              </a:rPr>
              <a:t>): stanovení výkupních cen pro jednotlivé typy zdrojů a lokalit (uhlí, plyn, vítr </a:t>
            </a:r>
            <a:r>
              <a:rPr lang="cs-CZ" dirty="0" err="1">
                <a:latin typeface="Georgia" panose="02040502050405020303" pitchFamily="18" charset="0"/>
              </a:rPr>
              <a:t>etc</a:t>
            </a:r>
            <a:r>
              <a:rPr lang="cs-CZ" dirty="0">
                <a:latin typeface="Georgia" panose="02040502050405020303" pitchFamily="18" charset="0"/>
              </a:rPr>
              <a:t>.)</a:t>
            </a:r>
          </a:p>
          <a:p>
            <a:r>
              <a:rPr lang="cs-CZ" dirty="0" err="1">
                <a:latin typeface="Georgia" panose="02040502050405020303" pitchFamily="18" charset="0"/>
              </a:rPr>
              <a:t>CfD</a:t>
            </a:r>
            <a:r>
              <a:rPr lang="cs-CZ" dirty="0">
                <a:latin typeface="Georgia" panose="02040502050405020303" pitchFamily="18" charset="0"/>
              </a:rPr>
              <a:t> pro </a:t>
            </a:r>
            <a:r>
              <a:rPr lang="cs-CZ" dirty="0" err="1">
                <a:latin typeface="Georgia" panose="02040502050405020303" pitchFamily="18" charset="0"/>
              </a:rPr>
              <a:t>Hinkley</a:t>
            </a:r>
            <a:r>
              <a:rPr lang="cs-CZ" dirty="0">
                <a:latin typeface="Georgia" panose="02040502050405020303" pitchFamily="18" charset="0"/>
              </a:rPr>
              <a:t> Point C: 92,50 liber (2012 plus inflace, po dobu 35 let)</a:t>
            </a:r>
          </a:p>
          <a:p>
            <a:pPr lvl="1"/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414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Od NIMBY k BANANA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latin typeface="Georgia" panose="02040502050405020303" pitchFamily="18" charset="0"/>
              </a:rPr>
              <a:t>NIMBY</a:t>
            </a:r>
            <a:r>
              <a:rPr lang="cs-CZ" dirty="0">
                <a:latin typeface="Georgia" panose="02040502050405020303" pitchFamily="18" charset="0"/>
              </a:rPr>
              <a:t> (Not In My </a:t>
            </a:r>
            <a:r>
              <a:rPr lang="cs-CZ" dirty="0" err="1">
                <a:latin typeface="Georgia" panose="02040502050405020303" pitchFamily="18" charset="0"/>
              </a:rPr>
              <a:t>Back</a:t>
            </a:r>
            <a:r>
              <a:rPr lang="cs-CZ" dirty="0">
                <a:latin typeface="Georgia" panose="02040502050405020303" pitchFamily="18" charset="0"/>
              </a:rPr>
              <a:t> Yard)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BANANA</a:t>
            </a:r>
            <a:r>
              <a:rPr lang="en-US" dirty="0">
                <a:latin typeface="Georgia" panose="02040502050405020303" pitchFamily="18" charset="0"/>
              </a:rPr>
              <a:t> (Build Absolutely Nothing Anywhere Near Anyone)</a:t>
            </a:r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pPr lvl="1"/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2351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Veřejnost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Georgia" panose="02040502050405020303" pitchFamily="18" charset="0"/>
              </a:rPr>
              <a:t>Značná část veřejnosti nechápe, proč by se měla obnovovat už existující (a fungující) infrastruktura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r>
              <a:rPr lang="cs-CZ" dirty="0">
                <a:latin typeface="Georgia" panose="02040502050405020303" pitchFamily="18" charset="0"/>
              </a:rPr>
              <a:t>Paradoxně jde o ty samé voliče, kteří považují za samozřejmé, že si každých pár let musí koupit nový mobil nebo auto – nic přece nevydrží věčně…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pPr lvl="1"/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4637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>
                <a:solidFill>
                  <a:schemeClr val="tx2"/>
                </a:solidFill>
                <a:latin typeface="Georgia" pitchFamily="18" charset="0"/>
              </a:rPr>
              <a:t>Be</a:t>
            </a:r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 </a:t>
            </a:r>
            <a:r>
              <a:rPr lang="cs-CZ" b="1" dirty="0" err="1">
                <a:solidFill>
                  <a:schemeClr val="tx2"/>
                </a:solidFill>
                <a:latin typeface="Georgia" pitchFamily="18" charset="0"/>
              </a:rPr>
              <a:t>inoffensive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Georgia" panose="02040502050405020303" pitchFamily="18" charset="0"/>
              </a:rPr>
              <a:t>Žijeme v systému, kde „nikdo neřekne definitivní </a:t>
            </a:r>
            <a:r>
              <a:rPr lang="cs-CZ" i="1" dirty="0">
                <a:latin typeface="Georgia" panose="02040502050405020303" pitchFamily="18" charset="0"/>
              </a:rPr>
              <a:t>ano</a:t>
            </a:r>
            <a:r>
              <a:rPr lang="cs-CZ" dirty="0">
                <a:latin typeface="Georgia" panose="02040502050405020303" pitchFamily="18" charset="0"/>
              </a:rPr>
              <a:t>, ale kdokoli může říct </a:t>
            </a:r>
            <a:r>
              <a:rPr lang="cs-CZ" i="1" dirty="0">
                <a:latin typeface="Georgia" panose="02040502050405020303" pitchFamily="18" charset="0"/>
              </a:rPr>
              <a:t>ne</a:t>
            </a:r>
            <a:r>
              <a:rPr lang="cs-CZ" dirty="0">
                <a:latin typeface="Georgia" panose="02040502050405020303" pitchFamily="18" charset="0"/>
              </a:rPr>
              <a:t>“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r>
              <a:rPr lang="cs-CZ" dirty="0">
                <a:latin typeface="Georgia" panose="02040502050405020303" pitchFamily="18" charset="0"/>
              </a:rPr>
              <a:t>Pokud nějaká technologie má zásadní, přesvědčené odpůrce, znamená to pro ni velký problém – i když jsou odpůrci menšinou, často navíc velmi malou (jádro, GMO potraviny)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pPr lvl="1"/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732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Specifika jádra obecně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Georgia" panose="02040502050405020303" pitchFamily="18" charset="0"/>
              </a:rPr>
              <a:t>Tichá většina je možná pro (kdo ví?), ale aktivně nic neudělá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r>
              <a:rPr lang="cs-CZ" dirty="0">
                <a:latin typeface="Georgia" panose="02040502050405020303" pitchFamily="18" charset="0"/>
              </a:rPr>
              <a:t>Velmi hlasitá a oddaná skupina odpůrců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r>
              <a:rPr lang="cs-CZ" dirty="0">
                <a:latin typeface="Georgia" panose="02040502050405020303" pitchFamily="18" charset="0"/>
              </a:rPr>
              <a:t>Prodlužované a prodražované stavby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249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Cenový strop G7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Georgia" panose="02040502050405020303" pitchFamily="18" charset="0"/>
              </a:rPr>
              <a:t>Ve stejný den, dnešek, 5. prosince 2022, vstupuje v platnost také cenový strop na ruskou ropu, zavedený G7.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r>
              <a:rPr lang="cs-CZ" dirty="0">
                <a:latin typeface="Georgia" panose="02040502050405020303" pitchFamily="18" charset="0"/>
              </a:rPr>
              <a:t>Schválen už 2. září 2022, načasován, aby začal platit současně s 6. balíčkem.</a:t>
            </a:r>
          </a:p>
          <a:p>
            <a:endParaRPr lang="cs-CZ" sz="3200" dirty="0">
              <a:latin typeface="Georgia" panose="02040502050405020303" pitchFamily="18" charset="0"/>
            </a:endParaRPr>
          </a:p>
          <a:p>
            <a:r>
              <a:rPr lang="cs-CZ" dirty="0">
                <a:latin typeface="Georgia" panose="02040502050405020303" pitchFamily="18" charset="0"/>
              </a:rPr>
              <a:t>Uvidíme, co přijde.</a:t>
            </a:r>
            <a:endParaRPr lang="cs-CZ" sz="3200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1193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>
                <a:solidFill>
                  <a:schemeClr val="tx2"/>
                </a:solidFill>
                <a:latin typeface="Georgia" pitchFamily="18" charset="0"/>
              </a:rPr>
              <a:t>Stasis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Georgia" panose="02040502050405020303" pitchFamily="18" charset="0"/>
              </a:rPr>
              <a:t>V roce </a:t>
            </a:r>
            <a:r>
              <a:rPr lang="cs-CZ" b="1" dirty="0">
                <a:latin typeface="Georgia" panose="02040502050405020303" pitchFamily="18" charset="0"/>
              </a:rPr>
              <a:t>2006</a:t>
            </a:r>
            <a:r>
              <a:rPr lang="cs-CZ" dirty="0">
                <a:latin typeface="Georgia" panose="02040502050405020303" pitchFamily="18" charset="0"/>
              </a:rPr>
              <a:t> se v EU stavěly dva nové reaktory Gen III (</a:t>
            </a:r>
            <a:r>
              <a:rPr lang="cs-CZ" dirty="0" err="1">
                <a:latin typeface="Georgia" panose="02040502050405020303" pitchFamily="18" charset="0"/>
              </a:rPr>
              <a:t>Olkiluoto</a:t>
            </a:r>
            <a:r>
              <a:rPr lang="cs-CZ" dirty="0">
                <a:latin typeface="Georgia" panose="02040502050405020303" pitchFamily="18" charset="0"/>
              </a:rPr>
              <a:t> 3 [FI] a </a:t>
            </a:r>
            <a:r>
              <a:rPr lang="cs-CZ" dirty="0" err="1">
                <a:latin typeface="Georgia" panose="02040502050405020303" pitchFamily="18" charset="0"/>
              </a:rPr>
              <a:t>Flamanville</a:t>
            </a:r>
            <a:r>
              <a:rPr lang="cs-CZ" dirty="0">
                <a:latin typeface="Georgia" panose="02040502050405020303" pitchFamily="18" charset="0"/>
              </a:rPr>
              <a:t> 3 [FR] ) a dokončovaly se dva bloky Gen II (Mochovce 3+4 [SK] )</a:t>
            </a:r>
          </a:p>
          <a:p>
            <a:r>
              <a:rPr lang="cs-CZ" dirty="0">
                <a:latin typeface="Georgia" panose="02040502050405020303" pitchFamily="18" charset="0"/>
              </a:rPr>
              <a:t>V roce </a:t>
            </a:r>
            <a:r>
              <a:rPr lang="cs-CZ" b="1" dirty="0">
                <a:latin typeface="Georgia" panose="02040502050405020303" pitchFamily="18" charset="0"/>
              </a:rPr>
              <a:t>2021</a:t>
            </a:r>
            <a:r>
              <a:rPr lang="cs-CZ" dirty="0">
                <a:latin typeface="Georgia" panose="02040502050405020303" pitchFamily="18" charset="0"/>
              </a:rPr>
              <a:t> se v EU staví dva nové reaktory Gen III (</a:t>
            </a:r>
            <a:r>
              <a:rPr lang="cs-CZ" dirty="0" err="1">
                <a:latin typeface="Georgia" panose="02040502050405020303" pitchFamily="18" charset="0"/>
              </a:rPr>
              <a:t>Olkiluoto</a:t>
            </a:r>
            <a:r>
              <a:rPr lang="cs-CZ" dirty="0">
                <a:latin typeface="Georgia" panose="02040502050405020303" pitchFamily="18" charset="0"/>
              </a:rPr>
              <a:t> 3 [FI] a </a:t>
            </a:r>
            <a:r>
              <a:rPr lang="cs-CZ" dirty="0" err="1">
                <a:latin typeface="Georgia" panose="02040502050405020303" pitchFamily="18" charset="0"/>
              </a:rPr>
              <a:t>Flamanville</a:t>
            </a:r>
            <a:r>
              <a:rPr lang="cs-CZ" dirty="0">
                <a:latin typeface="Georgia" panose="02040502050405020303" pitchFamily="18" charset="0"/>
              </a:rPr>
              <a:t> 3 [FR] ) a dokončují se dva bloky Gen II (Mochovce 3+4 [SK] )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3252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Problémy Gen III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Georgia" panose="02040502050405020303" pitchFamily="18" charset="0"/>
              </a:rPr>
              <a:t>Máme detailní znalost tří velkých firem s Gen III: </a:t>
            </a:r>
            <a:r>
              <a:rPr lang="cs-CZ" dirty="0" err="1">
                <a:latin typeface="Georgia" panose="02040502050405020303" pitchFamily="18" charset="0"/>
              </a:rPr>
              <a:t>Areva</a:t>
            </a:r>
            <a:r>
              <a:rPr lang="cs-CZ" dirty="0">
                <a:latin typeface="Georgia" panose="02040502050405020303" pitchFamily="18" charset="0"/>
              </a:rPr>
              <a:t>, </a:t>
            </a:r>
            <a:r>
              <a:rPr lang="cs-CZ" dirty="0" err="1">
                <a:latin typeface="Georgia" panose="02040502050405020303" pitchFamily="18" charset="0"/>
              </a:rPr>
              <a:t>Rosatom</a:t>
            </a:r>
            <a:r>
              <a:rPr lang="cs-CZ" dirty="0">
                <a:latin typeface="Georgia" panose="02040502050405020303" pitchFamily="18" charset="0"/>
              </a:rPr>
              <a:t>, </a:t>
            </a:r>
            <a:r>
              <a:rPr lang="cs-CZ" dirty="0" err="1">
                <a:latin typeface="Georgia" panose="02040502050405020303" pitchFamily="18" charset="0"/>
              </a:rPr>
              <a:t>Westinghouse</a:t>
            </a:r>
            <a:endParaRPr lang="cs-CZ" dirty="0">
              <a:latin typeface="Georgia" panose="02040502050405020303" pitchFamily="18" charset="0"/>
            </a:endParaRPr>
          </a:p>
          <a:p>
            <a:r>
              <a:rPr lang="cs-CZ" dirty="0">
                <a:latin typeface="Georgia" panose="02040502050405020303" pitchFamily="18" charset="0"/>
              </a:rPr>
              <a:t>Všechny projekty všech tří mají mnohaleté skluzy, zaviněné třemi skupinami potíží:</a:t>
            </a:r>
          </a:p>
          <a:p>
            <a:pPr lvl="1"/>
            <a:r>
              <a:rPr lang="cs-CZ" sz="3200" dirty="0">
                <a:latin typeface="Georgia" panose="02040502050405020303" pitchFamily="18" charset="0"/>
              </a:rPr>
              <a:t>podcenění objemu </a:t>
            </a:r>
            <a:r>
              <a:rPr lang="cs-CZ" sz="3200" b="1" dirty="0">
                <a:latin typeface="Georgia" panose="02040502050405020303" pitchFamily="18" charset="0"/>
              </a:rPr>
              <a:t>projekční práce</a:t>
            </a:r>
          </a:p>
          <a:p>
            <a:pPr lvl="1"/>
            <a:r>
              <a:rPr lang="cs-CZ" sz="3200" dirty="0">
                <a:latin typeface="Georgia" panose="02040502050405020303" pitchFamily="18" charset="0"/>
              </a:rPr>
              <a:t>zmizelé </a:t>
            </a:r>
            <a:r>
              <a:rPr lang="cs-CZ" sz="3200" b="1" dirty="0">
                <a:latin typeface="Georgia" panose="02040502050405020303" pitchFamily="18" charset="0"/>
              </a:rPr>
              <a:t>propojení mezi projektantem a dodavateli</a:t>
            </a:r>
          </a:p>
          <a:p>
            <a:pPr lvl="1"/>
            <a:r>
              <a:rPr lang="cs-CZ" sz="3200" b="1" dirty="0">
                <a:latin typeface="Georgia" panose="02040502050405020303" pitchFamily="18" charset="0"/>
              </a:rPr>
              <a:t>ztráta know-how </a:t>
            </a:r>
            <a:r>
              <a:rPr lang="cs-CZ" sz="3200" dirty="0">
                <a:latin typeface="Georgia" panose="02040502050405020303" pitchFamily="18" charset="0"/>
              </a:rPr>
              <a:t>stavebních firem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8263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Projekt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Georgia" panose="02040502050405020303" pitchFamily="18" charset="0"/>
              </a:rPr>
              <a:t>Jaderná elektrárna patří mezi </a:t>
            </a:r>
            <a:r>
              <a:rPr lang="cs-CZ" b="1" dirty="0">
                <a:latin typeface="Georgia" panose="02040502050405020303" pitchFamily="18" charset="0"/>
              </a:rPr>
              <a:t>nejkomplikovanější stavby</a:t>
            </a:r>
            <a:r>
              <a:rPr lang="cs-CZ" dirty="0">
                <a:latin typeface="Georgia" panose="02040502050405020303" pitchFamily="18" charset="0"/>
              </a:rPr>
              <a:t>, jaké naše civilizace umí postavit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r>
              <a:rPr lang="cs-CZ" dirty="0">
                <a:latin typeface="Georgia" panose="02040502050405020303" pitchFamily="18" charset="0"/>
              </a:rPr>
              <a:t>Objem projekční práce tomu odpovídá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r>
              <a:rPr lang="cs-CZ" b="1" dirty="0">
                <a:latin typeface="Georgia" panose="02040502050405020303" pitchFamily="18" charset="0"/>
              </a:rPr>
              <a:t>Kapacita firem </a:t>
            </a:r>
            <a:r>
              <a:rPr lang="cs-CZ" dirty="0">
                <a:latin typeface="Georgia" panose="02040502050405020303" pitchFamily="18" charset="0"/>
              </a:rPr>
              <a:t>(počet lidí a jejich schopnosti/znalosti) </a:t>
            </a:r>
            <a:r>
              <a:rPr lang="cs-CZ" b="1" dirty="0">
                <a:latin typeface="Georgia" panose="02040502050405020303" pitchFamily="18" charset="0"/>
              </a:rPr>
              <a:t>ne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3374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Rozpad řetězce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latin typeface="Georgia" panose="02040502050405020303" pitchFamily="18" charset="0"/>
              </a:rPr>
              <a:t>Jaderné firmy </a:t>
            </a:r>
            <a:r>
              <a:rPr lang="cs-CZ" dirty="0">
                <a:latin typeface="Georgia" panose="02040502050405020303" pitchFamily="18" charset="0"/>
              </a:rPr>
              <a:t>dříve samy vyráběly </a:t>
            </a:r>
            <a:r>
              <a:rPr lang="cs-CZ" b="1" dirty="0">
                <a:latin typeface="Georgia" panose="02040502050405020303" pitchFamily="18" charset="0"/>
              </a:rPr>
              <a:t>klíčové komponenty </a:t>
            </a:r>
            <a:r>
              <a:rPr lang="cs-CZ" dirty="0">
                <a:latin typeface="Georgia" panose="02040502050405020303" pitchFamily="18" charset="0"/>
              </a:rPr>
              <a:t>– už ne</a:t>
            </a:r>
          </a:p>
          <a:p>
            <a:r>
              <a:rPr lang="cs-CZ" dirty="0">
                <a:latin typeface="Georgia" panose="02040502050405020303" pitchFamily="18" charset="0"/>
              </a:rPr>
              <a:t>Pro dodavatele bývalo </a:t>
            </a:r>
            <a:r>
              <a:rPr lang="cs-CZ" b="1" dirty="0">
                <a:latin typeface="Georgia" panose="02040502050405020303" pitchFamily="18" charset="0"/>
              </a:rPr>
              <a:t>jádro </a:t>
            </a:r>
            <a:r>
              <a:rPr lang="cs-CZ" dirty="0">
                <a:latin typeface="Georgia" panose="02040502050405020303" pitchFamily="18" charset="0"/>
              </a:rPr>
              <a:t>výraznou částí obratu firmy, </a:t>
            </a:r>
            <a:r>
              <a:rPr lang="cs-CZ" b="1" dirty="0">
                <a:latin typeface="Georgia" panose="02040502050405020303" pitchFamily="18" charset="0"/>
              </a:rPr>
              <a:t>dnes je marginální</a:t>
            </a:r>
          </a:p>
          <a:p>
            <a:r>
              <a:rPr lang="cs-CZ" dirty="0">
                <a:latin typeface="Georgia" panose="02040502050405020303" pitchFamily="18" charset="0"/>
              </a:rPr>
              <a:t>Dodavatelé, subdodavatelé, dodavatelé subdodavatelů, </a:t>
            </a:r>
            <a:r>
              <a:rPr lang="cs-CZ" dirty="0" err="1">
                <a:latin typeface="Georgia" panose="02040502050405020303" pitchFamily="18" charset="0"/>
              </a:rPr>
              <a:t>atd.atp</a:t>
            </a:r>
            <a:r>
              <a:rPr lang="cs-CZ" dirty="0">
                <a:latin typeface="Georgia" panose="02040502050405020303" pitchFamily="18" charset="0"/>
              </a:rPr>
              <a:t>.</a:t>
            </a:r>
          </a:p>
          <a:p>
            <a:r>
              <a:rPr lang="cs-CZ" dirty="0" err="1">
                <a:latin typeface="Georgia" panose="02040502050405020303" pitchFamily="18" charset="0"/>
              </a:rPr>
              <a:t>Westignhouse</a:t>
            </a:r>
            <a:r>
              <a:rPr lang="cs-CZ" dirty="0">
                <a:latin typeface="Georgia" panose="02040502050405020303" pitchFamily="18" charset="0"/>
              </a:rPr>
              <a:t> – rozprodej firem</a:t>
            </a:r>
          </a:p>
          <a:p>
            <a:r>
              <a:rPr lang="cs-CZ" dirty="0" err="1">
                <a:latin typeface="Georgia" panose="02040502050405020303" pitchFamily="18" charset="0"/>
              </a:rPr>
              <a:t>Rosatom</a:t>
            </a:r>
            <a:r>
              <a:rPr lang="cs-CZ" dirty="0">
                <a:latin typeface="Georgia" panose="02040502050405020303" pitchFamily="18" charset="0"/>
              </a:rPr>
              <a:t> – </a:t>
            </a:r>
            <a:r>
              <a:rPr lang="cs-CZ" dirty="0" err="1">
                <a:latin typeface="Georgia" panose="02040502050405020303" pitchFamily="18" charset="0"/>
              </a:rPr>
              <a:t>Ižora</a:t>
            </a:r>
            <a:r>
              <a:rPr lang="cs-CZ" dirty="0">
                <a:latin typeface="Georgia" panose="02040502050405020303" pitchFamily="18" charset="0"/>
              </a:rPr>
              <a:t> (pod </a:t>
            </a:r>
            <a:r>
              <a:rPr lang="cs-CZ" dirty="0" err="1">
                <a:latin typeface="Georgia" panose="02040502050405020303" pitchFamily="18" charset="0"/>
              </a:rPr>
              <a:t>Gazprom</a:t>
            </a:r>
            <a:r>
              <a:rPr lang="cs-CZ" dirty="0">
                <a:latin typeface="Georgia" panose="02040502050405020303" pitchFamily="18" charset="0"/>
              </a:rPr>
              <a:t>)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7702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Stavební firmy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Georgia" panose="02040502050405020303" pitchFamily="18" charset="0"/>
              </a:rPr>
              <a:t>Stavební firmy mají dvě základní věty:</a:t>
            </a:r>
          </a:p>
          <a:p>
            <a:pPr lvl="1"/>
            <a:r>
              <a:rPr lang="cs-CZ" sz="3200" b="1" dirty="0">
                <a:latin typeface="Georgia" panose="02040502050405020303" pitchFamily="18" charset="0"/>
              </a:rPr>
              <a:t>1. Nic nebude problém</a:t>
            </a:r>
          </a:p>
          <a:p>
            <a:pPr marL="457200" lvl="1" indent="0">
              <a:buNone/>
            </a:pPr>
            <a:r>
              <a:rPr lang="cs-CZ" sz="3200" dirty="0">
                <a:latin typeface="Georgia" panose="02040502050405020303" pitchFamily="18" charset="0"/>
              </a:rPr>
              <a:t>	(do podpisu smlouvy)</a:t>
            </a:r>
          </a:p>
          <a:p>
            <a:pPr lvl="1"/>
            <a:r>
              <a:rPr lang="cs-CZ" sz="3200" b="1" dirty="0">
                <a:latin typeface="Georgia" panose="02040502050405020303" pitchFamily="18" charset="0"/>
              </a:rPr>
              <a:t>2. Všechno je problém</a:t>
            </a:r>
          </a:p>
          <a:p>
            <a:pPr marL="914400" lvl="2" indent="0">
              <a:buNone/>
            </a:pPr>
            <a:r>
              <a:rPr lang="cs-CZ" sz="3200" dirty="0">
                <a:latin typeface="Georgia" panose="02040502050405020303" pitchFamily="18" charset="0"/>
              </a:rPr>
              <a:t>(po zahájení stavby)</a:t>
            </a:r>
          </a:p>
          <a:p>
            <a:r>
              <a:rPr lang="cs-CZ" dirty="0">
                <a:latin typeface="Georgia" panose="02040502050405020303" pitchFamily="18" charset="0"/>
              </a:rPr>
              <a:t>Chybějící odbornosti: prakticky všechny (extrém: svářeči)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0721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Budoucnost ?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Georgia" panose="02040502050405020303" pitchFamily="18" charset="0"/>
              </a:rPr>
              <a:t>Pokud myslíme vážně „boj s CO</a:t>
            </a:r>
            <a:r>
              <a:rPr lang="cs-CZ" baseline="-25000" dirty="0">
                <a:latin typeface="Georgia" panose="02040502050405020303" pitchFamily="18" charset="0"/>
              </a:rPr>
              <a:t>2</a:t>
            </a:r>
            <a:r>
              <a:rPr lang="cs-CZ" dirty="0">
                <a:latin typeface="Georgia" panose="02040502050405020303" pitchFamily="18" charset="0"/>
              </a:rPr>
              <a:t>“, má atom budoucnost – na rozdíl od fosilních paliv</a:t>
            </a:r>
          </a:p>
          <a:p>
            <a:pPr marL="0" indent="0">
              <a:buNone/>
            </a:pPr>
            <a:r>
              <a:rPr lang="cs-CZ" b="1" dirty="0">
                <a:latin typeface="Georgia" panose="02040502050405020303" pitchFamily="18" charset="0"/>
              </a:rPr>
              <a:t>Ale…</a:t>
            </a:r>
          </a:p>
          <a:p>
            <a:r>
              <a:rPr lang="cs-CZ" dirty="0">
                <a:latin typeface="Georgia" panose="02040502050405020303" pitchFamily="18" charset="0"/>
              </a:rPr>
              <a:t>Firmy se musí znovu naučit projektovat a stavět jaderné elektrárny</a:t>
            </a:r>
          </a:p>
          <a:p>
            <a:r>
              <a:rPr lang="cs-CZ" dirty="0">
                <a:latin typeface="Georgia" panose="02040502050405020303" pitchFamily="18" charset="0"/>
              </a:rPr>
              <a:t>Současně nesmíme ztratit veřejnou podporu atomu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5083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Zvláštní případ: Čína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>
              <a:latin typeface="Georgia" panose="02040502050405020303" pitchFamily="18" charset="0"/>
            </a:endParaRPr>
          </a:p>
          <a:p>
            <a:r>
              <a:rPr lang="cs-CZ" dirty="0">
                <a:latin typeface="Georgia" panose="02040502050405020303" pitchFamily="18" charset="0"/>
              </a:rPr>
              <a:t>Čína má </a:t>
            </a:r>
            <a:r>
              <a:rPr lang="cs-CZ" b="1" dirty="0">
                <a:latin typeface="Georgia" panose="02040502050405020303" pitchFamily="18" charset="0"/>
              </a:rPr>
              <a:t>dva silné důvody </a:t>
            </a:r>
            <a:r>
              <a:rPr lang="cs-CZ" dirty="0">
                <a:latin typeface="Georgia" panose="02040502050405020303" pitchFamily="18" charset="0"/>
              </a:rPr>
              <a:t>podporovat různé typy jaderných reaktorů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r>
              <a:rPr lang="cs-CZ" dirty="0">
                <a:latin typeface="Georgia" panose="02040502050405020303" pitchFamily="18" charset="0"/>
              </a:rPr>
              <a:t>Ty důvody se jmenují </a:t>
            </a:r>
            <a:r>
              <a:rPr lang="cs-CZ" b="1" dirty="0" err="1">
                <a:latin typeface="Georgia" panose="02040502050405020303" pitchFamily="18" charset="0"/>
              </a:rPr>
              <a:t>First</a:t>
            </a:r>
            <a:r>
              <a:rPr lang="cs-CZ" b="1" dirty="0">
                <a:latin typeface="Georgia" panose="02040502050405020303" pitchFamily="18" charset="0"/>
              </a:rPr>
              <a:t> Island </a:t>
            </a:r>
            <a:r>
              <a:rPr lang="cs-CZ" b="1" dirty="0" err="1">
                <a:latin typeface="Georgia" panose="02040502050405020303" pitchFamily="18" charset="0"/>
              </a:rPr>
              <a:t>Chain</a:t>
            </a:r>
            <a:r>
              <a:rPr lang="cs-CZ" b="1" dirty="0">
                <a:latin typeface="Georgia" panose="02040502050405020303" pitchFamily="18" charset="0"/>
              </a:rPr>
              <a:t> </a:t>
            </a:r>
            <a:r>
              <a:rPr lang="cs-CZ" dirty="0">
                <a:latin typeface="Georgia" panose="02040502050405020303" pitchFamily="18" charset="0"/>
              </a:rPr>
              <a:t>a </a:t>
            </a:r>
            <a:r>
              <a:rPr lang="cs-CZ" b="1" dirty="0">
                <a:latin typeface="Georgia" panose="02040502050405020303" pitchFamily="18" charset="0"/>
              </a:rPr>
              <a:t>Second Island </a:t>
            </a:r>
            <a:r>
              <a:rPr lang="cs-CZ" b="1" dirty="0" err="1">
                <a:latin typeface="Georgia" panose="02040502050405020303" pitchFamily="18" charset="0"/>
              </a:rPr>
              <a:t>Chain</a:t>
            </a:r>
            <a:endParaRPr lang="cs-CZ" b="1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0147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F3397F3-5E5C-4A41-805F-3BCE6F66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37</a:t>
            </a:fld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F1C6384-D866-4E0A-926E-CE552CD68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628650"/>
            <a:ext cx="76962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35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A2/AD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latin typeface="Georgia" panose="02040502050405020303" pitchFamily="18" charset="0"/>
              </a:rPr>
              <a:t>Area Access and Area </a:t>
            </a:r>
            <a:r>
              <a:rPr lang="cs-CZ" b="1" dirty="0" err="1">
                <a:latin typeface="Georgia" panose="02040502050405020303" pitchFamily="18" charset="0"/>
              </a:rPr>
              <a:t>Denial</a:t>
            </a:r>
            <a:r>
              <a:rPr lang="cs-CZ" b="1" dirty="0">
                <a:latin typeface="Georgia" panose="02040502050405020303" pitchFamily="18" charset="0"/>
              </a:rPr>
              <a:t> (A2/AD): </a:t>
            </a:r>
            <a:r>
              <a:rPr lang="cs-CZ" dirty="0">
                <a:latin typeface="Georgia" panose="02040502050405020303" pitchFamily="18" charset="0"/>
              </a:rPr>
              <a:t>původně čistě vojenský pojem, dnes politický koncept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r>
              <a:rPr lang="cs-CZ" dirty="0">
                <a:latin typeface="Georgia" panose="02040502050405020303" pitchFamily="18" charset="0"/>
              </a:rPr>
              <a:t>Díky námořnictvu mohou USA konvenčními silami omezit Čínu, ale ta nemůže omezit USA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304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F3397F3-5E5C-4A41-805F-3BCE6F66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39</a:t>
            </a:fld>
            <a:endParaRPr lang="cs-CZ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ECA3276-2D86-41E9-B778-DF08EC51B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" y="980728"/>
            <a:ext cx="8111649" cy="511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Složitá věc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Georgia" panose="02040502050405020303" pitchFamily="18" charset="0"/>
              </a:rPr>
              <a:t>Demokracie je z podstaty věci pomalá: stojí na dohodě a vzájemně přijatelných řešeních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r>
              <a:rPr lang="cs-CZ" dirty="0">
                <a:latin typeface="Georgia" panose="02040502050405020303" pitchFamily="18" charset="0"/>
              </a:rPr>
              <a:t>Pro vybudování čehokoli složitého (třeba jaderné elektrárny) je to nevhodný systém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r>
              <a:rPr lang="cs-CZ" dirty="0">
                <a:latin typeface="Georgia" panose="02040502050405020303" pitchFamily="18" charset="0"/>
              </a:rPr>
              <a:t>Ale moc příjemně se v ní žije…</a:t>
            </a:r>
          </a:p>
          <a:p>
            <a:pPr lvl="1"/>
            <a:endParaRPr lang="cs-CZ" sz="3200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8137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První čínský krok: obrana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latin typeface="Georgia" panose="02040502050405020303" pitchFamily="18" charset="0"/>
              </a:rPr>
              <a:t>Čína</a:t>
            </a:r>
            <a:r>
              <a:rPr lang="cs-CZ" dirty="0">
                <a:latin typeface="Georgia" panose="02040502050405020303" pitchFamily="18" charset="0"/>
              </a:rPr>
              <a:t> si dala strategický úkol </a:t>
            </a:r>
            <a:r>
              <a:rPr lang="cs-CZ" b="1" dirty="0">
                <a:latin typeface="Georgia" panose="02040502050405020303" pitchFamily="18" charset="0"/>
              </a:rPr>
              <a:t>vytlačit USA z prvního ostrovní řetězce </a:t>
            </a:r>
            <a:r>
              <a:rPr lang="cs-CZ" dirty="0">
                <a:latin typeface="Georgia" panose="02040502050405020303" pitchFamily="18" charset="0"/>
              </a:rPr>
              <a:t>do roku 2030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r>
              <a:rPr lang="cs-CZ" dirty="0">
                <a:latin typeface="Georgia" panose="02040502050405020303" pitchFamily="18" charset="0"/>
              </a:rPr>
              <a:t>První krok:</a:t>
            </a:r>
            <a:r>
              <a:rPr lang="cs-CZ" b="1" dirty="0">
                <a:latin typeface="Georgia" panose="02040502050405020303" pitchFamily="18" charset="0"/>
              </a:rPr>
              <a:t> výstavba umělých ostrovů </a:t>
            </a:r>
            <a:r>
              <a:rPr lang="cs-CZ" dirty="0">
                <a:latin typeface="Georgia" panose="02040502050405020303" pitchFamily="18" charset="0"/>
              </a:rPr>
              <a:t>v jihočínském moři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7536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F3397F3-5E5C-4A41-805F-3BCE6F66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41</a:t>
            </a:fld>
            <a:endParaRPr lang="cs-CZ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6E98A47-FEC5-45FF-9BF7-2BC760A57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647700"/>
            <a:ext cx="7696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72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>
                <a:solidFill>
                  <a:schemeClr val="tx2"/>
                </a:solidFill>
                <a:latin typeface="Georgia" pitchFamily="18" charset="0"/>
              </a:rPr>
              <a:t>Fiery</a:t>
            </a:r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 </a:t>
            </a:r>
            <a:r>
              <a:rPr lang="cs-CZ" b="1" dirty="0" err="1">
                <a:solidFill>
                  <a:schemeClr val="tx2"/>
                </a:solidFill>
                <a:latin typeface="Georgia" pitchFamily="18" charset="0"/>
              </a:rPr>
              <a:t>Ross</a:t>
            </a:r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 </a:t>
            </a:r>
            <a:r>
              <a:rPr lang="cs-CZ" b="1" dirty="0" err="1">
                <a:solidFill>
                  <a:schemeClr val="tx2"/>
                </a:solidFill>
                <a:latin typeface="Georgia" pitchFamily="18" charset="0"/>
              </a:rPr>
              <a:t>Reef</a:t>
            </a:r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, 2019</a:t>
            </a:r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264769-77EF-4CD0-90DE-F7D7F2D423C4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17B4860-DCA7-4F3F-8050-10205785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90" y="1219008"/>
            <a:ext cx="7693819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95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Druhý čínský krok: ponorky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Georgia" panose="02040502050405020303" pitchFamily="18" charset="0"/>
              </a:rPr>
              <a:t>Čína si dala strategický úkol </a:t>
            </a:r>
            <a:r>
              <a:rPr lang="cs-CZ" b="1" dirty="0">
                <a:latin typeface="Georgia" panose="02040502050405020303" pitchFamily="18" charset="0"/>
              </a:rPr>
              <a:t>vytlačit USA z druhého ostrovního řetězce</a:t>
            </a:r>
            <a:r>
              <a:rPr lang="cs-CZ" dirty="0">
                <a:latin typeface="Georgia" panose="02040502050405020303" pitchFamily="18" charset="0"/>
              </a:rPr>
              <a:t> do roku 2050</a:t>
            </a:r>
          </a:p>
          <a:p>
            <a:pPr marL="0" indent="0">
              <a:buNone/>
            </a:pPr>
            <a:endParaRPr lang="cs-CZ" dirty="0">
              <a:latin typeface="Georgia" panose="02040502050405020303" pitchFamily="18" charset="0"/>
            </a:endParaRPr>
          </a:p>
          <a:p>
            <a:r>
              <a:rPr lang="cs-CZ" dirty="0">
                <a:latin typeface="Georgia" panose="02040502050405020303" pitchFamily="18" charset="0"/>
              </a:rPr>
              <a:t>Základem jsou jaderné ponorky a letadlové lodě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1319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Ponorky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Georgia" panose="02040502050405020303" pitchFamily="18" charset="0"/>
              </a:rPr>
              <a:t>Čína již má jaderné ponorky (třídy Jin, </a:t>
            </a:r>
            <a:r>
              <a:rPr lang="cs-CZ" dirty="0" err="1">
                <a:latin typeface="Georgia" panose="02040502050405020303" pitchFamily="18" charset="0"/>
              </a:rPr>
              <a:t>Xia</a:t>
            </a:r>
            <a:r>
              <a:rPr lang="cs-CZ" dirty="0">
                <a:latin typeface="Georgia" panose="02040502050405020303" pitchFamily="18" charset="0"/>
              </a:rPr>
              <a:t>, </a:t>
            </a:r>
            <a:r>
              <a:rPr lang="cs-CZ" dirty="0" err="1">
                <a:latin typeface="Georgia" panose="02040502050405020303" pitchFamily="18" charset="0"/>
              </a:rPr>
              <a:t>Shang</a:t>
            </a:r>
            <a:r>
              <a:rPr lang="cs-CZ" dirty="0">
                <a:latin typeface="Georgia" panose="02040502050405020303" pitchFamily="18" charset="0"/>
              </a:rPr>
              <a:t>, Han [NATO], resp. třídy 091-094 [čínské designace])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r>
              <a:rPr lang="cs-CZ" dirty="0">
                <a:latin typeface="Georgia" panose="02040502050405020303" pitchFamily="18" charset="0"/>
              </a:rPr>
              <a:t>Vývoj trval desetiletí (od počátku 70.let), stále zůstává problém tepelné stopy reaktoru (300 </a:t>
            </a:r>
            <a:r>
              <a:rPr lang="cs-CZ" dirty="0" err="1">
                <a:latin typeface="Georgia" panose="02040502050405020303" pitchFamily="18" charset="0"/>
              </a:rPr>
              <a:t>Mwe</a:t>
            </a:r>
            <a:r>
              <a:rPr lang="cs-CZ" dirty="0">
                <a:latin typeface="Georgia" panose="02040502050405020303" pitchFamily="18" charset="0"/>
              </a:rPr>
              <a:t> ≈ 900 </a:t>
            </a:r>
            <a:r>
              <a:rPr lang="cs-CZ" dirty="0" err="1">
                <a:latin typeface="Georgia" panose="02040502050405020303" pitchFamily="18" charset="0"/>
              </a:rPr>
              <a:t>MWt</a:t>
            </a:r>
            <a:r>
              <a:rPr lang="cs-CZ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16890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Krátcí vs. Dlouzí 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Georgia" panose="02040502050405020303" pitchFamily="18" charset="0"/>
              </a:rPr>
              <a:t>Globální soutěž mezi zeměmi s krátkým časovým horizontem (demokracie) a dlouhým časovým horizontem (diktatury)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r>
              <a:rPr lang="cs-CZ" dirty="0">
                <a:latin typeface="Georgia" panose="02040502050405020303" pitchFamily="18" charset="0"/>
              </a:rPr>
              <a:t>Pokud má demokracie přežít, musí se opět naučit uvažovat v řádu desetiletí</a:t>
            </a:r>
            <a:r>
              <a:rPr lang="cs-CZ">
                <a:latin typeface="Georgia" panose="02040502050405020303" pitchFamily="18" charset="0"/>
              </a:rPr>
              <a:t>, generací</a:t>
            </a:r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r>
              <a:rPr lang="cs-CZ" dirty="0">
                <a:latin typeface="Georgia" panose="02040502050405020303" pitchFamily="18" charset="0"/>
              </a:rPr>
              <a:t>Pokud ne, učte se čínsky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005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Cena hlasu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Georgia" panose="02040502050405020303" pitchFamily="18" charset="0"/>
              </a:rPr>
              <a:t>Problémem každé demokracie je, jak počítat hlasy. (Tohle není narážka na nedávné americké volby…)</a:t>
            </a:r>
          </a:p>
          <a:p>
            <a:endParaRPr lang="cs-CZ" dirty="0">
              <a:latin typeface="Georgia" panose="02040502050405020303" pitchFamily="18" charset="0"/>
            </a:endParaRPr>
          </a:p>
          <a:p>
            <a:r>
              <a:rPr lang="cs-CZ" dirty="0">
                <a:latin typeface="Georgia" panose="02040502050405020303" pitchFamily="18" charset="0"/>
              </a:rPr>
              <a:t>Velikost volebního okrsku + volební systém rozhodnou, jakou reálnou cenu má jeden voličský hlas.</a:t>
            </a:r>
          </a:p>
          <a:p>
            <a:pPr lvl="1"/>
            <a:endParaRPr lang="cs-CZ" sz="3200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030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>
                <a:solidFill>
                  <a:schemeClr val="tx2"/>
                </a:solidFill>
                <a:latin typeface="Georgia" pitchFamily="18" charset="0"/>
              </a:rPr>
              <a:t>One</a:t>
            </a:r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 man, </a:t>
            </a:r>
            <a:r>
              <a:rPr lang="cs-CZ" b="1" dirty="0" err="1">
                <a:solidFill>
                  <a:schemeClr val="tx2"/>
                </a:solidFill>
                <a:latin typeface="Georgia" pitchFamily="18" charset="0"/>
              </a:rPr>
              <a:t>one</a:t>
            </a:r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 </a:t>
            </a:r>
            <a:r>
              <a:rPr lang="cs-CZ" b="1" dirty="0" err="1">
                <a:solidFill>
                  <a:schemeClr val="tx2"/>
                </a:solidFill>
                <a:latin typeface="Georgia" pitchFamily="18" charset="0"/>
              </a:rPr>
              <a:t>vote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cs-CZ" dirty="0">
              <a:latin typeface="Georgia" panose="02040502050405020303" pitchFamily="18" charset="0"/>
            </a:endParaRPr>
          </a:p>
          <a:p>
            <a:pPr lvl="1"/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034F59BF-E773-4FDD-85AF-1184A8E64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7947"/>
              </p:ext>
            </p:extLst>
          </p:nvPr>
        </p:nvGraphicFramePr>
        <p:xfrm>
          <a:off x="2555776" y="1772816"/>
          <a:ext cx="3708412" cy="38853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72723546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109401745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země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počet </a:t>
                      </a:r>
                      <a:r>
                        <a:rPr lang="cs-CZ" dirty="0" err="1">
                          <a:latin typeface="Georgia" panose="02040502050405020303" pitchFamily="18" charset="0"/>
                        </a:rPr>
                        <a:t>MEPs</a:t>
                      </a:r>
                      <a:endParaRPr lang="cs-CZ" dirty="0">
                        <a:latin typeface="Georgia" panose="02040502050405020303" pitchFamily="18" charset="0"/>
                      </a:endParaRPr>
                    </a:p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(od 2020)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683788"/>
                  </a:ext>
                </a:extLst>
              </a:tr>
              <a:tr h="584056"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Německo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96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49706"/>
                  </a:ext>
                </a:extLst>
              </a:tr>
              <a:tr h="580926"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Francie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79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0651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Polsko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52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722708"/>
                  </a:ext>
                </a:extLst>
              </a:tr>
              <a:tr h="563210"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Česká republika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21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2993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Lucembursko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6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183"/>
                  </a:ext>
                </a:extLst>
              </a:tr>
              <a:tr h="436910"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Malta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6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1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10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>
                <a:solidFill>
                  <a:schemeClr val="tx2"/>
                </a:solidFill>
                <a:latin typeface="Georgia" pitchFamily="18" charset="0"/>
              </a:rPr>
              <a:t>One</a:t>
            </a:r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 man, </a:t>
            </a:r>
            <a:r>
              <a:rPr lang="cs-CZ" b="1" dirty="0" err="1">
                <a:solidFill>
                  <a:schemeClr val="tx2"/>
                </a:solidFill>
                <a:latin typeface="Georgia" pitchFamily="18" charset="0"/>
              </a:rPr>
              <a:t>one</a:t>
            </a:r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…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cs-CZ" dirty="0">
              <a:latin typeface="Georgia" panose="02040502050405020303" pitchFamily="18" charset="0"/>
            </a:endParaRPr>
          </a:p>
          <a:p>
            <a:pPr lvl="1"/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7</a:t>
            </a:fld>
            <a:endParaRPr lang="cs-CZ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034F59BF-E773-4FDD-85AF-1184A8E64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29445"/>
              </p:ext>
            </p:extLst>
          </p:nvPr>
        </p:nvGraphicFramePr>
        <p:xfrm>
          <a:off x="1709682" y="1993451"/>
          <a:ext cx="5724636" cy="39606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7272354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1264701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1094017451"/>
                    </a:ext>
                  </a:extLst>
                </a:gridCol>
              </a:tblGrid>
              <a:tr h="715469"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země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počet obyvatel</a:t>
                      </a:r>
                    </a:p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(miliony, 2018)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počet </a:t>
                      </a:r>
                      <a:r>
                        <a:rPr lang="cs-CZ" dirty="0" err="1">
                          <a:latin typeface="Georgia" panose="02040502050405020303" pitchFamily="18" charset="0"/>
                        </a:rPr>
                        <a:t>MEPs</a:t>
                      </a:r>
                      <a:endParaRPr lang="cs-CZ" dirty="0">
                        <a:latin typeface="Georgia" panose="02040502050405020303" pitchFamily="18" charset="0"/>
                      </a:endParaRPr>
                    </a:p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(od 2020)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683788"/>
                  </a:ext>
                </a:extLst>
              </a:tr>
              <a:tr h="584056"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Německo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82,8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96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49706"/>
                  </a:ext>
                </a:extLst>
              </a:tr>
              <a:tr h="580926"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Francie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67,2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79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0651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Polsko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38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52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722708"/>
                  </a:ext>
                </a:extLst>
              </a:tr>
              <a:tr h="563210"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Česká republika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10,6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21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2993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Lucembursko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0,6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6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183"/>
                  </a:ext>
                </a:extLst>
              </a:tr>
              <a:tr h="436910"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Malta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0,5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6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1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79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>
                <a:solidFill>
                  <a:schemeClr val="tx2"/>
                </a:solidFill>
                <a:latin typeface="Georgia" pitchFamily="18" charset="0"/>
              </a:rPr>
              <a:t>One</a:t>
            </a:r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 man, </a:t>
            </a:r>
            <a:r>
              <a:rPr lang="cs-CZ" b="1" dirty="0" err="1">
                <a:solidFill>
                  <a:schemeClr val="tx2"/>
                </a:solidFill>
                <a:latin typeface="Georgia" pitchFamily="18" charset="0"/>
              </a:rPr>
              <a:t>one</a:t>
            </a:r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 </a:t>
            </a:r>
            <a:r>
              <a:rPr lang="cs-CZ" b="1" dirty="0" err="1">
                <a:solidFill>
                  <a:schemeClr val="tx2"/>
                </a:solidFill>
                <a:latin typeface="Georgia" pitchFamily="18" charset="0"/>
              </a:rPr>
              <a:t>vote</a:t>
            </a:r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?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cs-CZ" dirty="0">
              <a:latin typeface="Georgia" panose="02040502050405020303" pitchFamily="18" charset="0"/>
            </a:endParaRPr>
          </a:p>
          <a:p>
            <a:pPr lvl="1"/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8</a:t>
            </a:fld>
            <a:endParaRPr lang="cs-CZ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034F59BF-E773-4FDD-85AF-1184A8E64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16123"/>
              </p:ext>
            </p:extLst>
          </p:nvPr>
        </p:nvGraphicFramePr>
        <p:xfrm>
          <a:off x="539552" y="1916832"/>
          <a:ext cx="7632848" cy="34563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7272354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1264701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1094017451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1124679368"/>
                    </a:ext>
                  </a:extLst>
                </a:gridCol>
              </a:tblGrid>
              <a:tr h="635469"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země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počet obyvatel</a:t>
                      </a:r>
                    </a:p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(miliony, 2018)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počet </a:t>
                      </a:r>
                      <a:r>
                        <a:rPr lang="cs-CZ" dirty="0" err="1">
                          <a:latin typeface="Georgia" panose="02040502050405020303" pitchFamily="18" charset="0"/>
                        </a:rPr>
                        <a:t>MEPs</a:t>
                      </a:r>
                      <a:endParaRPr lang="cs-CZ" dirty="0">
                        <a:latin typeface="Georgia" panose="02040502050405020303" pitchFamily="18" charset="0"/>
                      </a:endParaRPr>
                    </a:p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(od 2020)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občanů na 1 MEP (tisíce)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683788"/>
                  </a:ext>
                </a:extLst>
              </a:tr>
              <a:tr h="507186"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Německo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82,8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96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862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497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Francie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67,2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79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851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0651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Polsko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38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52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730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72270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Česká republika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10,6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21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504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2993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Lucembursko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0,6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6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100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183"/>
                  </a:ext>
                </a:extLst>
              </a:tr>
              <a:tr h="436910">
                <a:tc>
                  <a:txBody>
                    <a:bodyPr/>
                    <a:lstStyle/>
                    <a:p>
                      <a:r>
                        <a:rPr lang="cs-CZ" dirty="0">
                          <a:latin typeface="Georgia" panose="02040502050405020303" pitchFamily="18" charset="0"/>
                        </a:rPr>
                        <a:t>Malta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0,5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6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Georgia" panose="02040502050405020303" pitchFamily="18" charset="0"/>
                        </a:rPr>
                        <a:t>83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1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44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EU vážené hlasy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Georgia" panose="02040502050405020303" pitchFamily="18" charset="0"/>
              </a:rPr>
              <a:t>Od velkého rozšíření (2004) do roku 2014 se v Radě EU hlasovalo tzv. váženými hlasy, které výrazně zvýhodňovaly malé státy</a:t>
            </a:r>
          </a:p>
          <a:p>
            <a:r>
              <a:rPr lang="cs-CZ" dirty="0">
                <a:latin typeface="Georgia" panose="02040502050405020303" pitchFamily="18" charset="0"/>
              </a:rPr>
              <a:t>Německo (82 milionů lidí) – 29</a:t>
            </a:r>
          </a:p>
          <a:p>
            <a:r>
              <a:rPr lang="cs-CZ" dirty="0">
                <a:latin typeface="Georgia" panose="02040502050405020303" pitchFamily="18" charset="0"/>
              </a:rPr>
              <a:t>Česká republika (10 milionů) – 12</a:t>
            </a:r>
          </a:p>
          <a:p>
            <a:r>
              <a:rPr lang="cs-CZ" dirty="0">
                <a:latin typeface="Georgia" panose="02040502050405020303" pitchFamily="18" charset="0"/>
              </a:rPr>
              <a:t>Slovensko (5 milionů) – 7</a:t>
            </a:r>
          </a:p>
          <a:p>
            <a:r>
              <a:rPr lang="cs-CZ" dirty="0">
                <a:latin typeface="Georgia" panose="02040502050405020303" pitchFamily="18" charset="0"/>
              </a:rPr>
              <a:t>Malta (400 tisíc lidí) – 3 </a:t>
            </a:r>
          </a:p>
          <a:p>
            <a:pPr lvl="1"/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cs-CZ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589038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4560</TotalTime>
  <Words>1477</Words>
  <Application>Microsoft Office PowerPoint</Application>
  <PresentationFormat>Předvádění na obrazovce (4:3)</PresentationFormat>
  <Paragraphs>414</Paragraphs>
  <Slides>45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45</vt:i4>
      </vt:variant>
    </vt:vector>
  </HeadingPairs>
  <TitlesOfParts>
    <vt:vector size="49" baseType="lpstr">
      <vt:lpstr>Arial</vt:lpstr>
      <vt:lpstr>Calibri</vt:lpstr>
      <vt:lpstr>Georgia</vt:lpstr>
      <vt:lpstr>Motiv sady Office</vt:lpstr>
      <vt:lpstr>Energetická bezpečnost: energetika a demokracie</vt:lpstr>
      <vt:lpstr>Nejprve aktuality</vt:lpstr>
      <vt:lpstr>Cenový strop G7</vt:lpstr>
      <vt:lpstr>Složitá věc</vt:lpstr>
      <vt:lpstr>Cena hlasu</vt:lpstr>
      <vt:lpstr>One man, one vote</vt:lpstr>
      <vt:lpstr>One man, one…</vt:lpstr>
      <vt:lpstr>One man, one vote?</vt:lpstr>
      <vt:lpstr>EU vážené hlasy</vt:lpstr>
      <vt:lpstr>143 = 67</vt:lpstr>
      <vt:lpstr>Hlasování dnes</vt:lpstr>
      <vt:lpstr>Jak moc se změnilo</vt:lpstr>
      <vt:lpstr>Prezentace aplikace PowerPoint</vt:lpstr>
      <vt:lpstr>Příklad: migrace</vt:lpstr>
      <vt:lpstr>Od států k federaci</vt:lpstr>
      <vt:lpstr>Paříž, 5.1.2019</vt:lpstr>
      <vt:lpstr>Prezentace aplikace PowerPoint</vt:lpstr>
      <vt:lpstr>Prezentace aplikace PowerPoint</vt:lpstr>
      <vt:lpstr>Očima investora</vt:lpstr>
      <vt:lpstr>Prezentace aplikace PowerPoint</vt:lpstr>
      <vt:lpstr>Prezentace aplikace PowerPoint</vt:lpstr>
      <vt:lpstr>Bez subvencí nic</vt:lpstr>
      <vt:lpstr>UK first, first time</vt:lpstr>
      <vt:lpstr>Výsledek</vt:lpstr>
      <vt:lpstr>UK first, second time</vt:lpstr>
      <vt:lpstr>Od NIMBY k BANANA</vt:lpstr>
      <vt:lpstr>Veřejnost</vt:lpstr>
      <vt:lpstr>Be inoffensive</vt:lpstr>
      <vt:lpstr>Specifika jádra obecně</vt:lpstr>
      <vt:lpstr>Stasis</vt:lpstr>
      <vt:lpstr>Problémy Gen III</vt:lpstr>
      <vt:lpstr>Projekt</vt:lpstr>
      <vt:lpstr>Rozpad řetězce</vt:lpstr>
      <vt:lpstr>Stavební firmy</vt:lpstr>
      <vt:lpstr>Budoucnost ?</vt:lpstr>
      <vt:lpstr>Zvláštní případ: Čína</vt:lpstr>
      <vt:lpstr>Prezentace aplikace PowerPoint</vt:lpstr>
      <vt:lpstr>A2/AD</vt:lpstr>
      <vt:lpstr>Prezentace aplikace PowerPoint</vt:lpstr>
      <vt:lpstr>První čínský krok: obrana</vt:lpstr>
      <vt:lpstr>Prezentace aplikace PowerPoint</vt:lpstr>
      <vt:lpstr>Fiery Ross Reef, 2019</vt:lpstr>
      <vt:lpstr>Druhý čínský krok: ponorky</vt:lpstr>
      <vt:lpstr>Ponorky</vt:lpstr>
      <vt:lpstr>Krátcí vs. Dlouzí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Energetická bezpečnost: proč právě teď?</dc:title>
  <dc:creator>X Y</dc:creator>
  <cp:lastModifiedBy>Knapek, Jaroslav</cp:lastModifiedBy>
  <cp:revision>342</cp:revision>
  <dcterms:modified xsi:type="dcterms:W3CDTF">2022-12-05T15:17:23Z</dcterms:modified>
</cp:coreProperties>
</file>