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26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rtlCol="0" anchor="b">
            <a:noAutofit/>
          </a:bodyPr>
          <a:lstStyle>
            <a:lvl1pPr algn="l">
              <a:defRPr sz="3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СТИЛЬ ОБРАЗЦА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/>
              <a:t>Образец подзаголовка</a:t>
            </a:r>
          </a:p>
        </p:txBody>
      </p:sp>
      <p:pic>
        <p:nvPicPr>
          <p:cNvPr id="8" name="Графический объект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180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Рыночное сравнение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23" name="Текст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24" name="Текст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129698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526261" y="4824188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2" name="Объект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938210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pic>
        <p:nvPicPr>
          <p:cNvPr id="11" name="Графический объект 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Графический объект 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Графический объект 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25" name="Объект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1129698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26" name="Объект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526261" y="5280763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endParaRPr lang="ru-RU" noProof="0"/>
          </a:p>
        </p:txBody>
      </p:sp>
      <p:sp>
        <p:nvSpPr>
          <p:cNvPr id="27" name="Объект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 hasCustomPrompt="1"/>
          </p:nvPr>
        </p:nvSpPr>
        <p:spPr>
          <a:xfrm>
            <a:off x="7938210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fld id="{05F0E9E9-6C01-4681-9BA6-546C9E21877D}" type="datetimeFigureOut">
              <a:rPr lang="ru-RU" smtClean="0"/>
              <a:t>05.06.2025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fld id="{9C06D341-AE77-41ED-B366-706F31F9D5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5231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Два объекта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 rtlCol="0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 noProof="0"/>
              <a:t>ЩЕЛКНИТЕ, ЧТОБЫ ИЗМЕНИТЬ 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fld id="{05F0E9E9-6C01-4681-9BA6-546C9E21877D}" type="datetimeFigureOut">
              <a:rPr lang="ru-RU" smtClean="0"/>
              <a:t>05.06.2025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fld id="{9C06D341-AE77-41ED-B366-706F31F9D5E5}" type="slidenum">
              <a:rPr lang="ru-RU" smtClean="0"/>
              <a:t>‹#›</a:t>
            </a:fld>
            <a:endParaRPr lang="ru-RU"/>
          </a:p>
        </p:txBody>
      </p:sp>
      <p:pic>
        <p:nvPicPr>
          <p:cNvPr id="11" name="Графический объект 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3804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Квадран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Заголовок 1">
            <a:extLst>
              <a:ext uri="{FF2B5EF4-FFF2-40B4-BE49-F238E27FC236}">
                <a16:creationId xmlns:a16="http://schemas.microsoft.com/office/drawing/2014/main" id="{B495A4C6-232E-4A1A-B575-7EF7F414FD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 rtlCol="0">
            <a:normAutofit/>
          </a:bodyPr>
          <a:lstStyle>
            <a:lvl1pPr algn="l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ЗАГОЛОВКА НА ОБРАЗЦЕ СЛАЙДА</a:t>
            </a:r>
          </a:p>
        </p:txBody>
      </p:sp>
      <p:sp>
        <p:nvSpPr>
          <p:cNvPr id="15" name="Текст 14">
            <a:extLst>
              <a:ext uri="{FF2B5EF4-FFF2-40B4-BE49-F238E27FC236}">
                <a16:creationId xmlns:a16="http://schemas.microsoft.com/office/drawing/2014/main" id="{2B4C6F7E-40F0-42B1-AFE0-D3C95660E0D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242517" y="1599947"/>
            <a:ext cx="1706965" cy="492025"/>
          </a:xfrm>
          <a:prstGeom prst="rect">
            <a:avLst/>
          </a:prstGeom>
        </p:spPr>
        <p:txBody>
          <a:bodyPr rtlCol="0"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all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ru-RU" noProof="0"/>
              <a:t>Щелкните, чтобы добавить имя</a:t>
            </a:r>
          </a:p>
        </p:txBody>
      </p:sp>
      <p:sp>
        <p:nvSpPr>
          <p:cNvPr id="18" name="Текст 14">
            <a:extLst>
              <a:ext uri="{FF2B5EF4-FFF2-40B4-BE49-F238E27FC236}">
                <a16:creationId xmlns:a16="http://schemas.microsoft.com/office/drawing/2014/main" id="{42EE46E3-709F-4AE9-AECE-FD647B6DCFD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738732" y="2378452"/>
            <a:ext cx="1183179" cy="492025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ru-RU" noProof="0"/>
              <a:t>Щелкните, чтобы добавить имя</a:t>
            </a:r>
          </a:p>
        </p:txBody>
      </p:sp>
      <p:sp>
        <p:nvSpPr>
          <p:cNvPr id="26" name="Текст 14">
            <a:extLst>
              <a:ext uri="{FF2B5EF4-FFF2-40B4-BE49-F238E27FC236}">
                <a16:creationId xmlns:a16="http://schemas.microsoft.com/office/drawing/2014/main" id="{3194FB4F-01AC-4A0E-BBE2-CF2B69F6FAC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522269" y="2169263"/>
            <a:ext cx="1706965" cy="1048575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1" cap="all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ru-RU" noProof="0"/>
              <a:t>Щелкните, чтобы добавить имя</a:t>
            </a:r>
          </a:p>
        </p:txBody>
      </p:sp>
      <p:sp>
        <p:nvSpPr>
          <p:cNvPr id="23" name="Текст 14">
            <a:extLst>
              <a:ext uri="{FF2B5EF4-FFF2-40B4-BE49-F238E27FC236}">
                <a16:creationId xmlns:a16="http://schemas.microsoft.com/office/drawing/2014/main" id="{8E76F955-6B23-4972-8E86-603F19ECF6C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21894" y="3528829"/>
            <a:ext cx="1393863" cy="492025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cap="all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ru-RU" noProof="0"/>
              <a:t>Щелкните, чтобы добавить имя</a:t>
            </a:r>
          </a:p>
        </p:txBody>
      </p:sp>
      <p:sp>
        <p:nvSpPr>
          <p:cNvPr id="17" name="Текст 14">
            <a:extLst>
              <a:ext uri="{FF2B5EF4-FFF2-40B4-BE49-F238E27FC236}">
                <a16:creationId xmlns:a16="http://schemas.microsoft.com/office/drawing/2014/main" id="{DDA77547-4FF4-4B15-96F1-DC9B00175B4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940449" y="3528829"/>
            <a:ext cx="1380681" cy="492025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cap="all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ru-RU" noProof="0"/>
              <a:t>Щелкните, чтобы добавить имя</a:t>
            </a:r>
          </a:p>
        </p:txBody>
      </p:sp>
      <p:sp>
        <p:nvSpPr>
          <p:cNvPr id="20" name="Текст 14">
            <a:extLst>
              <a:ext uri="{FF2B5EF4-FFF2-40B4-BE49-F238E27FC236}">
                <a16:creationId xmlns:a16="http://schemas.microsoft.com/office/drawing/2014/main" id="{6E6B6915-DFCC-44EB-9C61-6B7725D1B79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637747" y="4634331"/>
            <a:ext cx="1183179" cy="492025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ru-RU" noProof="0"/>
              <a:t>Щелкните, чтобы добавить имя</a:t>
            </a:r>
          </a:p>
        </p:txBody>
      </p:sp>
      <p:sp>
        <p:nvSpPr>
          <p:cNvPr id="19" name="Текст 14">
            <a:extLst>
              <a:ext uri="{FF2B5EF4-FFF2-40B4-BE49-F238E27FC236}">
                <a16:creationId xmlns:a16="http://schemas.microsoft.com/office/drawing/2014/main" id="{6718CC56-7B04-41D0-A320-CCCDC20D761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175224" y="4459860"/>
            <a:ext cx="1183179" cy="492025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ru-RU" noProof="0"/>
              <a:t>Щелкните, чтобы добавить имя</a:t>
            </a:r>
          </a:p>
        </p:txBody>
      </p:sp>
      <p:sp>
        <p:nvSpPr>
          <p:cNvPr id="21" name="Текст 14">
            <a:extLst>
              <a:ext uri="{FF2B5EF4-FFF2-40B4-BE49-F238E27FC236}">
                <a16:creationId xmlns:a16="http://schemas.microsoft.com/office/drawing/2014/main" id="{778E1C09-B7DB-4CE7-A5B9-90BCF54448B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552714" y="4321788"/>
            <a:ext cx="1183179" cy="492025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ru-RU" noProof="0"/>
              <a:t>Щелкните, чтобы добавить имя</a:t>
            </a:r>
          </a:p>
        </p:txBody>
      </p:sp>
      <p:sp>
        <p:nvSpPr>
          <p:cNvPr id="16" name="Текст 14">
            <a:extLst>
              <a:ext uri="{FF2B5EF4-FFF2-40B4-BE49-F238E27FC236}">
                <a16:creationId xmlns:a16="http://schemas.microsoft.com/office/drawing/2014/main" id="{7CFA026C-42CE-4C20-9DDE-417FDF6CB4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242517" y="5468790"/>
            <a:ext cx="1706965" cy="492025"/>
          </a:xfrm>
          <a:prstGeom prst="rect">
            <a:avLst/>
          </a:prstGeom>
        </p:spPr>
        <p:txBody>
          <a:bodyPr rtlCol="0"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all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ru-RU" noProof="0"/>
              <a:t>Щелкните, чтобы добавить имя</a:t>
            </a:r>
          </a:p>
        </p:txBody>
      </p:sp>
      <p:sp>
        <p:nvSpPr>
          <p:cNvPr id="22" name="Текст 14">
            <a:extLst>
              <a:ext uri="{FF2B5EF4-FFF2-40B4-BE49-F238E27FC236}">
                <a16:creationId xmlns:a16="http://schemas.microsoft.com/office/drawing/2014/main" id="{0AFAA95F-1461-496C-BAB4-D5D0594554F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801857" y="5195673"/>
            <a:ext cx="1183179" cy="492025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ru-RU" noProof="0"/>
              <a:t>Щелкните, чтобы добавить имя</a:t>
            </a:r>
          </a:p>
        </p:txBody>
      </p:sp>
      <p:cxnSp>
        <p:nvCxnSpPr>
          <p:cNvPr id="24" name="Прямая соединительная линия 23">
            <a:extLst>
              <a:ext uri="{FF2B5EF4-FFF2-40B4-BE49-F238E27FC236}">
                <a16:creationId xmlns:a16="http://schemas.microsoft.com/office/drawing/2014/main" id="{DD194B4E-75F4-47BE-B171-9C64697AB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2315757" y="3774842"/>
            <a:ext cx="7624692" cy="0"/>
          </a:xfrm>
          <a:prstGeom prst="line">
            <a:avLst/>
          </a:prstGeom>
          <a:ln w="444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>
            <a:extLst>
              <a:ext uri="{FF2B5EF4-FFF2-40B4-BE49-F238E27FC236}">
                <a16:creationId xmlns:a16="http://schemas.microsoft.com/office/drawing/2014/main" id="{FEFDA35F-76DF-4FDC-90C9-F9FEDF322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6096000" y="2091972"/>
            <a:ext cx="4678" cy="3376818"/>
          </a:xfrm>
          <a:prstGeom prst="line">
            <a:avLst/>
          </a:prstGeom>
          <a:ln w="444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Дата 2">
            <a:extLst>
              <a:ext uri="{FF2B5EF4-FFF2-40B4-BE49-F238E27FC236}">
                <a16:creationId xmlns:a16="http://schemas.microsoft.com/office/drawing/2014/main" id="{B8C04945-62C9-4964-8891-6D30EA90D2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fld id="{05F0E9E9-6C01-4681-9BA6-546C9E21877D}" type="datetimeFigureOut">
              <a:rPr lang="ru-RU" smtClean="0"/>
              <a:t>05.06.2025</a:t>
            </a:fld>
            <a:endParaRPr lang="ru-RU"/>
          </a:p>
        </p:txBody>
      </p:sp>
      <p:sp>
        <p:nvSpPr>
          <p:cNvPr id="32" name="Нижний колонтитул 3">
            <a:extLst>
              <a:ext uri="{FF2B5EF4-FFF2-40B4-BE49-F238E27FC236}">
                <a16:creationId xmlns:a16="http://schemas.microsoft.com/office/drawing/2014/main" id="{51029B8B-F669-4889-98DD-901661178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endParaRPr lang="ru-RU"/>
          </a:p>
        </p:txBody>
      </p:sp>
      <p:sp>
        <p:nvSpPr>
          <p:cNvPr id="33" name="Номер слайда 4">
            <a:extLst>
              <a:ext uri="{FF2B5EF4-FFF2-40B4-BE49-F238E27FC236}">
                <a16:creationId xmlns:a16="http://schemas.microsoft.com/office/drawing/2014/main" id="{7A0B84D6-438D-4B3B-B52C-6F5EC159B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fld id="{9C06D341-AE77-41ED-B366-706F31F9D5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52838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одержимо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Графический объект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Заголовок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ЗАГОЛОВКА НА ОБРАЗЦЕ СЛАЙДА</a:t>
            </a:r>
          </a:p>
        </p:txBody>
      </p:sp>
      <p:sp>
        <p:nvSpPr>
          <p:cNvPr id="20" name="Текст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25" name="Текст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26" name="Текст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27" name="Текст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28" name="Текст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29" name="Текст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21" name="Дата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fld id="{05F0E9E9-6C01-4681-9BA6-546C9E21877D}" type="datetimeFigureOut">
              <a:rPr lang="ru-RU" smtClean="0"/>
              <a:t>05.06.2025</a:t>
            </a:fld>
            <a:endParaRPr lang="ru-RU"/>
          </a:p>
        </p:txBody>
      </p:sp>
      <p:sp>
        <p:nvSpPr>
          <p:cNvPr id="22" name="Нижний колонтитул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endParaRPr lang="ru-RU"/>
          </a:p>
        </p:txBody>
      </p:sp>
      <p:sp>
        <p:nvSpPr>
          <p:cNvPr id="24" name="Номер слайда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fld id="{9C06D341-AE77-41ED-B366-706F31F9D5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64069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Диаграмма и таблица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ЗАГОЛОВКА НА ОБРАЗЦЕ СЛАЙДА</a:t>
            </a:r>
          </a:p>
        </p:txBody>
      </p:sp>
      <p:sp>
        <p:nvSpPr>
          <p:cNvPr id="15" name="Текст 14">
            <a:extLst>
              <a:ext uri="{FF2B5EF4-FFF2-40B4-BE49-F238E27FC236}">
                <a16:creationId xmlns:a16="http://schemas.microsoft.com/office/drawing/2014/main" id="{B250D272-9B39-4C2D-B0F5-21010D11E43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48749" y="1361938"/>
            <a:ext cx="6765925" cy="496888"/>
          </a:xfrm>
        </p:spPr>
        <p:txBody>
          <a:bodyPr rtlCol="0">
            <a:no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7" name="Заполнитель для диаграммы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838200" y="2286002"/>
            <a:ext cx="6094270" cy="3542143"/>
          </a:xfrm>
        </p:spPr>
        <p:txBody>
          <a:bodyPr rtlCol="0"/>
          <a:lstStyle/>
          <a:p>
            <a:pPr rtl="0"/>
            <a:r>
              <a:rPr lang="ru-RU" noProof="0"/>
              <a:t>Щелкните значок, чтобы добавить диаграмму</a:t>
            </a:r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339C283A-EC40-421C-8A0E-F9A3161C889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858125" y="2284624"/>
            <a:ext cx="3147332" cy="306388"/>
          </a:xfrm>
        </p:spPr>
        <p:txBody>
          <a:bodyPr rtlCol="0">
            <a:noAutofit/>
          </a:bodyPr>
          <a:lstStyle>
            <a:lvl1pPr marL="0" indent="0">
              <a:buNone/>
              <a:defRPr sz="1400" cap="all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13" name="Объект 12">
            <a:extLst>
              <a:ext uri="{FF2B5EF4-FFF2-40B4-BE49-F238E27FC236}">
                <a16:creationId xmlns:a16="http://schemas.microsoft.com/office/drawing/2014/main" id="{305CA2B1-D510-4949-A638-C1A064DA41A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858125" y="2779713"/>
            <a:ext cx="3148013" cy="3095625"/>
          </a:xfrm>
        </p:spPr>
        <p:txBody>
          <a:bodyPr rtlCol="0"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 rtl="0"/>
            <a:r>
              <a:rPr lang="ru-RU" noProof="0"/>
              <a:t>Щелкните, чтобы добавить содержимое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fld id="{05F0E9E9-6C01-4681-9BA6-546C9E21877D}" type="datetimeFigureOut">
              <a:rPr lang="ru-RU" smtClean="0"/>
              <a:t>05.06.2025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fld id="{9C06D341-AE77-41ED-B366-706F31F9D5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91746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Временная шкала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D46070C-E825-43D0-99F4-8B4614131131}"/>
              </a:ext>
            </a:extLst>
          </p:cNvPr>
          <p:cNvSpPr/>
          <p:nvPr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6" name="Текст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ru-RU" noProof="0"/>
              <a:t>Год</a:t>
            </a:r>
          </a:p>
        </p:txBody>
      </p:sp>
      <p:sp>
        <p:nvSpPr>
          <p:cNvPr id="7" name="Текст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8" name="Текст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9" name="Текст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0" name="Текст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ru-RU" noProof="0"/>
              <a:t>Год</a:t>
            </a:r>
          </a:p>
        </p:txBody>
      </p:sp>
      <p:sp>
        <p:nvSpPr>
          <p:cNvPr id="12" name="Текст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3" name="Текст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4" name="Текст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5" name="Текст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6" name="Текст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7" name="Текст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8" name="Текст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9" name="Текст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0" name="Текст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1" name="Текст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2" name="Текст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3" name="Текст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4" name="Текст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5" name="Текст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6" name="Текст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7" name="Текст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8" name="Текст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9" name="Текст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30" name="Текст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31" name="Текст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FFA35437-CCDE-4D92-B879-F23B329C8EC3}"/>
              </a:ext>
            </a:extLst>
          </p:cNvPr>
          <p:cNvSpPr/>
          <p:nvPr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36" name="Дата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fld id="{05F0E9E9-6C01-4681-9BA6-546C9E21877D}" type="datetimeFigureOut">
              <a:rPr lang="ru-RU" smtClean="0"/>
              <a:t>05.06.2025</a:t>
            </a:fld>
            <a:endParaRPr lang="ru-RU"/>
          </a:p>
        </p:txBody>
      </p:sp>
      <p:sp>
        <p:nvSpPr>
          <p:cNvPr id="37" name="Нижний колонтитул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endParaRPr lang="ru-RU"/>
          </a:p>
        </p:txBody>
      </p:sp>
      <p:sp>
        <p:nvSpPr>
          <p:cNvPr id="38" name="Номер слайда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fld id="{9C06D341-AE77-41ED-B366-706F31F9D5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03049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mart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полнитель графического элемента SmartArt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 hasCustomPrompt="1"/>
          </p:nvPr>
        </p:nvSpPr>
        <p:spPr>
          <a:xfrm>
            <a:off x="838200" y="2136776"/>
            <a:ext cx="10515600" cy="369764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графический элемент SmartArt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ЗАГОЛОВКА НА ОБРАЗЦЕ СЛАЙДА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fld id="{05F0E9E9-6C01-4681-9BA6-546C9E21877D}" type="datetimeFigureOut">
              <a:rPr lang="ru-RU" smtClean="0"/>
              <a:t>05.06.2025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endParaRPr lang="ru-RU"/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66988B2D-0240-4256-8268-4B9FF1E72363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D8EEAAE1-3D04-41C3-B2D2-B3BEF34C3B27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fld id="{9C06D341-AE77-41ED-B366-706F31F9D5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26128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лайд команды: 4 человека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ЗАГОЛОВКА НА ОБРАЗЦЕ СЛАЙДА</a:t>
            </a:r>
          </a:p>
        </p:txBody>
      </p:sp>
      <p:sp>
        <p:nvSpPr>
          <p:cNvPr id="11" name="Рисунок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17" name="Рисунок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18" name="Рисунок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1400"/>
            </a:lvl1pPr>
            <a:lvl2pPr marL="45720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19" name="Рисунок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3248" y="5084524"/>
            <a:ext cx="2123743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3" name="Текст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692980" y="5099206"/>
            <a:ext cx="2135755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4" name="Текст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83644" y="5099206"/>
            <a:ext cx="2123743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5" name="Текст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03525" y="5084524"/>
            <a:ext cx="2123742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6" name="Текст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7" name="Текст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8" name="Текст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9" name="Текст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fld id="{05F0E9E9-6C01-4681-9BA6-546C9E21877D}" type="datetimeFigureOut">
              <a:rPr lang="ru-RU" smtClean="0"/>
              <a:t>05.06.2025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fld id="{9C06D341-AE77-41ED-B366-706F31F9D5E5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12168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лайд команды: 8 человек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ЗАГОЛОВКА НА ОБРАЗЦЕ СЛАЙДА</a:t>
            </a:r>
          </a:p>
        </p:txBody>
      </p:sp>
      <p:sp>
        <p:nvSpPr>
          <p:cNvPr id="11" name="Рисунок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17" name="Рисунок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18" name="Рисунок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 rtlCol="0">
            <a:noAutofit/>
          </a:bodyPr>
          <a:lstStyle>
            <a:lvl1pPr marL="0" indent="0" algn="l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19" name="Рисунок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6" name="Текст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3" name="Текст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7" name="Текст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4" name="Текст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8" name="Текст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5" name="Текст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9" name="Текст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55" name="Рисунок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56" name="Рисунок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57" name="Рисунок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58" name="Рисунок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54" name="Текст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62" name="Текст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59" name="Текст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63" name="Текст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60" name="Текст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64" name="Текст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61" name="Текст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65" name="Текст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05F0E9E9-6C01-4681-9BA6-546C9E21877D}" type="datetimeFigureOut">
              <a:rPr lang="ru-RU" smtClean="0"/>
              <a:t>05.06.2025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9C06D341-AE77-41ED-B366-706F31F9D5E5}" type="slidenum">
              <a:rPr lang="ru-RU" smtClean="0"/>
              <a:t>‹#›</a:t>
            </a:fld>
            <a:endParaRPr lang="ru-RU"/>
          </a:p>
        </p:txBody>
      </p:sp>
      <p:pic>
        <p:nvPicPr>
          <p:cNvPr id="13" name="Графический объект 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Графический объект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2091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содержимо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ЗАГОЛОВКА НА ОБРАЗЦЕ СЛАЙДА</a:t>
            </a:r>
          </a:p>
        </p:txBody>
      </p:sp>
      <p:sp>
        <p:nvSpPr>
          <p:cNvPr id="11" name="Объект 10">
            <a:extLst>
              <a:ext uri="{FF2B5EF4-FFF2-40B4-BE49-F238E27FC236}">
                <a16:creationId xmlns:a16="http://schemas.microsoft.com/office/drawing/2014/main" id="{ADC2540D-94C4-405B-8607-0CEDD6F54B9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ru-RU" noProof="0"/>
              <a:t>Щелкните, чтобы добавить содержимое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17" name="Текст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200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24" name="Объект 10">
            <a:extLst>
              <a:ext uri="{FF2B5EF4-FFF2-40B4-BE49-F238E27FC236}">
                <a16:creationId xmlns:a16="http://schemas.microsoft.com/office/drawing/2014/main" id="{11C6EC54-ADFA-4CFF-9E9B-DC7E96C854C2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0565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ru-RU" noProof="0"/>
              <a:t>Щелкните, чтобы добавить содержимое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18" name="Текст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 noProof="0"/>
              <a:t>ЩЕЛКНИТЕ, ЧТОБЫ ИЗМЕНИТЬ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3562665" y="5120722"/>
            <a:ext cx="2342205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25" name="Объект 10">
            <a:extLst>
              <a:ext uri="{FF2B5EF4-FFF2-40B4-BE49-F238E27FC236}">
                <a16:creationId xmlns:a16="http://schemas.microsoft.com/office/drawing/2014/main" id="{1B6DD41C-FCE2-4AC6-A235-2FF1B905DAAD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3011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ru-RU" noProof="0"/>
              <a:t>Щелкните, чтобы добавить содержимое</a:t>
            </a:r>
          </a:p>
        </p:txBody>
      </p:sp>
      <p:sp>
        <p:nvSpPr>
          <p:cNvPr id="21" name="Текст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19" name="Текст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2" name="Объект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298609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26" name="Объект 10">
            <a:extLst>
              <a:ext uri="{FF2B5EF4-FFF2-40B4-BE49-F238E27FC236}">
                <a16:creationId xmlns:a16="http://schemas.microsoft.com/office/drawing/2014/main" id="{CEB4C3DB-E51E-4479-90C2-DFE5DB4B248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ru-RU" noProof="0"/>
              <a:t>Щелкните, чтобы добавить содержимое</a:t>
            </a:r>
          </a:p>
        </p:txBody>
      </p:sp>
      <p:sp>
        <p:nvSpPr>
          <p:cNvPr id="14" name="Текст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23" name="Текст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Объект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9023074" y="5120366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fld id="{05F0E9E9-6C01-4681-9BA6-546C9E21877D}" type="datetimeFigureOut">
              <a:rPr lang="ru-RU" smtClean="0"/>
              <a:t>05.06.2025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fld id="{9C06D341-AE77-41ED-B366-706F31F9D5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44003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Повестка дн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Графический объект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rtlCol="0" anchor="b">
            <a:normAutofit/>
          </a:bodyPr>
          <a:lstStyle>
            <a:lvl1pPr>
              <a:defRPr sz="28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СТИЛЬ ОБРАЗЦА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499" y="2924175"/>
            <a:ext cx="3171825" cy="2519363"/>
          </a:xfrm>
        </p:spPr>
        <p:txBody>
          <a:bodyPr rtlCol="0"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>
            <a:lvl1pPr>
              <a:defRPr sz="900"/>
            </a:lvl1pPr>
          </a:lstStyle>
          <a:p>
            <a:fld id="{05F0E9E9-6C01-4681-9BA6-546C9E21877D}" type="datetimeFigureOut">
              <a:rPr lang="ru-RU" smtClean="0"/>
              <a:t>05.06.2025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>
            <a:lvl1pPr>
              <a:defRPr sz="900"/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>
            <a:lvl1pPr>
              <a:defRPr sz="900"/>
            </a:lvl1pPr>
          </a:lstStyle>
          <a:p>
            <a:fld id="{9C06D341-AE77-41ED-B366-706F31F9D5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262486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Свод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476875" y="3682546"/>
            <a:ext cx="5111750" cy="1525588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Дата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fld id="{05F0E9E9-6C01-4681-9BA6-546C9E21877D}" type="datetimeFigureOut">
              <a:rPr lang="ru-RU" smtClean="0"/>
              <a:t>05.06.2025</a:t>
            </a:fld>
            <a:endParaRPr lang="ru-RU"/>
          </a:p>
        </p:txBody>
      </p:sp>
      <p:sp>
        <p:nvSpPr>
          <p:cNvPr id="22" name="Нижний колонтитул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endParaRPr lang="ru-RU"/>
          </a:p>
        </p:txBody>
      </p:sp>
      <p:sp>
        <p:nvSpPr>
          <p:cNvPr id="24" name="Номер слайда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fld id="{9C06D341-AE77-41ED-B366-706F31F9D5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0939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ключение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rtlCol="0" anchor="b">
            <a:noAutofit/>
          </a:bodyPr>
          <a:lstStyle>
            <a:lvl1pPr algn="l">
              <a:defRPr sz="32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СТИЛЬ ОБРАЗЦА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/>
              <a:t>Образец подзаголовка</a:t>
            </a:r>
          </a:p>
        </p:txBody>
      </p:sp>
      <p:pic>
        <p:nvPicPr>
          <p:cNvPr id="6" name="Графический объект 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Дата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fld id="{05F0E9E9-6C01-4681-9BA6-546C9E21877D}" type="datetimeFigureOut">
              <a:rPr lang="ru-RU" smtClean="0"/>
              <a:t>05.06.2025</a:t>
            </a:fld>
            <a:endParaRPr lang="ru-RU"/>
          </a:p>
        </p:txBody>
      </p:sp>
      <p:sp>
        <p:nvSpPr>
          <p:cNvPr id="10" name="Нижний колонтитул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>
            <a:lvl1pPr>
              <a:defRPr sz="900"/>
            </a:lvl1pPr>
          </a:lstStyle>
          <a:p>
            <a:endParaRPr lang="ru-RU"/>
          </a:p>
        </p:txBody>
      </p:sp>
      <p:sp>
        <p:nvSpPr>
          <p:cNvPr id="11" name="Номер слайда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fld id="{9C06D341-AE77-41ED-B366-706F31F9D5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4255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Временная шка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Графический объект 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>
              <a:latin typeface="Arial" panose="020B0604020202020204" pitchFamily="34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 rtlCol="0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ЗАГОЛОВОК</a:t>
            </a:r>
          </a:p>
        </p:txBody>
      </p:sp>
      <p:sp>
        <p:nvSpPr>
          <p:cNvPr id="16" name="Текст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ЩЕЛКНИТЕ, ЧТОБЫ ИЗМЕНИТЬ СТИЛЬ ТЕКСТА НА ОБРАЗЦЕ СЛАЙДА</a:t>
            </a:r>
          </a:p>
        </p:txBody>
      </p:sp>
      <p:sp>
        <p:nvSpPr>
          <p:cNvPr id="17" name="Текст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ЩЕЛКНИТЕ, ЧТОБЫ ИЗМЕНИТЬ СТИЛЬ ТЕКСТА НА ОБРАЗЦЕ СЛАЙДА</a:t>
            </a:r>
          </a:p>
        </p:txBody>
      </p:sp>
      <p:sp>
        <p:nvSpPr>
          <p:cNvPr id="18" name="Текст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ЩЕЛКНИТЕ, ЧТОБЫ ИЗМЕНИТЬ СТИЛЬ ТЕКСТА НА ОБРАЗЦЕ СЛАЙДА</a:t>
            </a:r>
          </a:p>
        </p:txBody>
      </p:sp>
      <p:sp>
        <p:nvSpPr>
          <p:cNvPr id="19" name="Текст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ЩЕЛКНИТЕ, ЧТОБЫ ИЗМЕНИТЬ СТИЛЬ ТЕКСТА НА ОБРАЗЦЕ СЛАЙДА</a:t>
            </a:r>
          </a:p>
        </p:txBody>
      </p:sp>
      <p:sp>
        <p:nvSpPr>
          <p:cNvPr id="34" name="Текст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Щелкните, чтобы изменить стиль текста на образце слайда</a:t>
            </a:r>
          </a:p>
        </p:txBody>
      </p:sp>
      <p:sp>
        <p:nvSpPr>
          <p:cNvPr id="35" name="Текст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8256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Щелкните, чтобы изменить стиль текста на образце слайда</a:t>
            </a:r>
          </a:p>
        </p:txBody>
      </p:sp>
      <p:sp>
        <p:nvSpPr>
          <p:cNvPr id="36" name="Текст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Щелкните, чтобы изменить стиль текста на образце слайда</a:t>
            </a:r>
          </a:p>
        </p:txBody>
      </p:sp>
      <p:sp>
        <p:nvSpPr>
          <p:cNvPr id="37" name="Текст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Щелкните, чтобы изменить стиль текста на образце слайда</a:t>
            </a:r>
          </a:p>
        </p:txBody>
      </p:sp>
      <p:cxnSp>
        <p:nvCxnSpPr>
          <p:cNvPr id="3" name="Прямая соединительная линия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Дата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05F0E9E9-6C01-4681-9BA6-546C9E21877D}" type="datetimeFigureOut">
              <a:rPr lang="ru-RU" smtClean="0"/>
              <a:t>05.06.2025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55823" y="6356350"/>
            <a:ext cx="1808712" cy="365125"/>
          </a:xfrm>
        </p:spPr>
        <p:txBody>
          <a:bodyPr rtlCol="0"/>
          <a:lstStyle>
            <a:lvl1pPr algn="l">
              <a:defRPr sz="900"/>
            </a:lvl1pPr>
          </a:lstStyle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>
            <a:lvl1pPr>
              <a:defRPr sz="900"/>
            </a:lvl1pPr>
          </a:lstStyle>
          <a:p>
            <a:fld id="{9C06D341-AE77-41ED-B366-706F31F9D5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5293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одержимое с 3 столбцами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ЗАГОЛОВКА НА ОБРАЗЦЕ СЛАЙДА</a:t>
            </a:r>
          </a:p>
        </p:txBody>
      </p:sp>
      <p:sp>
        <p:nvSpPr>
          <p:cNvPr id="15" name="Текст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17" name="Текст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31" name="Текст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32" name="Текст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33" name="Текст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34" name="Текст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12" name="Текст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13" name="Текст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fld id="{05F0E9E9-6C01-4681-9BA6-546C9E21877D}" type="datetimeFigureOut">
              <a:rPr lang="ru-RU" smtClean="0"/>
              <a:t>05.06.2025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fld id="{9C06D341-AE77-41ED-B366-706F31F9D5E5}" type="slidenum">
              <a:rPr lang="ru-RU" smtClean="0"/>
              <a:t>‹#›</a:t>
            </a:fld>
            <a:endParaRPr lang="ru-RU"/>
          </a:p>
        </p:txBody>
      </p:sp>
      <p:cxnSp>
        <p:nvCxnSpPr>
          <p:cNvPr id="2" name="Прямая соединительная линия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688388" y="0"/>
            <a:ext cx="3503612" cy="2352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9720943" y="0"/>
            <a:ext cx="2471057" cy="269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Графический объект 6">
            <a:extLst>
              <a:ext uri="{FF2B5EF4-FFF2-40B4-BE49-F238E27FC236}">
                <a16:creationId xmlns:a16="http://schemas.microsoft.com/office/drawing/2014/main" id="{64D564EB-CA78-42C6-AD76-3C4E7B3AE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8" name="Графический объект 7">
            <a:extLst>
              <a:ext uri="{FF2B5EF4-FFF2-40B4-BE49-F238E27FC236}">
                <a16:creationId xmlns:a16="http://schemas.microsoft.com/office/drawing/2014/main" id="{1CFFBB3A-BDCF-4878-8D04-E8BB9A050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338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одержимое с 2 столбцами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rtlCol="0"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ЗАГОЛОВКА НА ОБРАЗЦЕ СЛАЙДА</a:t>
            </a:r>
          </a:p>
        </p:txBody>
      </p:sp>
      <p:sp>
        <p:nvSpPr>
          <p:cNvPr id="15" name="Текст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17" name="Текст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16" name="Текст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18" name="Текст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19" name="Текст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20" name="Текст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23" name="Текст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24" name="Текст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fld id="{05F0E9E9-6C01-4681-9BA6-546C9E21877D}" type="datetimeFigureOut">
              <a:rPr lang="ru-RU" smtClean="0"/>
              <a:t>05.06.2025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fld id="{9C06D341-AE77-41ED-B366-706F31F9D5E5}" type="slidenum">
              <a:rPr lang="ru-RU" smtClean="0"/>
              <a:t>‹#›</a:t>
            </a:fld>
            <a:endParaRPr lang="ru-RU"/>
          </a:p>
        </p:txBody>
      </p:sp>
      <p:pic>
        <p:nvPicPr>
          <p:cNvPr id="2" name="Графический объект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708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Вступление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62075" y="3660774"/>
            <a:ext cx="5111750" cy="152558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Дата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fld id="{05F0E9E9-6C01-4681-9BA6-546C9E21877D}" type="datetimeFigureOut">
              <a:rPr lang="ru-RU" smtClean="0"/>
              <a:t>05.06.2025</a:t>
            </a:fld>
            <a:endParaRPr lang="ru-RU"/>
          </a:p>
        </p:txBody>
      </p:sp>
      <p:sp>
        <p:nvSpPr>
          <p:cNvPr id="10" name="Нижний колонтитул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/>
          <a:lstStyle>
            <a:lvl1pPr>
              <a:defRPr sz="900"/>
            </a:lvl1pPr>
          </a:lstStyle>
          <a:p>
            <a:endParaRPr lang="ru-RU"/>
          </a:p>
        </p:txBody>
      </p:sp>
      <p:sp>
        <p:nvSpPr>
          <p:cNvPr id="11" name="Номер слайда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fld id="{9C06D341-AE77-41ED-B366-706F31F9D5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6655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Разрыв раздела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rtlCol="0" anchor="ctr">
            <a:noAutofit/>
          </a:bodyPr>
          <a:lstStyle>
            <a:lvl1pPr algn="l">
              <a:defRPr sz="36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ЩЕЛКНИТЕ, ЧТОБЫ ИЗМЕНИТЬ СТИЛЬ ЗАГОЛОВКА НА ОБРАЗЦЕ СЛАЙДА</a:t>
            </a:r>
          </a:p>
        </p:txBody>
      </p:sp>
      <p:pic>
        <p:nvPicPr>
          <p:cNvPr id="5" name="Графический объект 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143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Графический объект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СТИЛЬ ОБРАЗЦА ЗАГОЛОВКА</a:t>
            </a: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Текст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12" name="Текст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13" name="Текст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14" name="Текст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15" name="Текст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16" name="Текст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17" name="Дата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fld id="{05F0E9E9-6C01-4681-9BA6-546C9E21877D}" type="datetimeFigureOut">
              <a:rPr lang="ru-RU" smtClean="0"/>
              <a:t>05.06.2025</a:t>
            </a:fld>
            <a:endParaRPr lang="ru-RU"/>
          </a:p>
        </p:txBody>
      </p:sp>
      <p:sp>
        <p:nvSpPr>
          <p:cNvPr id="18" name="Нижний колонтитул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endParaRPr lang="ru-RU"/>
          </a:p>
        </p:txBody>
      </p:sp>
      <p:sp>
        <p:nvSpPr>
          <p:cNvPr id="19" name="Номер слайда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fld id="{9C06D341-AE77-41ED-B366-706F31F9D5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6544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объекта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43104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 noProof="0"/>
              <a:t>ЩЕЛКНИТЕ, ЧТОБЫ ИЗМЕНИТЬ 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647665" y="3834606"/>
            <a:ext cx="2896671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21" name="Текст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ОБРАЗЕЦ ТЕКСТА</a:t>
            </a:r>
          </a:p>
        </p:txBody>
      </p:sp>
      <p:sp>
        <p:nvSpPr>
          <p:cNvPr id="22" name="Объект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066421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fld id="{05F0E9E9-6C01-4681-9BA6-546C9E21877D}" type="datetimeFigureOut">
              <a:rPr lang="ru-RU" smtClean="0"/>
              <a:t>05.06.2025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fld id="{9C06D341-AE77-41ED-B366-706F31F9D5E5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77914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05F0E9E9-6C01-4681-9BA6-546C9E21877D}" type="datetimeFigureOut">
              <a:rPr lang="ru-RU" smtClean="0"/>
              <a:t>05.06.2025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9C06D341-AE77-41ED-B366-706F31F9D5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4173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6B626E-EC82-4CB5-927C-AFAD6E23B7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b="0" i="0" dirty="0">
                <a:solidFill>
                  <a:srgbClr val="404040"/>
                </a:solidFill>
                <a:effectLst/>
                <a:latin typeface="quote-cjk-patch"/>
              </a:rPr>
              <a:t>Система поддержки онлайн-курсов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B603BA3-6074-44C3-B2A1-A430962733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Презентация</a:t>
            </a:r>
          </a:p>
        </p:txBody>
      </p:sp>
    </p:spTree>
    <p:extLst>
      <p:ext uri="{BB962C8B-B14F-4D97-AF65-F5344CB8AC3E}">
        <p14:creationId xmlns:p14="http://schemas.microsoft.com/office/powerpoint/2010/main" val="3167875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09AED3-DF2C-4DA1-BA75-E5C2621C7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498" y="791846"/>
            <a:ext cx="3171825" cy="520488"/>
          </a:xfrm>
        </p:spPr>
        <p:txBody>
          <a:bodyPr/>
          <a:lstStyle/>
          <a:p>
            <a:r>
              <a:rPr lang="ru-RU" b="0" i="0" dirty="0">
                <a:solidFill>
                  <a:srgbClr val="404040"/>
                </a:solidFill>
                <a:effectLst/>
                <a:latin typeface="quote-cjk-patch"/>
              </a:rPr>
              <a:t>Введение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97BA8B9-B3CE-4941-AFD6-DC3BA7DED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8" y="1553896"/>
            <a:ext cx="6939776" cy="2637103"/>
          </a:xfrm>
        </p:spPr>
        <p:txBody>
          <a:bodyPr>
            <a:normAutofit/>
          </a:bodyPr>
          <a:lstStyle/>
          <a:p>
            <a:r>
              <a:rPr lang="ru-RU" b="1" dirty="0"/>
              <a:t>Название проекта:</a:t>
            </a:r>
          </a:p>
          <a:p>
            <a:r>
              <a:rPr lang="ru-RU" dirty="0"/>
              <a:t>	Система поддержки онлайн-курсов</a:t>
            </a:r>
          </a:p>
          <a:p>
            <a:r>
              <a:rPr lang="ru-RU" b="1" dirty="0"/>
              <a:t>Ключевые особенности:</a:t>
            </a:r>
          </a:p>
          <a:p>
            <a:r>
              <a:rPr lang="ru-RU" dirty="0"/>
              <a:t>	Двойная система ролей (Студент/Администратор)</a:t>
            </a:r>
          </a:p>
          <a:p>
            <a:r>
              <a:rPr lang="ru-RU" dirty="0"/>
              <a:t>	Авторизация с защитой данных</a:t>
            </a:r>
          </a:p>
          <a:p>
            <a:r>
              <a:rPr lang="ru-RU" dirty="0"/>
              <a:t>	Интуитивный интерфейс для учебного процесса</a:t>
            </a:r>
          </a:p>
        </p:txBody>
      </p:sp>
    </p:spTree>
    <p:extLst>
      <p:ext uri="{BB962C8B-B14F-4D97-AF65-F5344CB8AC3E}">
        <p14:creationId xmlns:p14="http://schemas.microsoft.com/office/powerpoint/2010/main" val="1959870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C65BE1-20CC-4305-A549-925415B337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86816" y="0"/>
            <a:ext cx="4179570" cy="1715531"/>
          </a:xfrm>
        </p:spPr>
        <p:txBody>
          <a:bodyPr/>
          <a:lstStyle/>
          <a:p>
            <a:r>
              <a:rPr lang="ru-RU" dirty="0"/>
              <a:t>Архитектура системы</a:t>
            </a:r>
          </a:p>
        </p:txBody>
      </p:sp>
      <p:grpSp>
        <p:nvGrpSpPr>
          <p:cNvPr id="11" name="Рисунок 9">
            <a:extLst>
              <a:ext uri="{FF2B5EF4-FFF2-40B4-BE49-F238E27FC236}">
                <a16:creationId xmlns:a16="http://schemas.microsoft.com/office/drawing/2014/main" id="{DC3A4AAC-57D3-4F0F-9C50-0A1F2AEABD05}"/>
              </a:ext>
            </a:extLst>
          </p:cNvPr>
          <p:cNvGrpSpPr/>
          <p:nvPr/>
        </p:nvGrpSpPr>
        <p:grpSpPr>
          <a:xfrm>
            <a:off x="2439361" y="1715531"/>
            <a:ext cx="7313277" cy="2866826"/>
            <a:chOff x="5311502" y="2895969"/>
            <a:chExt cx="7313277" cy="2866826"/>
          </a:xfrm>
        </p:grpSpPr>
        <p:grpSp>
          <p:nvGrpSpPr>
            <p:cNvPr id="12" name="Рисунок 9">
              <a:extLst>
                <a:ext uri="{FF2B5EF4-FFF2-40B4-BE49-F238E27FC236}">
                  <a16:creationId xmlns:a16="http://schemas.microsoft.com/office/drawing/2014/main" id="{08A3D702-F5C9-4A9D-B4D6-D0F7624C50B8}"/>
                </a:ext>
              </a:extLst>
            </p:cNvPr>
            <p:cNvGrpSpPr/>
            <p:nvPr/>
          </p:nvGrpSpPr>
          <p:grpSpPr>
            <a:xfrm>
              <a:off x="5877305" y="3260546"/>
              <a:ext cx="6024646" cy="2110666"/>
              <a:chOff x="5877305" y="3260546"/>
              <a:chExt cx="6024646" cy="2110666"/>
            </a:xfrm>
            <a:noFill/>
          </p:grpSpPr>
          <p:sp>
            <p:nvSpPr>
              <p:cNvPr id="13" name="Полилиния: фигура 12">
                <a:extLst>
                  <a:ext uri="{FF2B5EF4-FFF2-40B4-BE49-F238E27FC236}">
                    <a16:creationId xmlns:a16="http://schemas.microsoft.com/office/drawing/2014/main" id="{605DDE56-B241-4783-AED1-753AF0B52C8D}"/>
                  </a:ext>
                </a:extLst>
              </p:cNvPr>
              <p:cNvSpPr/>
              <p:nvPr/>
            </p:nvSpPr>
            <p:spPr>
              <a:xfrm>
                <a:off x="9557653" y="3260546"/>
                <a:ext cx="2842" cy="313948"/>
              </a:xfrm>
              <a:custGeom>
                <a:avLst/>
                <a:gdLst>
                  <a:gd name="connsiteX0" fmla="*/ -24 w 2842"/>
                  <a:gd name="connsiteY0" fmla="*/ 164 h 313948"/>
                  <a:gd name="connsiteX1" fmla="*/ -24 w 2842"/>
                  <a:gd name="connsiteY1" fmla="*/ 28297 h 313948"/>
                  <a:gd name="connsiteX2" fmla="*/ 449 w 2842"/>
                  <a:gd name="connsiteY2" fmla="*/ 165013 h 313948"/>
                  <a:gd name="connsiteX3" fmla="*/ 2346 w 2842"/>
                  <a:gd name="connsiteY3" fmla="*/ 289915 h 313948"/>
                  <a:gd name="connsiteX4" fmla="*/ 2819 w 2842"/>
                  <a:gd name="connsiteY4" fmla="*/ 314112 h 3139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42" h="313948">
                    <a:moveTo>
                      <a:pt x="-24" y="164"/>
                    </a:moveTo>
                    <a:lnTo>
                      <a:pt x="-24" y="28297"/>
                    </a:lnTo>
                    <a:cubicBezTo>
                      <a:pt x="-24" y="56423"/>
                      <a:pt x="-24" y="112690"/>
                      <a:pt x="449" y="165013"/>
                    </a:cubicBezTo>
                    <a:cubicBezTo>
                      <a:pt x="921" y="217337"/>
                      <a:pt x="1873" y="265724"/>
                      <a:pt x="2346" y="289915"/>
                    </a:cubicBezTo>
                    <a:lnTo>
                      <a:pt x="2819" y="314112"/>
                    </a:lnTo>
                  </a:path>
                </a:pathLst>
              </a:custGeom>
              <a:noFill/>
              <a:ln w="6751" cap="flat">
                <a:solidFill>
                  <a:srgbClr val="333333"/>
                </a:solidFill>
                <a:custDash>
                  <a:ds d="0" sp="0"/>
                </a:custDash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14" name="Полилиния: фигура 13">
                <a:extLst>
                  <a:ext uri="{FF2B5EF4-FFF2-40B4-BE49-F238E27FC236}">
                    <a16:creationId xmlns:a16="http://schemas.microsoft.com/office/drawing/2014/main" id="{60057E22-6B6E-472C-9ACE-5DD1091631C2}"/>
                  </a:ext>
                </a:extLst>
              </p:cNvPr>
              <p:cNvSpPr/>
              <p:nvPr/>
            </p:nvSpPr>
            <p:spPr>
              <a:xfrm>
                <a:off x="7213346" y="3957429"/>
                <a:ext cx="2105271" cy="711634"/>
              </a:xfrm>
              <a:custGeom>
                <a:avLst/>
                <a:gdLst>
                  <a:gd name="connsiteX0" fmla="*/ 2105304 w 2105271"/>
                  <a:gd name="connsiteY0" fmla="*/ 125 h 711634"/>
                  <a:gd name="connsiteX1" fmla="*/ 1754425 w 2105271"/>
                  <a:gd name="connsiteY1" fmla="*/ 81601 h 711634"/>
                  <a:gd name="connsiteX2" fmla="*/ 350911 w 2105271"/>
                  <a:gd name="connsiteY2" fmla="*/ 444626 h 711634"/>
                  <a:gd name="connsiteX3" fmla="*/ 32 w 2105271"/>
                  <a:gd name="connsiteY3" fmla="*/ 674627 h 711634"/>
                  <a:gd name="connsiteX4" fmla="*/ 32 w 2105271"/>
                  <a:gd name="connsiteY4" fmla="*/ 711760 h 7116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05271" h="711634">
                    <a:moveTo>
                      <a:pt x="2105304" y="125"/>
                    </a:moveTo>
                    <a:lnTo>
                      <a:pt x="1754425" y="81601"/>
                    </a:lnTo>
                    <a:cubicBezTo>
                      <a:pt x="1403547" y="163071"/>
                      <a:pt x="701789" y="326017"/>
                      <a:pt x="350911" y="444626"/>
                    </a:cubicBezTo>
                    <a:cubicBezTo>
                      <a:pt x="32" y="563228"/>
                      <a:pt x="32" y="637494"/>
                      <a:pt x="32" y="674627"/>
                    </a:cubicBezTo>
                    <a:lnTo>
                      <a:pt x="32" y="711760"/>
                    </a:lnTo>
                  </a:path>
                </a:pathLst>
              </a:custGeom>
              <a:noFill/>
              <a:ln w="6751" cap="flat">
                <a:solidFill>
                  <a:srgbClr val="333333"/>
                </a:solidFill>
                <a:custDash>
                  <a:ds d="0" sp="0"/>
                </a:custDash>
                <a:miter/>
              </a:ln>
            </p:spPr>
            <p:txBody>
              <a:bodyPr rtlCol="0" anchor="b"/>
              <a:lstStyle/>
              <a:p>
                <a:r>
                  <a:rPr lang="ru-RU" sz="1100" dirty="0"/>
                  <a:t>Студент</a:t>
                </a:r>
              </a:p>
            </p:txBody>
          </p:sp>
          <p:sp>
            <p:nvSpPr>
              <p:cNvPr id="15" name="Полилиния: фигура 14">
                <a:extLst>
                  <a:ext uri="{FF2B5EF4-FFF2-40B4-BE49-F238E27FC236}">
                    <a16:creationId xmlns:a16="http://schemas.microsoft.com/office/drawing/2014/main" id="{094C3ECA-F3C2-4F05-A000-694AACB39B0A}"/>
                  </a:ext>
                </a:extLst>
              </p:cNvPr>
              <p:cNvSpPr/>
              <p:nvPr/>
            </p:nvSpPr>
            <p:spPr>
              <a:xfrm>
                <a:off x="9778188" y="3982679"/>
                <a:ext cx="1233101" cy="686384"/>
              </a:xfrm>
              <a:custGeom>
                <a:avLst/>
                <a:gdLst>
                  <a:gd name="connsiteX0" fmla="*/ -60 w 1233101"/>
                  <a:gd name="connsiteY0" fmla="*/ 124 h 686384"/>
                  <a:gd name="connsiteX1" fmla="*/ 205461 w 1233101"/>
                  <a:gd name="connsiteY1" fmla="*/ 77388 h 686384"/>
                  <a:gd name="connsiteX2" fmla="*/ 1027529 w 1233101"/>
                  <a:gd name="connsiteY2" fmla="*/ 423581 h 686384"/>
                  <a:gd name="connsiteX3" fmla="*/ 1233042 w 1233101"/>
                  <a:gd name="connsiteY3" fmla="*/ 649376 h 686384"/>
                  <a:gd name="connsiteX4" fmla="*/ 1233042 w 1233101"/>
                  <a:gd name="connsiteY4" fmla="*/ 686509 h 686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33101" h="686384">
                    <a:moveTo>
                      <a:pt x="-60" y="124"/>
                    </a:moveTo>
                    <a:lnTo>
                      <a:pt x="205461" y="77388"/>
                    </a:lnTo>
                    <a:cubicBezTo>
                      <a:pt x="410974" y="154651"/>
                      <a:pt x="822008" y="309185"/>
                      <a:pt x="1027529" y="423581"/>
                    </a:cubicBezTo>
                    <a:cubicBezTo>
                      <a:pt x="1233042" y="537977"/>
                      <a:pt x="1233042" y="612243"/>
                      <a:pt x="1233042" y="649376"/>
                    </a:cubicBezTo>
                    <a:lnTo>
                      <a:pt x="1233042" y="686509"/>
                    </a:lnTo>
                  </a:path>
                </a:pathLst>
              </a:custGeom>
              <a:noFill/>
              <a:ln w="6751" cap="flat">
                <a:solidFill>
                  <a:srgbClr val="333333"/>
                </a:solidFill>
                <a:custDash>
                  <a:ds d="0" sp="0"/>
                </a:custDash>
                <a:miter/>
              </a:ln>
            </p:spPr>
            <p:txBody>
              <a:bodyPr rtlCol="0" anchor="b"/>
              <a:lstStyle/>
              <a:p>
                <a:pPr algn="r"/>
                <a:r>
                  <a:rPr lang="ru-RU" sz="1100" dirty="0"/>
                  <a:t>Администратор</a:t>
                </a:r>
              </a:p>
            </p:txBody>
          </p:sp>
          <p:sp>
            <p:nvSpPr>
              <p:cNvPr id="16" name="Полилиния: фигура 15">
                <a:extLst>
                  <a:ext uri="{FF2B5EF4-FFF2-40B4-BE49-F238E27FC236}">
                    <a16:creationId xmlns:a16="http://schemas.microsoft.com/office/drawing/2014/main" id="{099CF46E-885B-4E62-A322-97E10071D7AA}"/>
                  </a:ext>
                </a:extLst>
              </p:cNvPr>
              <p:cNvSpPr/>
              <p:nvPr/>
            </p:nvSpPr>
            <p:spPr>
              <a:xfrm>
                <a:off x="5877305" y="5043390"/>
                <a:ext cx="708002" cy="327822"/>
              </a:xfrm>
              <a:custGeom>
                <a:avLst/>
                <a:gdLst>
                  <a:gd name="connsiteX0" fmla="*/ 708122 w 708002"/>
                  <a:gd name="connsiteY0" fmla="*/ 86 h 327822"/>
                  <a:gd name="connsiteX1" fmla="*/ 590121 w 708002"/>
                  <a:gd name="connsiteY1" fmla="*/ 31096 h 327822"/>
                  <a:gd name="connsiteX2" fmla="*/ 118121 w 708002"/>
                  <a:gd name="connsiteY2" fmla="*/ 178750 h 327822"/>
                  <a:gd name="connsiteX3" fmla="*/ 120 w 708002"/>
                  <a:gd name="connsiteY3" fmla="*/ 304279 h 327822"/>
                  <a:gd name="connsiteX4" fmla="*/ 120 w 708002"/>
                  <a:gd name="connsiteY4" fmla="*/ 327909 h 3278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08002" h="327822">
                    <a:moveTo>
                      <a:pt x="708122" y="86"/>
                    </a:moveTo>
                    <a:lnTo>
                      <a:pt x="590121" y="31096"/>
                    </a:lnTo>
                    <a:cubicBezTo>
                      <a:pt x="472119" y="62098"/>
                      <a:pt x="236116" y="124117"/>
                      <a:pt x="118121" y="178750"/>
                    </a:cubicBezTo>
                    <a:cubicBezTo>
                      <a:pt x="120" y="233389"/>
                      <a:pt x="120" y="280649"/>
                      <a:pt x="120" y="304279"/>
                    </a:cubicBezTo>
                    <a:lnTo>
                      <a:pt x="120" y="327909"/>
                    </a:lnTo>
                  </a:path>
                </a:pathLst>
              </a:custGeom>
              <a:noFill/>
              <a:ln w="6751" cap="flat">
                <a:solidFill>
                  <a:srgbClr val="333333"/>
                </a:solidFill>
                <a:custDash>
                  <a:ds d="0" sp="0"/>
                </a:custDash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17" name="Полилиния: фигура 16">
                <a:extLst>
                  <a:ext uri="{FF2B5EF4-FFF2-40B4-BE49-F238E27FC236}">
                    <a16:creationId xmlns:a16="http://schemas.microsoft.com/office/drawing/2014/main" id="{AD220F59-F65F-4DE8-AFF0-02BA8B470499}"/>
                  </a:ext>
                </a:extLst>
              </p:cNvPr>
              <p:cNvSpPr/>
              <p:nvPr/>
            </p:nvSpPr>
            <p:spPr>
              <a:xfrm>
                <a:off x="7213346" y="5060646"/>
                <a:ext cx="9525" cy="310565"/>
              </a:xfrm>
              <a:custGeom>
                <a:avLst/>
                <a:gdLst>
                  <a:gd name="connsiteX0" fmla="*/ 78 w 9525"/>
                  <a:gd name="connsiteY0" fmla="*/ 86 h 310565"/>
                  <a:gd name="connsiteX1" fmla="*/ 78 w 9525"/>
                  <a:gd name="connsiteY1" fmla="*/ 28219 h 310565"/>
                  <a:gd name="connsiteX2" fmla="*/ 78 w 9525"/>
                  <a:gd name="connsiteY2" fmla="*/ 164369 h 310565"/>
                  <a:gd name="connsiteX3" fmla="*/ 78 w 9525"/>
                  <a:gd name="connsiteY3" fmla="*/ 287022 h 310565"/>
                  <a:gd name="connsiteX4" fmla="*/ 78 w 9525"/>
                  <a:gd name="connsiteY4" fmla="*/ 310652 h 3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" h="310565">
                    <a:moveTo>
                      <a:pt x="78" y="86"/>
                    </a:moveTo>
                    <a:lnTo>
                      <a:pt x="78" y="28219"/>
                    </a:lnTo>
                    <a:cubicBezTo>
                      <a:pt x="78" y="56346"/>
                      <a:pt x="78" y="112612"/>
                      <a:pt x="78" y="164369"/>
                    </a:cubicBezTo>
                    <a:cubicBezTo>
                      <a:pt x="78" y="216132"/>
                      <a:pt x="78" y="263392"/>
                      <a:pt x="78" y="287022"/>
                    </a:cubicBezTo>
                    <a:lnTo>
                      <a:pt x="78" y="310652"/>
                    </a:lnTo>
                  </a:path>
                </a:pathLst>
              </a:custGeom>
              <a:noFill/>
              <a:ln w="6751" cap="flat">
                <a:solidFill>
                  <a:srgbClr val="333333"/>
                </a:solidFill>
                <a:custDash>
                  <a:ds d="0" sp="0"/>
                </a:custDash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18" name="Полилиния: фигура 17">
                <a:extLst>
                  <a:ext uri="{FF2B5EF4-FFF2-40B4-BE49-F238E27FC236}">
                    <a16:creationId xmlns:a16="http://schemas.microsoft.com/office/drawing/2014/main" id="{57DDD9BD-ADA3-437D-8ABF-26D09E2CE718}"/>
                  </a:ext>
                </a:extLst>
              </p:cNvPr>
              <p:cNvSpPr/>
              <p:nvPr/>
            </p:nvSpPr>
            <p:spPr>
              <a:xfrm>
                <a:off x="7841391" y="5046732"/>
                <a:ext cx="681469" cy="324480"/>
              </a:xfrm>
              <a:custGeom>
                <a:avLst/>
                <a:gdLst>
                  <a:gd name="connsiteX0" fmla="*/ 36 w 681469"/>
                  <a:gd name="connsiteY0" fmla="*/ 86 h 324480"/>
                  <a:gd name="connsiteX1" fmla="*/ 113615 w 681469"/>
                  <a:gd name="connsiteY1" fmla="*/ 30535 h 324480"/>
                  <a:gd name="connsiteX2" fmla="*/ 567926 w 681469"/>
                  <a:gd name="connsiteY2" fmla="*/ 175968 h 324480"/>
                  <a:gd name="connsiteX3" fmla="*/ 681505 w 681469"/>
                  <a:gd name="connsiteY3" fmla="*/ 300937 h 324480"/>
                  <a:gd name="connsiteX4" fmla="*/ 681505 w 681469"/>
                  <a:gd name="connsiteY4" fmla="*/ 324567 h 3244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81469" h="324480">
                    <a:moveTo>
                      <a:pt x="36" y="86"/>
                    </a:moveTo>
                    <a:lnTo>
                      <a:pt x="113615" y="30535"/>
                    </a:lnTo>
                    <a:cubicBezTo>
                      <a:pt x="227194" y="60984"/>
                      <a:pt x="454347" y="121889"/>
                      <a:pt x="567926" y="175968"/>
                    </a:cubicBezTo>
                    <a:cubicBezTo>
                      <a:pt x="681505" y="230047"/>
                      <a:pt x="681505" y="277307"/>
                      <a:pt x="681505" y="300937"/>
                    </a:cubicBezTo>
                    <a:lnTo>
                      <a:pt x="681505" y="324567"/>
                    </a:lnTo>
                  </a:path>
                </a:pathLst>
              </a:custGeom>
              <a:noFill/>
              <a:ln w="6751" cap="flat">
                <a:solidFill>
                  <a:srgbClr val="333333"/>
                </a:solidFill>
                <a:custDash>
                  <a:ds d="0" sp="0"/>
                </a:custDash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19" name="Полилиния: фигура 18">
                <a:extLst>
                  <a:ext uri="{FF2B5EF4-FFF2-40B4-BE49-F238E27FC236}">
                    <a16:creationId xmlns:a16="http://schemas.microsoft.com/office/drawing/2014/main" id="{5D751379-296A-4BFC-86AF-12E545CD08E2}"/>
                  </a:ext>
                </a:extLst>
              </p:cNvPr>
              <p:cNvSpPr/>
              <p:nvPr/>
            </p:nvSpPr>
            <p:spPr>
              <a:xfrm>
                <a:off x="10120634" y="5060646"/>
                <a:ext cx="428196" cy="310565"/>
              </a:xfrm>
              <a:custGeom>
                <a:avLst/>
                <a:gdLst>
                  <a:gd name="connsiteX0" fmla="*/ 428139 w 428196"/>
                  <a:gd name="connsiteY0" fmla="*/ 86 h 310565"/>
                  <a:gd name="connsiteX1" fmla="*/ 356777 w 428196"/>
                  <a:gd name="connsiteY1" fmla="*/ 28219 h 310565"/>
                  <a:gd name="connsiteX2" fmla="*/ 71306 w 428196"/>
                  <a:gd name="connsiteY2" fmla="*/ 164369 h 310565"/>
                  <a:gd name="connsiteX3" fmla="*/ -57 w 428196"/>
                  <a:gd name="connsiteY3" fmla="*/ 287022 h 310565"/>
                  <a:gd name="connsiteX4" fmla="*/ -57 w 428196"/>
                  <a:gd name="connsiteY4" fmla="*/ 310652 h 3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8196" h="310565">
                    <a:moveTo>
                      <a:pt x="428139" y="86"/>
                    </a:moveTo>
                    <a:lnTo>
                      <a:pt x="356777" y="28219"/>
                    </a:lnTo>
                    <a:cubicBezTo>
                      <a:pt x="285407" y="56346"/>
                      <a:pt x="142675" y="112612"/>
                      <a:pt x="71306" y="164369"/>
                    </a:cubicBezTo>
                    <a:cubicBezTo>
                      <a:pt x="-57" y="216132"/>
                      <a:pt x="-57" y="263392"/>
                      <a:pt x="-57" y="287022"/>
                    </a:cubicBezTo>
                    <a:lnTo>
                      <a:pt x="-57" y="310652"/>
                    </a:lnTo>
                  </a:path>
                </a:pathLst>
              </a:custGeom>
              <a:noFill/>
              <a:ln w="6751" cap="flat">
                <a:solidFill>
                  <a:srgbClr val="333333"/>
                </a:solidFill>
                <a:custDash>
                  <a:ds d="0" sp="0"/>
                </a:custDash>
                <a:miter/>
              </a:ln>
            </p:spPr>
            <p:txBody>
              <a:bodyPr rtlCol="0" anchor="ctr"/>
              <a:lstStyle/>
              <a:p>
                <a:endParaRPr lang="ru-RU" dirty="0"/>
              </a:p>
            </p:txBody>
          </p:sp>
          <p:sp>
            <p:nvSpPr>
              <p:cNvPr id="20" name="Полилиния: фигура 19">
                <a:extLst>
                  <a:ext uri="{FF2B5EF4-FFF2-40B4-BE49-F238E27FC236}">
                    <a16:creationId xmlns:a16="http://schemas.microsoft.com/office/drawing/2014/main" id="{4D3FC2ED-6AD8-44C7-84CB-D9ECD085177A}"/>
                  </a:ext>
                </a:extLst>
              </p:cNvPr>
              <p:cNvSpPr/>
              <p:nvPr/>
            </p:nvSpPr>
            <p:spPr>
              <a:xfrm>
                <a:off x="11473749" y="5060646"/>
                <a:ext cx="428202" cy="310565"/>
              </a:xfrm>
              <a:custGeom>
                <a:avLst/>
                <a:gdLst>
                  <a:gd name="connsiteX0" fmla="*/ -115 w 428202"/>
                  <a:gd name="connsiteY0" fmla="*/ 86 h 310565"/>
                  <a:gd name="connsiteX1" fmla="*/ 71254 w 428202"/>
                  <a:gd name="connsiteY1" fmla="*/ 28219 h 310565"/>
                  <a:gd name="connsiteX2" fmla="*/ 356725 w 428202"/>
                  <a:gd name="connsiteY2" fmla="*/ 164369 h 310565"/>
                  <a:gd name="connsiteX3" fmla="*/ 428088 w 428202"/>
                  <a:gd name="connsiteY3" fmla="*/ 287022 h 310565"/>
                  <a:gd name="connsiteX4" fmla="*/ 428088 w 428202"/>
                  <a:gd name="connsiteY4" fmla="*/ 310652 h 310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8202" h="310565">
                    <a:moveTo>
                      <a:pt x="-115" y="86"/>
                    </a:moveTo>
                    <a:lnTo>
                      <a:pt x="71254" y="28219"/>
                    </a:lnTo>
                    <a:cubicBezTo>
                      <a:pt x="142624" y="56346"/>
                      <a:pt x="285356" y="112612"/>
                      <a:pt x="356725" y="164369"/>
                    </a:cubicBezTo>
                    <a:cubicBezTo>
                      <a:pt x="428088" y="216132"/>
                      <a:pt x="428088" y="263392"/>
                      <a:pt x="428088" y="287022"/>
                    </a:cubicBezTo>
                    <a:lnTo>
                      <a:pt x="428088" y="310652"/>
                    </a:lnTo>
                  </a:path>
                </a:pathLst>
              </a:custGeom>
              <a:noFill/>
              <a:ln w="6751" cap="flat">
                <a:solidFill>
                  <a:srgbClr val="333333"/>
                </a:solidFill>
                <a:custDash>
                  <a:ds d="0" sp="0"/>
                </a:custDash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</p:grpSp>
        <p:grpSp>
          <p:nvGrpSpPr>
            <p:cNvPr id="21" name="Рисунок 9">
              <a:extLst>
                <a:ext uri="{FF2B5EF4-FFF2-40B4-BE49-F238E27FC236}">
                  <a16:creationId xmlns:a16="http://schemas.microsoft.com/office/drawing/2014/main" id="{831DB084-E27A-44AE-9300-D1723C5216D0}"/>
                </a:ext>
              </a:extLst>
            </p:cNvPr>
            <p:cNvGrpSpPr/>
            <p:nvPr/>
          </p:nvGrpSpPr>
          <p:grpSpPr>
            <a:xfrm>
              <a:off x="5311502" y="2895969"/>
              <a:ext cx="7313277" cy="2866826"/>
              <a:chOff x="5311502" y="2895969"/>
              <a:chExt cx="7313277" cy="2866826"/>
            </a:xfrm>
            <a:solidFill>
              <a:srgbClr val="ECECFF"/>
            </a:solidFill>
          </p:grpSpPr>
          <p:sp>
            <p:nvSpPr>
              <p:cNvPr id="22" name="Полилиния: фигура 21">
                <a:extLst>
                  <a:ext uri="{FF2B5EF4-FFF2-40B4-BE49-F238E27FC236}">
                    <a16:creationId xmlns:a16="http://schemas.microsoft.com/office/drawing/2014/main" id="{F5354B3B-FC8D-4BA7-9FE1-9FC276D3C515}"/>
                  </a:ext>
                </a:extLst>
              </p:cNvPr>
              <p:cNvSpPr/>
              <p:nvPr/>
            </p:nvSpPr>
            <p:spPr>
              <a:xfrm>
                <a:off x="9013211" y="2895969"/>
                <a:ext cx="1088879" cy="364577"/>
              </a:xfrm>
              <a:custGeom>
                <a:avLst/>
                <a:gdLst>
                  <a:gd name="connsiteX0" fmla="*/ 613 w 1088879"/>
                  <a:gd name="connsiteY0" fmla="*/ 213 h 364577"/>
                  <a:gd name="connsiteX1" fmla="*/ 1089493 w 1088879"/>
                  <a:gd name="connsiteY1" fmla="*/ 213 h 364577"/>
                  <a:gd name="connsiteX2" fmla="*/ 1089493 w 1088879"/>
                  <a:gd name="connsiteY2" fmla="*/ 364790 h 364577"/>
                  <a:gd name="connsiteX3" fmla="*/ 613 w 1088879"/>
                  <a:gd name="connsiteY3" fmla="*/ 364790 h 364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8879" h="364577">
                    <a:moveTo>
                      <a:pt x="613" y="213"/>
                    </a:moveTo>
                    <a:lnTo>
                      <a:pt x="1089493" y="213"/>
                    </a:lnTo>
                    <a:lnTo>
                      <a:pt x="1089493" y="364790"/>
                    </a:lnTo>
                    <a:lnTo>
                      <a:pt x="613" y="364790"/>
                    </a:lnTo>
                    <a:close/>
                  </a:path>
                </a:pathLst>
              </a:custGeom>
              <a:solidFill>
                <a:srgbClr val="ECECFF"/>
              </a:solidFill>
              <a:ln w="6751" cap="flat">
                <a:solidFill>
                  <a:srgbClr val="9370DB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r>
                  <a:rPr lang="ru-RU" sz="1100" dirty="0"/>
                  <a:t>Пользователь</a:t>
                </a:r>
              </a:p>
            </p:txBody>
          </p:sp>
          <p:sp>
            <p:nvSpPr>
              <p:cNvPr id="23" name="Полилиния: фигура 22">
                <a:extLst>
                  <a:ext uri="{FF2B5EF4-FFF2-40B4-BE49-F238E27FC236}">
                    <a16:creationId xmlns:a16="http://schemas.microsoft.com/office/drawing/2014/main" id="{80DB2850-9B23-4B16-A913-6308F9C03E0C}"/>
                  </a:ext>
                </a:extLst>
              </p:cNvPr>
              <p:cNvSpPr/>
              <p:nvPr/>
            </p:nvSpPr>
            <p:spPr>
              <a:xfrm>
                <a:off x="9258478" y="3598117"/>
                <a:ext cx="598345" cy="598345"/>
              </a:xfrm>
              <a:custGeom>
                <a:avLst/>
                <a:gdLst>
                  <a:gd name="connsiteX0" fmla="*/ 299742 w 598345"/>
                  <a:gd name="connsiteY0" fmla="*/ 598689 h 598345"/>
                  <a:gd name="connsiteX1" fmla="*/ 598915 w 598345"/>
                  <a:gd name="connsiteY1" fmla="*/ 299516 h 598345"/>
                  <a:gd name="connsiteX2" fmla="*/ 299742 w 598345"/>
                  <a:gd name="connsiteY2" fmla="*/ 343 h 598345"/>
                  <a:gd name="connsiteX3" fmla="*/ 569 w 598345"/>
                  <a:gd name="connsiteY3" fmla="*/ 299516 h 5983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8345" h="598345">
                    <a:moveTo>
                      <a:pt x="299742" y="598689"/>
                    </a:moveTo>
                    <a:lnTo>
                      <a:pt x="598915" y="299516"/>
                    </a:lnTo>
                    <a:lnTo>
                      <a:pt x="299742" y="343"/>
                    </a:lnTo>
                    <a:lnTo>
                      <a:pt x="569" y="299516"/>
                    </a:lnTo>
                    <a:close/>
                  </a:path>
                </a:pathLst>
              </a:custGeom>
              <a:solidFill>
                <a:srgbClr val="ECECFF"/>
              </a:solidFill>
              <a:ln w="6751" cap="flat">
                <a:solidFill>
                  <a:srgbClr val="9370DB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r>
                  <a:rPr lang="ru-RU" sz="1100" dirty="0"/>
                  <a:t>Роль</a:t>
                </a:r>
              </a:p>
            </p:txBody>
          </p:sp>
          <p:sp>
            <p:nvSpPr>
              <p:cNvPr id="24" name="Полилиния: фигура 23">
                <a:extLst>
                  <a:ext uri="{FF2B5EF4-FFF2-40B4-BE49-F238E27FC236}">
                    <a16:creationId xmlns:a16="http://schemas.microsoft.com/office/drawing/2014/main" id="{4896B3E5-4655-487F-93EB-A27B83D1571E}"/>
                  </a:ext>
                </a:extLst>
              </p:cNvPr>
              <p:cNvSpPr/>
              <p:nvPr/>
            </p:nvSpPr>
            <p:spPr>
              <a:xfrm>
                <a:off x="6585307" y="4696069"/>
                <a:ext cx="1316034" cy="364577"/>
              </a:xfrm>
              <a:custGeom>
                <a:avLst/>
                <a:gdLst>
                  <a:gd name="connsiteX0" fmla="*/ 367 w 1256082"/>
                  <a:gd name="connsiteY0" fmla="*/ 402 h 364577"/>
                  <a:gd name="connsiteX1" fmla="*/ 1256450 w 1256082"/>
                  <a:gd name="connsiteY1" fmla="*/ 402 h 364577"/>
                  <a:gd name="connsiteX2" fmla="*/ 1256450 w 1256082"/>
                  <a:gd name="connsiteY2" fmla="*/ 364979 h 364577"/>
                  <a:gd name="connsiteX3" fmla="*/ 367 w 1256082"/>
                  <a:gd name="connsiteY3" fmla="*/ 364979 h 364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56082" h="364577">
                    <a:moveTo>
                      <a:pt x="367" y="402"/>
                    </a:moveTo>
                    <a:lnTo>
                      <a:pt x="1256450" y="402"/>
                    </a:lnTo>
                    <a:lnTo>
                      <a:pt x="1256450" y="364979"/>
                    </a:lnTo>
                    <a:lnTo>
                      <a:pt x="367" y="364979"/>
                    </a:lnTo>
                    <a:close/>
                  </a:path>
                </a:pathLst>
              </a:custGeom>
              <a:solidFill>
                <a:srgbClr val="ECECFF"/>
              </a:solidFill>
              <a:ln w="6751" cap="flat">
                <a:solidFill>
                  <a:srgbClr val="9370DB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r>
                  <a:rPr lang="ru-RU" sz="1100" dirty="0"/>
                  <a:t>Просмотр</a:t>
                </a:r>
                <a:r>
                  <a:rPr lang="en-US" sz="1100" dirty="0"/>
                  <a:t> </a:t>
                </a:r>
                <a:r>
                  <a:rPr lang="ru-RU" sz="1100" dirty="0"/>
                  <a:t>курсов</a:t>
                </a:r>
              </a:p>
            </p:txBody>
          </p:sp>
          <p:sp>
            <p:nvSpPr>
              <p:cNvPr id="25" name="Полилиния: фигура 24">
                <a:extLst>
                  <a:ext uri="{FF2B5EF4-FFF2-40B4-BE49-F238E27FC236}">
                    <a16:creationId xmlns:a16="http://schemas.microsoft.com/office/drawing/2014/main" id="{1BCF904C-7731-4D40-A75D-B687886A8FAE}"/>
                  </a:ext>
                </a:extLst>
              </p:cNvPr>
              <p:cNvSpPr/>
              <p:nvPr/>
            </p:nvSpPr>
            <p:spPr>
              <a:xfrm>
                <a:off x="10120634" y="4696069"/>
                <a:ext cx="1641702" cy="364577"/>
              </a:xfrm>
              <a:custGeom>
                <a:avLst/>
                <a:gdLst>
                  <a:gd name="connsiteX0" fmla="*/ 766 w 1502088"/>
                  <a:gd name="connsiteY0" fmla="*/ 402 h 364577"/>
                  <a:gd name="connsiteX1" fmla="*/ 1502854 w 1502088"/>
                  <a:gd name="connsiteY1" fmla="*/ 402 h 364577"/>
                  <a:gd name="connsiteX2" fmla="*/ 1502854 w 1502088"/>
                  <a:gd name="connsiteY2" fmla="*/ 364979 h 364577"/>
                  <a:gd name="connsiteX3" fmla="*/ 766 w 1502088"/>
                  <a:gd name="connsiteY3" fmla="*/ 364979 h 364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02088" h="364577">
                    <a:moveTo>
                      <a:pt x="766" y="402"/>
                    </a:moveTo>
                    <a:lnTo>
                      <a:pt x="1502854" y="402"/>
                    </a:lnTo>
                    <a:lnTo>
                      <a:pt x="1502854" y="364979"/>
                    </a:lnTo>
                    <a:lnTo>
                      <a:pt x="766" y="364979"/>
                    </a:lnTo>
                    <a:close/>
                  </a:path>
                </a:pathLst>
              </a:custGeom>
              <a:solidFill>
                <a:srgbClr val="ECECFF"/>
              </a:solidFill>
              <a:ln w="6751" cap="flat">
                <a:solidFill>
                  <a:srgbClr val="9370DB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r>
                  <a:rPr lang="ru-RU" sz="1100" dirty="0"/>
                  <a:t>Управление системой</a:t>
                </a:r>
              </a:p>
            </p:txBody>
          </p:sp>
          <p:sp>
            <p:nvSpPr>
              <p:cNvPr id="26" name="Полилиния: фигура 25">
                <a:extLst>
                  <a:ext uri="{FF2B5EF4-FFF2-40B4-BE49-F238E27FC236}">
                    <a16:creationId xmlns:a16="http://schemas.microsoft.com/office/drawing/2014/main" id="{85C54F9F-CE4F-4A10-B8A1-758CDDA72C3E}"/>
                  </a:ext>
                </a:extLst>
              </p:cNvPr>
              <p:cNvSpPr/>
              <p:nvPr/>
            </p:nvSpPr>
            <p:spPr>
              <a:xfrm>
                <a:off x="5311502" y="5398218"/>
                <a:ext cx="1131603" cy="364577"/>
              </a:xfrm>
              <a:custGeom>
                <a:avLst/>
                <a:gdLst>
                  <a:gd name="connsiteX0" fmla="*/ 227 w 1131603"/>
                  <a:gd name="connsiteY0" fmla="*/ 476 h 364577"/>
                  <a:gd name="connsiteX1" fmla="*/ 1131830 w 1131603"/>
                  <a:gd name="connsiteY1" fmla="*/ 476 h 364577"/>
                  <a:gd name="connsiteX2" fmla="*/ 1131830 w 1131603"/>
                  <a:gd name="connsiteY2" fmla="*/ 365053 h 364577"/>
                  <a:gd name="connsiteX3" fmla="*/ 227 w 1131603"/>
                  <a:gd name="connsiteY3" fmla="*/ 365053 h 364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31603" h="364577">
                    <a:moveTo>
                      <a:pt x="227" y="476"/>
                    </a:moveTo>
                    <a:lnTo>
                      <a:pt x="1131830" y="476"/>
                    </a:lnTo>
                    <a:lnTo>
                      <a:pt x="1131830" y="365053"/>
                    </a:lnTo>
                    <a:lnTo>
                      <a:pt x="227" y="365053"/>
                    </a:lnTo>
                    <a:close/>
                  </a:path>
                </a:pathLst>
              </a:custGeom>
              <a:solidFill>
                <a:srgbClr val="ECECFF"/>
              </a:solidFill>
              <a:ln w="6751" cap="flat">
                <a:solidFill>
                  <a:srgbClr val="9370DB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r>
                  <a:rPr lang="ru-RU" sz="1100" dirty="0"/>
                  <a:t>Тесты и видео</a:t>
                </a:r>
              </a:p>
            </p:txBody>
          </p:sp>
          <p:sp>
            <p:nvSpPr>
              <p:cNvPr id="27" name="Полилиния: фигура 26">
                <a:extLst>
                  <a:ext uri="{FF2B5EF4-FFF2-40B4-BE49-F238E27FC236}">
                    <a16:creationId xmlns:a16="http://schemas.microsoft.com/office/drawing/2014/main" id="{41B5D3AE-5BB2-4F9A-8804-191072B1BA3B}"/>
                  </a:ext>
                </a:extLst>
              </p:cNvPr>
              <p:cNvSpPr/>
              <p:nvPr/>
            </p:nvSpPr>
            <p:spPr>
              <a:xfrm>
                <a:off x="6780676" y="5398218"/>
                <a:ext cx="865343" cy="364577"/>
              </a:xfrm>
              <a:custGeom>
                <a:avLst/>
                <a:gdLst>
                  <a:gd name="connsiteX0" fmla="*/ 367 w 865343"/>
                  <a:gd name="connsiteY0" fmla="*/ 476 h 364577"/>
                  <a:gd name="connsiteX1" fmla="*/ 865711 w 865343"/>
                  <a:gd name="connsiteY1" fmla="*/ 476 h 364577"/>
                  <a:gd name="connsiteX2" fmla="*/ 865711 w 865343"/>
                  <a:gd name="connsiteY2" fmla="*/ 365053 h 364577"/>
                  <a:gd name="connsiteX3" fmla="*/ 367 w 865343"/>
                  <a:gd name="connsiteY3" fmla="*/ 365053 h 364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65343" h="364577">
                    <a:moveTo>
                      <a:pt x="367" y="476"/>
                    </a:moveTo>
                    <a:lnTo>
                      <a:pt x="865711" y="476"/>
                    </a:lnTo>
                    <a:lnTo>
                      <a:pt x="865711" y="365053"/>
                    </a:lnTo>
                    <a:lnTo>
                      <a:pt x="367" y="365053"/>
                    </a:lnTo>
                    <a:close/>
                  </a:path>
                </a:pathLst>
              </a:custGeom>
              <a:solidFill>
                <a:srgbClr val="ECECFF"/>
              </a:solidFill>
              <a:ln w="6751" cap="flat">
                <a:solidFill>
                  <a:srgbClr val="9370DB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r>
                  <a:rPr lang="ru-RU" sz="1100" dirty="0"/>
                  <a:t>Прогресс</a:t>
                </a:r>
              </a:p>
            </p:txBody>
          </p:sp>
          <p:sp>
            <p:nvSpPr>
              <p:cNvPr id="28" name="Полилиния: фигура 27">
                <a:extLst>
                  <a:ext uri="{FF2B5EF4-FFF2-40B4-BE49-F238E27FC236}">
                    <a16:creationId xmlns:a16="http://schemas.microsoft.com/office/drawing/2014/main" id="{9253ED77-40BC-411E-BF89-EE1910841F21}"/>
                  </a:ext>
                </a:extLst>
              </p:cNvPr>
              <p:cNvSpPr/>
              <p:nvPr/>
            </p:nvSpPr>
            <p:spPr>
              <a:xfrm>
                <a:off x="7983592" y="5398218"/>
                <a:ext cx="1078541" cy="364577"/>
              </a:xfrm>
              <a:custGeom>
                <a:avLst/>
                <a:gdLst>
                  <a:gd name="connsiteX0" fmla="*/ 505 w 1078541"/>
                  <a:gd name="connsiteY0" fmla="*/ 476 h 364577"/>
                  <a:gd name="connsiteX1" fmla="*/ 1079046 w 1078541"/>
                  <a:gd name="connsiteY1" fmla="*/ 476 h 364577"/>
                  <a:gd name="connsiteX2" fmla="*/ 1079046 w 1078541"/>
                  <a:gd name="connsiteY2" fmla="*/ 365053 h 364577"/>
                  <a:gd name="connsiteX3" fmla="*/ 505 w 1078541"/>
                  <a:gd name="connsiteY3" fmla="*/ 365053 h 364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78541" h="364577">
                    <a:moveTo>
                      <a:pt x="505" y="476"/>
                    </a:moveTo>
                    <a:lnTo>
                      <a:pt x="1079046" y="476"/>
                    </a:lnTo>
                    <a:lnTo>
                      <a:pt x="1079046" y="365053"/>
                    </a:lnTo>
                    <a:lnTo>
                      <a:pt x="505" y="365053"/>
                    </a:lnTo>
                    <a:close/>
                  </a:path>
                </a:pathLst>
              </a:custGeom>
              <a:solidFill>
                <a:srgbClr val="ECECFF"/>
              </a:solidFill>
              <a:ln w="6751" cap="flat">
                <a:solidFill>
                  <a:srgbClr val="9370DB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r>
                  <a:rPr lang="ru-RU" sz="1100" dirty="0"/>
                  <a:t>Сертификаты</a:t>
                </a:r>
              </a:p>
            </p:txBody>
          </p:sp>
          <p:sp>
            <p:nvSpPr>
              <p:cNvPr id="29" name="Полилиния: фигура 28">
                <a:extLst>
                  <a:ext uri="{FF2B5EF4-FFF2-40B4-BE49-F238E27FC236}">
                    <a16:creationId xmlns:a16="http://schemas.microsoft.com/office/drawing/2014/main" id="{2C20F98B-F6A9-4E26-B4C6-A288EEBAB243}"/>
                  </a:ext>
                </a:extLst>
              </p:cNvPr>
              <p:cNvSpPr/>
              <p:nvPr/>
            </p:nvSpPr>
            <p:spPr>
              <a:xfrm>
                <a:off x="9399704" y="5398218"/>
                <a:ext cx="1441852" cy="364577"/>
              </a:xfrm>
              <a:custGeom>
                <a:avLst/>
                <a:gdLst>
                  <a:gd name="connsiteX0" fmla="*/ 673 w 1441852"/>
                  <a:gd name="connsiteY0" fmla="*/ 476 h 364577"/>
                  <a:gd name="connsiteX1" fmla="*/ 1442525 w 1441852"/>
                  <a:gd name="connsiteY1" fmla="*/ 476 h 364577"/>
                  <a:gd name="connsiteX2" fmla="*/ 1442525 w 1441852"/>
                  <a:gd name="connsiteY2" fmla="*/ 365053 h 364577"/>
                  <a:gd name="connsiteX3" fmla="*/ 673 w 1441852"/>
                  <a:gd name="connsiteY3" fmla="*/ 365053 h 364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41852" h="364577">
                    <a:moveTo>
                      <a:pt x="673" y="476"/>
                    </a:moveTo>
                    <a:lnTo>
                      <a:pt x="1442525" y="476"/>
                    </a:lnTo>
                    <a:lnTo>
                      <a:pt x="1442525" y="365053"/>
                    </a:lnTo>
                    <a:lnTo>
                      <a:pt x="673" y="365053"/>
                    </a:lnTo>
                    <a:close/>
                  </a:path>
                </a:pathLst>
              </a:custGeom>
              <a:solidFill>
                <a:srgbClr val="ECECFF"/>
              </a:solidFill>
              <a:ln w="6751" cap="flat">
                <a:solidFill>
                  <a:srgbClr val="9370DB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r>
                  <a:rPr lang="en-US" sz="1100" dirty="0"/>
                  <a:t>CRUD </a:t>
                </a:r>
                <a:r>
                  <a:rPr lang="ru-RU" sz="1100" dirty="0"/>
                  <a:t>пользователей</a:t>
                </a:r>
              </a:p>
            </p:txBody>
          </p:sp>
          <p:sp>
            <p:nvSpPr>
              <p:cNvPr id="30" name="Полилиния: фигура 29">
                <a:extLst>
                  <a:ext uri="{FF2B5EF4-FFF2-40B4-BE49-F238E27FC236}">
                    <a16:creationId xmlns:a16="http://schemas.microsoft.com/office/drawing/2014/main" id="{D116CD18-E721-4C60-A50A-2645F0DA6841}"/>
                  </a:ext>
                </a:extLst>
              </p:cNvPr>
              <p:cNvSpPr/>
              <p:nvPr/>
            </p:nvSpPr>
            <p:spPr>
              <a:xfrm>
                <a:off x="11179129" y="5398218"/>
                <a:ext cx="1445650" cy="364577"/>
              </a:xfrm>
              <a:custGeom>
                <a:avLst/>
                <a:gdLst>
                  <a:gd name="connsiteX0" fmla="*/ 860 w 1445650"/>
                  <a:gd name="connsiteY0" fmla="*/ 476 h 364577"/>
                  <a:gd name="connsiteX1" fmla="*/ 1446510 w 1445650"/>
                  <a:gd name="connsiteY1" fmla="*/ 476 h 364577"/>
                  <a:gd name="connsiteX2" fmla="*/ 1446510 w 1445650"/>
                  <a:gd name="connsiteY2" fmla="*/ 365053 h 364577"/>
                  <a:gd name="connsiteX3" fmla="*/ 860 w 1445650"/>
                  <a:gd name="connsiteY3" fmla="*/ 365053 h 364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45650" h="364577">
                    <a:moveTo>
                      <a:pt x="860" y="476"/>
                    </a:moveTo>
                    <a:lnTo>
                      <a:pt x="1446510" y="476"/>
                    </a:lnTo>
                    <a:lnTo>
                      <a:pt x="1446510" y="365053"/>
                    </a:lnTo>
                    <a:lnTo>
                      <a:pt x="860" y="365053"/>
                    </a:lnTo>
                    <a:close/>
                  </a:path>
                </a:pathLst>
              </a:custGeom>
              <a:solidFill>
                <a:srgbClr val="ECECFF"/>
              </a:solidFill>
              <a:ln w="6751" cap="flat">
                <a:solidFill>
                  <a:srgbClr val="9370DB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r>
                  <a:rPr lang="ru-RU" sz="1100" dirty="0"/>
                  <a:t>Управление курсами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4530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5C6F43-B501-4C86-BE90-6C87E7488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0595" y="224807"/>
            <a:ext cx="5431971" cy="498750"/>
          </a:xfrm>
        </p:spPr>
        <p:txBody>
          <a:bodyPr>
            <a:normAutofit fontScale="90000"/>
          </a:bodyPr>
          <a:lstStyle/>
          <a:p>
            <a:r>
              <a:rPr lang="ru-RU" dirty="0"/>
              <a:t>Функционал для студента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5C116DE-0E17-45B6-A5B6-A5301788843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20595" y="748316"/>
            <a:ext cx="5433204" cy="365125"/>
          </a:xfrm>
        </p:spPr>
        <p:txBody>
          <a:bodyPr>
            <a:normAutofit lnSpcReduction="10000"/>
          </a:bodyPr>
          <a:lstStyle/>
          <a:p>
            <a:r>
              <a:rPr lang="ru-RU" b="0" i="0" dirty="0">
                <a:solidFill>
                  <a:srgbClr val="404040"/>
                </a:solidFill>
                <a:effectLst/>
                <a:latin typeface="quote-cjk-patch"/>
              </a:rPr>
              <a:t>✅</a:t>
            </a:r>
            <a:r>
              <a:rPr lang="ru-RU" dirty="0"/>
              <a:t>Реализовано: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F641940-0C09-4E1E-B2E3-3431EE3887F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20595" y="1113441"/>
            <a:ext cx="5431971" cy="1757435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404040"/>
                </a:solidFill>
                <a:effectLst/>
              </a:rPr>
              <a:t>Просмотр материалов курса (видео/тесты)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404040"/>
                </a:solidFill>
                <a:effectLst/>
              </a:rPr>
              <a:t>Отслеживание прогресса:</a:t>
            </a:r>
          </a:p>
          <a:p>
            <a:pPr lvl="1"/>
            <a:r>
              <a:rPr lang="ru-RU" sz="1400" b="0" i="0" dirty="0">
                <a:solidFill>
                  <a:srgbClr val="404040"/>
                </a:solidFill>
                <a:effectLst/>
              </a:rPr>
              <a:t>Общий процент выполнения видео</a:t>
            </a:r>
          </a:p>
          <a:p>
            <a:pPr lvl="1"/>
            <a:r>
              <a:rPr lang="ru-RU" sz="1400" b="0" i="0" dirty="0">
                <a:solidFill>
                  <a:srgbClr val="404040"/>
                </a:solidFill>
                <a:effectLst/>
              </a:rPr>
              <a:t>Общий процент выполнения тестов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404040"/>
                </a:solidFill>
                <a:effectLst/>
              </a:rPr>
              <a:t>Доступ к сертификатам и рекомендациям</a:t>
            </a:r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095CBF2-04A7-402B-B7A0-F78D44382AA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920595" y="3065269"/>
            <a:ext cx="5433204" cy="365125"/>
          </a:xfrm>
        </p:spPr>
        <p:txBody>
          <a:bodyPr>
            <a:normAutofit lnSpcReduction="10000"/>
          </a:bodyPr>
          <a:lstStyle/>
          <a:p>
            <a:r>
              <a:rPr lang="ru-RU" dirty="0"/>
              <a:t>🔧Техническая основа:</a:t>
            </a:r>
          </a:p>
          <a:p>
            <a:endParaRPr lang="ru-RU" dirty="0"/>
          </a:p>
          <a:p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C42606C0-2861-4900-9298-B9A973820CAA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920595" y="3429000"/>
            <a:ext cx="5431971" cy="557950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Связь 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Student → Course → Videos/Tests</a:t>
            </a:r>
          </a:p>
          <a:p>
            <a:r>
              <a:rPr lang="ru-RU" dirty="0"/>
              <a:t>Хранение прогресса в </a:t>
            </a:r>
            <a:r>
              <a:rPr lang="en-US" dirty="0" err="1">
                <a:solidFill>
                  <a:srgbClr val="7030A0"/>
                </a:solidFill>
                <a:latin typeface="Consolas" panose="020B0609020204030204" pitchFamily="49" charset="0"/>
              </a:rPr>
              <a:t>LocalStorage</a:t>
            </a:r>
            <a:endParaRPr lang="ru-RU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6154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5C6F43-B501-4C86-BE90-6C87E7488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2467" y="224807"/>
            <a:ext cx="6010099" cy="498750"/>
          </a:xfrm>
        </p:spPr>
        <p:txBody>
          <a:bodyPr>
            <a:normAutofit fontScale="90000"/>
          </a:bodyPr>
          <a:lstStyle/>
          <a:p>
            <a:r>
              <a:rPr lang="ru-RU" dirty="0"/>
              <a:t>Функционал администратора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5C116DE-0E17-45B6-A5B6-A5301788843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19362" y="1088682"/>
            <a:ext cx="5433204" cy="365125"/>
          </a:xfrm>
        </p:spPr>
        <p:txBody>
          <a:bodyPr>
            <a:normAutofit lnSpcReduction="10000"/>
          </a:bodyPr>
          <a:lstStyle/>
          <a:p>
            <a:r>
              <a:rPr lang="ru-RU" b="0" i="0" dirty="0">
                <a:solidFill>
                  <a:srgbClr val="404040"/>
                </a:solidFill>
                <a:effectLst/>
                <a:latin typeface="quote-cjk-patch"/>
              </a:rPr>
              <a:t>✅</a:t>
            </a:r>
            <a:r>
              <a:rPr lang="ru-RU" dirty="0"/>
              <a:t>Реализовано: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F641940-0C09-4E1E-B2E3-3431EE3887F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19362" y="1453807"/>
            <a:ext cx="5431971" cy="363731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404040"/>
                </a:solidFill>
                <a:effectLst/>
              </a:rPr>
              <a:t>Просмотр пользователей (логин, имя, фамилия, роль)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095CBF2-04A7-402B-B7A0-F78D44382AA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918129" y="2182663"/>
            <a:ext cx="5433204" cy="365125"/>
          </a:xfrm>
        </p:spPr>
        <p:txBody>
          <a:bodyPr>
            <a:normAutofit lnSpcReduction="10000"/>
          </a:bodyPr>
          <a:lstStyle/>
          <a:p>
            <a:r>
              <a:rPr lang="ru-RU" b="0" i="0" dirty="0">
                <a:solidFill>
                  <a:srgbClr val="404040"/>
                </a:solidFill>
                <a:effectLst/>
                <a:latin typeface="quote-cjk-patch"/>
              </a:rPr>
              <a:t>🚧</a:t>
            </a:r>
            <a:r>
              <a:rPr lang="ru-RU" dirty="0"/>
              <a:t>В разработке: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C42606C0-2861-4900-9298-B9A973820CAA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918129" y="2546394"/>
            <a:ext cx="5431971" cy="171026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Добавление/удаление пользователей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Управление курсами:</a:t>
            </a:r>
          </a:p>
          <a:p>
            <a:pPr marL="971550" lvl="1" indent="-285750"/>
            <a:r>
              <a:rPr lang="ru-RU" sz="1400" dirty="0"/>
              <a:t>Создание/редактирование курсов</a:t>
            </a:r>
          </a:p>
          <a:p>
            <a:pPr marL="971550" lvl="1" indent="-285750"/>
            <a:r>
              <a:rPr lang="ru-RU" sz="1400" dirty="0"/>
              <a:t>Привязка материалов (видео/тесты)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Назначение курсов студентам</a:t>
            </a:r>
            <a:endParaRPr lang="ru-RU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9498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03F06D-E31F-4A12-BE18-E795460F1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9248" y="752429"/>
            <a:ext cx="4481219" cy="960768"/>
          </a:xfrm>
        </p:spPr>
        <p:txBody>
          <a:bodyPr/>
          <a:lstStyle/>
          <a:p>
            <a:r>
              <a:rPr lang="ru-RU" dirty="0"/>
              <a:t>Технологический стек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EADB2D0-1E0F-4697-8EA9-B851971A95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0" y="1918807"/>
            <a:ext cx="5433204" cy="3651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Backend:</a:t>
            </a:r>
          </a:p>
          <a:p>
            <a:endParaRPr lang="en-US" dirty="0"/>
          </a:p>
          <a:p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96B9B0E-7273-45A8-A61B-30D1DD01080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096000" y="2283932"/>
            <a:ext cx="3084130" cy="975735"/>
          </a:xfrm>
        </p:spPr>
        <p:txBody>
          <a:bodyPr>
            <a:normAutofit/>
          </a:bodyPr>
          <a:lstStyle/>
          <a:p>
            <a:r>
              <a:rPr lang="en-US" sz="1300" dirty="0">
                <a:solidFill>
                  <a:srgbClr val="7030A0"/>
                </a:solidFill>
              </a:rPr>
              <a:t>Python 3.11 + Flask</a:t>
            </a:r>
          </a:p>
          <a:p>
            <a:r>
              <a:rPr lang="en-US" sz="1300" dirty="0">
                <a:solidFill>
                  <a:srgbClr val="7030A0"/>
                </a:solidFill>
              </a:rPr>
              <a:t>ORM: Peewee</a:t>
            </a:r>
          </a:p>
          <a:p>
            <a:r>
              <a:rPr lang="ru-RU" sz="1300" dirty="0">
                <a:solidFill>
                  <a:srgbClr val="7030A0"/>
                </a:solidFill>
              </a:rPr>
              <a:t>Безопасность: </a:t>
            </a:r>
            <a:r>
              <a:rPr lang="en-US" sz="1300" dirty="0" err="1">
                <a:solidFill>
                  <a:srgbClr val="7030A0"/>
                </a:solidFill>
              </a:rPr>
              <a:t>Bcrypt</a:t>
            </a:r>
            <a:r>
              <a:rPr lang="en-US" sz="1300" dirty="0">
                <a:solidFill>
                  <a:srgbClr val="7030A0"/>
                </a:solidFill>
              </a:rPr>
              <a:t> + Flask-Login</a:t>
            </a:r>
            <a:endParaRPr lang="ru-RU" sz="1300" dirty="0">
              <a:solidFill>
                <a:srgbClr val="7030A0"/>
              </a:solidFill>
            </a:endParaRPr>
          </a:p>
        </p:txBody>
      </p:sp>
      <p:grpSp>
        <p:nvGrpSpPr>
          <p:cNvPr id="55" name="Группа 54">
            <a:extLst>
              <a:ext uri="{FF2B5EF4-FFF2-40B4-BE49-F238E27FC236}">
                <a16:creationId xmlns:a16="http://schemas.microsoft.com/office/drawing/2014/main" id="{66E8CE29-9C36-4488-A5AC-60D933C2C975}"/>
              </a:ext>
            </a:extLst>
          </p:cNvPr>
          <p:cNvGrpSpPr/>
          <p:nvPr/>
        </p:nvGrpSpPr>
        <p:grpSpPr>
          <a:xfrm>
            <a:off x="1083305" y="3429000"/>
            <a:ext cx="6037162" cy="2676571"/>
            <a:chOff x="58838" y="3429000"/>
            <a:chExt cx="6037162" cy="2676571"/>
          </a:xfrm>
        </p:grpSpPr>
        <p:grpSp>
          <p:nvGrpSpPr>
            <p:cNvPr id="13" name="Рисунок 11">
              <a:extLst>
                <a:ext uri="{FF2B5EF4-FFF2-40B4-BE49-F238E27FC236}">
                  <a16:creationId xmlns:a16="http://schemas.microsoft.com/office/drawing/2014/main" id="{624253F7-C7C4-4AC6-98DE-AA4B5F3CE9CA}"/>
                </a:ext>
              </a:extLst>
            </p:cNvPr>
            <p:cNvGrpSpPr/>
            <p:nvPr/>
          </p:nvGrpSpPr>
          <p:grpSpPr>
            <a:xfrm>
              <a:off x="58838" y="3429000"/>
              <a:ext cx="6037162" cy="2676571"/>
              <a:chOff x="5359156" y="2934098"/>
              <a:chExt cx="7237018" cy="3098237"/>
            </a:xfrm>
          </p:grpSpPr>
          <p:grpSp>
            <p:nvGrpSpPr>
              <p:cNvPr id="14" name="Рисунок 11">
                <a:extLst>
                  <a:ext uri="{FF2B5EF4-FFF2-40B4-BE49-F238E27FC236}">
                    <a16:creationId xmlns:a16="http://schemas.microsoft.com/office/drawing/2014/main" id="{77EB6FF5-E8FA-4C49-87CF-8E499A3EF6F9}"/>
                  </a:ext>
                </a:extLst>
              </p:cNvPr>
              <p:cNvGrpSpPr/>
              <p:nvPr/>
            </p:nvGrpSpPr>
            <p:grpSpPr>
              <a:xfrm>
                <a:off x="6190614" y="3879498"/>
                <a:ext cx="5829682" cy="1185357"/>
                <a:chOff x="6190614" y="3879498"/>
                <a:chExt cx="5829682" cy="1185357"/>
              </a:xfrm>
              <a:noFill/>
            </p:grpSpPr>
            <p:sp>
              <p:nvSpPr>
                <p:cNvPr id="15" name="Полилиния: фигура 14">
                  <a:extLst>
                    <a:ext uri="{FF2B5EF4-FFF2-40B4-BE49-F238E27FC236}">
                      <a16:creationId xmlns:a16="http://schemas.microsoft.com/office/drawing/2014/main" id="{E4211A47-DDA7-4599-B095-41FB37BB2DB7}"/>
                    </a:ext>
                  </a:extLst>
                </p:cNvPr>
                <p:cNvSpPr/>
                <p:nvPr/>
              </p:nvSpPr>
              <p:spPr>
                <a:xfrm>
                  <a:off x="6190614" y="3901447"/>
                  <a:ext cx="752130" cy="1163278"/>
                </a:xfrm>
                <a:custGeom>
                  <a:avLst/>
                  <a:gdLst>
                    <a:gd name="connsiteX0" fmla="*/ 180 w 9525"/>
                    <a:gd name="connsiteY0" fmla="*/ 218 h 1163278"/>
                    <a:gd name="connsiteX1" fmla="*/ 180 w 9525"/>
                    <a:gd name="connsiteY1" fmla="*/ 97162 h 1163278"/>
                    <a:gd name="connsiteX2" fmla="*/ 180 w 9525"/>
                    <a:gd name="connsiteY2" fmla="*/ 581858 h 1163278"/>
                    <a:gd name="connsiteX3" fmla="*/ 180 w 9525"/>
                    <a:gd name="connsiteY3" fmla="*/ 1066553 h 1163278"/>
                    <a:gd name="connsiteX4" fmla="*/ 180 w 9525"/>
                    <a:gd name="connsiteY4" fmla="*/ 1163497 h 11632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525" h="1163278">
                      <a:moveTo>
                        <a:pt x="180" y="218"/>
                      </a:moveTo>
                      <a:lnTo>
                        <a:pt x="180" y="97162"/>
                      </a:lnTo>
                      <a:cubicBezTo>
                        <a:pt x="180" y="194094"/>
                        <a:pt x="180" y="387982"/>
                        <a:pt x="180" y="581858"/>
                      </a:cubicBezTo>
                      <a:cubicBezTo>
                        <a:pt x="180" y="775733"/>
                        <a:pt x="180" y="969621"/>
                        <a:pt x="180" y="1066553"/>
                      </a:cubicBezTo>
                      <a:lnTo>
                        <a:pt x="180" y="1163497"/>
                      </a:lnTo>
                    </a:path>
                  </a:pathLst>
                </a:custGeom>
                <a:noFill/>
                <a:ln w="11518" cap="flat">
                  <a:solidFill>
                    <a:srgbClr val="333333"/>
                  </a:solidFill>
                  <a:custDash>
                    <a:ds d="0" sp="0"/>
                  </a:custDash>
                  <a:miter/>
                </a:ln>
              </p:spPr>
              <p:txBody>
                <a:bodyPr rtlCol="0" anchor="ctr"/>
                <a:lstStyle/>
                <a:p>
                  <a:r>
                    <a:rPr lang="en-US" dirty="0"/>
                    <a:t>1-N</a:t>
                  </a:r>
                  <a:endParaRPr lang="ru-RU" dirty="0"/>
                </a:p>
              </p:txBody>
            </p:sp>
            <p:sp>
              <p:nvSpPr>
                <p:cNvPr id="16" name="Полилиния: фигура 15">
                  <a:extLst>
                    <a:ext uri="{FF2B5EF4-FFF2-40B4-BE49-F238E27FC236}">
                      <a16:creationId xmlns:a16="http://schemas.microsoft.com/office/drawing/2014/main" id="{40534A5F-2D50-4002-93BB-6C9B2C239726}"/>
                    </a:ext>
                  </a:extLst>
                </p:cNvPr>
                <p:cNvSpPr/>
                <p:nvPr/>
              </p:nvSpPr>
              <p:spPr>
                <a:xfrm>
                  <a:off x="9256070" y="3879498"/>
                  <a:ext cx="783197" cy="1185357"/>
                </a:xfrm>
                <a:custGeom>
                  <a:avLst/>
                  <a:gdLst>
                    <a:gd name="connsiteX0" fmla="*/ 783440 w 783197"/>
                    <a:gd name="connsiteY0" fmla="*/ 218 h 1185357"/>
                    <a:gd name="connsiteX1" fmla="*/ 652900 w 783197"/>
                    <a:gd name="connsiteY1" fmla="*/ 100836 h 1185357"/>
                    <a:gd name="connsiteX2" fmla="*/ 130772 w 783197"/>
                    <a:gd name="connsiteY2" fmla="*/ 600262 h 1185357"/>
                    <a:gd name="connsiteX3" fmla="*/ 243 w 783197"/>
                    <a:gd name="connsiteY3" fmla="*/ 1088632 h 1185357"/>
                    <a:gd name="connsiteX4" fmla="*/ 243 w 783197"/>
                    <a:gd name="connsiteY4" fmla="*/ 1185576 h 11853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83197" h="1185357">
                      <a:moveTo>
                        <a:pt x="783440" y="218"/>
                      </a:moveTo>
                      <a:lnTo>
                        <a:pt x="652900" y="100836"/>
                      </a:lnTo>
                      <a:cubicBezTo>
                        <a:pt x="522370" y="201465"/>
                        <a:pt x="261301" y="402701"/>
                        <a:pt x="130772" y="600262"/>
                      </a:cubicBezTo>
                      <a:cubicBezTo>
                        <a:pt x="243" y="797812"/>
                        <a:pt x="243" y="991700"/>
                        <a:pt x="243" y="1088632"/>
                      </a:cubicBezTo>
                      <a:lnTo>
                        <a:pt x="243" y="1185576"/>
                      </a:lnTo>
                    </a:path>
                  </a:pathLst>
                </a:custGeom>
                <a:noFill/>
                <a:ln w="11518" cap="flat">
                  <a:solidFill>
                    <a:srgbClr val="333333"/>
                  </a:solidFill>
                  <a:custDash>
                    <a:ds d="0" sp="0"/>
                  </a:custDash>
                  <a:miter/>
                </a:ln>
              </p:spPr>
              <p:txBody>
                <a:bodyPr rtlCol="0" anchor="b"/>
                <a:lstStyle/>
                <a:p>
                  <a:pPr algn="r"/>
                  <a:r>
                    <a:rPr lang="en-US" dirty="0"/>
                    <a:t>1-N</a:t>
                  </a:r>
                  <a:endParaRPr lang="ru-RU" dirty="0"/>
                </a:p>
                <a:p>
                  <a:endParaRPr lang="ru-RU" dirty="0"/>
                </a:p>
              </p:txBody>
            </p:sp>
            <p:sp>
              <p:nvSpPr>
                <p:cNvPr id="17" name="Полилиния: фигура 16">
                  <a:extLst>
                    <a:ext uri="{FF2B5EF4-FFF2-40B4-BE49-F238E27FC236}">
                      <a16:creationId xmlns:a16="http://schemas.microsoft.com/office/drawing/2014/main" id="{FBD05156-0B47-4DE3-A1CB-C9635BE50C76}"/>
                    </a:ext>
                  </a:extLst>
                </p:cNvPr>
                <p:cNvSpPr/>
                <p:nvPr/>
              </p:nvSpPr>
              <p:spPr>
                <a:xfrm>
                  <a:off x="11237099" y="3879498"/>
                  <a:ext cx="783197" cy="1185357"/>
                </a:xfrm>
                <a:custGeom>
                  <a:avLst/>
                  <a:gdLst>
                    <a:gd name="connsiteX0" fmla="*/ 279 w 783197"/>
                    <a:gd name="connsiteY0" fmla="*/ 218 h 1185357"/>
                    <a:gd name="connsiteX1" fmla="*/ 130808 w 783197"/>
                    <a:gd name="connsiteY1" fmla="*/ 100836 h 1185357"/>
                    <a:gd name="connsiteX2" fmla="*/ 652936 w 783197"/>
                    <a:gd name="connsiteY2" fmla="*/ 600262 h 1185357"/>
                    <a:gd name="connsiteX3" fmla="*/ 783476 w 783197"/>
                    <a:gd name="connsiteY3" fmla="*/ 1088632 h 1185357"/>
                    <a:gd name="connsiteX4" fmla="*/ 783476 w 783197"/>
                    <a:gd name="connsiteY4" fmla="*/ 1185576 h 11853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83197" h="1185357">
                      <a:moveTo>
                        <a:pt x="279" y="218"/>
                      </a:moveTo>
                      <a:lnTo>
                        <a:pt x="130808" y="100836"/>
                      </a:lnTo>
                      <a:cubicBezTo>
                        <a:pt x="261337" y="201465"/>
                        <a:pt x="522406" y="402701"/>
                        <a:pt x="652936" y="600262"/>
                      </a:cubicBezTo>
                      <a:cubicBezTo>
                        <a:pt x="783476" y="797812"/>
                        <a:pt x="783476" y="991700"/>
                        <a:pt x="783476" y="1088632"/>
                      </a:cubicBezTo>
                      <a:lnTo>
                        <a:pt x="783476" y="1185576"/>
                      </a:lnTo>
                    </a:path>
                  </a:pathLst>
                </a:custGeom>
                <a:noFill/>
                <a:ln w="11518" cap="flat">
                  <a:solidFill>
                    <a:srgbClr val="333333"/>
                  </a:solidFill>
                  <a:custDash>
                    <a:ds d="0" sp="0"/>
                  </a:custDash>
                  <a:miter/>
                </a:ln>
              </p:spPr>
              <p:txBody>
                <a:bodyPr rtlCol="0" anchor="b"/>
                <a:lstStyle/>
                <a:p>
                  <a:r>
                    <a:rPr lang="en-US" dirty="0"/>
                    <a:t>1-N</a:t>
                  </a:r>
                  <a:endParaRPr lang="ru-RU" dirty="0"/>
                </a:p>
                <a:p>
                  <a:endParaRPr lang="ru-RU" dirty="0"/>
                </a:p>
              </p:txBody>
            </p:sp>
          </p:grpSp>
          <p:grpSp>
            <p:nvGrpSpPr>
              <p:cNvPr id="18" name="Рисунок 11">
                <a:extLst>
                  <a:ext uri="{FF2B5EF4-FFF2-40B4-BE49-F238E27FC236}">
                    <a16:creationId xmlns:a16="http://schemas.microsoft.com/office/drawing/2014/main" id="{E1BDB97B-9AE1-4629-9F80-DA06BEBDADAE}"/>
                  </a:ext>
                </a:extLst>
              </p:cNvPr>
              <p:cNvGrpSpPr/>
              <p:nvPr/>
            </p:nvGrpSpPr>
            <p:grpSpPr>
              <a:xfrm>
                <a:off x="5359156" y="2934098"/>
                <a:ext cx="7237018" cy="3098237"/>
                <a:chOff x="5359156" y="2934098"/>
                <a:chExt cx="7237018" cy="3098237"/>
              </a:xfrm>
              <a:solidFill>
                <a:srgbClr val="ECECFF"/>
              </a:solidFill>
            </p:grpSpPr>
            <p:sp>
              <p:nvSpPr>
                <p:cNvPr id="19" name="Полилиния: фигура 18">
                  <a:extLst>
                    <a:ext uri="{FF2B5EF4-FFF2-40B4-BE49-F238E27FC236}">
                      <a16:creationId xmlns:a16="http://schemas.microsoft.com/office/drawing/2014/main" id="{E8ACB15A-FCA2-4694-93C5-2F991BF38F44}"/>
                    </a:ext>
                  </a:extLst>
                </p:cNvPr>
                <p:cNvSpPr/>
                <p:nvPr/>
              </p:nvSpPr>
              <p:spPr>
                <a:xfrm>
                  <a:off x="5637558" y="2934098"/>
                  <a:ext cx="1151761" cy="967479"/>
                </a:xfrm>
                <a:custGeom>
                  <a:avLst/>
                  <a:gdLst>
                    <a:gd name="connsiteX0" fmla="*/ 262 w 1151761"/>
                    <a:gd name="connsiteY0" fmla="*/ 249 h 967479"/>
                    <a:gd name="connsiteX1" fmla="*/ 1152023 w 1151761"/>
                    <a:gd name="connsiteY1" fmla="*/ 249 h 967479"/>
                    <a:gd name="connsiteX2" fmla="*/ 1152023 w 1151761"/>
                    <a:gd name="connsiteY2" fmla="*/ 967728 h 967479"/>
                    <a:gd name="connsiteX3" fmla="*/ 262 w 1151761"/>
                    <a:gd name="connsiteY3" fmla="*/ 967728 h 9674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51761" h="967479">
                      <a:moveTo>
                        <a:pt x="262" y="249"/>
                      </a:moveTo>
                      <a:lnTo>
                        <a:pt x="1152023" y="249"/>
                      </a:lnTo>
                      <a:lnTo>
                        <a:pt x="1152023" y="967728"/>
                      </a:lnTo>
                      <a:lnTo>
                        <a:pt x="262" y="967728"/>
                      </a:lnTo>
                      <a:close/>
                    </a:path>
                  </a:pathLst>
                </a:custGeom>
                <a:solidFill>
                  <a:srgbClr val="ECECFF"/>
                </a:solidFill>
                <a:ln w="11518" cap="flat">
                  <a:solidFill>
                    <a:srgbClr val="9370DB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pPr algn="ctr"/>
                  <a:r>
                    <a:rPr lang="en-US" dirty="0"/>
                    <a:t>USERS</a:t>
                  </a:r>
                  <a:endParaRPr lang="ru-RU" dirty="0"/>
                </a:p>
              </p:txBody>
            </p:sp>
            <p:sp>
              <p:nvSpPr>
                <p:cNvPr id="20" name="Полилиния: фигура 19">
                  <a:extLst>
                    <a:ext uri="{FF2B5EF4-FFF2-40B4-BE49-F238E27FC236}">
                      <a16:creationId xmlns:a16="http://schemas.microsoft.com/office/drawing/2014/main" id="{08488122-47EA-4BD7-B158-C72722339731}"/>
                    </a:ext>
                  </a:extLst>
                </p:cNvPr>
                <p:cNvSpPr/>
                <p:nvPr/>
              </p:nvSpPr>
              <p:spPr>
                <a:xfrm>
                  <a:off x="5359156" y="5064856"/>
                  <a:ext cx="1708565" cy="967479"/>
                </a:xfrm>
                <a:custGeom>
                  <a:avLst/>
                  <a:gdLst>
                    <a:gd name="connsiteX0" fmla="*/ 262 w 1708565"/>
                    <a:gd name="connsiteY0" fmla="*/ 473 h 967479"/>
                    <a:gd name="connsiteX1" fmla="*/ 1708828 w 1708565"/>
                    <a:gd name="connsiteY1" fmla="*/ 473 h 967479"/>
                    <a:gd name="connsiteX2" fmla="*/ 1708828 w 1708565"/>
                    <a:gd name="connsiteY2" fmla="*/ 967952 h 967479"/>
                    <a:gd name="connsiteX3" fmla="*/ 262 w 1708565"/>
                    <a:gd name="connsiteY3" fmla="*/ 967952 h 9674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708565" h="967479">
                      <a:moveTo>
                        <a:pt x="262" y="473"/>
                      </a:moveTo>
                      <a:lnTo>
                        <a:pt x="1708828" y="473"/>
                      </a:lnTo>
                      <a:lnTo>
                        <a:pt x="1708828" y="967952"/>
                      </a:lnTo>
                      <a:lnTo>
                        <a:pt x="262" y="967952"/>
                      </a:lnTo>
                      <a:close/>
                    </a:path>
                  </a:pathLst>
                </a:custGeom>
                <a:solidFill>
                  <a:srgbClr val="ECECFF"/>
                </a:solidFill>
                <a:ln w="11518" cap="flat">
                  <a:solidFill>
                    <a:srgbClr val="9370DB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pPr algn="ctr"/>
                  <a:r>
                    <a:rPr lang="en-US" sz="1400" dirty="0"/>
                    <a:t>USER_COURSES</a:t>
                  </a:r>
                  <a:endParaRPr lang="ru-RU" sz="1400" dirty="0"/>
                </a:p>
              </p:txBody>
            </p:sp>
            <p:sp>
              <p:nvSpPr>
                <p:cNvPr id="21" name="Полилиния: фигура 20">
                  <a:extLst>
                    <a:ext uri="{FF2B5EF4-FFF2-40B4-BE49-F238E27FC236}">
                      <a16:creationId xmlns:a16="http://schemas.microsoft.com/office/drawing/2014/main" id="{A5D01077-31A0-488B-BDDB-37A81ED6E9C8}"/>
                    </a:ext>
                  </a:extLst>
                </p:cNvPr>
                <p:cNvSpPr/>
                <p:nvPr/>
              </p:nvSpPr>
              <p:spPr>
                <a:xfrm>
                  <a:off x="10039265" y="2934098"/>
                  <a:ext cx="1197831" cy="967479"/>
                </a:xfrm>
                <a:custGeom>
                  <a:avLst/>
                  <a:gdLst>
                    <a:gd name="connsiteX0" fmla="*/ 727 w 1197831"/>
                    <a:gd name="connsiteY0" fmla="*/ 249 h 967479"/>
                    <a:gd name="connsiteX1" fmla="*/ 1198558 w 1197831"/>
                    <a:gd name="connsiteY1" fmla="*/ 249 h 967479"/>
                    <a:gd name="connsiteX2" fmla="*/ 1198558 w 1197831"/>
                    <a:gd name="connsiteY2" fmla="*/ 967728 h 967479"/>
                    <a:gd name="connsiteX3" fmla="*/ 727 w 1197831"/>
                    <a:gd name="connsiteY3" fmla="*/ 967728 h 9674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97831" h="967479">
                      <a:moveTo>
                        <a:pt x="727" y="249"/>
                      </a:moveTo>
                      <a:lnTo>
                        <a:pt x="1198558" y="249"/>
                      </a:lnTo>
                      <a:lnTo>
                        <a:pt x="1198558" y="967728"/>
                      </a:lnTo>
                      <a:lnTo>
                        <a:pt x="727" y="967728"/>
                      </a:lnTo>
                      <a:close/>
                    </a:path>
                  </a:pathLst>
                </a:custGeom>
                <a:solidFill>
                  <a:srgbClr val="ECECFF"/>
                </a:solidFill>
                <a:ln w="11518" cap="flat">
                  <a:solidFill>
                    <a:srgbClr val="9370DB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pPr algn="ctr"/>
                  <a:r>
                    <a:rPr lang="en-US" sz="1400" dirty="0"/>
                    <a:t>COURSES</a:t>
                  </a:r>
                  <a:endParaRPr lang="ru-RU" sz="1400" dirty="0"/>
                </a:p>
              </p:txBody>
            </p:sp>
            <p:sp>
              <p:nvSpPr>
                <p:cNvPr id="22" name="Полилиния: фигура 21">
                  <a:extLst>
                    <a:ext uri="{FF2B5EF4-FFF2-40B4-BE49-F238E27FC236}">
                      <a16:creationId xmlns:a16="http://schemas.microsoft.com/office/drawing/2014/main" id="{98FD9BF0-0FE3-4ACD-AE89-C21A784153B3}"/>
                    </a:ext>
                  </a:extLst>
                </p:cNvPr>
                <p:cNvSpPr/>
                <p:nvPr/>
              </p:nvSpPr>
              <p:spPr>
                <a:xfrm>
                  <a:off x="8680187" y="5064856"/>
                  <a:ext cx="1151761" cy="967479"/>
                </a:xfrm>
                <a:custGeom>
                  <a:avLst/>
                  <a:gdLst>
                    <a:gd name="connsiteX0" fmla="*/ 582 w 1151761"/>
                    <a:gd name="connsiteY0" fmla="*/ 473 h 967479"/>
                    <a:gd name="connsiteX1" fmla="*/ 1152343 w 1151761"/>
                    <a:gd name="connsiteY1" fmla="*/ 473 h 967479"/>
                    <a:gd name="connsiteX2" fmla="*/ 1152343 w 1151761"/>
                    <a:gd name="connsiteY2" fmla="*/ 967952 h 967479"/>
                    <a:gd name="connsiteX3" fmla="*/ 582 w 1151761"/>
                    <a:gd name="connsiteY3" fmla="*/ 967952 h 9674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51761" h="967479">
                      <a:moveTo>
                        <a:pt x="582" y="473"/>
                      </a:moveTo>
                      <a:lnTo>
                        <a:pt x="1152343" y="473"/>
                      </a:lnTo>
                      <a:lnTo>
                        <a:pt x="1152343" y="967952"/>
                      </a:lnTo>
                      <a:lnTo>
                        <a:pt x="582" y="967952"/>
                      </a:lnTo>
                      <a:close/>
                    </a:path>
                  </a:pathLst>
                </a:custGeom>
                <a:solidFill>
                  <a:srgbClr val="ECECFF"/>
                </a:solidFill>
                <a:ln w="11518" cap="flat">
                  <a:solidFill>
                    <a:srgbClr val="9370DB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pPr algn="ctr"/>
                  <a:r>
                    <a:rPr lang="en-US" dirty="0"/>
                    <a:t>VIDEOS</a:t>
                  </a:r>
                  <a:endParaRPr lang="ru-RU" dirty="0"/>
                </a:p>
              </p:txBody>
            </p:sp>
            <p:sp>
              <p:nvSpPr>
                <p:cNvPr id="23" name="Полилиния: фигура 22">
                  <a:extLst>
                    <a:ext uri="{FF2B5EF4-FFF2-40B4-BE49-F238E27FC236}">
                      <a16:creationId xmlns:a16="http://schemas.microsoft.com/office/drawing/2014/main" id="{1AB75796-0E07-4A90-BCE6-47299AC5BED9}"/>
                    </a:ext>
                  </a:extLst>
                </p:cNvPr>
                <p:cNvSpPr/>
                <p:nvPr/>
              </p:nvSpPr>
              <p:spPr>
                <a:xfrm>
                  <a:off x="11444413" y="5064856"/>
                  <a:ext cx="1151761" cy="967479"/>
                </a:xfrm>
                <a:custGeom>
                  <a:avLst/>
                  <a:gdLst>
                    <a:gd name="connsiteX0" fmla="*/ 872 w 1151761"/>
                    <a:gd name="connsiteY0" fmla="*/ 473 h 967479"/>
                    <a:gd name="connsiteX1" fmla="*/ 1152633 w 1151761"/>
                    <a:gd name="connsiteY1" fmla="*/ 473 h 967479"/>
                    <a:gd name="connsiteX2" fmla="*/ 1152633 w 1151761"/>
                    <a:gd name="connsiteY2" fmla="*/ 967952 h 967479"/>
                    <a:gd name="connsiteX3" fmla="*/ 872 w 1151761"/>
                    <a:gd name="connsiteY3" fmla="*/ 967952 h 9674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51761" h="967479">
                      <a:moveTo>
                        <a:pt x="872" y="473"/>
                      </a:moveTo>
                      <a:lnTo>
                        <a:pt x="1152633" y="473"/>
                      </a:lnTo>
                      <a:lnTo>
                        <a:pt x="1152633" y="967952"/>
                      </a:lnTo>
                      <a:lnTo>
                        <a:pt x="872" y="967952"/>
                      </a:lnTo>
                      <a:close/>
                    </a:path>
                  </a:pathLst>
                </a:custGeom>
                <a:solidFill>
                  <a:srgbClr val="ECECFF"/>
                </a:solidFill>
                <a:ln w="11518" cap="flat">
                  <a:solidFill>
                    <a:srgbClr val="9370DB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pPr algn="ctr"/>
                  <a:r>
                    <a:rPr lang="en-US" dirty="0"/>
                    <a:t>TESTS</a:t>
                  </a:r>
                  <a:endParaRPr lang="ru-RU" dirty="0"/>
                </a:p>
              </p:txBody>
            </p:sp>
          </p:grpSp>
        </p:grpSp>
        <p:cxnSp>
          <p:nvCxnSpPr>
            <p:cNvPr id="25" name="Прямая соединительная линия 24">
              <a:extLst>
                <a:ext uri="{FF2B5EF4-FFF2-40B4-BE49-F238E27FC236}">
                  <a16:creationId xmlns:a16="http://schemas.microsoft.com/office/drawing/2014/main" id="{88C0BD5C-8C7A-4CFF-B791-39325F3038F7}"/>
                </a:ext>
              </a:extLst>
            </p:cNvPr>
            <p:cNvCxnSpPr/>
            <p:nvPr/>
          </p:nvCxnSpPr>
          <p:spPr>
            <a:xfrm>
              <a:off x="669885" y="4444999"/>
              <a:ext cx="2032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Прямая соединительная линия 25">
              <a:extLst>
                <a:ext uri="{FF2B5EF4-FFF2-40B4-BE49-F238E27FC236}">
                  <a16:creationId xmlns:a16="http://schemas.microsoft.com/office/drawing/2014/main" id="{7E7EFE03-01BB-4110-9AD1-F561BA915433}"/>
                </a:ext>
              </a:extLst>
            </p:cNvPr>
            <p:cNvCxnSpPr/>
            <p:nvPr/>
          </p:nvCxnSpPr>
          <p:spPr>
            <a:xfrm>
              <a:off x="669885" y="4478865"/>
              <a:ext cx="2032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Прямая соединительная линия 27">
              <a:extLst>
                <a:ext uri="{FF2B5EF4-FFF2-40B4-BE49-F238E27FC236}">
                  <a16:creationId xmlns:a16="http://schemas.microsoft.com/office/drawing/2014/main" id="{4546353C-AB33-4CD0-8960-31331B02A72A}"/>
                </a:ext>
              </a:extLst>
            </p:cNvPr>
            <p:cNvCxnSpPr/>
            <p:nvPr/>
          </p:nvCxnSpPr>
          <p:spPr>
            <a:xfrm>
              <a:off x="3759200" y="4284133"/>
              <a:ext cx="118533" cy="11853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Прямая соединительная линия 28">
              <a:extLst>
                <a:ext uri="{FF2B5EF4-FFF2-40B4-BE49-F238E27FC236}">
                  <a16:creationId xmlns:a16="http://schemas.microsoft.com/office/drawing/2014/main" id="{040657AE-D3D3-4B2F-B1BD-CF973EAF6C5E}"/>
                </a:ext>
              </a:extLst>
            </p:cNvPr>
            <p:cNvCxnSpPr/>
            <p:nvPr/>
          </p:nvCxnSpPr>
          <p:spPr>
            <a:xfrm>
              <a:off x="3705400" y="4322534"/>
              <a:ext cx="118533" cy="11853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Прямая соединительная линия 43">
              <a:extLst>
                <a:ext uri="{FF2B5EF4-FFF2-40B4-BE49-F238E27FC236}">
                  <a16:creationId xmlns:a16="http://schemas.microsoft.com/office/drawing/2014/main" id="{E011F860-BB55-4D3C-98E3-03666778272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75927" y="4297133"/>
              <a:ext cx="118533" cy="11853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Прямая соединительная линия 44">
              <a:extLst>
                <a:ext uri="{FF2B5EF4-FFF2-40B4-BE49-F238E27FC236}">
                  <a16:creationId xmlns:a16="http://schemas.microsoft.com/office/drawing/2014/main" id="{BD5AD1F1-8E1F-4CD1-8182-E97B0012B39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22042" y="4356399"/>
              <a:ext cx="118533" cy="11853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Овал 45">
              <a:extLst>
                <a:ext uri="{FF2B5EF4-FFF2-40B4-BE49-F238E27FC236}">
                  <a16:creationId xmlns:a16="http://schemas.microsoft.com/office/drawing/2014/main" id="{03FAB3BE-59B8-4028-9AB6-25F61EF8E5F0}"/>
                </a:ext>
              </a:extLst>
            </p:cNvPr>
            <p:cNvSpPr/>
            <p:nvPr/>
          </p:nvSpPr>
          <p:spPr>
            <a:xfrm>
              <a:off x="669885" y="4961467"/>
              <a:ext cx="203200" cy="19473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7" name="Овал 46">
              <a:extLst>
                <a:ext uri="{FF2B5EF4-FFF2-40B4-BE49-F238E27FC236}">
                  <a16:creationId xmlns:a16="http://schemas.microsoft.com/office/drawing/2014/main" id="{E1136BF0-061E-4792-9422-DF70F23E0F82}"/>
                </a:ext>
              </a:extLst>
            </p:cNvPr>
            <p:cNvSpPr/>
            <p:nvPr/>
          </p:nvSpPr>
          <p:spPr>
            <a:xfrm>
              <a:off x="3209085" y="4919136"/>
              <a:ext cx="203200" cy="19473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8" name="Овал 47">
              <a:extLst>
                <a:ext uri="{FF2B5EF4-FFF2-40B4-BE49-F238E27FC236}">
                  <a16:creationId xmlns:a16="http://schemas.microsoft.com/office/drawing/2014/main" id="{FFD2BE50-2B6C-4B44-9E07-B3999BD157D2}"/>
                </a:ext>
              </a:extLst>
            </p:cNvPr>
            <p:cNvSpPr/>
            <p:nvPr/>
          </p:nvSpPr>
          <p:spPr>
            <a:xfrm>
              <a:off x="5513997" y="4961467"/>
              <a:ext cx="203200" cy="19473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9" name="Дуга 48">
              <a:extLst>
                <a:ext uri="{FF2B5EF4-FFF2-40B4-BE49-F238E27FC236}">
                  <a16:creationId xmlns:a16="http://schemas.microsoft.com/office/drawing/2014/main" id="{70B468C7-E089-4700-922B-C18AAD1295C0}"/>
                </a:ext>
              </a:extLst>
            </p:cNvPr>
            <p:cNvSpPr/>
            <p:nvPr/>
          </p:nvSpPr>
          <p:spPr>
            <a:xfrm>
              <a:off x="771872" y="5055705"/>
              <a:ext cx="203200" cy="409895"/>
            </a:xfrm>
            <a:prstGeom prst="arc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0" name="Дуга 49">
              <a:extLst>
                <a:ext uri="{FF2B5EF4-FFF2-40B4-BE49-F238E27FC236}">
                  <a16:creationId xmlns:a16="http://schemas.microsoft.com/office/drawing/2014/main" id="{579E0458-3BBA-4F66-B6E9-98A9775E857D}"/>
                </a:ext>
              </a:extLst>
            </p:cNvPr>
            <p:cNvSpPr/>
            <p:nvPr/>
          </p:nvSpPr>
          <p:spPr>
            <a:xfrm>
              <a:off x="3310054" y="5016501"/>
              <a:ext cx="202813" cy="520699"/>
            </a:xfrm>
            <a:prstGeom prst="arc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1" name="Дуга 50">
              <a:extLst>
                <a:ext uri="{FF2B5EF4-FFF2-40B4-BE49-F238E27FC236}">
                  <a16:creationId xmlns:a16="http://schemas.microsoft.com/office/drawing/2014/main" id="{C2191384-3E0A-4FB3-A5C9-25126FF6077D}"/>
                </a:ext>
              </a:extLst>
            </p:cNvPr>
            <p:cNvSpPr/>
            <p:nvPr/>
          </p:nvSpPr>
          <p:spPr>
            <a:xfrm>
              <a:off x="5615597" y="5055705"/>
              <a:ext cx="202813" cy="409895"/>
            </a:xfrm>
            <a:prstGeom prst="arc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2" name="Дуга 51">
              <a:extLst>
                <a:ext uri="{FF2B5EF4-FFF2-40B4-BE49-F238E27FC236}">
                  <a16:creationId xmlns:a16="http://schemas.microsoft.com/office/drawing/2014/main" id="{86589C6E-A5A1-48D7-997C-EA9B0A60FA55}"/>
                </a:ext>
              </a:extLst>
            </p:cNvPr>
            <p:cNvSpPr/>
            <p:nvPr/>
          </p:nvSpPr>
          <p:spPr>
            <a:xfrm flipH="1">
              <a:off x="3094841" y="5009413"/>
              <a:ext cx="202813" cy="520699"/>
            </a:xfrm>
            <a:prstGeom prst="arc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3" name="Дуга 52">
              <a:extLst>
                <a:ext uri="{FF2B5EF4-FFF2-40B4-BE49-F238E27FC236}">
                  <a16:creationId xmlns:a16="http://schemas.microsoft.com/office/drawing/2014/main" id="{0E71039F-7093-4C55-B4F8-35AC93851EF9}"/>
                </a:ext>
              </a:extLst>
            </p:cNvPr>
            <p:cNvSpPr/>
            <p:nvPr/>
          </p:nvSpPr>
          <p:spPr>
            <a:xfrm flipH="1">
              <a:off x="5400383" y="5055705"/>
              <a:ext cx="233270" cy="409895"/>
            </a:xfrm>
            <a:prstGeom prst="arc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4" name="Дуга 53">
              <a:extLst>
                <a:ext uri="{FF2B5EF4-FFF2-40B4-BE49-F238E27FC236}">
                  <a16:creationId xmlns:a16="http://schemas.microsoft.com/office/drawing/2014/main" id="{F134DD2A-3371-4911-88E3-50AC06D63CBC}"/>
                </a:ext>
              </a:extLst>
            </p:cNvPr>
            <p:cNvSpPr/>
            <p:nvPr/>
          </p:nvSpPr>
          <p:spPr>
            <a:xfrm flipH="1">
              <a:off x="540847" y="5055478"/>
              <a:ext cx="250598" cy="422292"/>
            </a:xfrm>
            <a:prstGeom prst="arc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4236269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A9008C-37A9-480F-8E78-3B8739A570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10104" y="2254236"/>
            <a:ext cx="5493762" cy="983867"/>
          </a:xfrm>
        </p:spPr>
        <p:txBody>
          <a:bodyPr/>
          <a:lstStyle/>
          <a:p>
            <a:r>
              <a:rPr lang="ru-RU" dirty="0"/>
              <a:t>Ограничения текущей версии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1BECC8C-7753-4EA7-A235-8060669831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5907" y="3238103"/>
            <a:ext cx="4400863" cy="2110274"/>
          </a:xfrm>
        </p:spPr>
        <p:txBody>
          <a:bodyPr>
            <a:normAutofit fontScale="92500"/>
          </a:bodyPr>
          <a:lstStyle/>
          <a:p>
            <a:r>
              <a:rPr lang="ru-RU" dirty="0"/>
              <a:t>⚠️ Админ-панель не поддерживает управление курсами</a:t>
            </a:r>
          </a:p>
          <a:p>
            <a:r>
              <a:rPr lang="ru-RU" dirty="0"/>
              <a:t>⚠️ Студент может быть привязан только к 1 курсу</a:t>
            </a:r>
          </a:p>
          <a:p>
            <a:r>
              <a:rPr lang="ru-RU" dirty="0"/>
              <a:t>⚠️ Отсутствует защита от SQL-инъекций</a:t>
            </a:r>
          </a:p>
          <a:p>
            <a:r>
              <a:rPr lang="ru-RU" dirty="0"/>
              <a:t>⚠️ Нет тестов критических сценариев</a:t>
            </a:r>
          </a:p>
        </p:txBody>
      </p:sp>
    </p:spTree>
    <p:extLst>
      <p:ext uri="{BB962C8B-B14F-4D97-AF65-F5344CB8AC3E}">
        <p14:creationId xmlns:p14="http://schemas.microsoft.com/office/powerpoint/2010/main" val="35575394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F4A8D6-41A5-42C9-8215-2FB5EC120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6875" y="1671639"/>
            <a:ext cx="5111750" cy="487361"/>
          </a:xfrm>
        </p:spPr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43CE367-96A5-4BE9-AEB9-68214D3A0E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2336345"/>
            <a:ext cx="5111750" cy="1913922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>
                <a:solidFill>
                  <a:schemeClr val="tx1"/>
                </a:solidFill>
              </a:rPr>
              <a:t>Итоги проекта: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1400" dirty="0">
                <a:solidFill>
                  <a:schemeClr val="tx1"/>
                </a:solidFill>
              </a:rPr>
              <a:t>Рабочее ядро системы для студентов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1400" dirty="0">
                <a:solidFill>
                  <a:schemeClr val="tx1"/>
                </a:solidFill>
              </a:rPr>
              <a:t> </a:t>
            </a:r>
            <a:r>
              <a:rPr lang="ru-RU" sz="1400" dirty="0">
                <a:solidFill>
                  <a:srgbClr val="7030A0"/>
                </a:solidFill>
              </a:rPr>
              <a:t>«Гибкая» </a:t>
            </a:r>
            <a:r>
              <a:rPr lang="ru-RU" sz="1400" dirty="0">
                <a:solidFill>
                  <a:schemeClr val="tx1"/>
                </a:solidFill>
              </a:rPr>
              <a:t>архитектура для расширения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>
                <a:solidFill>
                  <a:schemeClr val="tx1"/>
                </a:solidFill>
              </a:rPr>
              <a:t>Перспективы:</a:t>
            </a:r>
            <a:endParaRPr lang="en-US" dirty="0">
              <a:solidFill>
                <a:schemeClr val="tx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1400" dirty="0">
                <a:solidFill>
                  <a:schemeClr val="tx1"/>
                </a:solidFill>
              </a:rPr>
              <a:t>Реализация в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ru-RU" sz="1400" dirty="0">
                <a:solidFill>
                  <a:schemeClr val="tx1"/>
                </a:solidFill>
              </a:rPr>
              <a:t>приложении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1400" dirty="0">
                <a:solidFill>
                  <a:schemeClr val="tx1"/>
                </a:solidFill>
              </a:rPr>
              <a:t>Рабочее ядро системы для администраторов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1400" dirty="0">
                <a:solidFill>
                  <a:schemeClr val="tx1"/>
                </a:solidFill>
              </a:rPr>
              <a:t> </a:t>
            </a:r>
            <a:r>
              <a:rPr lang="ru-RU" sz="1400" dirty="0">
                <a:solidFill>
                  <a:srgbClr val="7030A0"/>
                </a:solidFill>
              </a:rPr>
              <a:t>«Готовый» </a:t>
            </a:r>
            <a:r>
              <a:rPr lang="ru-RU" sz="1400" dirty="0">
                <a:solidFill>
                  <a:schemeClr val="tx1"/>
                </a:solidFill>
              </a:rPr>
              <a:t>продукт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3A5E77-1571-4D4E-8634-23952D4B6579}"/>
              </a:ext>
            </a:extLst>
          </p:cNvPr>
          <p:cNvSpPr txBox="1"/>
          <p:nvPr/>
        </p:nvSpPr>
        <p:spPr>
          <a:xfrm>
            <a:off x="7080250" y="5519172"/>
            <a:ext cx="5111750" cy="13388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Гилёв Антон Алексеевич</a:t>
            </a:r>
          </a:p>
          <a:p>
            <a:r>
              <a:rPr lang="ru-RU" dirty="0"/>
              <a:t>Система поддержки онлайн-курсов</a:t>
            </a:r>
          </a:p>
          <a:p>
            <a:r>
              <a:rPr lang="ru-RU" dirty="0"/>
              <a:t>2025</a:t>
            </a:r>
          </a:p>
          <a:p>
            <a:r>
              <a:rPr lang="ru-RU" sz="600" dirty="0"/>
              <a:t>Презентация</a:t>
            </a:r>
          </a:p>
          <a:p>
            <a:endParaRPr lang="ru-RU" sz="700" dirty="0"/>
          </a:p>
          <a:p>
            <a:endParaRPr lang="ru-RU" sz="700" dirty="0"/>
          </a:p>
          <a:p>
            <a:endParaRPr lang="ru-RU" sz="700" dirty="0"/>
          </a:p>
        </p:txBody>
      </p:sp>
    </p:spTree>
    <p:extLst>
      <p:ext uri="{BB962C8B-B14F-4D97-AF65-F5344CB8AC3E}">
        <p14:creationId xmlns:p14="http://schemas.microsoft.com/office/powerpoint/2010/main" val="91481135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1">
  <a:themeElements>
    <a:clrScheme name="Custom 16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BF4EF"/>
      </a:accent1>
      <a:accent2>
        <a:srgbClr val="F7F6F3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1" id="{452664A8-2FD4-420D-B23D-043F86C4074F}" vid="{16615EE8-C5CD-42A0-B748-DBFFF15519B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Тема1</Template>
  <TotalTime>82</TotalTime>
  <Words>234</Words>
  <Application>Microsoft Office PowerPoint</Application>
  <PresentationFormat>Широкоэкранный</PresentationFormat>
  <Paragraphs>72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Consolas</vt:lpstr>
      <vt:lpstr>quote-cjk-patch</vt:lpstr>
      <vt:lpstr>Tenorite</vt:lpstr>
      <vt:lpstr>Тема1</vt:lpstr>
      <vt:lpstr>Система поддержки онлайн-курсов</vt:lpstr>
      <vt:lpstr>Введение</vt:lpstr>
      <vt:lpstr>Архитектура системы</vt:lpstr>
      <vt:lpstr>Функционал для студента</vt:lpstr>
      <vt:lpstr>Функционал администратора</vt:lpstr>
      <vt:lpstr>Технологический стек</vt:lpstr>
      <vt:lpstr>Ограничения текущей версии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Система поддержки онлайн-курсов</dc:title>
  <dc:creator>Антон</dc:creator>
  <cp:lastModifiedBy>Антон</cp:lastModifiedBy>
  <cp:revision>9</cp:revision>
  <dcterms:created xsi:type="dcterms:W3CDTF">2025-06-05T11:21:07Z</dcterms:created>
  <dcterms:modified xsi:type="dcterms:W3CDTF">2025-06-05T12:43:29Z</dcterms:modified>
</cp:coreProperties>
</file>