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1"/>
  </p:notesMasterIdLst>
  <p:handoutMasterIdLst>
    <p:handoutMasterId r:id="rId12"/>
  </p:handoutMasterIdLst>
  <p:sldIdLst>
    <p:sldId id="256" r:id="rId5"/>
    <p:sldId id="277" r:id="rId6"/>
    <p:sldId id="290" r:id="rId7"/>
    <p:sldId id="264" r:id="rId8"/>
    <p:sldId id="292" r:id="rId9"/>
    <p:sldId id="29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9" autoAdjust="0"/>
  </p:normalViewPr>
  <p:slideViewPr>
    <p:cSldViewPr snapToGrid="0">
      <p:cViewPr varScale="1">
        <p:scale>
          <a:sx n="72" d="100"/>
          <a:sy n="72" d="100"/>
        </p:scale>
        <p:origin x="660" y="66"/>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2/8/2024</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248261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2769560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11010340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714772" y="1052270"/>
            <a:ext cx="6856292" cy="2751082"/>
          </a:xfrm>
        </p:spPr>
        <p:txBody>
          <a:bodyPr>
            <a:normAutofit/>
          </a:bodyPr>
          <a:lstStyle/>
          <a:p>
            <a:r>
              <a:rPr lang="en-US" dirty="0"/>
              <a:t>LIFE OPERATING System (l      </a:t>
            </a:r>
            <a:r>
              <a:rPr lang="en-US" dirty="0" err="1"/>
              <a:t>os</a:t>
            </a:r>
            <a:r>
              <a:rPr lang="en-US" dirty="0"/>
              <a:t>)</a:t>
            </a:r>
          </a:p>
        </p:txBody>
      </p:sp>
      <p:sp>
        <p:nvSpPr>
          <p:cNvPr id="4" name="TextBox 3">
            <a:extLst>
              <a:ext uri="{FF2B5EF4-FFF2-40B4-BE49-F238E27FC236}">
                <a16:creationId xmlns:a16="http://schemas.microsoft.com/office/drawing/2014/main" id="{E57C6479-82E9-AF71-A8BA-4B92E26F9C87}"/>
              </a:ext>
            </a:extLst>
          </p:cNvPr>
          <p:cNvSpPr txBox="1"/>
          <p:nvPr/>
        </p:nvSpPr>
        <p:spPr>
          <a:xfrm>
            <a:off x="8653670" y="2277789"/>
            <a:ext cx="1205947" cy="1015663"/>
          </a:xfrm>
          <a:prstGeom prst="rect">
            <a:avLst/>
          </a:prstGeom>
          <a:noFill/>
        </p:spPr>
        <p:txBody>
          <a:bodyPr wrap="square">
            <a:spAutoFit/>
          </a:bodyPr>
          <a:lstStyle/>
          <a:p>
            <a:r>
              <a:rPr lang="en-US" sz="6000" b="1" dirty="0" err="1">
                <a:solidFill>
                  <a:schemeClr val="bg1"/>
                </a:solidFill>
              </a:rPr>
              <a:t>ife</a:t>
            </a:r>
            <a:endParaRPr lang="en-US" sz="6000" b="1" dirty="0">
              <a:solidFill>
                <a:schemeClr val="bg1"/>
              </a:solidFill>
            </a:endParaRP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429461"/>
            <a:ext cx="6343650" cy="2668463"/>
          </a:xfrm>
        </p:spPr>
        <p:txBody>
          <a:bodyPr>
            <a:normAutofit/>
          </a:bodyPr>
          <a:lstStyle/>
          <a:p>
            <a:pPr marL="0" indent="0" algn="l" rtl="0" eaLnBrk="1" latinLnBrk="0" hangingPunct="1">
              <a:lnSpc>
                <a:spcPct val="120000"/>
              </a:lnSpc>
              <a:spcBef>
                <a:spcPts val="1000"/>
              </a:spcBef>
              <a:spcAft>
                <a:spcPts val="0"/>
              </a:spcAft>
              <a:buClrTx/>
              <a:buSzPts val="1100"/>
              <a:buNone/>
            </a:pPr>
            <a:r>
              <a:rPr lang="en-US" sz="4400" b="1" kern="1200" dirty="0">
                <a:solidFill>
                  <a:schemeClr val="tx1"/>
                </a:solidFill>
                <a:effectLst/>
                <a:latin typeface="Calibri" panose="020F0502020204030204" pitchFamily="34" charset="0"/>
                <a:ea typeface="+mn-ea"/>
                <a:cs typeface="+mn-cs"/>
              </a:rPr>
              <a:t>Presented By,</a:t>
            </a:r>
            <a:endParaRPr lang="en-US" sz="4400" b="1" dirty="0">
              <a:solidFill>
                <a:schemeClr val="tx1"/>
              </a:solidFill>
              <a:effectLst/>
            </a:endParaRPr>
          </a:p>
        </p:txBody>
      </p:sp>
      <p:sp>
        <p:nvSpPr>
          <p:cNvPr id="3" name="Subtitle 2">
            <a:extLst>
              <a:ext uri="{FF2B5EF4-FFF2-40B4-BE49-F238E27FC236}">
                <a16:creationId xmlns:a16="http://schemas.microsoft.com/office/drawing/2014/main" id="{35E3EA69-4E0E-41BD-8095-A124225A2647}"/>
              </a:ext>
            </a:extLst>
          </p:cNvPr>
          <p:cNvSpPr>
            <a:spLocks noGrp="1"/>
          </p:cNvSpPr>
          <p:nvPr>
            <p:ph sz="half" idx="14"/>
          </p:nvPr>
        </p:nvSpPr>
        <p:spPr>
          <a:xfrm>
            <a:off x="4938713" y="3300413"/>
            <a:ext cx="6338887" cy="2668587"/>
          </a:xfrm>
        </p:spPr>
        <p:txBody>
          <a:bodyPr>
            <a:normAutofit/>
          </a:bodyPr>
          <a:lstStyle/>
          <a:p>
            <a:pPr marL="457200" indent="-457200">
              <a:buAutoNum type="arabicPeriod"/>
            </a:pPr>
            <a:r>
              <a:rPr lang="en-US" sz="2800" b="1" dirty="0">
                <a:latin typeface="Monotype Corsiva" panose="03010101010201010101" pitchFamily="66" charset="0"/>
              </a:rPr>
              <a:t>URMI KARMAKAR 		22-47163-1</a:t>
            </a:r>
          </a:p>
          <a:p>
            <a:pPr marL="457200" indent="-457200">
              <a:buAutoNum type="arabicPeriod"/>
            </a:pPr>
            <a:r>
              <a:rPr lang="en-US" sz="2800" b="1" dirty="0">
                <a:latin typeface="Monotype Corsiva" panose="03010101010201010101" pitchFamily="66" charset="0"/>
              </a:rPr>
              <a:t>TAHNIA TUHIN TISHA	21-44891-2</a:t>
            </a:r>
          </a:p>
          <a:p>
            <a:pPr marL="457200" indent="-457200">
              <a:buAutoNum type="arabicPeriod"/>
            </a:pPr>
            <a:r>
              <a:rPr lang="en-US" sz="2800" b="1" dirty="0">
                <a:latin typeface="Monotype Corsiva" panose="03010101010201010101" pitchFamily="66" charset="0"/>
              </a:rPr>
              <a:t>NUSHRAT JAHAN		22-46149-1</a:t>
            </a:r>
          </a:p>
        </p:txBody>
      </p:sp>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4581903" y="609599"/>
            <a:ext cx="6594768" cy="1803005"/>
          </a:xfrm>
        </p:spPr>
        <p:txBody>
          <a:bodyPr>
            <a:normAutofit/>
          </a:bodyPr>
          <a:lstStyle/>
          <a:p>
            <a:r>
              <a:rPr lang="en-US" dirty="0"/>
              <a:t>What is a Use Case Diagram?</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581902" y="2778323"/>
            <a:ext cx="7000497" cy="3821259"/>
          </a:xfrm>
        </p:spPr>
        <p:txBody>
          <a:bodyPr>
            <a:noAutofit/>
          </a:bodyPr>
          <a:lstStyle/>
          <a:p>
            <a:pPr algn="just"/>
            <a:r>
              <a:rPr lang="en-US" sz="1800" dirty="0"/>
              <a:t>A use case diagram is a graphical representation of a system's functionalities or capabilities from the perspective of its external users or actors. It's one of the Unified Modeling Language (UML) diagrams commonly used in software engineering to describe and visualize the interactions between users (actors) and a system. Use case diagrams help to capture the requirements of a system and provide a high-level view of its behavior without delving into internal implementation details.</a:t>
            </a:r>
          </a:p>
        </p:txBody>
      </p:sp>
      <p:pic>
        <p:nvPicPr>
          <p:cNvPr id="13" name="Picture Placeholder 12" descr="Low angle view of tall buildings">
            <a:extLst>
              <a:ext uri="{FF2B5EF4-FFF2-40B4-BE49-F238E27FC236}">
                <a16:creationId xmlns:a16="http://schemas.microsoft.com/office/drawing/2014/main" id="{1DFE730E-30E7-DA99-A3EE-ACB889D161E9}"/>
              </a:ext>
            </a:extLst>
          </p:cNvPr>
          <p:cNvPicPr>
            <a:picLocks noGrp="1" noChangeAspect="1"/>
          </p:cNvPicPr>
          <p:nvPr>
            <p:ph type="pic" sz="quarter" idx="13"/>
          </p:nvPr>
        </p:nvPicPr>
        <p:blipFill>
          <a:blip r:embed="rId3"/>
          <a:srcRect l="43" r="43"/>
          <a:stretch/>
        </p:blipFill>
        <p:spPr>
          <a:xfrm>
            <a:off x="0" y="-1"/>
            <a:ext cx="4076118" cy="6096678"/>
          </a:xfrm>
        </p:spPr>
      </p:pic>
      <p:sp>
        <p:nvSpPr>
          <p:cNvPr id="44" name="Oval 43">
            <a:extLst>
              <a:ext uri="{FF2B5EF4-FFF2-40B4-BE49-F238E27FC236}">
                <a16:creationId xmlns:a16="http://schemas.microsoft.com/office/drawing/2014/main" id="{5F855448-57DF-E468-AF41-00CAAC2D7C74}"/>
              </a:ext>
              <a:ext uri="{C183D7F6-B498-43B3-948B-1728B52AA6E4}">
                <adec:decorative xmlns:adec="http://schemas.microsoft.com/office/drawing/2017/decorative" val="1"/>
              </a:ext>
            </a:extLst>
          </p:cNvPr>
          <p:cNvSpPr/>
          <p:nvPr/>
        </p:nvSpPr>
        <p:spPr>
          <a:xfrm>
            <a:off x="3903349" y="5895479"/>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752FDA21-768F-9929-E6D6-D78CD4F8EA24}"/>
              </a:ext>
              <a:ext uri="{C183D7F6-B498-43B3-948B-1728B52AA6E4}">
                <adec:decorative xmlns:adec="http://schemas.microsoft.com/office/drawing/2017/decorative" val="1"/>
              </a:ext>
            </a:extLst>
          </p:cNvPr>
          <p:cNvCxnSpPr>
            <a:cxnSpLocks/>
          </p:cNvCxnSpPr>
          <p:nvPr/>
        </p:nvCxnSpPr>
        <p:spPr>
          <a:xfrm>
            <a:off x="-97971" y="1909602"/>
            <a:ext cx="4160955" cy="414915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53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762001" y="896112"/>
            <a:ext cx="6589150" cy="1449523"/>
          </a:xfrm>
        </p:spPr>
        <p:txBody>
          <a:bodyPr/>
          <a:lstStyle/>
          <a:p>
            <a:r>
              <a:rPr lang="en-US" dirty="0"/>
              <a:t>Benefits of use case diagram :</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sz="half" idx="14"/>
          </p:nvPr>
        </p:nvSpPr>
        <p:spPr>
          <a:xfrm>
            <a:off x="762001" y="2345634"/>
            <a:ext cx="7507356" cy="4374571"/>
          </a:xfrm>
        </p:spPr>
        <p:txBody>
          <a:bodyPr vert="horz" lIns="91440" tIns="45720" rIns="91440" bIns="45720" rtlCol="0" anchor="t">
            <a:normAutofit/>
          </a:bodyPr>
          <a:lstStyle/>
          <a:p>
            <a:pPr marL="285750" indent="-285750" algn="just">
              <a:buFont typeface="Wingdings" panose="05000000000000000000" pitchFamily="2" charset="2"/>
              <a:buChar char="q"/>
            </a:pPr>
            <a:r>
              <a:rPr lang="en-US" dirty="0"/>
              <a:t>Use cases are the primary vehicle for system requirements</a:t>
            </a:r>
          </a:p>
          <a:p>
            <a:pPr marL="285750" indent="-285750" algn="just">
              <a:buFont typeface="Wingdings" panose="05000000000000000000" pitchFamily="2" charset="2"/>
              <a:buChar char="q"/>
            </a:pPr>
            <a:r>
              <a:rPr lang="en-US" dirty="0"/>
              <a:t>Use cases are described using the language of the customer</a:t>
            </a:r>
          </a:p>
          <a:p>
            <a:pPr algn="just"/>
            <a:r>
              <a:rPr lang="en-US" dirty="0"/>
              <a:t>     (language of the domain which is defined in the glossary)</a:t>
            </a:r>
          </a:p>
          <a:p>
            <a:pPr marL="285750" indent="-285750" algn="just">
              <a:buFont typeface="Wingdings" panose="05000000000000000000" pitchFamily="2" charset="2"/>
              <a:buChar char="q"/>
            </a:pPr>
            <a:r>
              <a:rPr lang="en-US" dirty="0"/>
              <a:t>Use cases provide an easily-understood communication</a:t>
            </a:r>
          </a:p>
          <a:p>
            <a:pPr algn="just"/>
            <a:r>
              <a:rPr lang="en-US" dirty="0"/>
              <a:t>     mechanism</a:t>
            </a:r>
          </a:p>
          <a:p>
            <a:pPr marL="285750" indent="-285750" algn="just">
              <a:buFont typeface="Wingdings" panose="05000000000000000000" pitchFamily="2" charset="2"/>
              <a:buChar char="q"/>
            </a:pPr>
            <a:r>
              <a:rPr lang="en-US" dirty="0"/>
              <a:t>When requirements are traced, they make it difficult for</a:t>
            </a:r>
          </a:p>
          <a:p>
            <a:pPr algn="just"/>
            <a:r>
              <a:rPr lang="en-US" dirty="0"/>
              <a:t>     requirements to fall through the cracks</a:t>
            </a:r>
          </a:p>
          <a:p>
            <a:pPr marL="285750" indent="-285750" algn="just">
              <a:buFont typeface="Wingdings" panose="05000000000000000000" pitchFamily="2" charset="2"/>
              <a:buChar char="q"/>
            </a:pPr>
            <a:r>
              <a:rPr lang="en-US" dirty="0"/>
              <a:t>Use cases provide a concise summary of what the system</a:t>
            </a:r>
          </a:p>
          <a:p>
            <a:pPr algn="just"/>
            <a:r>
              <a:rPr lang="en-US" dirty="0"/>
              <a:t>     should do at an abstract (low modification cost) level.</a:t>
            </a:r>
          </a:p>
        </p:txBody>
      </p:sp>
      <p:sp>
        <p:nvSpPr>
          <p:cNvPr id="6" name="Slide Number Placeholder 5">
            <a:extLst>
              <a:ext uri="{FF2B5EF4-FFF2-40B4-BE49-F238E27FC236}">
                <a16:creationId xmlns:a16="http://schemas.microsoft.com/office/drawing/2014/main" id="{A4AC050D-BAF4-C23C-F8EC-24DEC4293002}"/>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04B40F-4CFB-1F7E-EAED-326B7FC6D56A}"/>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5</a:t>
            </a:fld>
            <a:endParaRPr lang="en-US"/>
          </a:p>
        </p:txBody>
      </p:sp>
      <p:pic>
        <p:nvPicPr>
          <p:cNvPr id="6" name="Picture 5" descr="A diagram of a diagram&#10;&#10;Description automatically generated">
            <a:extLst>
              <a:ext uri="{FF2B5EF4-FFF2-40B4-BE49-F238E27FC236}">
                <a16:creationId xmlns:a16="http://schemas.microsoft.com/office/drawing/2014/main" id="{BBEAE48F-3723-EE44-330A-7CA0A48E47D9}"/>
              </a:ext>
            </a:extLst>
          </p:cNvPr>
          <p:cNvPicPr>
            <a:picLocks noChangeAspect="1"/>
          </p:cNvPicPr>
          <p:nvPr/>
        </p:nvPicPr>
        <p:blipFill>
          <a:blip r:embed="rId2"/>
          <a:stretch>
            <a:fillRect/>
          </a:stretch>
        </p:blipFill>
        <p:spPr>
          <a:xfrm>
            <a:off x="0" y="518812"/>
            <a:ext cx="11240086" cy="6339187"/>
          </a:xfrm>
          <a:prstGeom prst="rect">
            <a:avLst/>
          </a:prstGeom>
        </p:spPr>
      </p:pic>
      <p:sp>
        <p:nvSpPr>
          <p:cNvPr id="10" name="Title 1">
            <a:extLst>
              <a:ext uri="{FF2B5EF4-FFF2-40B4-BE49-F238E27FC236}">
                <a16:creationId xmlns:a16="http://schemas.microsoft.com/office/drawing/2014/main" id="{8AB2FD89-6AA5-E684-FA67-3C2533C157BA}"/>
              </a:ext>
            </a:extLst>
          </p:cNvPr>
          <p:cNvSpPr>
            <a:spLocks noGrp="1"/>
          </p:cNvSpPr>
          <p:nvPr>
            <p:ph type="title"/>
          </p:nvPr>
        </p:nvSpPr>
        <p:spPr>
          <a:xfrm>
            <a:off x="3891491" y="0"/>
            <a:ext cx="5012533" cy="518812"/>
          </a:xfrm>
        </p:spPr>
        <p:txBody>
          <a:bodyPr>
            <a:normAutofit fontScale="90000"/>
          </a:bodyPr>
          <a:lstStyle/>
          <a:p>
            <a:r>
              <a:rPr lang="en-US" sz="3600" u="sng" dirty="0"/>
              <a:t>use case diagram</a:t>
            </a:r>
          </a:p>
        </p:txBody>
      </p:sp>
    </p:spTree>
    <p:extLst>
      <p:ext uri="{BB962C8B-B14F-4D97-AF65-F5344CB8AC3E}">
        <p14:creationId xmlns:p14="http://schemas.microsoft.com/office/powerpoint/2010/main" val="1868100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3770005" y="2334260"/>
            <a:ext cx="7654551" cy="1189094"/>
          </a:xfrm>
        </p:spPr>
        <p:txBody>
          <a:bodyPr>
            <a:normAutofit/>
          </a:bodyPr>
          <a:lstStyle/>
          <a:p>
            <a:r>
              <a:rPr lang="en-US" dirty="0"/>
              <a:t>THANK YOU everyone</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4974772" y="3373686"/>
            <a:ext cx="6449785" cy="1029586"/>
          </a:xfrm>
        </p:spPr>
        <p:txBody>
          <a:bodyPr/>
          <a:lstStyle/>
          <a:p>
            <a:endParaRPr lang="en-US" dirty="0"/>
          </a:p>
          <a:p>
            <a:endParaRPr lang="en-US" dirty="0"/>
          </a:p>
        </p:txBody>
      </p:sp>
      <p:sp>
        <p:nvSpPr>
          <p:cNvPr id="4" name="Slide Number Placeholder 3">
            <a:extLst>
              <a:ext uri="{FF2B5EF4-FFF2-40B4-BE49-F238E27FC236}">
                <a16:creationId xmlns:a16="http://schemas.microsoft.com/office/drawing/2014/main" id="{58D8D8EF-09F7-2BAC-3EC4-6E8F40515A5D}"/>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
        <p:nvSpPr>
          <p:cNvPr id="5" name="Flowchart: Connector 4">
            <a:extLst>
              <a:ext uri="{FF2B5EF4-FFF2-40B4-BE49-F238E27FC236}">
                <a16:creationId xmlns:a16="http://schemas.microsoft.com/office/drawing/2014/main" id="{796A5B66-2418-F5F3-6A07-E34E8127C950}"/>
              </a:ext>
            </a:extLst>
          </p:cNvPr>
          <p:cNvSpPr/>
          <p:nvPr/>
        </p:nvSpPr>
        <p:spPr>
          <a:xfrm>
            <a:off x="10710630" y="3888479"/>
            <a:ext cx="1171126" cy="102958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B4B4C1CC-EE21-FC23-D4BF-94A37E96F772}"/>
              </a:ext>
            </a:extLst>
          </p:cNvPr>
          <p:cNvSpPr/>
          <p:nvPr/>
        </p:nvSpPr>
        <p:spPr>
          <a:xfrm>
            <a:off x="10176784" y="5244986"/>
            <a:ext cx="795130" cy="72907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A306FA01-B83B-80E8-13E1-99776FC75182}"/>
              </a:ext>
            </a:extLst>
          </p:cNvPr>
          <p:cNvSpPr/>
          <p:nvPr/>
        </p:nvSpPr>
        <p:spPr>
          <a:xfrm>
            <a:off x="11424556" y="5895647"/>
            <a:ext cx="457200" cy="45720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3251909"/>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2.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{1008845E-AF33-45F4-BB7A-71C5C47CED75}tf33968143_win32</Template>
  <TotalTime>41</TotalTime>
  <Words>215</Words>
  <Application>Microsoft Office PowerPoint</Application>
  <PresentationFormat>Widescreen</PresentationFormat>
  <Paragraphs>29</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 LT Pro</vt:lpstr>
      <vt:lpstr>Calibri</vt:lpstr>
      <vt:lpstr>Monotype Corsiva</vt:lpstr>
      <vt:lpstr>Wingdings</vt:lpstr>
      <vt:lpstr>Custom</vt:lpstr>
      <vt:lpstr>LIFE OPERATING System (l      os)</vt:lpstr>
      <vt:lpstr>Presented By,</vt:lpstr>
      <vt:lpstr>What is a Use Case Diagram?</vt:lpstr>
      <vt:lpstr>Benefits of use case diagram :</vt:lpstr>
      <vt:lpstr>use case diagram</vt:lpstr>
      <vt:lpstr>THANK YOU everyone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OPERATING System (l      os)</dc:title>
  <dc:creator>URMI KARMAKAR</dc:creator>
  <cp:lastModifiedBy>URMI KARMAKAR</cp:lastModifiedBy>
  <cp:revision>1</cp:revision>
  <dcterms:created xsi:type="dcterms:W3CDTF">2024-02-07T18:53:11Z</dcterms:created>
  <dcterms:modified xsi:type="dcterms:W3CDTF">2024-02-07T19:34:41Z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