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2"/>
  </p:notesMasterIdLst>
  <p:sldIdLst>
    <p:sldId id="256" r:id="rId2"/>
    <p:sldId id="257" r:id="rId3"/>
    <p:sldId id="258" r:id="rId4"/>
    <p:sldId id="259" r:id="rId5"/>
    <p:sldId id="260" r:id="rId6"/>
    <p:sldId id="261" r:id="rId7"/>
    <p:sldId id="264" r:id="rId8"/>
    <p:sldId id="266" r:id="rId9"/>
    <p:sldId id="265" r:id="rId10"/>
    <p:sldId id="262" r:id="rId11"/>
    <p:sldId id="263" r:id="rId12"/>
    <p:sldId id="267" r:id="rId13"/>
    <p:sldId id="270" r:id="rId14"/>
    <p:sldId id="269" r:id="rId15"/>
    <p:sldId id="271" r:id="rId16"/>
    <p:sldId id="273" r:id="rId17"/>
    <p:sldId id="274"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4"/>
    <p:restoredTop sz="94679"/>
  </p:normalViewPr>
  <p:slideViewPr>
    <p:cSldViewPr snapToGrid="0" snapToObjects="1">
      <p:cViewPr varScale="1">
        <p:scale>
          <a:sx n="104" d="100"/>
          <a:sy n="104" d="100"/>
        </p:scale>
        <p:origin x="7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82549-7155-9E4F-8A8D-9EC1626BB7F7}" type="datetimeFigureOut">
              <a:rPr lang="en-US" smtClean="0"/>
              <a:t>7/3/21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411FD-1BCB-4444-ADA4-2AD3ABE2C365}" type="slidenum">
              <a:rPr lang="en-US" smtClean="0"/>
              <a:t>‹#›</a:t>
            </a:fld>
            <a:endParaRPr lang="en-US"/>
          </a:p>
        </p:txBody>
      </p:sp>
    </p:spTree>
    <p:extLst>
      <p:ext uri="{BB962C8B-B14F-4D97-AF65-F5344CB8AC3E}">
        <p14:creationId xmlns:p14="http://schemas.microsoft.com/office/powerpoint/2010/main" val="2504252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B9D2-1E82-1B43-9115-51E9D2F3878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D1530A0-E231-4D42-804A-743C483AF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A2CC95D-1160-574B-86EC-C559553AD989}"/>
              </a:ext>
            </a:extLst>
          </p:cNvPr>
          <p:cNvSpPr>
            <a:spLocks noGrp="1"/>
          </p:cNvSpPr>
          <p:nvPr>
            <p:ph type="dt" sz="half" idx="10"/>
          </p:nvPr>
        </p:nvSpPr>
        <p:spPr/>
        <p:txBody>
          <a:bodyPr/>
          <a:lstStyle/>
          <a:p>
            <a:fld id="{EC59D37B-922C-E24B-AA9D-B4F61B168852}" type="datetime1">
              <a:rPr lang="en-CA" smtClean="0"/>
              <a:t>2021-07-03</a:t>
            </a:fld>
            <a:endParaRPr lang="en-US" dirty="0"/>
          </a:p>
        </p:txBody>
      </p:sp>
      <p:sp>
        <p:nvSpPr>
          <p:cNvPr id="5" name="Footer Placeholder 4">
            <a:extLst>
              <a:ext uri="{FF2B5EF4-FFF2-40B4-BE49-F238E27FC236}">
                <a16:creationId xmlns:a16="http://schemas.microsoft.com/office/drawing/2014/main" id="{8E8E487D-E975-5C4C-A67B-0476F33322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6302AA-4F01-4444-88B3-B65601D43C2E}"/>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4569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4A8F-301B-C642-A29E-41D3A8CC266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C68172-BEE6-3044-BC97-694FC20B64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37008C-142D-1B40-99FE-9CBDE28257E0}"/>
              </a:ext>
            </a:extLst>
          </p:cNvPr>
          <p:cNvSpPr>
            <a:spLocks noGrp="1"/>
          </p:cNvSpPr>
          <p:nvPr>
            <p:ph type="dt" sz="half" idx="10"/>
          </p:nvPr>
        </p:nvSpPr>
        <p:spPr/>
        <p:txBody>
          <a:bodyPr/>
          <a:lstStyle/>
          <a:p>
            <a:fld id="{950C13EF-0D9D-C643-A406-1C866151D066}" type="datetime1">
              <a:rPr lang="en-CA" smtClean="0"/>
              <a:t>2021-07-03</a:t>
            </a:fld>
            <a:endParaRPr lang="en-US" dirty="0"/>
          </a:p>
        </p:txBody>
      </p:sp>
      <p:sp>
        <p:nvSpPr>
          <p:cNvPr id="5" name="Footer Placeholder 4">
            <a:extLst>
              <a:ext uri="{FF2B5EF4-FFF2-40B4-BE49-F238E27FC236}">
                <a16:creationId xmlns:a16="http://schemas.microsoft.com/office/drawing/2014/main" id="{9975E6CC-54F5-494C-8DB6-587580546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0BF167-97F2-9F42-8107-6804C8D62D2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5451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5F199-FFB9-7B4D-9080-72176F1FFB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974A7D-AC2F-4D40-A4EA-D25C1BE36E7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D2B329-61E1-4442-A36B-1AA00A03E440}"/>
              </a:ext>
            </a:extLst>
          </p:cNvPr>
          <p:cNvSpPr>
            <a:spLocks noGrp="1"/>
          </p:cNvSpPr>
          <p:nvPr>
            <p:ph type="dt" sz="half" idx="10"/>
          </p:nvPr>
        </p:nvSpPr>
        <p:spPr/>
        <p:txBody>
          <a:bodyPr/>
          <a:lstStyle/>
          <a:p>
            <a:fld id="{7041BA07-8D65-764D-822C-74EBAAE2AB3A}" type="datetime1">
              <a:rPr lang="en-CA" smtClean="0"/>
              <a:t>2021-07-03</a:t>
            </a:fld>
            <a:endParaRPr lang="en-US" dirty="0"/>
          </a:p>
        </p:txBody>
      </p:sp>
      <p:sp>
        <p:nvSpPr>
          <p:cNvPr id="5" name="Footer Placeholder 4">
            <a:extLst>
              <a:ext uri="{FF2B5EF4-FFF2-40B4-BE49-F238E27FC236}">
                <a16:creationId xmlns:a16="http://schemas.microsoft.com/office/drawing/2014/main" id="{BBB9CE6F-93F9-4445-8E43-F906144C4F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12AA6C-4641-914D-90CE-FD36CF08C3C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3408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A4AD-15D7-FF4A-8841-B3A6BC5494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E15F8D-BE7F-D24D-BE9D-7AFD31D948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1CD4DC-DF5B-1442-A9A0-A1FCF591B6CC}"/>
              </a:ext>
            </a:extLst>
          </p:cNvPr>
          <p:cNvSpPr>
            <a:spLocks noGrp="1"/>
          </p:cNvSpPr>
          <p:nvPr>
            <p:ph type="dt" sz="half" idx="10"/>
          </p:nvPr>
        </p:nvSpPr>
        <p:spPr/>
        <p:txBody>
          <a:bodyPr/>
          <a:lstStyle/>
          <a:p>
            <a:fld id="{ADF0DAB9-DA17-1D46-83A6-39DEA45A8340}" type="datetime1">
              <a:rPr lang="en-CA" smtClean="0"/>
              <a:t>2021-07-03</a:t>
            </a:fld>
            <a:endParaRPr lang="en-US" dirty="0"/>
          </a:p>
        </p:txBody>
      </p:sp>
      <p:sp>
        <p:nvSpPr>
          <p:cNvPr id="5" name="Footer Placeholder 4">
            <a:extLst>
              <a:ext uri="{FF2B5EF4-FFF2-40B4-BE49-F238E27FC236}">
                <a16:creationId xmlns:a16="http://schemas.microsoft.com/office/drawing/2014/main" id="{77DCE3AC-1834-1245-B715-BDB6933517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47D954-54CB-304C-A295-5F8C1722D0B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167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E7CD-0CAA-9442-B94E-AD26B10FA2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57ABE3-1565-C640-818E-7D526061E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3D14C8F-F4AD-484B-9EC8-C3B093A0E3CA}"/>
              </a:ext>
            </a:extLst>
          </p:cNvPr>
          <p:cNvSpPr>
            <a:spLocks noGrp="1"/>
          </p:cNvSpPr>
          <p:nvPr>
            <p:ph type="dt" sz="half" idx="10"/>
          </p:nvPr>
        </p:nvSpPr>
        <p:spPr/>
        <p:txBody>
          <a:bodyPr/>
          <a:lstStyle/>
          <a:p>
            <a:fld id="{95AF9D80-1951-1C40-8BF9-8D36CD7CF208}" type="datetime1">
              <a:rPr lang="en-CA" smtClean="0"/>
              <a:t>2021-07-03</a:t>
            </a:fld>
            <a:endParaRPr lang="en-US" dirty="0"/>
          </a:p>
        </p:txBody>
      </p:sp>
      <p:sp>
        <p:nvSpPr>
          <p:cNvPr id="5" name="Footer Placeholder 4">
            <a:extLst>
              <a:ext uri="{FF2B5EF4-FFF2-40B4-BE49-F238E27FC236}">
                <a16:creationId xmlns:a16="http://schemas.microsoft.com/office/drawing/2014/main" id="{A22B6709-6357-444E-8231-4846D53EC4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F20D7D-653A-4C4B-AC63-64F5D1B7D0B5}"/>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128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1A93-3A07-EC49-85E4-CA3A181CB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EA3AEF-1520-034A-BD5F-9922A035A5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A95F71-C3B6-5841-B93B-4B6B3E7E86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96D0B8-1F59-2B44-B601-387A4F963138}"/>
              </a:ext>
            </a:extLst>
          </p:cNvPr>
          <p:cNvSpPr>
            <a:spLocks noGrp="1"/>
          </p:cNvSpPr>
          <p:nvPr>
            <p:ph type="dt" sz="half" idx="10"/>
          </p:nvPr>
        </p:nvSpPr>
        <p:spPr/>
        <p:txBody>
          <a:bodyPr/>
          <a:lstStyle/>
          <a:p>
            <a:fld id="{E9A38429-746B-994C-BD0D-8BC558E00A01}" type="datetime1">
              <a:rPr lang="en-CA" smtClean="0"/>
              <a:t>2021-07-03</a:t>
            </a:fld>
            <a:endParaRPr lang="en-US" dirty="0"/>
          </a:p>
        </p:txBody>
      </p:sp>
      <p:sp>
        <p:nvSpPr>
          <p:cNvPr id="6" name="Footer Placeholder 5">
            <a:extLst>
              <a:ext uri="{FF2B5EF4-FFF2-40B4-BE49-F238E27FC236}">
                <a16:creationId xmlns:a16="http://schemas.microsoft.com/office/drawing/2014/main" id="{342DBC49-F27D-564F-A27C-2C92D74F59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860DA1-7A63-6B48-A4D7-CBDE7556BD32}"/>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7276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0704-8805-BF46-A88E-99FC0CA0817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1104BD-EF0A-4349-8DF3-71F844C30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DDC6A4-32EB-6944-9DA2-29F9A4B636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1128D8-AF9A-7E46-962F-DE3D13AE2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5BC676-F42F-204E-A2B2-8DE9670E1A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1AA23B-DB5C-CC47-B3D4-A8ABCB15B6EC}"/>
              </a:ext>
            </a:extLst>
          </p:cNvPr>
          <p:cNvSpPr>
            <a:spLocks noGrp="1"/>
          </p:cNvSpPr>
          <p:nvPr>
            <p:ph type="dt" sz="half" idx="10"/>
          </p:nvPr>
        </p:nvSpPr>
        <p:spPr/>
        <p:txBody>
          <a:bodyPr/>
          <a:lstStyle/>
          <a:p>
            <a:fld id="{A839DB4A-186A-C544-B43A-AABE91D950DB}" type="datetime1">
              <a:rPr lang="en-CA" smtClean="0"/>
              <a:t>2021-07-03</a:t>
            </a:fld>
            <a:endParaRPr lang="en-US" dirty="0"/>
          </a:p>
        </p:txBody>
      </p:sp>
      <p:sp>
        <p:nvSpPr>
          <p:cNvPr id="8" name="Footer Placeholder 7">
            <a:extLst>
              <a:ext uri="{FF2B5EF4-FFF2-40B4-BE49-F238E27FC236}">
                <a16:creationId xmlns:a16="http://schemas.microsoft.com/office/drawing/2014/main" id="{7FB58D62-03C2-6744-A619-3B83D63E39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DBCA3E2-F3F0-4345-A5A2-B7B5666FE05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7752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AD90-EA61-3042-BF3E-FAE70F83665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3995755-DBDF-3C47-8C71-25E795487293}"/>
              </a:ext>
            </a:extLst>
          </p:cNvPr>
          <p:cNvSpPr>
            <a:spLocks noGrp="1"/>
          </p:cNvSpPr>
          <p:nvPr>
            <p:ph type="dt" sz="half" idx="10"/>
          </p:nvPr>
        </p:nvSpPr>
        <p:spPr/>
        <p:txBody>
          <a:bodyPr/>
          <a:lstStyle/>
          <a:p>
            <a:fld id="{268466A9-B69C-134C-A88F-0CC228931D54}" type="datetime1">
              <a:rPr lang="en-CA" smtClean="0"/>
              <a:t>2021-07-03</a:t>
            </a:fld>
            <a:endParaRPr lang="en-US" dirty="0"/>
          </a:p>
        </p:txBody>
      </p:sp>
      <p:sp>
        <p:nvSpPr>
          <p:cNvPr id="4" name="Footer Placeholder 3">
            <a:extLst>
              <a:ext uri="{FF2B5EF4-FFF2-40B4-BE49-F238E27FC236}">
                <a16:creationId xmlns:a16="http://schemas.microsoft.com/office/drawing/2014/main" id="{EE6A1C0E-A317-514B-9ED6-98C2EF838F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3092CA2-4D33-2640-92CA-313AC3C29202}"/>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3740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507E4-7D54-DC43-83D7-932F8599178E}"/>
              </a:ext>
            </a:extLst>
          </p:cNvPr>
          <p:cNvSpPr>
            <a:spLocks noGrp="1"/>
          </p:cNvSpPr>
          <p:nvPr>
            <p:ph type="dt" sz="half" idx="10"/>
          </p:nvPr>
        </p:nvSpPr>
        <p:spPr/>
        <p:txBody>
          <a:bodyPr/>
          <a:lstStyle/>
          <a:p>
            <a:fld id="{0384B53B-DCF5-8A42-AA27-563EDB7E7C07}" type="datetime1">
              <a:rPr lang="en-CA" smtClean="0"/>
              <a:t>2021-07-03</a:t>
            </a:fld>
            <a:endParaRPr lang="en-US" dirty="0"/>
          </a:p>
        </p:txBody>
      </p:sp>
      <p:sp>
        <p:nvSpPr>
          <p:cNvPr id="3" name="Footer Placeholder 2">
            <a:extLst>
              <a:ext uri="{FF2B5EF4-FFF2-40B4-BE49-F238E27FC236}">
                <a16:creationId xmlns:a16="http://schemas.microsoft.com/office/drawing/2014/main" id="{DF91DA14-6959-6143-A358-DC91079037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A063D2-4C13-BF4C-9EF3-79B47FF02FFA}"/>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4018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3CDA-6AD7-954D-94FA-8DC7E4BFF5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2D65C6-708D-2E49-A06D-33303384F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D27DA33-098D-9048-845C-86D1328B9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E4FE05-EB4A-5D43-AE45-543B34AA7DC1}"/>
              </a:ext>
            </a:extLst>
          </p:cNvPr>
          <p:cNvSpPr>
            <a:spLocks noGrp="1"/>
          </p:cNvSpPr>
          <p:nvPr>
            <p:ph type="dt" sz="half" idx="10"/>
          </p:nvPr>
        </p:nvSpPr>
        <p:spPr/>
        <p:txBody>
          <a:bodyPr/>
          <a:lstStyle/>
          <a:p>
            <a:fld id="{891EBD29-ABF8-CB44-9662-C656814111CF}" type="datetime1">
              <a:rPr lang="en-CA" smtClean="0"/>
              <a:t>2021-07-03</a:t>
            </a:fld>
            <a:endParaRPr lang="en-US" dirty="0"/>
          </a:p>
        </p:txBody>
      </p:sp>
      <p:sp>
        <p:nvSpPr>
          <p:cNvPr id="6" name="Footer Placeholder 5">
            <a:extLst>
              <a:ext uri="{FF2B5EF4-FFF2-40B4-BE49-F238E27FC236}">
                <a16:creationId xmlns:a16="http://schemas.microsoft.com/office/drawing/2014/main" id="{D1C31DFF-47CD-5343-A6E6-8951F681CB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1442C2-1BB2-DF4B-BE22-74CDC88724C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955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B8E-86E1-EA4E-A397-6D64DDBAD6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C189DF-8271-7841-98F9-73FDC891C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67B0C-AE1D-F644-B32C-C1CCE28CA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D701BD-0531-EA41-97AE-FC07AB1EF200}"/>
              </a:ext>
            </a:extLst>
          </p:cNvPr>
          <p:cNvSpPr>
            <a:spLocks noGrp="1"/>
          </p:cNvSpPr>
          <p:nvPr>
            <p:ph type="dt" sz="half" idx="10"/>
          </p:nvPr>
        </p:nvSpPr>
        <p:spPr/>
        <p:txBody>
          <a:bodyPr/>
          <a:lstStyle/>
          <a:p>
            <a:fld id="{2B9A38E6-336A-8042-BE2A-2A2F54DE68DE}" type="datetime1">
              <a:rPr lang="en-CA" smtClean="0"/>
              <a:t>2021-07-03</a:t>
            </a:fld>
            <a:endParaRPr lang="en-US" dirty="0"/>
          </a:p>
        </p:txBody>
      </p:sp>
      <p:sp>
        <p:nvSpPr>
          <p:cNvPr id="6" name="Footer Placeholder 5">
            <a:extLst>
              <a:ext uri="{FF2B5EF4-FFF2-40B4-BE49-F238E27FC236}">
                <a16:creationId xmlns:a16="http://schemas.microsoft.com/office/drawing/2014/main" id="{A9A96793-D153-604C-961B-09759FE34F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9F77CA-723E-B949-89FD-60244BB8405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6036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83ED5-8AB2-154C-A41E-9AB9F51268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D0EDA9-7AE3-0344-AA1B-F35DC8C9E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5290D2-F3B8-F549-9DAA-E7D2C894F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0862F-4786-E54C-8E61-26750D4088EA}" type="datetime1">
              <a:rPr lang="en-CA" smtClean="0"/>
              <a:t>2021-07-03</a:t>
            </a:fld>
            <a:endParaRPr lang="en-US" dirty="0"/>
          </a:p>
        </p:txBody>
      </p:sp>
      <p:sp>
        <p:nvSpPr>
          <p:cNvPr id="5" name="Footer Placeholder 4">
            <a:extLst>
              <a:ext uri="{FF2B5EF4-FFF2-40B4-BE49-F238E27FC236}">
                <a16:creationId xmlns:a16="http://schemas.microsoft.com/office/drawing/2014/main" id="{2A7D4882-E001-BF4B-A3E9-B9C14C5E60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1EDE9A-F689-6D4F-8C12-C310F1250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540790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9A060-8022-4D4A-AC0C-DF6B2A551E27}"/>
              </a:ext>
            </a:extLst>
          </p:cNvPr>
          <p:cNvSpPr>
            <a:spLocks noGrp="1"/>
          </p:cNvSpPr>
          <p:nvPr>
            <p:ph type="ctrTitle"/>
          </p:nvPr>
        </p:nvSpPr>
        <p:spPr>
          <a:xfrm>
            <a:off x="9267909" y="2023110"/>
            <a:ext cx="2469624" cy="2846070"/>
          </a:xfrm>
        </p:spPr>
        <p:txBody>
          <a:bodyPr anchor="ctr">
            <a:normAutofit/>
          </a:bodyPr>
          <a:lstStyle/>
          <a:p>
            <a:pPr algn="l"/>
            <a:r>
              <a:rPr lang="en-US" sz="3700" dirty="0"/>
              <a:t>Secure Computing (CP8301)</a:t>
            </a:r>
          </a:p>
        </p:txBody>
      </p:sp>
      <p:sp>
        <p:nvSpPr>
          <p:cNvPr id="3" name="Subtitle 2">
            <a:extLst>
              <a:ext uri="{FF2B5EF4-FFF2-40B4-BE49-F238E27FC236}">
                <a16:creationId xmlns:a16="http://schemas.microsoft.com/office/drawing/2014/main" id="{01F77C8A-1D12-3244-B6A9-8F83216D4EFA}"/>
              </a:ext>
            </a:extLst>
          </p:cNvPr>
          <p:cNvSpPr>
            <a:spLocks noGrp="1"/>
          </p:cNvSpPr>
          <p:nvPr>
            <p:ph type="subTitle" idx="1"/>
          </p:nvPr>
        </p:nvSpPr>
        <p:spPr>
          <a:xfrm>
            <a:off x="9291068" y="5506264"/>
            <a:ext cx="2446465" cy="719364"/>
          </a:xfrm>
        </p:spPr>
        <p:txBody>
          <a:bodyPr>
            <a:normAutofit/>
          </a:bodyPr>
          <a:lstStyle/>
          <a:p>
            <a:pPr algn="l"/>
            <a:r>
              <a:rPr lang="en-US" sz="1600" dirty="0"/>
              <a:t>BY: Urmi Patel</a:t>
            </a:r>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ext&#10;&#10;Description automatically generated">
            <a:extLst>
              <a:ext uri="{FF2B5EF4-FFF2-40B4-BE49-F238E27FC236}">
                <a16:creationId xmlns:a16="http://schemas.microsoft.com/office/drawing/2014/main" id="{D8B3C304-75CA-6A4A-ABC6-4A737B95C8E2}"/>
              </a:ext>
            </a:extLst>
          </p:cNvPr>
          <p:cNvPicPr>
            <a:picLocks noChangeAspect="1"/>
          </p:cNvPicPr>
          <p:nvPr/>
        </p:nvPicPr>
        <p:blipFill rotWithShape="1">
          <a:blip r:embed="rId2">
            <a:alphaModFix amt="53000"/>
          </a:blip>
          <a:srcRect t="2656" r="1" b="521"/>
          <a:stretch/>
        </p:blipFill>
        <p:spPr>
          <a:xfrm>
            <a:off x="552310" y="858524"/>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D32909-31E5-E340-9682-39A61F57012D}"/>
              </a:ext>
            </a:extLst>
          </p:cNvPr>
          <p:cNvSpPr txBox="1"/>
          <p:nvPr/>
        </p:nvSpPr>
        <p:spPr>
          <a:xfrm>
            <a:off x="9267909" y="4955552"/>
            <a:ext cx="2851358" cy="461665"/>
          </a:xfrm>
          <a:prstGeom prst="rect">
            <a:avLst/>
          </a:prstGeom>
          <a:noFill/>
        </p:spPr>
        <p:txBody>
          <a:bodyPr wrap="square" rtlCol="0">
            <a:spAutoFit/>
          </a:bodyPr>
          <a:lstStyle/>
          <a:p>
            <a:pPr>
              <a:spcAft>
                <a:spcPts val="600"/>
              </a:spcAft>
            </a:pPr>
            <a:r>
              <a:rPr lang="en-US" sz="2400" dirty="0"/>
              <a:t>Final Project - ESTATE</a:t>
            </a:r>
          </a:p>
        </p:txBody>
      </p:sp>
      <p:sp>
        <p:nvSpPr>
          <p:cNvPr id="6" name="Slide Number Placeholder 5">
            <a:extLst>
              <a:ext uri="{FF2B5EF4-FFF2-40B4-BE49-F238E27FC236}">
                <a16:creationId xmlns:a16="http://schemas.microsoft.com/office/drawing/2014/main" id="{3D804761-A1F9-AA48-B3B5-C39355F3AF2C}"/>
              </a:ext>
            </a:extLst>
          </p:cNvPr>
          <p:cNvSpPr>
            <a:spLocks noGrp="1"/>
          </p:cNvSpPr>
          <p:nvPr>
            <p:ph type="sldNum" sz="quarter" idx="12"/>
          </p:nvPr>
        </p:nvSpPr>
        <p:spPr/>
        <p:txBody>
          <a:bodyPr/>
          <a:lstStyle/>
          <a:p>
            <a:fld id="{FAEF9944-A4F6-4C59-AEBD-678D6480B8EA}" type="slidenum">
              <a:rPr lang="en-US" smtClean="0"/>
              <a:pPr/>
              <a:t>1</a:t>
            </a:fld>
            <a:endParaRPr lang="en-US" dirty="0"/>
          </a:p>
        </p:txBody>
      </p:sp>
    </p:spTree>
    <p:extLst>
      <p:ext uri="{BB962C8B-B14F-4D97-AF65-F5344CB8AC3E}">
        <p14:creationId xmlns:p14="http://schemas.microsoft.com/office/powerpoint/2010/main" val="121231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46FC-B853-9448-9238-3CFB7E1C85C2}"/>
              </a:ext>
            </a:extLst>
          </p:cNvPr>
          <p:cNvSpPr>
            <a:spLocks noGrp="1"/>
          </p:cNvSpPr>
          <p:nvPr>
            <p:ph type="title"/>
          </p:nvPr>
        </p:nvSpPr>
        <p:spPr>
          <a:xfrm>
            <a:off x="652849" y="295189"/>
            <a:ext cx="10515600" cy="771696"/>
          </a:xfrm>
        </p:spPr>
        <p:txBody>
          <a:bodyPr/>
          <a:lstStyle/>
          <a:p>
            <a:r>
              <a:rPr lang="en-US" b="1" dirty="0"/>
              <a:t>AEAD </a:t>
            </a:r>
          </a:p>
        </p:txBody>
      </p:sp>
      <p:sp>
        <p:nvSpPr>
          <p:cNvPr id="3" name="Content Placeholder 2">
            <a:extLst>
              <a:ext uri="{FF2B5EF4-FFF2-40B4-BE49-F238E27FC236}">
                <a16:creationId xmlns:a16="http://schemas.microsoft.com/office/drawing/2014/main" id="{36DFFCCF-3198-6843-B709-F01CF3FF43A8}"/>
              </a:ext>
            </a:extLst>
          </p:cNvPr>
          <p:cNvSpPr>
            <a:spLocks noGrp="1"/>
          </p:cNvSpPr>
          <p:nvPr>
            <p:ph idx="1"/>
          </p:nvPr>
        </p:nvSpPr>
        <p:spPr>
          <a:xfrm>
            <a:off x="743465" y="1297459"/>
            <a:ext cx="5352535" cy="1641475"/>
          </a:xfrm>
        </p:spPr>
        <p:txBody>
          <a:bodyPr>
            <a:normAutofit fontScale="92500" lnSpcReduction="20000"/>
          </a:bodyPr>
          <a:lstStyle/>
          <a:p>
            <a:pPr marL="0" indent="0" algn="ctr">
              <a:lnSpc>
                <a:spcPct val="100000"/>
              </a:lnSpc>
              <a:buNone/>
            </a:pPr>
            <a:r>
              <a:rPr lang="en-US" b="1" dirty="0"/>
              <a:t>AE</a:t>
            </a:r>
          </a:p>
          <a:p>
            <a:pPr marL="0" indent="0" algn="ctr">
              <a:lnSpc>
                <a:spcPct val="100000"/>
              </a:lnSpc>
              <a:buNone/>
            </a:pPr>
            <a:r>
              <a:rPr lang="en-US" dirty="0"/>
              <a:t>Authenticated encryption</a:t>
            </a:r>
          </a:p>
          <a:p>
            <a:pPr marL="0" indent="0">
              <a:lnSpc>
                <a:spcPct val="100000"/>
              </a:lnSpc>
              <a:buNone/>
            </a:pPr>
            <a:r>
              <a:rPr lang="en-US" dirty="0"/>
              <a:t>Provides privacy and confidentiality		</a:t>
            </a:r>
          </a:p>
        </p:txBody>
      </p:sp>
      <p:sp>
        <p:nvSpPr>
          <p:cNvPr id="5" name="TextBox 4">
            <a:extLst>
              <a:ext uri="{FF2B5EF4-FFF2-40B4-BE49-F238E27FC236}">
                <a16:creationId xmlns:a16="http://schemas.microsoft.com/office/drawing/2014/main" id="{25F9CF27-D693-9045-8F4F-59DA6F50474A}"/>
              </a:ext>
            </a:extLst>
          </p:cNvPr>
          <p:cNvSpPr txBox="1"/>
          <p:nvPr/>
        </p:nvSpPr>
        <p:spPr>
          <a:xfrm>
            <a:off x="1103871" y="3429000"/>
            <a:ext cx="4806778" cy="1641475"/>
          </a:xfrm>
          <a:prstGeom prst="rect">
            <a:avLst/>
          </a:prstGeom>
          <a:noFill/>
        </p:spPr>
        <p:txBody>
          <a:bodyPr wrap="square" rtlCol="0">
            <a:spAutoFit/>
          </a:bodyPr>
          <a:lstStyle/>
          <a:p>
            <a:pPr algn="ctr"/>
            <a:r>
              <a:rPr lang="en-US" sz="2800" b="1" dirty="0"/>
              <a:t>AD</a:t>
            </a:r>
          </a:p>
          <a:p>
            <a:pPr algn="ctr">
              <a:spcBef>
                <a:spcPts val="1000"/>
              </a:spcBef>
            </a:pPr>
            <a:r>
              <a:rPr lang="en-US" sz="2800" dirty="0"/>
              <a:t>Associated data</a:t>
            </a:r>
          </a:p>
          <a:p>
            <a:pPr algn="ctr">
              <a:spcBef>
                <a:spcPts val="1000"/>
              </a:spcBef>
            </a:pPr>
            <a:r>
              <a:rPr lang="en-US" sz="2800" dirty="0"/>
              <a:t>Provides only integrity</a:t>
            </a:r>
          </a:p>
        </p:txBody>
      </p:sp>
      <p:sp>
        <p:nvSpPr>
          <p:cNvPr id="6" name="TextBox 5">
            <a:extLst>
              <a:ext uri="{FF2B5EF4-FFF2-40B4-BE49-F238E27FC236}">
                <a16:creationId xmlns:a16="http://schemas.microsoft.com/office/drawing/2014/main" id="{9F98AF1E-49F4-E145-82D3-AA31A75767CD}"/>
              </a:ext>
            </a:extLst>
          </p:cNvPr>
          <p:cNvSpPr txBox="1"/>
          <p:nvPr/>
        </p:nvSpPr>
        <p:spPr>
          <a:xfrm>
            <a:off x="7039455" y="3052117"/>
            <a:ext cx="3770648" cy="523220"/>
          </a:xfrm>
          <a:prstGeom prst="rect">
            <a:avLst/>
          </a:prstGeom>
          <a:noFill/>
        </p:spPr>
        <p:txBody>
          <a:bodyPr wrap="none" rtlCol="0">
            <a:spAutoFit/>
          </a:bodyPr>
          <a:lstStyle/>
          <a:p>
            <a:pPr algn="ctr"/>
            <a:r>
              <a:rPr lang="en-US" sz="2800" dirty="0"/>
              <a:t>AE + AD = more security </a:t>
            </a:r>
          </a:p>
        </p:txBody>
      </p:sp>
      <p:sp>
        <p:nvSpPr>
          <p:cNvPr id="8" name="Slide Number Placeholder 7">
            <a:extLst>
              <a:ext uri="{FF2B5EF4-FFF2-40B4-BE49-F238E27FC236}">
                <a16:creationId xmlns:a16="http://schemas.microsoft.com/office/drawing/2014/main" id="{02AAE7F3-731B-A74D-8083-D7AE81E8DF1E}"/>
              </a:ext>
            </a:extLst>
          </p:cNvPr>
          <p:cNvSpPr>
            <a:spLocks noGrp="1"/>
          </p:cNvSpPr>
          <p:nvPr>
            <p:ph type="sldNum" sz="quarter" idx="12"/>
          </p:nvPr>
        </p:nvSpPr>
        <p:spPr/>
        <p:txBody>
          <a:bodyPr/>
          <a:lstStyle/>
          <a:p>
            <a:fld id="{FAEF9944-A4F6-4C59-AEBD-678D6480B8EA}" type="slidenum">
              <a:rPr lang="en-US" smtClean="0"/>
              <a:pPr/>
              <a:t>10</a:t>
            </a:fld>
            <a:endParaRPr lang="en-US" dirty="0"/>
          </a:p>
        </p:txBody>
      </p:sp>
    </p:spTree>
    <p:extLst>
      <p:ext uri="{BB962C8B-B14F-4D97-AF65-F5344CB8AC3E}">
        <p14:creationId xmlns:p14="http://schemas.microsoft.com/office/powerpoint/2010/main" val="346876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838200" y="1643449"/>
            <a:ext cx="10515600" cy="4533514"/>
          </a:xfrm>
        </p:spPr>
        <p:txBody>
          <a:bodyPr/>
          <a:lstStyle/>
          <a:p>
            <a:r>
              <a:rPr lang="en-US" dirty="0"/>
              <a:t>ESTATE uses AEAD approach and receives:</a:t>
            </a:r>
          </a:p>
          <a:p>
            <a:pPr lvl="2"/>
            <a:r>
              <a:rPr lang="en-CA" dirty="0"/>
              <a:t>encryption key, K</a:t>
            </a:r>
          </a:p>
          <a:p>
            <a:pPr lvl="2"/>
            <a:r>
              <a:rPr lang="en-CA" dirty="0"/>
              <a:t>a nonce, N</a:t>
            </a:r>
          </a:p>
          <a:p>
            <a:pPr lvl="2"/>
            <a:r>
              <a:rPr lang="en-CA" dirty="0"/>
              <a:t>an associated data, A</a:t>
            </a:r>
          </a:p>
          <a:p>
            <a:pPr lvl="2"/>
            <a:r>
              <a:rPr lang="en-CA" dirty="0"/>
              <a:t>a message, M</a:t>
            </a:r>
          </a:p>
          <a:p>
            <a:r>
              <a:rPr lang="en-CA" dirty="0"/>
              <a:t>Returns </a:t>
            </a:r>
          </a:p>
          <a:p>
            <a:pPr lvl="2"/>
            <a:r>
              <a:rPr lang="en-CA" dirty="0"/>
              <a:t>a ciphertext, C</a:t>
            </a:r>
          </a:p>
          <a:p>
            <a:pPr lvl="2"/>
            <a:r>
              <a:rPr lang="en-CA" dirty="0"/>
              <a:t>a tag, T</a:t>
            </a:r>
            <a:endParaRPr lang="en-US" dirty="0"/>
          </a:p>
        </p:txBody>
      </p:sp>
      <p:sp>
        <p:nvSpPr>
          <p:cNvPr id="6" name="Slide Number Placeholder 5">
            <a:extLst>
              <a:ext uri="{FF2B5EF4-FFF2-40B4-BE49-F238E27FC236}">
                <a16:creationId xmlns:a16="http://schemas.microsoft.com/office/drawing/2014/main" id="{B0D6848E-27B2-EC47-B037-187D71D3E698}"/>
              </a:ext>
            </a:extLst>
          </p:cNvPr>
          <p:cNvSpPr>
            <a:spLocks noGrp="1"/>
          </p:cNvSpPr>
          <p:nvPr>
            <p:ph type="sldNum" sz="quarter" idx="12"/>
          </p:nvPr>
        </p:nvSpPr>
        <p:spPr/>
        <p:txBody>
          <a:bodyPr/>
          <a:lstStyle/>
          <a:p>
            <a:fld id="{FAEF9944-A4F6-4C59-AEBD-678D6480B8EA}" type="slidenum">
              <a:rPr lang="en-US" smtClean="0"/>
              <a:pPr/>
              <a:t>11</a:t>
            </a:fld>
            <a:endParaRPr lang="en-US" dirty="0"/>
          </a:p>
        </p:txBody>
      </p:sp>
    </p:spTree>
    <p:extLst>
      <p:ext uri="{BB962C8B-B14F-4D97-AF65-F5344CB8AC3E}">
        <p14:creationId xmlns:p14="http://schemas.microsoft.com/office/powerpoint/2010/main" val="2378229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937054" y="1421027"/>
            <a:ext cx="10515600" cy="4533514"/>
          </a:xfrm>
        </p:spPr>
        <p:txBody>
          <a:bodyPr/>
          <a:lstStyle/>
          <a:p>
            <a:pPr marL="0" indent="0">
              <a:buNone/>
            </a:pPr>
            <a:r>
              <a:rPr lang="en-US" dirty="0"/>
              <a:t>Case 1</a:t>
            </a:r>
          </a:p>
        </p:txBody>
      </p:sp>
      <p:pic>
        <p:nvPicPr>
          <p:cNvPr id="5" name="Picture 4" descr="Graphical user interface, application, Teams&#10;&#10;Description automatically generated">
            <a:extLst>
              <a:ext uri="{FF2B5EF4-FFF2-40B4-BE49-F238E27FC236}">
                <a16:creationId xmlns:a16="http://schemas.microsoft.com/office/drawing/2014/main" id="{B4AC0213-8020-4B44-8611-D772990A06DB}"/>
              </a:ext>
            </a:extLst>
          </p:cNvPr>
          <p:cNvPicPr>
            <a:picLocks noChangeAspect="1"/>
          </p:cNvPicPr>
          <p:nvPr/>
        </p:nvPicPr>
        <p:blipFill>
          <a:blip r:embed="rId2"/>
          <a:stretch>
            <a:fillRect/>
          </a:stretch>
        </p:blipFill>
        <p:spPr>
          <a:xfrm>
            <a:off x="3295650" y="1965368"/>
            <a:ext cx="5600700" cy="3124200"/>
          </a:xfrm>
          <a:prstGeom prst="rect">
            <a:avLst/>
          </a:prstGeom>
        </p:spPr>
      </p:pic>
      <p:cxnSp>
        <p:nvCxnSpPr>
          <p:cNvPr id="8" name="Straight Arrow Connector 7">
            <a:extLst>
              <a:ext uri="{FF2B5EF4-FFF2-40B4-BE49-F238E27FC236}">
                <a16:creationId xmlns:a16="http://schemas.microsoft.com/office/drawing/2014/main" id="{24B1779C-4DDF-E64C-98B9-B0FEA5B493B1}"/>
              </a:ext>
            </a:extLst>
          </p:cNvPr>
          <p:cNvCxnSpPr/>
          <p:nvPr/>
        </p:nvCxnSpPr>
        <p:spPr>
          <a:xfrm>
            <a:off x="9008076" y="2755557"/>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2CADA3-7C9B-0742-B452-91006D096538}"/>
              </a:ext>
            </a:extLst>
          </p:cNvPr>
          <p:cNvCxnSpPr/>
          <p:nvPr/>
        </p:nvCxnSpPr>
        <p:spPr>
          <a:xfrm>
            <a:off x="8599788" y="4328984"/>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A58465-5A75-B241-841B-DCC035AA3E75}"/>
              </a:ext>
            </a:extLst>
          </p:cNvPr>
          <p:cNvCxnSpPr>
            <a:cxnSpLocks/>
          </p:cNvCxnSpPr>
          <p:nvPr/>
        </p:nvCxnSpPr>
        <p:spPr>
          <a:xfrm flipH="1">
            <a:off x="2533135" y="2755557"/>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41EDB45-0ED8-4746-85FD-859B257C69EF}"/>
              </a:ext>
            </a:extLst>
          </p:cNvPr>
          <p:cNvCxnSpPr>
            <a:cxnSpLocks/>
          </p:cNvCxnSpPr>
          <p:nvPr/>
        </p:nvCxnSpPr>
        <p:spPr>
          <a:xfrm flipH="1">
            <a:off x="3476367" y="3691903"/>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47C08E-6DF0-2B4E-A889-1F5754068EED}"/>
              </a:ext>
            </a:extLst>
          </p:cNvPr>
          <p:cNvCxnSpPr/>
          <p:nvPr/>
        </p:nvCxnSpPr>
        <p:spPr>
          <a:xfrm>
            <a:off x="7665309" y="2080054"/>
            <a:ext cx="59312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E9817F-A1C8-E34D-80E4-8FD9F5DF204F}"/>
              </a:ext>
            </a:extLst>
          </p:cNvPr>
          <p:cNvSpPr txBox="1"/>
          <p:nvPr/>
        </p:nvSpPr>
        <p:spPr>
          <a:xfrm>
            <a:off x="8298530" y="1906658"/>
            <a:ext cx="1492203" cy="338554"/>
          </a:xfrm>
          <a:prstGeom prst="rect">
            <a:avLst/>
          </a:prstGeom>
          <a:noFill/>
        </p:spPr>
        <p:txBody>
          <a:bodyPr wrap="none" rtlCol="0">
            <a:spAutoFit/>
          </a:bodyPr>
          <a:lstStyle/>
          <a:p>
            <a:r>
              <a:rPr lang="en-US" sz="1600" dirty="0"/>
              <a:t>Associated data</a:t>
            </a:r>
          </a:p>
        </p:txBody>
      </p:sp>
      <p:sp>
        <p:nvSpPr>
          <p:cNvPr id="16" name="TextBox 15">
            <a:extLst>
              <a:ext uri="{FF2B5EF4-FFF2-40B4-BE49-F238E27FC236}">
                <a16:creationId xmlns:a16="http://schemas.microsoft.com/office/drawing/2014/main" id="{DE9CD854-3246-8B4C-934B-3636CF80C3C2}"/>
              </a:ext>
            </a:extLst>
          </p:cNvPr>
          <p:cNvSpPr txBox="1"/>
          <p:nvPr/>
        </p:nvSpPr>
        <p:spPr>
          <a:xfrm>
            <a:off x="9601200" y="2586280"/>
            <a:ext cx="1621470" cy="338554"/>
          </a:xfrm>
          <a:prstGeom prst="rect">
            <a:avLst/>
          </a:prstGeom>
          <a:noFill/>
        </p:spPr>
        <p:txBody>
          <a:bodyPr wrap="none" rtlCol="0">
            <a:spAutoFit/>
          </a:bodyPr>
          <a:lstStyle/>
          <a:p>
            <a:r>
              <a:rPr lang="en-US" sz="1600" dirty="0"/>
              <a:t>Intermediate tag </a:t>
            </a:r>
          </a:p>
        </p:txBody>
      </p:sp>
      <p:sp>
        <p:nvSpPr>
          <p:cNvPr id="17" name="TextBox 16">
            <a:extLst>
              <a:ext uri="{FF2B5EF4-FFF2-40B4-BE49-F238E27FC236}">
                <a16:creationId xmlns:a16="http://schemas.microsoft.com/office/drawing/2014/main" id="{31512481-3EE4-3E47-8BF7-6880FC1D0962}"/>
              </a:ext>
            </a:extLst>
          </p:cNvPr>
          <p:cNvSpPr txBox="1"/>
          <p:nvPr/>
        </p:nvSpPr>
        <p:spPr>
          <a:xfrm>
            <a:off x="9280119" y="4159707"/>
            <a:ext cx="930768" cy="338554"/>
          </a:xfrm>
          <a:prstGeom prst="rect">
            <a:avLst/>
          </a:prstGeom>
          <a:noFill/>
        </p:spPr>
        <p:txBody>
          <a:bodyPr wrap="none" rtlCol="0">
            <a:spAutoFit/>
          </a:bodyPr>
          <a:lstStyle/>
          <a:p>
            <a:r>
              <a:rPr lang="en-US" sz="1600" dirty="0"/>
              <a:t>Final tag </a:t>
            </a:r>
          </a:p>
        </p:txBody>
      </p:sp>
      <p:sp>
        <p:nvSpPr>
          <p:cNvPr id="18" name="TextBox 17">
            <a:extLst>
              <a:ext uri="{FF2B5EF4-FFF2-40B4-BE49-F238E27FC236}">
                <a16:creationId xmlns:a16="http://schemas.microsoft.com/office/drawing/2014/main" id="{BE002223-84ED-8D4C-9E21-054FA513C530}"/>
              </a:ext>
            </a:extLst>
          </p:cNvPr>
          <p:cNvSpPr txBox="1"/>
          <p:nvPr/>
        </p:nvSpPr>
        <p:spPr>
          <a:xfrm>
            <a:off x="1753997" y="2586280"/>
            <a:ext cx="723275" cy="338554"/>
          </a:xfrm>
          <a:prstGeom prst="rect">
            <a:avLst/>
          </a:prstGeom>
          <a:noFill/>
        </p:spPr>
        <p:txBody>
          <a:bodyPr wrap="none" rtlCol="0">
            <a:spAutoFit/>
          </a:bodyPr>
          <a:lstStyle/>
          <a:p>
            <a:r>
              <a:rPr lang="en-US" sz="1600" dirty="0"/>
              <a:t>Nonce</a:t>
            </a:r>
          </a:p>
        </p:txBody>
      </p:sp>
      <p:sp>
        <p:nvSpPr>
          <p:cNvPr id="19" name="TextBox 18">
            <a:extLst>
              <a:ext uri="{FF2B5EF4-FFF2-40B4-BE49-F238E27FC236}">
                <a16:creationId xmlns:a16="http://schemas.microsoft.com/office/drawing/2014/main" id="{73ECCC35-4BF2-2B4B-A89D-1808BDBA95B9}"/>
              </a:ext>
            </a:extLst>
          </p:cNvPr>
          <p:cNvSpPr txBox="1"/>
          <p:nvPr/>
        </p:nvSpPr>
        <p:spPr>
          <a:xfrm>
            <a:off x="2559256" y="3527468"/>
            <a:ext cx="917111" cy="338554"/>
          </a:xfrm>
          <a:prstGeom prst="rect">
            <a:avLst/>
          </a:prstGeom>
          <a:noFill/>
        </p:spPr>
        <p:txBody>
          <a:bodyPr wrap="none" rtlCol="0">
            <a:spAutoFit/>
          </a:bodyPr>
          <a:lstStyle/>
          <a:p>
            <a:r>
              <a:rPr lang="en-US" sz="1600" dirty="0"/>
              <a:t>Message</a:t>
            </a:r>
          </a:p>
        </p:txBody>
      </p:sp>
      <p:sp>
        <p:nvSpPr>
          <p:cNvPr id="20" name="TextBox 19">
            <a:extLst>
              <a:ext uri="{FF2B5EF4-FFF2-40B4-BE49-F238E27FC236}">
                <a16:creationId xmlns:a16="http://schemas.microsoft.com/office/drawing/2014/main" id="{669A7378-7EF3-1647-BC6B-8FAADD68B0CA}"/>
              </a:ext>
            </a:extLst>
          </p:cNvPr>
          <p:cNvSpPr txBox="1"/>
          <p:nvPr/>
        </p:nvSpPr>
        <p:spPr>
          <a:xfrm>
            <a:off x="937054" y="5520118"/>
            <a:ext cx="9661106" cy="923330"/>
          </a:xfrm>
          <a:prstGeom prst="rect">
            <a:avLst/>
          </a:prstGeom>
          <a:noFill/>
        </p:spPr>
        <p:txBody>
          <a:bodyPr wrap="none" rtlCol="0">
            <a:spAutoFit/>
          </a:bodyPr>
          <a:lstStyle/>
          <a:p>
            <a:pPr marL="285750" indent="-285750">
              <a:buFont typeface="Arial" panose="020B0604020202020204" pitchFamily="34" charset="0"/>
              <a:buChar char="•"/>
            </a:pPr>
            <a:r>
              <a:rPr lang="en-CA" dirty="0"/>
              <a:t>Encrypt the nonce using tweak value 1 </a:t>
            </a:r>
          </a:p>
          <a:p>
            <a:pPr marL="285750" indent="-285750">
              <a:buFont typeface="Arial" panose="020B0604020202020204" pitchFamily="34" charset="0"/>
              <a:buChar char="•"/>
            </a:pPr>
            <a:r>
              <a:rPr lang="en-CA" dirty="0"/>
              <a:t>0 has been used to process all the associated data and messages</a:t>
            </a:r>
          </a:p>
          <a:p>
            <a:pPr marL="285750" indent="-285750">
              <a:buFont typeface="Arial" panose="020B0604020202020204" pitchFamily="34" charset="0"/>
              <a:buChar char="•"/>
            </a:pPr>
            <a:r>
              <a:rPr lang="en-CA" dirty="0"/>
              <a:t>Last call is differentiated with tweaks 2,3 or 4,5 depending upon whether the data is full or partial </a:t>
            </a:r>
          </a:p>
        </p:txBody>
      </p:sp>
      <p:sp>
        <p:nvSpPr>
          <p:cNvPr id="7" name="Slide Number Placeholder 6">
            <a:extLst>
              <a:ext uri="{FF2B5EF4-FFF2-40B4-BE49-F238E27FC236}">
                <a16:creationId xmlns:a16="http://schemas.microsoft.com/office/drawing/2014/main" id="{7713AA01-64F6-C243-B631-49C627454F59}"/>
              </a:ext>
            </a:extLst>
          </p:cNvPr>
          <p:cNvSpPr>
            <a:spLocks noGrp="1"/>
          </p:cNvSpPr>
          <p:nvPr>
            <p:ph type="sldNum" sz="quarter" idx="12"/>
          </p:nvPr>
        </p:nvSpPr>
        <p:spPr/>
        <p:txBody>
          <a:bodyPr/>
          <a:lstStyle/>
          <a:p>
            <a:fld id="{FAEF9944-A4F6-4C59-AEBD-678D6480B8EA}" type="slidenum">
              <a:rPr lang="en-US" smtClean="0"/>
              <a:pPr/>
              <a:t>12</a:t>
            </a:fld>
            <a:endParaRPr lang="en-US" dirty="0"/>
          </a:p>
        </p:txBody>
      </p:sp>
    </p:spTree>
    <p:extLst>
      <p:ext uri="{BB962C8B-B14F-4D97-AF65-F5344CB8AC3E}">
        <p14:creationId xmlns:p14="http://schemas.microsoft.com/office/powerpoint/2010/main" val="1166430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924698" y="1248031"/>
            <a:ext cx="10515600" cy="5244843"/>
          </a:xfrm>
        </p:spPr>
        <p:txBody>
          <a:bodyPr/>
          <a:lstStyle/>
          <a:p>
            <a:pPr marL="0" indent="0">
              <a:buNone/>
            </a:pPr>
            <a:r>
              <a:rPr lang="en-US" dirty="0"/>
              <a:t>Case 2</a:t>
            </a:r>
          </a:p>
          <a:p>
            <a:pPr marL="0" indent="0">
              <a:buNone/>
            </a:pPr>
            <a:endParaRPr lang="en-US" dirty="0"/>
          </a:p>
          <a:p>
            <a:pPr marL="0" indent="0">
              <a:buNone/>
            </a:pPr>
            <a:endParaRPr lang="en-US" dirty="0"/>
          </a:p>
          <a:p>
            <a:pPr marL="0" indent="0">
              <a:buNone/>
            </a:pPr>
            <a:endParaRPr lang="en-US" dirty="0"/>
          </a:p>
          <a:p>
            <a:pPr marL="0" indent="0">
              <a:buNone/>
            </a:pPr>
            <a:r>
              <a:rPr lang="en-US" dirty="0"/>
              <a:t>Case 3</a:t>
            </a:r>
          </a:p>
          <a:p>
            <a:pPr marL="0" indent="0">
              <a:buNone/>
            </a:pPr>
            <a:endParaRPr lang="en-US" dirty="0"/>
          </a:p>
          <a:p>
            <a:pPr marL="0" indent="0">
              <a:buNone/>
            </a:pPr>
            <a:endParaRPr lang="en-US" dirty="0"/>
          </a:p>
          <a:p>
            <a:pPr marL="0" indent="0">
              <a:buNone/>
            </a:pPr>
            <a:endParaRPr lang="en-US" dirty="0"/>
          </a:p>
          <a:p>
            <a:pPr marL="0" indent="0">
              <a:spcAft>
                <a:spcPts val="600"/>
              </a:spcAft>
              <a:buNone/>
            </a:pPr>
            <a:r>
              <a:rPr lang="en-US" dirty="0"/>
              <a:t>Case 4</a:t>
            </a:r>
          </a:p>
          <a:p>
            <a:pPr marL="0" indent="0">
              <a:buNone/>
            </a:pPr>
            <a:r>
              <a:rPr lang="en-CA" sz="1800" dirty="0"/>
              <a:t> Simply use unique tweak 8 to encrypt the nonce and that is the tag value</a:t>
            </a:r>
            <a:endParaRPr lang="en-US" sz="1800" dirty="0"/>
          </a:p>
        </p:txBody>
      </p:sp>
      <p:pic>
        <p:nvPicPr>
          <p:cNvPr id="6" name="Picture 5" descr="Graphical user interface, application, Teams&#10;&#10;Description automatically generated">
            <a:extLst>
              <a:ext uri="{FF2B5EF4-FFF2-40B4-BE49-F238E27FC236}">
                <a16:creationId xmlns:a16="http://schemas.microsoft.com/office/drawing/2014/main" id="{F09EE80B-511B-4C45-898A-562B39B4A057}"/>
              </a:ext>
            </a:extLst>
          </p:cNvPr>
          <p:cNvPicPr>
            <a:picLocks noChangeAspect="1"/>
          </p:cNvPicPr>
          <p:nvPr/>
        </p:nvPicPr>
        <p:blipFill>
          <a:blip r:embed="rId2"/>
          <a:stretch>
            <a:fillRect/>
          </a:stretch>
        </p:blipFill>
        <p:spPr>
          <a:xfrm>
            <a:off x="3200756" y="1525948"/>
            <a:ext cx="5592209" cy="1461600"/>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8326DB65-51F6-A84B-9FCB-725941E67672}"/>
              </a:ext>
            </a:extLst>
          </p:cNvPr>
          <p:cNvPicPr>
            <a:picLocks noChangeAspect="1"/>
          </p:cNvPicPr>
          <p:nvPr/>
        </p:nvPicPr>
        <p:blipFill>
          <a:blip r:embed="rId3"/>
          <a:stretch>
            <a:fillRect/>
          </a:stretch>
        </p:blipFill>
        <p:spPr>
          <a:xfrm>
            <a:off x="3302000" y="3667791"/>
            <a:ext cx="5588000" cy="14732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9A9F17-2E69-7146-8A66-E86E20E75C58}"/>
                  </a:ext>
                </a:extLst>
              </p:cNvPr>
              <p:cNvSpPr txBox="1"/>
              <p:nvPr/>
            </p:nvSpPr>
            <p:spPr>
              <a:xfrm>
                <a:off x="8096321" y="5822436"/>
                <a:ext cx="1587358" cy="392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𝑇</m:t>
                      </m:r>
                      <m:r>
                        <a:rPr lang="en-CA" i="1">
                          <a:latin typeface="Cambria Math" panose="02040503050406030204" pitchFamily="18" charset="0"/>
                        </a:rPr>
                        <m:t> := </m:t>
                      </m:r>
                      <m:sSup>
                        <m:sSupPr>
                          <m:ctrlPr>
                            <a:rPr lang="en-CA" i="1">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𝐸</m:t>
                              </m:r>
                            </m:e>
                            <m:sub>
                              <m:r>
                                <a:rPr lang="en-CA" i="1">
                                  <a:latin typeface="Cambria Math" panose="02040503050406030204" pitchFamily="18" charset="0"/>
                                </a:rPr>
                                <m:t>𝐾</m:t>
                              </m:r>
                            </m:sub>
                          </m:sSub>
                        </m:e>
                        <m:sup>
                          <m:r>
                            <a:rPr lang="en-CA" i="1">
                              <a:latin typeface="Cambria Math" panose="02040503050406030204" pitchFamily="18" charset="0"/>
                            </a:rPr>
                            <m:t>8</m:t>
                          </m:r>
                        </m:sup>
                      </m:sSup>
                      <m:r>
                        <a:rPr lang="en-CA" i="1">
                          <a:latin typeface="Cambria Math" panose="02040503050406030204" pitchFamily="18" charset="0"/>
                        </a:rPr>
                        <m:t> (</m:t>
                      </m:r>
                      <m:r>
                        <a:rPr lang="en-CA" i="1">
                          <a:latin typeface="Cambria Math" panose="02040503050406030204" pitchFamily="18" charset="0"/>
                        </a:rPr>
                        <m:t>𝑁</m:t>
                      </m:r>
                      <m:r>
                        <a:rPr lang="en-CA" i="1">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D19A9F17-2E69-7146-8A66-E86E20E75C58}"/>
                  </a:ext>
                </a:extLst>
              </p:cNvPr>
              <p:cNvSpPr txBox="1">
                <a:spLocks noRot="1" noChangeAspect="1" noMove="1" noResize="1" noEditPoints="1" noAdjustHandles="1" noChangeArrowheads="1" noChangeShapeType="1" noTextEdit="1"/>
              </p:cNvSpPr>
              <p:nvPr/>
            </p:nvSpPr>
            <p:spPr>
              <a:xfrm>
                <a:off x="8096321" y="5822436"/>
                <a:ext cx="1587358" cy="392993"/>
              </a:xfrm>
              <a:prstGeom prst="rect">
                <a:avLst/>
              </a:prstGeom>
              <a:blipFill>
                <a:blip r:embed="rId4"/>
                <a:stretch>
                  <a:fillRect b="-15625"/>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D20AF34C-E4AA-1844-997D-593ED1B58A3A}"/>
              </a:ext>
            </a:extLst>
          </p:cNvPr>
          <p:cNvSpPr>
            <a:spLocks noGrp="1"/>
          </p:cNvSpPr>
          <p:nvPr>
            <p:ph type="sldNum" sz="quarter" idx="12"/>
          </p:nvPr>
        </p:nvSpPr>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111728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sESTATE</a:t>
            </a:r>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838200" y="1359243"/>
            <a:ext cx="10515600" cy="4817720"/>
          </a:xfrm>
        </p:spPr>
        <p:txBody>
          <a:bodyPr>
            <a:normAutofit/>
          </a:bodyPr>
          <a:lstStyle/>
          <a:p>
            <a:r>
              <a:rPr lang="en-US" sz="1800" dirty="0"/>
              <a:t>sESTATE is a smaller version of ESTATE</a:t>
            </a:r>
          </a:p>
          <a:p>
            <a:r>
              <a:rPr lang="en-US" sz="1800" dirty="0"/>
              <a:t>It replaces the full block cipher E with round reduce block cipher F, that always uses tweak 15</a:t>
            </a:r>
          </a:p>
          <a:p>
            <a:pPr>
              <a:spcAft>
                <a:spcPts val="600"/>
              </a:spcAft>
            </a:pPr>
            <a:r>
              <a:rPr lang="en-US" sz="1800" dirty="0"/>
              <a:t>But the last block uses full block cipher</a:t>
            </a:r>
          </a:p>
          <a:p>
            <a:pPr marL="0" lvl="0" indent="0">
              <a:buNone/>
            </a:pPr>
            <a:r>
              <a:rPr lang="en-US" dirty="0">
                <a:solidFill>
                  <a:prstClr val="black"/>
                </a:solidFill>
              </a:rPr>
              <a:t>   Case 1</a:t>
            </a:r>
          </a:p>
          <a:p>
            <a:pPr marL="0" indent="0">
              <a:buNone/>
            </a:pPr>
            <a:endParaRPr lang="en-US" sz="1800" dirty="0"/>
          </a:p>
        </p:txBody>
      </p:sp>
      <p:pic>
        <p:nvPicPr>
          <p:cNvPr id="5" name="Picture 4" descr="Graphical user interface, application, Teams&#10;&#10;Description automatically generated">
            <a:extLst>
              <a:ext uri="{FF2B5EF4-FFF2-40B4-BE49-F238E27FC236}">
                <a16:creationId xmlns:a16="http://schemas.microsoft.com/office/drawing/2014/main" id="{0A35D525-F83D-9046-8A21-0BBB019346D8}"/>
              </a:ext>
            </a:extLst>
          </p:cNvPr>
          <p:cNvPicPr>
            <a:picLocks noChangeAspect="1"/>
          </p:cNvPicPr>
          <p:nvPr/>
        </p:nvPicPr>
        <p:blipFill>
          <a:blip r:embed="rId2"/>
          <a:stretch>
            <a:fillRect/>
          </a:stretch>
        </p:blipFill>
        <p:spPr>
          <a:xfrm>
            <a:off x="3295650" y="3052763"/>
            <a:ext cx="5600700" cy="3124200"/>
          </a:xfrm>
          <a:prstGeom prst="rect">
            <a:avLst/>
          </a:prstGeom>
        </p:spPr>
      </p:pic>
      <p:sp>
        <p:nvSpPr>
          <p:cNvPr id="7" name="Slide Number Placeholder 6">
            <a:extLst>
              <a:ext uri="{FF2B5EF4-FFF2-40B4-BE49-F238E27FC236}">
                <a16:creationId xmlns:a16="http://schemas.microsoft.com/office/drawing/2014/main" id="{EF6D9128-8824-B74C-BC53-3056D26BB2E0}"/>
              </a:ext>
            </a:extLst>
          </p:cNvPr>
          <p:cNvSpPr>
            <a:spLocks noGrp="1"/>
          </p:cNvSpPr>
          <p:nvPr>
            <p:ph type="sldNum" sz="quarter" idx="12"/>
          </p:nvPr>
        </p:nvSpPr>
        <p:spPr/>
        <p:txBody>
          <a:bodyPr/>
          <a:lstStyle/>
          <a:p>
            <a:fld id="{FAEF9944-A4F6-4C59-AEBD-678D6480B8EA}" type="slidenum">
              <a:rPr lang="en-US" smtClean="0"/>
              <a:pPr/>
              <a:t>14</a:t>
            </a:fld>
            <a:endParaRPr lang="en-US" dirty="0"/>
          </a:p>
        </p:txBody>
      </p:sp>
    </p:spTree>
    <p:extLst>
      <p:ext uri="{BB962C8B-B14F-4D97-AF65-F5344CB8AC3E}">
        <p14:creationId xmlns:p14="http://schemas.microsoft.com/office/powerpoint/2010/main" val="73064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838200" y="365125"/>
            <a:ext cx="10515600" cy="882907"/>
          </a:xfrm>
        </p:spPr>
        <p:txBody>
          <a:bodyPr/>
          <a:lstStyle/>
          <a:p>
            <a:r>
              <a:rPr lang="en-CA" b="1" dirty="0"/>
              <a:t>AEAD Approach For sESTATE</a:t>
            </a:r>
            <a:endParaRPr lang="en-US" dirty="0"/>
          </a:p>
        </p:txBody>
      </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924698" y="1248031"/>
            <a:ext cx="10515600" cy="5244843"/>
          </a:xfrm>
        </p:spPr>
        <p:txBody>
          <a:bodyPr/>
          <a:lstStyle/>
          <a:p>
            <a:pPr marL="0" indent="0">
              <a:buNone/>
            </a:pPr>
            <a:r>
              <a:rPr lang="en-US" dirty="0"/>
              <a:t>Case 2</a:t>
            </a:r>
          </a:p>
          <a:p>
            <a:pPr marL="0" indent="0">
              <a:buNone/>
            </a:pPr>
            <a:endParaRPr lang="en-US" dirty="0"/>
          </a:p>
          <a:p>
            <a:pPr marL="0" indent="0">
              <a:buNone/>
            </a:pPr>
            <a:endParaRPr lang="en-US" dirty="0"/>
          </a:p>
          <a:p>
            <a:pPr marL="0" indent="0">
              <a:buNone/>
            </a:pPr>
            <a:endParaRPr lang="en-US" dirty="0"/>
          </a:p>
          <a:p>
            <a:pPr marL="0" indent="0">
              <a:buNone/>
            </a:pPr>
            <a:r>
              <a:rPr lang="en-US" dirty="0"/>
              <a:t>Case 3</a:t>
            </a:r>
          </a:p>
          <a:p>
            <a:pPr marL="0" indent="0">
              <a:buNone/>
            </a:pPr>
            <a:endParaRPr lang="en-US" dirty="0"/>
          </a:p>
          <a:p>
            <a:pPr marL="0" indent="0">
              <a:buNone/>
            </a:pPr>
            <a:endParaRPr lang="en-US" dirty="0"/>
          </a:p>
          <a:p>
            <a:pPr marL="0" indent="0">
              <a:buNone/>
            </a:pPr>
            <a:endParaRPr lang="en-US" dirty="0"/>
          </a:p>
          <a:p>
            <a:pPr marL="0" indent="0">
              <a:spcAft>
                <a:spcPts val="600"/>
              </a:spcAft>
              <a:buNone/>
            </a:pPr>
            <a:r>
              <a:rPr lang="en-US" dirty="0"/>
              <a:t>Case 4</a:t>
            </a:r>
          </a:p>
          <a:p>
            <a:pPr marL="0" indent="0">
              <a:buNone/>
            </a:pPr>
            <a:r>
              <a:rPr lang="en-CA" sz="1800" dirty="0"/>
              <a:t> Simply use unique tweak 8 to encrypt the nonce and that is the tag value</a:t>
            </a:r>
            <a:endParaRPr lang="en-US" sz="1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9A9F17-2E69-7146-8A66-E86E20E75C58}"/>
                  </a:ext>
                </a:extLst>
              </p:cNvPr>
              <p:cNvSpPr txBox="1"/>
              <p:nvPr/>
            </p:nvSpPr>
            <p:spPr>
              <a:xfrm>
                <a:off x="8096321" y="5822436"/>
                <a:ext cx="1587358" cy="392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𝑇</m:t>
                      </m:r>
                      <m:r>
                        <a:rPr lang="en-CA" i="1">
                          <a:latin typeface="Cambria Math" panose="02040503050406030204" pitchFamily="18" charset="0"/>
                        </a:rPr>
                        <m:t> := </m:t>
                      </m:r>
                      <m:sSup>
                        <m:sSupPr>
                          <m:ctrlPr>
                            <a:rPr lang="en-CA" i="1">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𝐸</m:t>
                              </m:r>
                            </m:e>
                            <m:sub>
                              <m:r>
                                <a:rPr lang="en-CA" i="1">
                                  <a:latin typeface="Cambria Math" panose="02040503050406030204" pitchFamily="18" charset="0"/>
                                </a:rPr>
                                <m:t>𝐾</m:t>
                              </m:r>
                            </m:sub>
                          </m:sSub>
                        </m:e>
                        <m:sup>
                          <m:r>
                            <a:rPr lang="en-CA" i="1">
                              <a:latin typeface="Cambria Math" panose="02040503050406030204" pitchFamily="18" charset="0"/>
                            </a:rPr>
                            <m:t>8</m:t>
                          </m:r>
                        </m:sup>
                      </m:sSup>
                      <m:r>
                        <a:rPr lang="en-CA" i="1">
                          <a:latin typeface="Cambria Math" panose="02040503050406030204" pitchFamily="18" charset="0"/>
                        </a:rPr>
                        <m:t> (</m:t>
                      </m:r>
                      <m:r>
                        <a:rPr lang="en-CA" i="1">
                          <a:latin typeface="Cambria Math" panose="02040503050406030204" pitchFamily="18" charset="0"/>
                        </a:rPr>
                        <m:t>𝑁</m:t>
                      </m:r>
                      <m:r>
                        <a:rPr lang="en-CA" i="1">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D19A9F17-2E69-7146-8A66-E86E20E75C58}"/>
                  </a:ext>
                </a:extLst>
              </p:cNvPr>
              <p:cNvSpPr txBox="1">
                <a:spLocks noRot="1" noChangeAspect="1" noMove="1" noResize="1" noEditPoints="1" noAdjustHandles="1" noChangeArrowheads="1" noChangeShapeType="1" noTextEdit="1"/>
              </p:cNvSpPr>
              <p:nvPr/>
            </p:nvSpPr>
            <p:spPr>
              <a:xfrm>
                <a:off x="8096321" y="5822436"/>
                <a:ext cx="1587358" cy="392993"/>
              </a:xfrm>
              <a:prstGeom prst="rect">
                <a:avLst/>
              </a:prstGeom>
              <a:blipFill>
                <a:blip r:embed="rId2"/>
                <a:stretch>
                  <a:fillRect b="-15625"/>
                </a:stretch>
              </a:blipFill>
            </p:spPr>
            <p:txBody>
              <a:bodyPr/>
              <a:lstStyle/>
              <a:p>
                <a:r>
                  <a:rPr lang="en-US">
                    <a:noFill/>
                  </a:rPr>
                  <a:t> </a:t>
                </a:r>
              </a:p>
            </p:txBody>
          </p:sp>
        </mc:Fallback>
      </mc:AlternateContent>
      <p:pic>
        <p:nvPicPr>
          <p:cNvPr id="5" name="Picture 4" descr="A picture containing text, device, gauge&#10;&#10;Description automatically generated">
            <a:extLst>
              <a:ext uri="{FF2B5EF4-FFF2-40B4-BE49-F238E27FC236}">
                <a16:creationId xmlns:a16="http://schemas.microsoft.com/office/drawing/2014/main" id="{2C18505C-1034-E14B-8B16-6EB9F49336BF}"/>
              </a:ext>
            </a:extLst>
          </p:cNvPr>
          <p:cNvPicPr>
            <a:picLocks noChangeAspect="1"/>
          </p:cNvPicPr>
          <p:nvPr/>
        </p:nvPicPr>
        <p:blipFill>
          <a:blip r:embed="rId3"/>
          <a:stretch>
            <a:fillRect/>
          </a:stretch>
        </p:blipFill>
        <p:spPr>
          <a:xfrm>
            <a:off x="3388498" y="1660653"/>
            <a:ext cx="5588000" cy="1473200"/>
          </a:xfrm>
          <a:prstGeom prst="rect">
            <a:avLst/>
          </a:prstGeom>
        </p:spPr>
      </p:pic>
      <p:pic>
        <p:nvPicPr>
          <p:cNvPr id="8" name="Picture 7" descr="A screen shot of a computer&#10;&#10;Description automatically generated with low confidence">
            <a:extLst>
              <a:ext uri="{FF2B5EF4-FFF2-40B4-BE49-F238E27FC236}">
                <a16:creationId xmlns:a16="http://schemas.microsoft.com/office/drawing/2014/main" id="{E11EE67A-408E-184F-BD03-4AE0E40DDD36}"/>
              </a:ext>
            </a:extLst>
          </p:cNvPr>
          <p:cNvPicPr>
            <a:picLocks noChangeAspect="1"/>
          </p:cNvPicPr>
          <p:nvPr/>
        </p:nvPicPr>
        <p:blipFill>
          <a:blip r:embed="rId4"/>
          <a:stretch>
            <a:fillRect/>
          </a:stretch>
        </p:blipFill>
        <p:spPr>
          <a:xfrm>
            <a:off x="3388498" y="3741544"/>
            <a:ext cx="5588000" cy="1473200"/>
          </a:xfrm>
          <a:prstGeom prst="rect">
            <a:avLst/>
          </a:prstGeom>
        </p:spPr>
      </p:pic>
      <p:sp>
        <p:nvSpPr>
          <p:cNvPr id="7" name="Slide Number Placeholder 6">
            <a:extLst>
              <a:ext uri="{FF2B5EF4-FFF2-40B4-BE49-F238E27FC236}">
                <a16:creationId xmlns:a16="http://schemas.microsoft.com/office/drawing/2014/main" id="{FC7E848D-9AC9-F543-B11F-CDFABF1A6B73}"/>
              </a:ext>
            </a:extLst>
          </p:cNvPr>
          <p:cNvSpPr>
            <a:spLocks noGrp="1"/>
          </p:cNvSpPr>
          <p:nvPr>
            <p:ph type="sldNum" sz="quarter" idx="12"/>
          </p:nvPr>
        </p:nvSpPr>
        <p:spPr/>
        <p:txBody>
          <a:bodyPr/>
          <a:lstStyle/>
          <a:p>
            <a:fld id="{FAEF9944-A4F6-4C59-AEBD-678D6480B8EA}" type="slidenum">
              <a:rPr lang="en-US" smtClean="0"/>
              <a:pPr/>
              <a:t>15</a:t>
            </a:fld>
            <a:endParaRPr lang="en-US" dirty="0"/>
          </a:p>
        </p:txBody>
      </p:sp>
    </p:spTree>
    <p:extLst>
      <p:ext uri="{BB962C8B-B14F-4D97-AF65-F5344CB8AC3E}">
        <p14:creationId xmlns:p14="http://schemas.microsoft.com/office/powerpoint/2010/main" val="149622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BD17C-4221-984C-B924-4F112C48DA94}"/>
              </a:ext>
            </a:extLst>
          </p:cNvPr>
          <p:cNvSpPr>
            <a:spLocks noGrp="1"/>
          </p:cNvSpPr>
          <p:nvPr>
            <p:ph type="title"/>
          </p:nvPr>
        </p:nvSpPr>
        <p:spPr>
          <a:xfrm>
            <a:off x="767290" y="1780661"/>
            <a:ext cx="3582073" cy="1463472"/>
          </a:xfrm>
        </p:spPr>
        <p:txBody>
          <a:bodyPr anchor="t">
            <a:normAutofit/>
          </a:bodyPr>
          <a:lstStyle/>
          <a:p>
            <a:r>
              <a:rPr lang="en-CA" sz="4800" b="1" dirty="0">
                <a:solidFill>
                  <a:schemeClr val="bg1"/>
                </a:solidFill>
              </a:rPr>
              <a:t>Choice Of Tweaks</a:t>
            </a:r>
            <a:endParaRPr lang="en-US" sz="4800" dirty="0">
              <a:solidFill>
                <a:schemeClr val="bg1"/>
              </a:solidFill>
            </a:endParaRPr>
          </a:p>
        </p:txBody>
      </p:sp>
      <p:grpSp>
        <p:nvGrpSpPr>
          <p:cNvPr id="24" name="Group 2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A0A7FCD-9372-BB4E-83B5-67BEF21EB16C}"/>
              </a:ext>
            </a:extLst>
          </p:cNvPr>
          <p:cNvSpPr>
            <a:spLocks noGrp="1"/>
          </p:cNvSpPr>
          <p:nvPr>
            <p:ph idx="1"/>
          </p:nvPr>
        </p:nvSpPr>
        <p:spPr>
          <a:xfrm>
            <a:off x="767290" y="3383121"/>
            <a:ext cx="3582072" cy="2793251"/>
          </a:xfrm>
        </p:spPr>
        <p:txBody>
          <a:bodyPr anchor="t">
            <a:normAutofit/>
          </a:bodyPr>
          <a:lstStyle/>
          <a:p>
            <a:pPr marL="0" indent="0">
              <a:buNone/>
            </a:pPr>
            <a:r>
              <a:rPr lang="en-CA" sz="2000" dirty="0">
                <a:solidFill>
                  <a:schemeClr val="bg1"/>
                </a:solidFill>
              </a:rPr>
              <a:t>ESTATE     -&gt;   0 - 8 tweaks </a:t>
            </a:r>
          </a:p>
          <a:p>
            <a:pPr marL="0" indent="0">
              <a:buNone/>
            </a:pPr>
            <a:r>
              <a:rPr lang="en-CA" sz="2000" dirty="0">
                <a:solidFill>
                  <a:schemeClr val="bg1"/>
                </a:solidFill>
              </a:rPr>
              <a:t>sESTATE   -&gt;   0 - 15 tweaks</a:t>
            </a:r>
          </a:p>
          <a:p>
            <a:pPr marL="0" indent="0">
              <a:buNone/>
            </a:pPr>
            <a:endParaRPr lang="en-CA" sz="2000" dirty="0">
              <a:solidFill>
                <a:schemeClr val="bg1"/>
              </a:solidFill>
            </a:endParaRPr>
          </a:p>
        </p:txBody>
      </p:sp>
      <p:graphicFrame>
        <p:nvGraphicFramePr>
          <p:cNvPr id="4" name="Table 3">
            <a:extLst>
              <a:ext uri="{FF2B5EF4-FFF2-40B4-BE49-F238E27FC236}">
                <a16:creationId xmlns:a16="http://schemas.microsoft.com/office/drawing/2014/main" id="{DE6F5CA1-DBC2-2F47-A2E3-07941C419443}"/>
              </a:ext>
            </a:extLst>
          </p:cNvPr>
          <p:cNvGraphicFramePr>
            <a:graphicFrameLocks noGrp="1"/>
          </p:cNvGraphicFramePr>
          <p:nvPr>
            <p:extLst>
              <p:ext uri="{D42A27DB-BD31-4B8C-83A1-F6EECF244321}">
                <p14:modId xmlns:p14="http://schemas.microsoft.com/office/powerpoint/2010/main" val="3689264057"/>
              </p:ext>
            </p:extLst>
          </p:nvPr>
        </p:nvGraphicFramePr>
        <p:xfrm>
          <a:off x="4927252" y="1107642"/>
          <a:ext cx="6831933" cy="4439715"/>
        </p:xfrm>
        <a:graphic>
          <a:graphicData uri="http://schemas.openxmlformats.org/drawingml/2006/table">
            <a:tbl>
              <a:tblPr firstRow="1" firstCol="1" bandRow="1"/>
              <a:tblGrid>
                <a:gridCol w="1345842">
                  <a:extLst>
                    <a:ext uri="{9D8B030D-6E8A-4147-A177-3AD203B41FA5}">
                      <a16:colId xmlns:a16="http://schemas.microsoft.com/office/drawing/2014/main" val="2081422325"/>
                    </a:ext>
                  </a:extLst>
                </a:gridCol>
                <a:gridCol w="3230414">
                  <a:extLst>
                    <a:ext uri="{9D8B030D-6E8A-4147-A177-3AD203B41FA5}">
                      <a16:colId xmlns:a16="http://schemas.microsoft.com/office/drawing/2014/main" val="2684147099"/>
                    </a:ext>
                  </a:extLst>
                </a:gridCol>
                <a:gridCol w="2255677">
                  <a:extLst>
                    <a:ext uri="{9D8B030D-6E8A-4147-A177-3AD203B41FA5}">
                      <a16:colId xmlns:a16="http://schemas.microsoft.com/office/drawing/2014/main" val="2062156612"/>
                    </a:ext>
                  </a:extLst>
                </a:gridCol>
              </a:tblGrid>
              <a:tr h="399700">
                <a:tc>
                  <a:txBody>
                    <a:bodyPr/>
                    <a:lstStyle/>
                    <a:p>
                      <a:pPr algn="ctr" fontAlgn="t">
                        <a:spcBef>
                          <a:spcPts val="300"/>
                        </a:spcBef>
                        <a:spcAft>
                          <a:spcPts val="300"/>
                        </a:spcAft>
                      </a:pPr>
                      <a:r>
                        <a:rPr lang="en-CA" sz="2000" b="1"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Tweaks #</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Where</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1"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Why</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498261"/>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process the bulk of messages</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Identical to block cipher</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775509"/>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 block cipher call</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Ensures RUP security</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069524"/>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and 3</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 and partial AD block processing</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t">
                        <a:spcBef>
                          <a:spcPts val="3000"/>
                        </a:spcBef>
                        <a:spcAft>
                          <a:spcPts val="0"/>
                        </a:spcAft>
                      </a:pPr>
                      <a:endPar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fontAlgn="t">
                        <a:spcBef>
                          <a:spcPts val="3000"/>
                        </a:spcBef>
                        <a:spcAft>
                          <a:spcPts val="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Domain separation</a:t>
                      </a:r>
                      <a:endParaRPr lang="en-CA" sz="3300" b="0" i="0" u="none" strike="noStrike" dirty="0">
                        <a:effectLst/>
                        <a:latin typeface="Arial" panose="020B0604020202020204" pitchFamily="34" charset="0"/>
                      </a:endParaRPr>
                    </a:p>
                  </a:txBody>
                  <a:tcPr marL="165218" marR="165218" marT="82609" marB="8260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623141"/>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and 5</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 and partial final plaintext block processing</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293594137"/>
                  </a:ext>
                </a:extLst>
              </a:tr>
              <a:tr h="728063">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and 7</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Non-empty AD and empty message</a:t>
                      </a:r>
                      <a:endParaRPr lang="en-CA" sz="3300" b="0" i="0" u="none" strike="noStrike">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751329914"/>
                  </a:ext>
                </a:extLst>
              </a:tr>
              <a:tr h="399700">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300"/>
                        </a:spcBef>
                        <a:spcAft>
                          <a:spcPts val="300"/>
                        </a:spcAft>
                      </a:pPr>
                      <a:r>
                        <a:rPr lang="en-CA" sz="20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Empty AD and message</a:t>
                      </a:r>
                      <a:endParaRPr lang="en-CA" sz="3300" b="0" i="0" u="none" strike="noStrike" dirty="0">
                        <a:effectLst/>
                        <a:latin typeface="Arial" panose="020B0604020202020204" pitchFamily="34" charset="0"/>
                      </a:endParaRPr>
                    </a:p>
                  </a:txBody>
                  <a:tcPr marL="123913" marR="123913" marT="17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9115683"/>
                  </a:ext>
                </a:extLst>
              </a:tr>
            </a:tbl>
          </a:graphicData>
        </a:graphic>
      </p:graphicFrame>
      <p:sp>
        <p:nvSpPr>
          <p:cNvPr id="5" name="TextBox 4">
            <a:extLst>
              <a:ext uri="{FF2B5EF4-FFF2-40B4-BE49-F238E27FC236}">
                <a16:creationId xmlns:a16="http://schemas.microsoft.com/office/drawing/2014/main" id="{35C8CD67-FBC7-7746-BEC0-6173E25EDA7C}"/>
              </a:ext>
            </a:extLst>
          </p:cNvPr>
          <p:cNvSpPr txBox="1"/>
          <p:nvPr/>
        </p:nvSpPr>
        <p:spPr>
          <a:xfrm>
            <a:off x="767290" y="4421399"/>
            <a:ext cx="3133403" cy="923330"/>
          </a:xfrm>
          <a:prstGeom prst="rect">
            <a:avLst/>
          </a:prstGeom>
          <a:noFill/>
        </p:spPr>
        <p:txBody>
          <a:bodyPr wrap="square" rtlCol="0">
            <a:spAutoFit/>
          </a:bodyPr>
          <a:lstStyle/>
          <a:p>
            <a:r>
              <a:rPr lang="en-US" dirty="0">
                <a:solidFill>
                  <a:schemeClr val="bg1"/>
                </a:solidFill>
              </a:rPr>
              <a:t>SUNDAE uses only block cipher, why ESTATE requires tweakable block cipher !</a:t>
            </a:r>
          </a:p>
        </p:txBody>
      </p:sp>
      <p:sp>
        <p:nvSpPr>
          <p:cNvPr id="6" name="TextBox 5">
            <a:extLst>
              <a:ext uri="{FF2B5EF4-FFF2-40B4-BE49-F238E27FC236}">
                <a16:creationId xmlns:a16="http://schemas.microsoft.com/office/drawing/2014/main" id="{F2C5BE1D-1E52-7244-B360-2CC6D639EECE}"/>
              </a:ext>
            </a:extLst>
          </p:cNvPr>
          <p:cNvSpPr txBox="1"/>
          <p:nvPr/>
        </p:nvSpPr>
        <p:spPr>
          <a:xfrm>
            <a:off x="767680" y="5739880"/>
            <a:ext cx="3599127" cy="369332"/>
          </a:xfrm>
          <a:prstGeom prst="rect">
            <a:avLst/>
          </a:prstGeom>
          <a:noFill/>
        </p:spPr>
        <p:txBody>
          <a:bodyPr wrap="none" rtlCol="0">
            <a:spAutoFit/>
          </a:bodyPr>
          <a:lstStyle/>
          <a:p>
            <a:r>
              <a:rPr lang="en-US" dirty="0">
                <a:solidFill>
                  <a:schemeClr val="bg1"/>
                </a:solidFill>
              </a:rPr>
              <a:t>Tweaks  use for a domain separation</a:t>
            </a:r>
          </a:p>
        </p:txBody>
      </p:sp>
      <p:sp>
        <p:nvSpPr>
          <p:cNvPr id="9" name="Slide Number Placeholder 8">
            <a:extLst>
              <a:ext uri="{FF2B5EF4-FFF2-40B4-BE49-F238E27FC236}">
                <a16:creationId xmlns:a16="http://schemas.microsoft.com/office/drawing/2014/main" id="{DA5051B8-0366-A24C-88E2-8F1FC5B02CA2}"/>
              </a:ext>
            </a:extLst>
          </p:cNvPr>
          <p:cNvSpPr>
            <a:spLocks noGrp="1"/>
          </p:cNvSpPr>
          <p:nvPr>
            <p:ph type="sldNum" sz="quarter" idx="12"/>
          </p:nvPr>
        </p:nvSpPr>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2747095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F6D4-B95A-A742-92A6-EDA84B5DE83C}"/>
              </a:ext>
            </a:extLst>
          </p:cNvPr>
          <p:cNvSpPr>
            <a:spLocks noGrp="1"/>
          </p:cNvSpPr>
          <p:nvPr>
            <p:ph type="title"/>
          </p:nvPr>
        </p:nvSpPr>
        <p:spPr>
          <a:xfrm>
            <a:off x="615778" y="289010"/>
            <a:ext cx="10515600" cy="784053"/>
          </a:xfrm>
        </p:spPr>
        <p:txBody>
          <a:bodyPr/>
          <a:lstStyle/>
          <a:p>
            <a:r>
              <a:rPr lang="en-CA" b="1" dirty="0"/>
              <a:t>The Elastic-Tweak Framework</a:t>
            </a:r>
            <a:endParaRPr lang="en-US" b="1" dirty="0"/>
          </a:p>
        </p:txBody>
      </p:sp>
      <p:sp>
        <p:nvSpPr>
          <p:cNvPr id="3" name="Content Placeholder 2">
            <a:extLst>
              <a:ext uri="{FF2B5EF4-FFF2-40B4-BE49-F238E27FC236}">
                <a16:creationId xmlns:a16="http://schemas.microsoft.com/office/drawing/2014/main" id="{4EE33F8E-8F50-CE47-97E6-D32690C185F7}"/>
              </a:ext>
            </a:extLst>
          </p:cNvPr>
          <p:cNvSpPr>
            <a:spLocks noGrp="1"/>
          </p:cNvSpPr>
          <p:nvPr>
            <p:ph idx="1"/>
          </p:nvPr>
        </p:nvSpPr>
        <p:spPr>
          <a:xfrm>
            <a:off x="615778" y="3163330"/>
            <a:ext cx="11576222" cy="3571102"/>
          </a:xfrm>
        </p:spPr>
        <p:txBody>
          <a:bodyPr>
            <a:normAutofit/>
          </a:bodyPr>
          <a:lstStyle/>
          <a:p>
            <a:r>
              <a:rPr lang="en-US" sz="2400" dirty="0"/>
              <a:t>Use with any SPN based block ciphers that allows one to efficiently design tweakable block ciphers with short tweak.</a:t>
            </a:r>
          </a:p>
          <a:p>
            <a:r>
              <a:rPr lang="en-US" sz="2400" dirty="0"/>
              <a:t>SPN – substitution permutation network (ex, AES)</a:t>
            </a:r>
          </a:p>
          <a:p>
            <a:r>
              <a:rPr lang="en-US" sz="2400" dirty="0"/>
              <a:t>Convert block cipher (BC) to a short tweak tweakable block cipher (tBC)</a:t>
            </a:r>
          </a:p>
          <a:p>
            <a:r>
              <a:rPr lang="en-US" sz="2400" dirty="0"/>
              <a:t>BC to tBC : BC [t, t</a:t>
            </a:r>
            <a:r>
              <a:rPr lang="en-US" sz="2400" baseline="-25000" dirty="0"/>
              <a:t>e</a:t>
            </a:r>
            <a:r>
              <a:rPr lang="en-US" sz="2400" dirty="0"/>
              <a:t>, t</a:t>
            </a:r>
            <a:r>
              <a:rPr lang="en-US" sz="2400" baseline="-25000" dirty="0"/>
              <a:t>ic</a:t>
            </a:r>
            <a:r>
              <a:rPr lang="en-US" sz="2400" dirty="0"/>
              <a:t>, gap] </a:t>
            </a:r>
          </a:p>
          <a:p>
            <a:pPr marL="0" indent="0">
              <a:buNone/>
            </a:pPr>
            <a:r>
              <a:rPr lang="en-US" sz="1800" dirty="0"/>
              <a:t>     [tweak size, extended tweak size, positions where we insert the tweak bits, no of rounds between each tweak addition]</a:t>
            </a:r>
          </a:p>
          <a:p>
            <a:r>
              <a:rPr lang="en-US" sz="2400" dirty="0"/>
              <a:t>How it works?</a:t>
            </a:r>
          </a:p>
          <a:p>
            <a:r>
              <a:rPr lang="en-US" sz="2400" dirty="0"/>
              <a:t>Expand tweak with high distance error correcting code and then we enject it into state.</a:t>
            </a:r>
          </a:p>
          <a:p>
            <a:endParaRPr lang="en-US" sz="2400" dirty="0"/>
          </a:p>
          <a:p>
            <a:endParaRPr lang="en-US" sz="2400" dirty="0"/>
          </a:p>
          <a:p>
            <a:endParaRPr lang="en-US" sz="2400" dirty="0"/>
          </a:p>
          <a:p>
            <a:pPr marL="0" indent="0">
              <a:buNone/>
            </a:pPr>
            <a:endParaRPr lang="en-US" sz="2400" dirty="0"/>
          </a:p>
        </p:txBody>
      </p:sp>
      <p:pic>
        <p:nvPicPr>
          <p:cNvPr id="5" name="Picture 4" descr="Diagram&#10;&#10;Description automatically generated">
            <a:extLst>
              <a:ext uri="{FF2B5EF4-FFF2-40B4-BE49-F238E27FC236}">
                <a16:creationId xmlns:a16="http://schemas.microsoft.com/office/drawing/2014/main" id="{4AECFC5A-8C75-F64E-8FCF-F2331AC55E45}"/>
              </a:ext>
            </a:extLst>
          </p:cNvPr>
          <p:cNvPicPr>
            <a:picLocks noChangeAspect="1"/>
          </p:cNvPicPr>
          <p:nvPr/>
        </p:nvPicPr>
        <p:blipFill>
          <a:blip r:embed="rId2"/>
          <a:stretch>
            <a:fillRect/>
          </a:stretch>
        </p:blipFill>
        <p:spPr>
          <a:xfrm>
            <a:off x="3619328" y="1346542"/>
            <a:ext cx="4508500" cy="1397000"/>
          </a:xfrm>
          <a:prstGeom prst="rect">
            <a:avLst/>
          </a:prstGeom>
        </p:spPr>
      </p:pic>
      <p:sp>
        <p:nvSpPr>
          <p:cNvPr id="7" name="Slide Number Placeholder 6">
            <a:extLst>
              <a:ext uri="{FF2B5EF4-FFF2-40B4-BE49-F238E27FC236}">
                <a16:creationId xmlns:a16="http://schemas.microsoft.com/office/drawing/2014/main" id="{C7C32DAB-D800-A143-A1EB-492EAF083693}"/>
              </a:ext>
            </a:extLst>
          </p:cNvPr>
          <p:cNvSpPr>
            <a:spLocks noGrp="1"/>
          </p:cNvSpPr>
          <p:nvPr>
            <p:ph type="sldNum" sz="quarter" idx="12"/>
          </p:nvPr>
        </p:nvSpPr>
        <p:spPr>
          <a:xfrm>
            <a:off x="8647670" y="6492875"/>
            <a:ext cx="2743200" cy="365125"/>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43609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Tweaks In ESTATE</a:t>
            </a:r>
          </a:p>
        </p:txBody>
      </p:sp>
      <p:sp>
        <p:nvSpPr>
          <p:cNvPr id="3" name="Content Placeholder 2">
            <a:extLst>
              <a:ext uri="{FF2B5EF4-FFF2-40B4-BE49-F238E27FC236}">
                <a16:creationId xmlns:a16="http://schemas.microsoft.com/office/drawing/2014/main" id="{D3200DF1-302B-D946-9CFA-28BF2B4D06B3}"/>
              </a:ext>
            </a:extLst>
          </p:cNvPr>
          <p:cNvSpPr>
            <a:spLocks noGrp="1"/>
          </p:cNvSpPr>
          <p:nvPr>
            <p:ph idx="1"/>
          </p:nvPr>
        </p:nvSpPr>
        <p:spPr>
          <a:xfrm>
            <a:off x="838200" y="1260390"/>
            <a:ext cx="10515600" cy="4916573"/>
          </a:xfrm>
        </p:spPr>
        <p:txBody>
          <a:bodyPr/>
          <a:lstStyle/>
          <a:p>
            <a:pPr marL="0" indent="0">
              <a:lnSpc>
                <a:spcPct val="150000"/>
              </a:lnSpc>
              <a:buNone/>
            </a:pPr>
            <a:r>
              <a:rPr lang="en-US" dirty="0"/>
              <a:t>ESTATE has various constructions for a various application domain</a:t>
            </a:r>
          </a:p>
          <a:p>
            <a:pPr marL="0" indent="0">
              <a:lnSpc>
                <a:spcPct val="150000"/>
              </a:lnSpc>
              <a:buNone/>
            </a:pPr>
            <a:r>
              <a:rPr lang="en-US" dirty="0"/>
              <a:t>TweAES-128:  AES-128 [4, 8, 8, 2] </a:t>
            </a:r>
          </a:p>
          <a:p>
            <a:pPr marL="0" indent="0">
              <a:lnSpc>
                <a:spcPct val="150000"/>
              </a:lnSpc>
              <a:buNone/>
            </a:pPr>
            <a:r>
              <a:rPr lang="en-US" dirty="0"/>
              <a:t>TweGIFT-128:  GIFT-128 [4, 32, 32, 5]</a:t>
            </a:r>
          </a:p>
        </p:txBody>
      </p:sp>
      <p:cxnSp>
        <p:nvCxnSpPr>
          <p:cNvPr id="5" name="Straight Arrow Connector 4">
            <a:extLst>
              <a:ext uri="{FF2B5EF4-FFF2-40B4-BE49-F238E27FC236}">
                <a16:creationId xmlns:a16="http://schemas.microsoft.com/office/drawing/2014/main" id="{62C717C4-BADF-0E4F-8510-6EDA6731A861}"/>
              </a:ext>
            </a:extLst>
          </p:cNvPr>
          <p:cNvCxnSpPr/>
          <p:nvPr/>
        </p:nvCxnSpPr>
        <p:spPr>
          <a:xfrm>
            <a:off x="6364316" y="2488808"/>
            <a:ext cx="9720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3A4E09B-A38D-404C-9651-EC4666952F40}"/>
              </a:ext>
            </a:extLst>
          </p:cNvPr>
          <p:cNvSpPr txBox="1"/>
          <p:nvPr/>
        </p:nvSpPr>
        <p:spPr>
          <a:xfrm>
            <a:off x="7441230" y="2224604"/>
            <a:ext cx="2436308" cy="523220"/>
          </a:xfrm>
          <a:prstGeom prst="rect">
            <a:avLst/>
          </a:prstGeom>
          <a:noFill/>
        </p:spPr>
        <p:txBody>
          <a:bodyPr wrap="none" rtlCol="0">
            <a:spAutoFit/>
          </a:bodyPr>
          <a:lstStyle/>
          <a:p>
            <a:r>
              <a:rPr lang="en-US" sz="2800" dirty="0"/>
              <a:t>Energy Efficient</a:t>
            </a:r>
          </a:p>
        </p:txBody>
      </p:sp>
      <p:cxnSp>
        <p:nvCxnSpPr>
          <p:cNvPr id="7" name="Straight Arrow Connector 6">
            <a:extLst>
              <a:ext uri="{FF2B5EF4-FFF2-40B4-BE49-F238E27FC236}">
                <a16:creationId xmlns:a16="http://schemas.microsoft.com/office/drawing/2014/main" id="{CAA6A5C9-95AF-B54F-8DD3-5C2E89403F9C}"/>
              </a:ext>
            </a:extLst>
          </p:cNvPr>
          <p:cNvCxnSpPr/>
          <p:nvPr/>
        </p:nvCxnSpPr>
        <p:spPr>
          <a:xfrm>
            <a:off x="6364317" y="3207264"/>
            <a:ext cx="97206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4D60F0-1A68-D945-B945-520E81A4A81B}"/>
              </a:ext>
            </a:extLst>
          </p:cNvPr>
          <p:cNvSpPr txBox="1"/>
          <p:nvPr/>
        </p:nvSpPr>
        <p:spPr>
          <a:xfrm>
            <a:off x="7441230" y="2933846"/>
            <a:ext cx="2122312" cy="523220"/>
          </a:xfrm>
          <a:prstGeom prst="rect">
            <a:avLst/>
          </a:prstGeom>
          <a:noFill/>
        </p:spPr>
        <p:txBody>
          <a:bodyPr wrap="none" rtlCol="0">
            <a:spAutoFit/>
          </a:bodyPr>
          <a:lstStyle/>
          <a:p>
            <a:r>
              <a:rPr lang="en-US" sz="2800" dirty="0"/>
              <a:t>Area Efficient</a:t>
            </a:r>
          </a:p>
        </p:txBody>
      </p:sp>
      <p:sp>
        <p:nvSpPr>
          <p:cNvPr id="10" name="Slide Number Placeholder 9">
            <a:extLst>
              <a:ext uri="{FF2B5EF4-FFF2-40B4-BE49-F238E27FC236}">
                <a16:creationId xmlns:a16="http://schemas.microsoft.com/office/drawing/2014/main" id="{E25094AB-6083-4945-B912-49B6032A87A9}"/>
              </a:ext>
            </a:extLst>
          </p:cNvPr>
          <p:cNvSpPr>
            <a:spLocks noGrp="1"/>
          </p:cNvSpPr>
          <p:nvPr>
            <p:ph type="sldNum" sz="quarter" idx="12"/>
          </p:nvPr>
        </p:nvSpPr>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308418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Tweakable Block Cipher (TweAES-128)</a:t>
            </a:r>
          </a:p>
        </p:txBody>
      </p:sp>
      <p:pic>
        <p:nvPicPr>
          <p:cNvPr id="9" name="Picture 8" descr="Diagram&#10;&#10;Description automatically generated">
            <a:extLst>
              <a:ext uri="{FF2B5EF4-FFF2-40B4-BE49-F238E27FC236}">
                <a16:creationId xmlns:a16="http://schemas.microsoft.com/office/drawing/2014/main" id="{DC115AA2-3E48-2D46-B8D0-12D379B93E66}"/>
              </a:ext>
            </a:extLst>
          </p:cNvPr>
          <p:cNvPicPr>
            <a:picLocks noChangeAspect="1"/>
          </p:cNvPicPr>
          <p:nvPr/>
        </p:nvPicPr>
        <p:blipFill>
          <a:blip r:embed="rId2"/>
          <a:stretch>
            <a:fillRect/>
          </a:stretch>
        </p:blipFill>
        <p:spPr>
          <a:xfrm>
            <a:off x="7671405" y="1319712"/>
            <a:ext cx="4112733" cy="5321587"/>
          </a:xfrm>
          <a:prstGeom prst="rect">
            <a:avLst/>
          </a:prstGeom>
        </p:spPr>
      </p:pic>
      <p:graphicFrame>
        <p:nvGraphicFramePr>
          <p:cNvPr id="10" name="Table 9">
            <a:extLst>
              <a:ext uri="{FF2B5EF4-FFF2-40B4-BE49-F238E27FC236}">
                <a16:creationId xmlns:a16="http://schemas.microsoft.com/office/drawing/2014/main" id="{A7DF58A8-9900-C34C-9B5D-10E1D35F445F}"/>
              </a:ext>
            </a:extLst>
          </p:cNvPr>
          <p:cNvGraphicFramePr>
            <a:graphicFrameLocks noGrp="1"/>
          </p:cNvGraphicFramePr>
          <p:nvPr>
            <p:extLst>
              <p:ext uri="{D42A27DB-BD31-4B8C-83A1-F6EECF244321}">
                <p14:modId xmlns:p14="http://schemas.microsoft.com/office/powerpoint/2010/main" val="662746041"/>
              </p:ext>
            </p:extLst>
          </p:nvPr>
        </p:nvGraphicFramePr>
        <p:xfrm>
          <a:off x="953226" y="1536677"/>
          <a:ext cx="4649288" cy="1097280"/>
        </p:xfrm>
        <a:graphic>
          <a:graphicData uri="http://schemas.openxmlformats.org/drawingml/2006/table">
            <a:tbl>
              <a:tblPr firstRow="1" firstCol="1" bandRow="1">
                <a:tableStyleId>{9D7B26C5-4107-4FEC-AEDC-1716B250A1EF}</a:tableStyleId>
              </a:tblPr>
              <a:tblGrid>
                <a:gridCol w="2324644">
                  <a:extLst>
                    <a:ext uri="{9D8B030D-6E8A-4147-A177-3AD203B41FA5}">
                      <a16:colId xmlns:a16="http://schemas.microsoft.com/office/drawing/2014/main" val="2930483661"/>
                    </a:ext>
                  </a:extLst>
                </a:gridCol>
                <a:gridCol w="2324644">
                  <a:extLst>
                    <a:ext uri="{9D8B030D-6E8A-4147-A177-3AD203B41FA5}">
                      <a16:colId xmlns:a16="http://schemas.microsoft.com/office/drawing/2014/main" val="4107329694"/>
                    </a:ext>
                  </a:extLst>
                </a:gridCol>
              </a:tblGrid>
              <a:tr h="185420">
                <a:tc>
                  <a:txBody>
                    <a:bodyPr/>
                    <a:lstStyle/>
                    <a:p>
                      <a:pPr algn="ctr"/>
                      <a:r>
                        <a:rPr lang="en-CA" sz="1800" dirty="0">
                          <a:effectLst/>
                        </a:rPr>
                        <a:t>Key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 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148202"/>
                  </a:ext>
                </a:extLst>
              </a:tr>
              <a:tr h="174625">
                <a:tc>
                  <a:txBody>
                    <a:bodyPr/>
                    <a:lstStyle/>
                    <a:p>
                      <a:pPr algn="ctr"/>
                      <a:r>
                        <a:rPr lang="en-CA" sz="1800" dirty="0">
                          <a:effectLst/>
                        </a:rPr>
                        <a:t>Tweak</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a:effectLst/>
                        </a:rPr>
                        <a:t>4-bit</a:t>
                      </a:r>
                      <a:endParaRPr lang="en-CA"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570533"/>
                  </a:ext>
                </a:extLst>
              </a:tr>
              <a:tr h="185420">
                <a:tc>
                  <a:txBody>
                    <a:bodyPr/>
                    <a:lstStyle/>
                    <a:p>
                      <a:pPr algn="ctr"/>
                      <a:r>
                        <a:rPr lang="en-CA" sz="1800" dirty="0">
                          <a:effectLst/>
                        </a:rPr>
                        <a:t>Block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255275"/>
                  </a:ext>
                </a:extLst>
              </a:tr>
              <a:tr h="174625">
                <a:tc>
                  <a:txBody>
                    <a:bodyPr/>
                    <a:lstStyle/>
                    <a:p>
                      <a:pPr algn="ctr"/>
                      <a:r>
                        <a:rPr lang="en-CA" sz="1800" dirty="0">
                          <a:effectLst/>
                        </a:rPr>
                        <a:t>Number of Rounds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10</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3462510"/>
                  </a:ext>
                </a:extLst>
              </a:tr>
            </a:tbl>
          </a:graphicData>
        </a:graphic>
      </p:graphicFrame>
      <p:sp>
        <p:nvSpPr>
          <p:cNvPr id="12" name="TextBox 11">
            <a:extLst>
              <a:ext uri="{FF2B5EF4-FFF2-40B4-BE49-F238E27FC236}">
                <a16:creationId xmlns:a16="http://schemas.microsoft.com/office/drawing/2014/main" id="{690D8F0F-B690-A048-B4F5-390F95B9C312}"/>
              </a:ext>
            </a:extLst>
          </p:cNvPr>
          <p:cNvSpPr txBox="1"/>
          <p:nvPr/>
        </p:nvSpPr>
        <p:spPr>
          <a:xfrm>
            <a:off x="4963458" y="5040861"/>
            <a:ext cx="2265083" cy="1600438"/>
          </a:xfrm>
          <a:prstGeom prst="rect">
            <a:avLst/>
          </a:prstGeom>
          <a:noFill/>
        </p:spPr>
        <p:txBody>
          <a:bodyPr wrap="square" rtlCol="0">
            <a:spAutoFit/>
          </a:bodyPr>
          <a:lstStyle/>
          <a:p>
            <a:r>
              <a:rPr lang="en-CA" sz="1400" dirty="0"/>
              <a:t>AddTweak: the 4-bit tweak first expanded to the 8-bit value with the help of linear code and in next step the 8-bit value is XORed to the state at an interval of 2 rounds (2,4,6,8).</a:t>
            </a:r>
            <a:endParaRPr lang="en-US" sz="1400" dirty="0"/>
          </a:p>
        </p:txBody>
      </p:sp>
      <p:sp>
        <p:nvSpPr>
          <p:cNvPr id="13" name="TextBox 12">
            <a:extLst>
              <a:ext uri="{FF2B5EF4-FFF2-40B4-BE49-F238E27FC236}">
                <a16:creationId xmlns:a16="http://schemas.microsoft.com/office/drawing/2014/main" id="{F538A686-3383-0D4B-94BA-CA18297325F1}"/>
              </a:ext>
            </a:extLst>
          </p:cNvPr>
          <p:cNvSpPr txBox="1"/>
          <p:nvPr/>
        </p:nvSpPr>
        <p:spPr>
          <a:xfrm>
            <a:off x="838200" y="2824371"/>
            <a:ext cx="4453463" cy="3539430"/>
          </a:xfrm>
          <a:prstGeom prst="rect">
            <a:avLst/>
          </a:prstGeom>
          <a:noFill/>
        </p:spPr>
        <p:txBody>
          <a:bodyPr wrap="none" rtlCol="0">
            <a:spAutoFit/>
          </a:bodyPr>
          <a:lstStyle/>
          <a:p>
            <a:r>
              <a:rPr lang="en-CA" sz="1600" dirty="0"/>
              <a:t>function TweAES(K, T , M )</a:t>
            </a:r>
          </a:p>
          <a:p>
            <a:r>
              <a:rPr lang="en-CA" sz="1600" dirty="0"/>
              <a:t>             (W43, . . . , W0) ← KeyGen(K) </a:t>
            </a:r>
          </a:p>
          <a:p>
            <a:r>
              <a:rPr lang="en-CA" sz="1600" dirty="0"/>
              <a:t>             X ← X ⊕ (W3, W2, W1, W0) </a:t>
            </a:r>
          </a:p>
          <a:p>
            <a:r>
              <a:rPr lang="en-CA" sz="1600" dirty="0"/>
              <a:t>             for i = 1 to 9 do </a:t>
            </a:r>
          </a:p>
          <a:p>
            <a:r>
              <a:rPr lang="en-CA" sz="1600" dirty="0"/>
              <a:t>	   X ← SubBytes(X)</a:t>
            </a:r>
            <a:br>
              <a:rPr lang="en-CA" sz="1600" dirty="0"/>
            </a:br>
            <a:r>
              <a:rPr lang="en-CA" sz="1600" dirty="0"/>
              <a:t>	   X ← ShiftRows(X)</a:t>
            </a:r>
            <a:br>
              <a:rPr lang="en-CA" sz="1600" dirty="0"/>
            </a:br>
            <a:r>
              <a:rPr lang="en-CA" sz="1600" dirty="0"/>
              <a:t>	   X ← MixColumns(X)</a:t>
            </a:r>
            <a:br>
              <a:rPr lang="en-CA" sz="1600" dirty="0"/>
            </a:br>
            <a:r>
              <a:rPr lang="en-CA" sz="1600" dirty="0"/>
              <a:t>	   X ← X ⊕ (W4i+3, W4i+2, W4i+1, W4i) </a:t>
            </a:r>
          </a:p>
          <a:p>
            <a:r>
              <a:rPr lang="en-CA" sz="1600" dirty="0"/>
              <a:t>	   if i%2 = 0 then </a:t>
            </a:r>
          </a:p>
          <a:p>
            <a:r>
              <a:rPr lang="en-CA" sz="1600" dirty="0"/>
              <a:t>	         X ← AddTweak(X, T ) </a:t>
            </a:r>
          </a:p>
          <a:p>
            <a:r>
              <a:rPr lang="en-CA" sz="1600" dirty="0"/>
              <a:t>            X ← SubBytes(X)</a:t>
            </a:r>
            <a:br>
              <a:rPr lang="en-CA" sz="1600" dirty="0"/>
            </a:br>
            <a:r>
              <a:rPr lang="en-CA" sz="1600" dirty="0"/>
              <a:t>            X ← ShiftRows(X)</a:t>
            </a:r>
            <a:br>
              <a:rPr lang="en-CA" sz="1600" dirty="0"/>
            </a:br>
            <a:r>
              <a:rPr lang="en-CA" sz="1600" dirty="0"/>
              <a:t>            X ← X ⊕ (W43, W42, W41, W40)</a:t>
            </a:r>
          </a:p>
          <a:p>
            <a:r>
              <a:rPr lang="en-CA" sz="1600" dirty="0"/>
              <a:t>            return X </a:t>
            </a:r>
          </a:p>
        </p:txBody>
      </p:sp>
      <p:cxnSp>
        <p:nvCxnSpPr>
          <p:cNvPr id="14" name="Straight Arrow Connector 13">
            <a:extLst>
              <a:ext uri="{FF2B5EF4-FFF2-40B4-BE49-F238E27FC236}">
                <a16:creationId xmlns:a16="http://schemas.microsoft.com/office/drawing/2014/main" id="{D40311C4-8DBE-2C46-9008-33384E06B174}"/>
              </a:ext>
            </a:extLst>
          </p:cNvPr>
          <p:cNvCxnSpPr>
            <a:cxnSpLocks/>
          </p:cNvCxnSpPr>
          <p:nvPr/>
        </p:nvCxnSpPr>
        <p:spPr>
          <a:xfrm>
            <a:off x="4143630" y="5188465"/>
            <a:ext cx="67511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FE0123F-9083-DC42-9698-92E5BBFA3F1D}"/>
              </a:ext>
            </a:extLst>
          </p:cNvPr>
          <p:cNvSpPr>
            <a:spLocks noGrp="1"/>
          </p:cNvSpPr>
          <p:nvPr>
            <p:ph type="sldNum" sz="quarter" idx="12"/>
          </p:nvPr>
        </p:nvSpPr>
        <p:spPr/>
        <p:txBody>
          <a:bodyPr/>
          <a:lstStyle/>
          <a:p>
            <a:fld id="{FAEF9944-A4F6-4C59-AEBD-678D6480B8EA}" type="slidenum">
              <a:rPr lang="en-US" smtClean="0"/>
              <a:pPr/>
              <a:t>19</a:t>
            </a:fld>
            <a:endParaRPr lang="en-US" dirty="0"/>
          </a:p>
        </p:txBody>
      </p:sp>
    </p:spTree>
    <p:extLst>
      <p:ext uri="{BB962C8B-B14F-4D97-AF65-F5344CB8AC3E}">
        <p14:creationId xmlns:p14="http://schemas.microsoft.com/office/powerpoint/2010/main" val="330728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4709-493D-6F45-94A0-549BBDE4C1EA}"/>
              </a:ext>
            </a:extLst>
          </p:cNvPr>
          <p:cNvSpPr>
            <a:spLocks noGrp="1"/>
          </p:cNvSpPr>
          <p:nvPr>
            <p:ph type="title"/>
          </p:nvPr>
        </p:nvSpPr>
        <p:spPr>
          <a:xfrm>
            <a:off x="439405" y="301959"/>
            <a:ext cx="10171827" cy="978807"/>
          </a:xfrm>
        </p:spPr>
        <p:txBody>
          <a:bodyPr/>
          <a:lstStyle/>
          <a:p>
            <a:r>
              <a:rPr lang="en-US" b="1" dirty="0"/>
              <a:t>Lightweight Cryptography</a:t>
            </a:r>
          </a:p>
        </p:txBody>
      </p:sp>
      <p:pic>
        <p:nvPicPr>
          <p:cNvPr id="5" name="Content Placeholder 4" descr="A group of white boxes with black text on them&#10;&#10;Description automatically generated with low confidence">
            <a:extLst>
              <a:ext uri="{FF2B5EF4-FFF2-40B4-BE49-F238E27FC236}">
                <a16:creationId xmlns:a16="http://schemas.microsoft.com/office/drawing/2014/main" id="{C0922819-B2CD-0244-A88C-B6B5D96E331E}"/>
              </a:ext>
            </a:extLst>
          </p:cNvPr>
          <p:cNvPicPr>
            <a:picLocks noGrp="1" noChangeAspect="1"/>
          </p:cNvPicPr>
          <p:nvPr>
            <p:ph idx="1"/>
          </p:nvPr>
        </p:nvPicPr>
        <p:blipFill>
          <a:blip r:embed="rId2"/>
          <a:stretch>
            <a:fillRect/>
          </a:stretch>
        </p:blipFill>
        <p:spPr>
          <a:xfrm>
            <a:off x="4730750" y="1616440"/>
            <a:ext cx="2730500" cy="2743200"/>
          </a:xfrm>
        </p:spPr>
      </p:pic>
      <p:sp>
        <p:nvSpPr>
          <p:cNvPr id="6" name="TextBox 5">
            <a:extLst>
              <a:ext uri="{FF2B5EF4-FFF2-40B4-BE49-F238E27FC236}">
                <a16:creationId xmlns:a16="http://schemas.microsoft.com/office/drawing/2014/main" id="{73DC542C-6DD4-1248-84DD-6526EB1464B5}"/>
              </a:ext>
            </a:extLst>
          </p:cNvPr>
          <p:cNvSpPr txBox="1"/>
          <p:nvPr/>
        </p:nvSpPr>
        <p:spPr>
          <a:xfrm>
            <a:off x="1785151" y="5215451"/>
            <a:ext cx="8659294" cy="161582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An encryption method used to run on different devices with very low computing power</a:t>
            </a:r>
          </a:p>
          <a:p>
            <a:pPr marL="285750" indent="-285750">
              <a:lnSpc>
                <a:spcPct val="150000"/>
              </a:lnSpc>
              <a:buFont typeface="Arial" panose="020B0604020202020204" pitchFamily="34" charset="0"/>
              <a:buChar char="•"/>
            </a:pPr>
            <a:r>
              <a:rPr lang="en-US" dirty="0"/>
              <a:t>Trade-off between lightweightness and security</a:t>
            </a:r>
          </a:p>
          <a:p>
            <a:pPr marL="285750" indent="-285750">
              <a:lnSpc>
                <a:spcPct val="150000"/>
              </a:lnSpc>
              <a:buFont typeface="Arial" panose="020B0604020202020204" pitchFamily="34" charset="0"/>
              <a:buChar char="•"/>
            </a:pPr>
            <a:r>
              <a:rPr lang="en-US" dirty="0"/>
              <a:t>Extremely hard to achieve all three goals</a:t>
            </a:r>
          </a:p>
          <a:p>
            <a:endParaRPr lang="en-US" dirty="0"/>
          </a:p>
        </p:txBody>
      </p:sp>
      <p:cxnSp>
        <p:nvCxnSpPr>
          <p:cNvPr id="8" name="Straight Arrow Connector 7">
            <a:extLst>
              <a:ext uri="{FF2B5EF4-FFF2-40B4-BE49-F238E27FC236}">
                <a16:creationId xmlns:a16="http://schemas.microsoft.com/office/drawing/2014/main" id="{BEE103BE-4182-C244-9E69-177DDAB1B363}"/>
              </a:ext>
            </a:extLst>
          </p:cNvPr>
          <p:cNvCxnSpPr>
            <a:cxnSpLocks/>
          </p:cNvCxnSpPr>
          <p:nvPr/>
        </p:nvCxnSpPr>
        <p:spPr>
          <a:xfrm flipH="1">
            <a:off x="2986473" y="3594015"/>
            <a:ext cx="155695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C5B9A9-047C-FD4B-96F1-8AF0259A7E77}"/>
              </a:ext>
            </a:extLst>
          </p:cNvPr>
          <p:cNvSpPr txBox="1"/>
          <p:nvPr/>
        </p:nvSpPr>
        <p:spPr>
          <a:xfrm>
            <a:off x="771156" y="3332405"/>
            <a:ext cx="2027991" cy="523220"/>
          </a:xfrm>
          <a:prstGeom prst="rect">
            <a:avLst/>
          </a:prstGeom>
          <a:noFill/>
        </p:spPr>
        <p:txBody>
          <a:bodyPr wrap="none" rtlCol="0">
            <a:spAutoFit/>
          </a:bodyPr>
          <a:lstStyle/>
          <a:p>
            <a:pPr algn="ctr"/>
            <a:r>
              <a:rPr lang="en-US" sz="1400" dirty="0"/>
              <a:t>Efficiency / Speed</a:t>
            </a:r>
          </a:p>
          <a:p>
            <a:pPr algn="ctr"/>
            <a:r>
              <a:rPr lang="en-US" sz="1400" dirty="0"/>
              <a:t>Architecture of algorithm</a:t>
            </a:r>
          </a:p>
        </p:txBody>
      </p:sp>
      <p:cxnSp>
        <p:nvCxnSpPr>
          <p:cNvPr id="11" name="Straight Arrow Connector 10">
            <a:extLst>
              <a:ext uri="{FF2B5EF4-FFF2-40B4-BE49-F238E27FC236}">
                <a16:creationId xmlns:a16="http://schemas.microsoft.com/office/drawing/2014/main" id="{87568B3B-3906-404F-80C8-67715B5CCA9B}"/>
              </a:ext>
            </a:extLst>
          </p:cNvPr>
          <p:cNvCxnSpPr>
            <a:cxnSpLocks/>
          </p:cNvCxnSpPr>
          <p:nvPr/>
        </p:nvCxnSpPr>
        <p:spPr>
          <a:xfrm>
            <a:off x="6976034" y="2019429"/>
            <a:ext cx="1513058"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AB0FE5C-C8E2-A344-BB3D-E8660182FB38}"/>
              </a:ext>
            </a:extLst>
          </p:cNvPr>
          <p:cNvSpPr txBox="1"/>
          <p:nvPr/>
        </p:nvSpPr>
        <p:spPr>
          <a:xfrm>
            <a:off x="8489092" y="1650097"/>
            <a:ext cx="2245284" cy="738664"/>
          </a:xfrm>
          <a:prstGeom prst="rect">
            <a:avLst/>
          </a:prstGeom>
          <a:noFill/>
        </p:spPr>
        <p:txBody>
          <a:bodyPr wrap="square" rtlCol="0">
            <a:spAutoFit/>
          </a:bodyPr>
          <a:lstStyle/>
          <a:p>
            <a:pPr algn="ctr"/>
            <a:r>
              <a:rPr lang="en-US" sz="1400" dirty="0"/>
              <a:t>Number of rounds and key size of cryptographic algorithm</a:t>
            </a:r>
          </a:p>
        </p:txBody>
      </p:sp>
      <p:cxnSp>
        <p:nvCxnSpPr>
          <p:cNvPr id="15" name="Straight Arrow Connector 14">
            <a:extLst>
              <a:ext uri="{FF2B5EF4-FFF2-40B4-BE49-F238E27FC236}">
                <a16:creationId xmlns:a16="http://schemas.microsoft.com/office/drawing/2014/main" id="{8301EAC9-C5D8-D941-B9FB-A8327CA3544E}"/>
              </a:ext>
            </a:extLst>
          </p:cNvPr>
          <p:cNvCxnSpPr>
            <a:cxnSpLocks/>
          </p:cNvCxnSpPr>
          <p:nvPr/>
        </p:nvCxnSpPr>
        <p:spPr>
          <a:xfrm>
            <a:off x="7635061" y="3594015"/>
            <a:ext cx="1513058"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20467D-D1DB-D443-B4A2-38622151025B}"/>
              </a:ext>
            </a:extLst>
          </p:cNvPr>
          <p:cNvSpPr txBox="1"/>
          <p:nvPr/>
        </p:nvSpPr>
        <p:spPr>
          <a:xfrm>
            <a:off x="9205527" y="3339914"/>
            <a:ext cx="2811411" cy="523220"/>
          </a:xfrm>
          <a:prstGeom prst="rect">
            <a:avLst/>
          </a:prstGeom>
          <a:noFill/>
        </p:spPr>
        <p:txBody>
          <a:bodyPr wrap="none" rtlCol="0">
            <a:spAutoFit/>
          </a:bodyPr>
          <a:lstStyle/>
          <a:p>
            <a:pPr algn="ctr"/>
            <a:r>
              <a:rPr lang="en-US" sz="1400" dirty="0"/>
              <a:t>Hardware used /</a:t>
            </a:r>
          </a:p>
          <a:p>
            <a:pPr algn="ctr"/>
            <a:r>
              <a:rPr lang="en-US" sz="1400" dirty="0"/>
              <a:t>Style of architecture / Size of system</a:t>
            </a:r>
          </a:p>
        </p:txBody>
      </p:sp>
      <p:sp>
        <p:nvSpPr>
          <p:cNvPr id="7" name="Slide Number Placeholder 6">
            <a:extLst>
              <a:ext uri="{FF2B5EF4-FFF2-40B4-BE49-F238E27FC236}">
                <a16:creationId xmlns:a16="http://schemas.microsoft.com/office/drawing/2014/main" id="{FD6F6F50-1F31-CA4E-96C5-AC637F243314}"/>
              </a:ext>
            </a:extLst>
          </p:cNvPr>
          <p:cNvSpPr>
            <a:spLocks noGrp="1"/>
          </p:cNvSpPr>
          <p:nvPr>
            <p:ph type="sldNum" sz="quarter" idx="12"/>
          </p:nvPr>
        </p:nvSpPr>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275589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Tweakable Block Cipher (TweAES-128-6)</a:t>
            </a:r>
          </a:p>
        </p:txBody>
      </p:sp>
      <p:graphicFrame>
        <p:nvGraphicFramePr>
          <p:cNvPr id="10" name="Table 9">
            <a:extLst>
              <a:ext uri="{FF2B5EF4-FFF2-40B4-BE49-F238E27FC236}">
                <a16:creationId xmlns:a16="http://schemas.microsoft.com/office/drawing/2014/main" id="{A7DF58A8-9900-C34C-9B5D-10E1D35F445F}"/>
              </a:ext>
            </a:extLst>
          </p:cNvPr>
          <p:cNvGraphicFramePr>
            <a:graphicFrameLocks noGrp="1"/>
          </p:cNvGraphicFramePr>
          <p:nvPr>
            <p:extLst>
              <p:ext uri="{D42A27DB-BD31-4B8C-83A1-F6EECF244321}">
                <p14:modId xmlns:p14="http://schemas.microsoft.com/office/powerpoint/2010/main" val="4210313903"/>
              </p:ext>
            </p:extLst>
          </p:nvPr>
        </p:nvGraphicFramePr>
        <p:xfrm>
          <a:off x="953226" y="1536677"/>
          <a:ext cx="4649288" cy="1097280"/>
        </p:xfrm>
        <a:graphic>
          <a:graphicData uri="http://schemas.openxmlformats.org/drawingml/2006/table">
            <a:tbl>
              <a:tblPr firstRow="1" firstCol="1" bandRow="1">
                <a:tableStyleId>{9D7B26C5-4107-4FEC-AEDC-1716B250A1EF}</a:tableStyleId>
              </a:tblPr>
              <a:tblGrid>
                <a:gridCol w="2324644">
                  <a:extLst>
                    <a:ext uri="{9D8B030D-6E8A-4147-A177-3AD203B41FA5}">
                      <a16:colId xmlns:a16="http://schemas.microsoft.com/office/drawing/2014/main" val="2930483661"/>
                    </a:ext>
                  </a:extLst>
                </a:gridCol>
                <a:gridCol w="2324644">
                  <a:extLst>
                    <a:ext uri="{9D8B030D-6E8A-4147-A177-3AD203B41FA5}">
                      <a16:colId xmlns:a16="http://schemas.microsoft.com/office/drawing/2014/main" val="4107329694"/>
                    </a:ext>
                  </a:extLst>
                </a:gridCol>
              </a:tblGrid>
              <a:tr h="185420">
                <a:tc>
                  <a:txBody>
                    <a:bodyPr/>
                    <a:lstStyle/>
                    <a:p>
                      <a:pPr algn="ctr"/>
                      <a:r>
                        <a:rPr lang="en-CA" sz="1800" dirty="0">
                          <a:effectLst/>
                        </a:rPr>
                        <a:t>Key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 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148202"/>
                  </a:ext>
                </a:extLst>
              </a:tr>
              <a:tr h="174625">
                <a:tc>
                  <a:txBody>
                    <a:bodyPr/>
                    <a:lstStyle/>
                    <a:p>
                      <a:pPr algn="ctr"/>
                      <a:r>
                        <a:rPr lang="en-CA" sz="1800" dirty="0">
                          <a:effectLst/>
                        </a:rPr>
                        <a:t>Tweak</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a:effectLst/>
                        </a:rPr>
                        <a:t>4-bit</a:t>
                      </a:r>
                      <a:endParaRPr lang="en-CA"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570533"/>
                  </a:ext>
                </a:extLst>
              </a:tr>
              <a:tr h="185420">
                <a:tc>
                  <a:txBody>
                    <a:bodyPr/>
                    <a:lstStyle/>
                    <a:p>
                      <a:pPr algn="ctr"/>
                      <a:r>
                        <a:rPr lang="en-CA" sz="1800" dirty="0">
                          <a:effectLst/>
                        </a:rPr>
                        <a:t>Block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255275"/>
                  </a:ext>
                </a:extLst>
              </a:tr>
              <a:tr h="174625">
                <a:tc>
                  <a:txBody>
                    <a:bodyPr/>
                    <a:lstStyle/>
                    <a:p>
                      <a:pPr algn="ctr"/>
                      <a:r>
                        <a:rPr lang="en-CA" sz="1800" dirty="0">
                          <a:effectLst/>
                        </a:rPr>
                        <a:t>Number of Rounds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a:t>
                      </a:r>
                    </a:p>
                  </a:txBody>
                  <a:tcPr marL="68580" marR="68580" marT="0" marB="0"/>
                </a:tc>
                <a:extLst>
                  <a:ext uri="{0D108BD9-81ED-4DB2-BD59-A6C34878D82A}">
                    <a16:rowId xmlns:a16="http://schemas.microsoft.com/office/drawing/2014/main" val="3763462510"/>
                  </a:ext>
                </a:extLst>
              </a:tr>
            </a:tbl>
          </a:graphicData>
        </a:graphic>
      </p:graphicFrame>
      <p:cxnSp>
        <p:nvCxnSpPr>
          <p:cNvPr id="14" name="Straight Arrow Connector 13">
            <a:extLst>
              <a:ext uri="{FF2B5EF4-FFF2-40B4-BE49-F238E27FC236}">
                <a16:creationId xmlns:a16="http://schemas.microsoft.com/office/drawing/2014/main" id="{D40311C4-8DBE-2C46-9008-33384E06B174}"/>
              </a:ext>
            </a:extLst>
          </p:cNvPr>
          <p:cNvCxnSpPr>
            <a:cxnSpLocks/>
          </p:cNvCxnSpPr>
          <p:nvPr/>
        </p:nvCxnSpPr>
        <p:spPr>
          <a:xfrm>
            <a:off x="2047377" y="3215306"/>
            <a:ext cx="4055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963859C-93E0-1147-AB9E-C050E20C0082}"/>
              </a:ext>
            </a:extLst>
          </p:cNvPr>
          <p:cNvSpPr txBox="1"/>
          <p:nvPr/>
        </p:nvSpPr>
        <p:spPr>
          <a:xfrm>
            <a:off x="838200" y="3016126"/>
            <a:ext cx="1209177" cy="369332"/>
          </a:xfrm>
          <a:prstGeom prst="rect">
            <a:avLst/>
          </a:prstGeom>
          <a:noFill/>
        </p:spPr>
        <p:txBody>
          <a:bodyPr wrap="none" rtlCol="0">
            <a:spAutoFit/>
          </a:bodyPr>
          <a:lstStyle/>
          <a:p>
            <a:r>
              <a:rPr lang="en-US" dirty="0"/>
              <a:t>Difference </a:t>
            </a:r>
          </a:p>
        </p:txBody>
      </p:sp>
      <p:sp>
        <p:nvSpPr>
          <p:cNvPr id="4" name="TextBox 3">
            <a:extLst>
              <a:ext uri="{FF2B5EF4-FFF2-40B4-BE49-F238E27FC236}">
                <a16:creationId xmlns:a16="http://schemas.microsoft.com/office/drawing/2014/main" id="{E8ABC2B2-3CF6-A84F-B87B-58A7660E8675}"/>
              </a:ext>
            </a:extLst>
          </p:cNvPr>
          <p:cNvSpPr txBox="1"/>
          <p:nvPr/>
        </p:nvSpPr>
        <p:spPr>
          <a:xfrm>
            <a:off x="2494643" y="3016126"/>
            <a:ext cx="5590441" cy="646331"/>
          </a:xfrm>
          <a:prstGeom prst="rect">
            <a:avLst/>
          </a:prstGeom>
          <a:noFill/>
        </p:spPr>
        <p:txBody>
          <a:bodyPr wrap="none" rtlCol="0">
            <a:spAutoFit/>
          </a:bodyPr>
          <a:lstStyle/>
          <a:p>
            <a:r>
              <a:rPr lang="en-US" dirty="0"/>
              <a:t>Number of rounds</a:t>
            </a:r>
          </a:p>
          <a:p>
            <a:r>
              <a:rPr lang="en-US" dirty="0"/>
              <a:t>Last round </a:t>
            </a:r>
            <a:r>
              <a:rPr lang="en-CA" dirty="0"/>
              <a:t>(6</a:t>
            </a:r>
            <a:r>
              <a:rPr lang="en-CA" baseline="30000" dirty="0"/>
              <a:t>th</a:t>
            </a:r>
            <a:r>
              <a:rPr lang="en-CA" dirty="0"/>
              <a:t> round) includes the mix column operation </a:t>
            </a:r>
            <a:endParaRPr lang="en-US" dirty="0"/>
          </a:p>
        </p:txBody>
      </p:sp>
      <p:sp>
        <p:nvSpPr>
          <p:cNvPr id="5" name="TextBox 4">
            <a:extLst>
              <a:ext uri="{FF2B5EF4-FFF2-40B4-BE49-F238E27FC236}">
                <a16:creationId xmlns:a16="http://schemas.microsoft.com/office/drawing/2014/main" id="{6898C74E-EB52-E34C-8DCA-2492D6F1610F}"/>
              </a:ext>
            </a:extLst>
          </p:cNvPr>
          <p:cNvSpPr txBox="1"/>
          <p:nvPr/>
        </p:nvSpPr>
        <p:spPr>
          <a:xfrm>
            <a:off x="5375102" y="5725182"/>
            <a:ext cx="5978698" cy="738664"/>
          </a:xfrm>
          <a:prstGeom prst="rect">
            <a:avLst/>
          </a:prstGeom>
          <a:noFill/>
        </p:spPr>
        <p:txBody>
          <a:bodyPr wrap="square" rtlCol="0">
            <a:spAutoFit/>
          </a:bodyPr>
          <a:lstStyle/>
          <a:p>
            <a:r>
              <a:rPr lang="en-CA" sz="1400" dirty="0"/>
              <a:t>Here the AddTweak operation called in round 2 and 4 because the algorithm itself has an if condition for (i &lt; 6) and that is why the 6</a:t>
            </a:r>
            <a:r>
              <a:rPr lang="en-CA" sz="1400" baseline="30000" dirty="0"/>
              <a:t>th</a:t>
            </a:r>
            <a:r>
              <a:rPr lang="en-CA" sz="1400" dirty="0"/>
              <a:t> round is not performing AddTweak operation.</a:t>
            </a:r>
            <a:endParaRPr lang="en-US" sz="1400" dirty="0"/>
          </a:p>
        </p:txBody>
      </p:sp>
      <p:sp>
        <p:nvSpPr>
          <p:cNvPr id="6" name="TextBox 5">
            <a:extLst>
              <a:ext uri="{FF2B5EF4-FFF2-40B4-BE49-F238E27FC236}">
                <a16:creationId xmlns:a16="http://schemas.microsoft.com/office/drawing/2014/main" id="{574F8D70-F498-DF42-A6E0-07CE9A6B662C}"/>
              </a:ext>
            </a:extLst>
          </p:cNvPr>
          <p:cNvSpPr txBox="1"/>
          <p:nvPr/>
        </p:nvSpPr>
        <p:spPr>
          <a:xfrm>
            <a:off x="838200" y="3740057"/>
            <a:ext cx="4267515" cy="2800767"/>
          </a:xfrm>
          <a:prstGeom prst="rect">
            <a:avLst/>
          </a:prstGeom>
          <a:noFill/>
        </p:spPr>
        <p:txBody>
          <a:bodyPr wrap="none" rtlCol="0">
            <a:spAutoFit/>
          </a:bodyPr>
          <a:lstStyle/>
          <a:p>
            <a:r>
              <a:rPr lang="en-CA" sz="1600" dirty="0"/>
              <a:t>Function TweAES-6(K,T,X)</a:t>
            </a:r>
            <a:br>
              <a:rPr lang="en-CA" sz="1600" dirty="0"/>
            </a:br>
            <a:r>
              <a:rPr lang="en-CA" sz="1600" dirty="0"/>
              <a:t>        (W43,...,W0)←KeyGen(K,X)</a:t>
            </a:r>
            <a:br>
              <a:rPr lang="en-CA" sz="1600" dirty="0"/>
            </a:br>
            <a:r>
              <a:rPr lang="en-CA" sz="1600" dirty="0"/>
              <a:t>        X←X⊕(W3,W2,W1,W0)</a:t>
            </a:r>
            <a:br>
              <a:rPr lang="en-CA" sz="1600" dirty="0"/>
            </a:br>
            <a:r>
              <a:rPr lang="en-CA" sz="1600" dirty="0"/>
              <a:t>        for i=1 to 6 do</a:t>
            </a:r>
            <a:br>
              <a:rPr lang="en-CA" sz="1600" dirty="0"/>
            </a:br>
            <a:r>
              <a:rPr lang="en-CA" sz="1600" dirty="0"/>
              <a:t> 	X ← SubBytes(X)</a:t>
            </a:r>
            <a:br>
              <a:rPr lang="en-CA" sz="1600" dirty="0"/>
            </a:br>
            <a:r>
              <a:rPr lang="en-CA" sz="1600" dirty="0"/>
              <a:t> 	X ← ShiftRows(X)</a:t>
            </a:r>
            <a:br>
              <a:rPr lang="en-CA" sz="1600" dirty="0"/>
            </a:br>
            <a:r>
              <a:rPr lang="en-CA" sz="1600" dirty="0"/>
              <a:t> 	X ← MixColumns(X)</a:t>
            </a:r>
            <a:br>
              <a:rPr lang="en-CA" sz="1600" dirty="0"/>
            </a:br>
            <a:r>
              <a:rPr lang="en-CA" sz="1600" dirty="0"/>
              <a:t> 	X ← X ⊕ (W4i+3, W4i+2, W4i+1, W4i)</a:t>
            </a:r>
          </a:p>
          <a:p>
            <a:r>
              <a:rPr lang="en-CA" sz="1600" dirty="0"/>
              <a:t> 	if I % 2 = 0 and I &lt; 6 then </a:t>
            </a:r>
          </a:p>
          <a:p>
            <a:r>
              <a:rPr lang="en-CA" sz="1600" dirty="0"/>
              <a:t> 	          X ← AddTweak(X, T ) </a:t>
            </a:r>
          </a:p>
          <a:p>
            <a:r>
              <a:rPr lang="en-CA" sz="1600" dirty="0"/>
              <a:t>         return X </a:t>
            </a:r>
          </a:p>
        </p:txBody>
      </p:sp>
      <p:cxnSp>
        <p:nvCxnSpPr>
          <p:cNvPr id="15" name="Straight Arrow Connector 14">
            <a:extLst>
              <a:ext uri="{FF2B5EF4-FFF2-40B4-BE49-F238E27FC236}">
                <a16:creationId xmlns:a16="http://schemas.microsoft.com/office/drawing/2014/main" id="{3DEF0046-FC9D-3E49-ABEF-03FA0EBBB600}"/>
              </a:ext>
            </a:extLst>
          </p:cNvPr>
          <p:cNvCxnSpPr>
            <a:cxnSpLocks/>
          </p:cNvCxnSpPr>
          <p:nvPr/>
        </p:nvCxnSpPr>
        <p:spPr>
          <a:xfrm>
            <a:off x="4115663" y="5878677"/>
            <a:ext cx="1174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D7DDDA10-89B0-D24C-B3C9-AB1887C4BDC9}"/>
              </a:ext>
            </a:extLst>
          </p:cNvPr>
          <p:cNvSpPr>
            <a:spLocks noGrp="1"/>
          </p:cNvSpPr>
          <p:nvPr>
            <p:ph type="sldNum" sz="quarter" idx="12"/>
          </p:nvPr>
        </p:nvSpPr>
        <p:spPr/>
        <p:txBody>
          <a:bodyPr/>
          <a:lstStyle/>
          <a:p>
            <a:fld id="{FAEF9944-A4F6-4C59-AEBD-678D6480B8EA}" type="slidenum">
              <a:rPr lang="en-US" smtClean="0"/>
              <a:pPr/>
              <a:t>20</a:t>
            </a:fld>
            <a:endParaRPr lang="en-US" dirty="0"/>
          </a:p>
        </p:txBody>
      </p:sp>
    </p:spTree>
    <p:extLst>
      <p:ext uri="{BB962C8B-B14F-4D97-AF65-F5344CB8AC3E}">
        <p14:creationId xmlns:p14="http://schemas.microsoft.com/office/powerpoint/2010/main" val="327346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Tweakable Block Cipher (TweGIFT-128)</a:t>
            </a:r>
          </a:p>
        </p:txBody>
      </p:sp>
      <p:graphicFrame>
        <p:nvGraphicFramePr>
          <p:cNvPr id="10" name="Table 9">
            <a:extLst>
              <a:ext uri="{FF2B5EF4-FFF2-40B4-BE49-F238E27FC236}">
                <a16:creationId xmlns:a16="http://schemas.microsoft.com/office/drawing/2014/main" id="{A7DF58A8-9900-C34C-9B5D-10E1D35F445F}"/>
              </a:ext>
            </a:extLst>
          </p:cNvPr>
          <p:cNvGraphicFramePr>
            <a:graphicFrameLocks noGrp="1"/>
          </p:cNvGraphicFramePr>
          <p:nvPr>
            <p:extLst>
              <p:ext uri="{D42A27DB-BD31-4B8C-83A1-F6EECF244321}">
                <p14:modId xmlns:p14="http://schemas.microsoft.com/office/powerpoint/2010/main" val="172358191"/>
              </p:ext>
            </p:extLst>
          </p:nvPr>
        </p:nvGraphicFramePr>
        <p:xfrm>
          <a:off x="953226" y="1536677"/>
          <a:ext cx="4649288" cy="1097280"/>
        </p:xfrm>
        <a:graphic>
          <a:graphicData uri="http://schemas.openxmlformats.org/drawingml/2006/table">
            <a:tbl>
              <a:tblPr firstRow="1" firstCol="1" bandRow="1">
                <a:tableStyleId>{9D7B26C5-4107-4FEC-AEDC-1716B250A1EF}</a:tableStyleId>
              </a:tblPr>
              <a:tblGrid>
                <a:gridCol w="2324644">
                  <a:extLst>
                    <a:ext uri="{9D8B030D-6E8A-4147-A177-3AD203B41FA5}">
                      <a16:colId xmlns:a16="http://schemas.microsoft.com/office/drawing/2014/main" val="2930483661"/>
                    </a:ext>
                  </a:extLst>
                </a:gridCol>
                <a:gridCol w="2324644">
                  <a:extLst>
                    <a:ext uri="{9D8B030D-6E8A-4147-A177-3AD203B41FA5}">
                      <a16:colId xmlns:a16="http://schemas.microsoft.com/office/drawing/2014/main" val="4107329694"/>
                    </a:ext>
                  </a:extLst>
                </a:gridCol>
              </a:tblGrid>
              <a:tr h="185420">
                <a:tc>
                  <a:txBody>
                    <a:bodyPr/>
                    <a:lstStyle/>
                    <a:p>
                      <a:pPr algn="ctr"/>
                      <a:r>
                        <a:rPr lang="en-CA" sz="1800" dirty="0">
                          <a:effectLst/>
                        </a:rPr>
                        <a:t>Key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 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148202"/>
                  </a:ext>
                </a:extLst>
              </a:tr>
              <a:tr h="174625">
                <a:tc>
                  <a:txBody>
                    <a:bodyPr/>
                    <a:lstStyle/>
                    <a:p>
                      <a:pPr algn="ctr"/>
                      <a:r>
                        <a:rPr lang="en-CA" sz="1800" dirty="0">
                          <a:effectLst/>
                        </a:rPr>
                        <a:t>Tweak</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a:effectLst/>
                        </a:rPr>
                        <a:t>4-bit</a:t>
                      </a:r>
                      <a:endParaRPr lang="en-CA"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3570533"/>
                  </a:ext>
                </a:extLst>
              </a:tr>
              <a:tr h="185420">
                <a:tc>
                  <a:txBody>
                    <a:bodyPr/>
                    <a:lstStyle/>
                    <a:p>
                      <a:pPr algn="ctr"/>
                      <a:r>
                        <a:rPr lang="en-CA" sz="1800" dirty="0">
                          <a:effectLst/>
                        </a:rPr>
                        <a:t>Block Size</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effectLst/>
                        </a:rPr>
                        <a:t>128-bits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255275"/>
                  </a:ext>
                </a:extLst>
              </a:tr>
              <a:tr h="174625">
                <a:tc>
                  <a:txBody>
                    <a:bodyPr/>
                    <a:lstStyle/>
                    <a:p>
                      <a:pPr algn="ctr"/>
                      <a:r>
                        <a:rPr lang="en-CA" sz="1800" dirty="0">
                          <a:effectLst/>
                        </a:rPr>
                        <a:t>Number of Rounds</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40</a:t>
                      </a:r>
                    </a:p>
                  </a:txBody>
                  <a:tcPr marL="68580" marR="68580" marT="0" marB="0"/>
                </a:tc>
                <a:extLst>
                  <a:ext uri="{0D108BD9-81ED-4DB2-BD59-A6C34878D82A}">
                    <a16:rowId xmlns:a16="http://schemas.microsoft.com/office/drawing/2014/main" val="3763462510"/>
                  </a:ext>
                </a:extLst>
              </a:tr>
            </a:tbl>
          </a:graphicData>
        </a:graphic>
      </p:graphicFrame>
      <p:sp>
        <p:nvSpPr>
          <p:cNvPr id="4" name="TextBox 3">
            <a:extLst>
              <a:ext uri="{FF2B5EF4-FFF2-40B4-BE49-F238E27FC236}">
                <a16:creationId xmlns:a16="http://schemas.microsoft.com/office/drawing/2014/main" id="{E8ABC2B2-3CF6-A84F-B87B-58A7660E8675}"/>
              </a:ext>
            </a:extLst>
          </p:cNvPr>
          <p:cNvSpPr txBox="1"/>
          <p:nvPr/>
        </p:nvSpPr>
        <p:spPr>
          <a:xfrm>
            <a:off x="6096000" y="1377021"/>
            <a:ext cx="5635672" cy="1477328"/>
          </a:xfrm>
          <a:prstGeom prst="rect">
            <a:avLst/>
          </a:prstGeom>
          <a:noFill/>
        </p:spPr>
        <p:txBody>
          <a:bodyPr wrap="square" rtlCol="0">
            <a:spAutoFit/>
          </a:bodyPr>
          <a:lstStyle/>
          <a:p>
            <a:r>
              <a:rPr lang="en-CA" dirty="0"/>
              <a:t>Each round of GIFT consists of 3 steps : which is conceptually similar to wrapping a gift</a:t>
            </a:r>
          </a:p>
          <a:p>
            <a:pPr lvl="1"/>
            <a:r>
              <a:rPr lang="en-CA" dirty="0"/>
              <a:t>    1. Put the content into a box (SubCells)</a:t>
            </a:r>
            <a:br>
              <a:rPr lang="en-CA" dirty="0"/>
            </a:br>
            <a:r>
              <a:rPr lang="en-CA" dirty="0"/>
              <a:t>    2. Wrap the ribbon around the box (PermBits)</a:t>
            </a:r>
            <a:br>
              <a:rPr lang="en-CA" dirty="0"/>
            </a:br>
            <a:r>
              <a:rPr lang="en-CA" dirty="0"/>
              <a:t>    3. Tie a knot to secure the content (AddRoundKey) </a:t>
            </a:r>
          </a:p>
        </p:txBody>
      </p:sp>
      <p:sp>
        <p:nvSpPr>
          <p:cNvPr id="5" name="TextBox 4">
            <a:extLst>
              <a:ext uri="{FF2B5EF4-FFF2-40B4-BE49-F238E27FC236}">
                <a16:creationId xmlns:a16="http://schemas.microsoft.com/office/drawing/2014/main" id="{6898C74E-EB52-E34C-8DCA-2492D6F1610F}"/>
              </a:ext>
            </a:extLst>
          </p:cNvPr>
          <p:cNvSpPr txBox="1"/>
          <p:nvPr/>
        </p:nvSpPr>
        <p:spPr>
          <a:xfrm>
            <a:off x="5375102" y="5783238"/>
            <a:ext cx="5978698" cy="830997"/>
          </a:xfrm>
          <a:prstGeom prst="rect">
            <a:avLst/>
          </a:prstGeom>
          <a:noFill/>
        </p:spPr>
        <p:txBody>
          <a:bodyPr wrap="square" rtlCol="0">
            <a:spAutoFit/>
          </a:bodyPr>
          <a:lstStyle/>
          <a:p>
            <a:r>
              <a:rPr lang="en-CA" sz="1600" dirty="0"/>
              <a:t>Here the 4-bit tweak is expanded to the 32-bit value with the help of linear code and the 32-bit value is XORed to the state at an interval of 5 rounds. Hence, the rounds 4,9,14,19,24,29 and 34 are affected.</a:t>
            </a:r>
            <a:endParaRPr lang="en-US" sz="1600" dirty="0"/>
          </a:p>
        </p:txBody>
      </p:sp>
      <p:sp>
        <p:nvSpPr>
          <p:cNvPr id="6" name="TextBox 5">
            <a:extLst>
              <a:ext uri="{FF2B5EF4-FFF2-40B4-BE49-F238E27FC236}">
                <a16:creationId xmlns:a16="http://schemas.microsoft.com/office/drawing/2014/main" id="{574F8D70-F498-DF42-A6E0-07CE9A6B662C}"/>
              </a:ext>
            </a:extLst>
          </p:cNvPr>
          <p:cNvSpPr txBox="1"/>
          <p:nvPr/>
        </p:nvSpPr>
        <p:spPr>
          <a:xfrm>
            <a:off x="810034" y="3808437"/>
            <a:ext cx="3830408" cy="2800767"/>
          </a:xfrm>
          <a:prstGeom prst="rect">
            <a:avLst/>
          </a:prstGeom>
          <a:noFill/>
        </p:spPr>
        <p:txBody>
          <a:bodyPr wrap="none" rtlCol="0">
            <a:spAutoFit/>
          </a:bodyPr>
          <a:lstStyle/>
          <a:p>
            <a:r>
              <a:rPr lang="en-CA" sz="1600" dirty="0"/>
              <a:t>Function TweGIFT(K,T,X)  </a:t>
            </a:r>
          </a:p>
          <a:p>
            <a:r>
              <a:rPr lang="en-CA" sz="1600" dirty="0"/>
              <a:t>       C ← 000000  </a:t>
            </a:r>
          </a:p>
          <a:p>
            <a:r>
              <a:rPr lang="en-CA" sz="1600" dirty="0"/>
              <a:t>       for I = 0 to 39 do </a:t>
            </a:r>
          </a:p>
          <a:p>
            <a:r>
              <a:rPr lang="en-CA" sz="1600" dirty="0"/>
              <a:t> 	 X ← SubCells(X) </a:t>
            </a:r>
          </a:p>
          <a:p>
            <a:r>
              <a:rPr lang="en-CA" sz="1600" dirty="0"/>
              <a:t> 	 X ← PermBits(X)  </a:t>
            </a:r>
          </a:p>
          <a:p>
            <a:r>
              <a:rPr lang="en-CA" sz="1600" dirty="0"/>
              <a:t>	(K,X) ← AddRoundKey(K,X)  </a:t>
            </a:r>
          </a:p>
          <a:p>
            <a:r>
              <a:rPr lang="en-CA" sz="1600" dirty="0"/>
              <a:t>	(C,X) ← AddRoundConstant(C,X) </a:t>
            </a:r>
          </a:p>
          <a:p>
            <a:r>
              <a:rPr lang="en-CA" sz="1600" dirty="0"/>
              <a:t>	if (i+1) % 5 = 0 and I &lt; 39 then </a:t>
            </a:r>
          </a:p>
          <a:p>
            <a:r>
              <a:rPr lang="en-CA" sz="1600" dirty="0"/>
              <a:t>	      X ← AddTweak (X, T ) </a:t>
            </a:r>
          </a:p>
          <a:p>
            <a:r>
              <a:rPr lang="en-CA" sz="1600" dirty="0"/>
              <a:t>       return X </a:t>
            </a:r>
          </a:p>
          <a:p>
            <a:endParaRPr lang="en-CA" sz="1600" dirty="0"/>
          </a:p>
        </p:txBody>
      </p:sp>
      <p:cxnSp>
        <p:nvCxnSpPr>
          <p:cNvPr id="15" name="Straight Arrow Connector 14">
            <a:extLst>
              <a:ext uri="{FF2B5EF4-FFF2-40B4-BE49-F238E27FC236}">
                <a16:creationId xmlns:a16="http://schemas.microsoft.com/office/drawing/2014/main" id="{3DEF0046-FC9D-3E49-ABEF-03FA0EBBB600}"/>
              </a:ext>
            </a:extLst>
          </p:cNvPr>
          <p:cNvCxnSpPr>
            <a:cxnSpLocks/>
          </p:cNvCxnSpPr>
          <p:nvPr/>
        </p:nvCxnSpPr>
        <p:spPr>
          <a:xfrm>
            <a:off x="4053342" y="5951248"/>
            <a:ext cx="1174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C73DFA-4F75-4747-AEFD-397008796C7B}"/>
              </a:ext>
            </a:extLst>
          </p:cNvPr>
          <p:cNvSpPr txBox="1"/>
          <p:nvPr/>
        </p:nvSpPr>
        <p:spPr>
          <a:xfrm>
            <a:off x="838200" y="2998660"/>
            <a:ext cx="8410508" cy="923330"/>
          </a:xfrm>
          <a:prstGeom prst="rect">
            <a:avLst/>
          </a:prstGeom>
          <a:noFill/>
        </p:spPr>
        <p:txBody>
          <a:bodyPr wrap="none" rtlCol="0">
            <a:spAutoFit/>
          </a:bodyPr>
          <a:lstStyle/>
          <a:p>
            <a:r>
              <a:rPr lang="en-CA" dirty="0"/>
              <a:t>C  -&gt;  The six bits are initialized to zero, and updated before being used in a given round </a:t>
            </a:r>
          </a:p>
          <a:p>
            <a:pPr lvl="1"/>
            <a:r>
              <a:rPr lang="en-CA" dirty="0"/>
              <a:t> Each of the 6 bits is xored to a different nibble to break the symmetry </a:t>
            </a:r>
          </a:p>
          <a:p>
            <a:endParaRPr lang="en-CA" dirty="0"/>
          </a:p>
        </p:txBody>
      </p:sp>
      <p:sp>
        <p:nvSpPr>
          <p:cNvPr id="9" name="Slide Number Placeholder 8">
            <a:extLst>
              <a:ext uri="{FF2B5EF4-FFF2-40B4-BE49-F238E27FC236}">
                <a16:creationId xmlns:a16="http://schemas.microsoft.com/office/drawing/2014/main" id="{440C21DB-FF67-CD4A-86B9-BF3BE28130DB}"/>
              </a:ext>
            </a:extLst>
          </p:cNvPr>
          <p:cNvSpPr>
            <a:spLocks noGrp="1"/>
          </p:cNvSpPr>
          <p:nvPr>
            <p:ph type="sldNum" sz="quarter" idx="12"/>
          </p:nvPr>
        </p:nvSpPr>
        <p:spPr>
          <a:xfrm>
            <a:off x="8758160" y="6426641"/>
            <a:ext cx="2743200" cy="365125"/>
          </a:xfrm>
        </p:spPr>
        <p:txBody>
          <a:bodyPr/>
          <a:lstStyle/>
          <a:p>
            <a:fld id="{FAEF9944-A4F6-4C59-AEBD-678D6480B8EA}" type="slidenum">
              <a:rPr lang="en-US" smtClean="0"/>
              <a:pPr/>
              <a:t>21</a:t>
            </a:fld>
            <a:endParaRPr lang="en-US" dirty="0"/>
          </a:p>
        </p:txBody>
      </p:sp>
    </p:spTree>
    <p:extLst>
      <p:ext uri="{BB962C8B-B14F-4D97-AF65-F5344CB8AC3E}">
        <p14:creationId xmlns:p14="http://schemas.microsoft.com/office/powerpoint/2010/main" val="269908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7AA0-9672-214B-AE75-357283429170}"/>
              </a:ext>
            </a:extLst>
          </p:cNvPr>
          <p:cNvSpPr>
            <a:spLocks noGrp="1"/>
          </p:cNvSpPr>
          <p:nvPr>
            <p:ph type="title"/>
          </p:nvPr>
        </p:nvSpPr>
        <p:spPr>
          <a:xfrm>
            <a:off x="838200" y="365126"/>
            <a:ext cx="10515600" cy="895264"/>
          </a:xfrm>
        </p:spPr>
        <p:txBody>
          <a:bodyPr/>
          <a:lstStyle/>
          <a:p>
            <a:r>
              <a:rPr lang="en-US" b="1" dirty="0"/>
              <a:t>ESTATE With Block Ciphers</a:t>
            </a:r>
          </a:p>
        </p:txBody>
      </p:sp>
      <p:cxnSp>
        <p:nvCxnSpPr>
          <p:cNvPr id="5" name="Straight Arrow Connector 4">
            <a:extLst>
              <a:ext uri="{FF2B5EF4-FFF2-40B4-BE49-F238E27FC236}">
                <a16:creationId xmlns:a16="http://schemas.microsoft.com/office/drawing/2014/main" id="{62C717C4-BADF-0E4F-8510-6EDA6731A861}"/>
              </a:ext>
            </a:extLst>
          </p:cNvPr>
          <p:cNvCxnSpPr/>
          <p:nvPr/>
        </p:nvCxnSpPr>
        <p:spPr>
          <a:xfrm>
            <a:off x="3736833" y="2779881"/>
            <a:ext cx="9720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E47F88FF-CE4C-6F4E-AAC8-7AFAB024F264}"/>
              </a:ext>
            </a:extLst>
          </p:cNvPr>
          <p:cNvSpPr/>
          <p:nvPr/>
        </p:nvSpPr>
        <p:spPr>
          <a:xfrm>
            <a:off x="1001485" y="2569424"/>
            <a:ext cx="2525486" cy="420914"/>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ESTATE_TweAES-128</a:t>
            </a:r>
            <a:endParaRPr lang="en-US" dirty="0"/>
          </a:p>
        </p:txBody>
      </p:sp>
      <p:sp>
        <p:nvSpPr>
          <p:cNvPr id="9" name="Rounded Rectangle 8">
            <a:extLst>
              <a:ext uri="{FF2B5EF4-FFF2-40B4-BE49-F238E27FC236}">
                <a16:creationId xmlns:a16="http://schemas.microsoft.com/office/drawing/2014/main" id="{4BD9956A-586A-3944-BF18-C4F454209707}"/>
              </a:ext>
            </a:extLst>
          </p:cNvPr>
          <p:cNvSpPr/>
          <p:nvPr/>
        </p:nvSpPr>
        <p:spPr>
          <a:xfrm>
            <a:off x="1001485" y="3575469"/>
            <a:ext cx="2525486" cy="420914"/>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ESTATE_TweGIFT-128</a:t>
            </a:r>
            <a:endParaRPr lang="en-US" dirty="0"/>
          </a:p>
        </p:txBody>
      </p:sp>
      <p:sp>
        <p:nvSpPr>
          <p:cNvPr id="10" name="Rounded Rectangle 9">
            <a:extLst>
              <a:ext uri="{FF2B5EF4-FFF2-40B4-BE49-F238E27FC236}">
                <a16:creationId xmlns:a16="http://schemas.microsoft.com/office/drawing/2014/main" id="{4E85E58B-A59D-6D4F-ADC1-B50940D6862B}"/>
              </a:ext>
            </a:extLst>
          </p:cNvPr>
          <p:cNvSpPr/>
          <p:nvPr/>
        </p:nvSpPr>
        <p:spPr>
          <a:xfrm>
            <a:off x="1001485" y="4581514"/>
            <a:ext cx="2525486" cy="420914"/>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CA" dirty="0"/>
              <a:t>sESTATE_TweAES-128-6</a:t>
            </a:r>
            <a:endParaRPr lang="en-US" dirty="0"/>
          </a:p>
        </p:txBody>
      </p:sp>
      <p:cxnSp>
        <p:nvCxnSpPr>
          <p:cNvPr id="11" name="Straight Arrow Connector 10">
            <a:extLst>
              <a:ext uri="{FF2B5EF4-FFF2-40B4-BE49-F238E27FC236}">
                <a16:creationId xmlns:a16="http://schemas.microsoft.com/office/drawing/2014/main" id="{E66C6672-4C64-9F4F-A178-CB4E83F8CC7B}"/>
              </a:ext>
            </a:extLst>
          </p:cNvPr>
          <p:cNvCxnSpPr/>
          <p:nvPr/>
        </p:nvCxnSpPr>
        <p:spPr>
          <a:xfrm>
            <a:off x="3736833" y="3809953"/>
            <a:ext cx="9720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6613ADC-D793-3749-84CA-B7529FEBD653}"/>
              </a:ext>
            </a:extLst>
          </p:cNvPr>
          <p:cNvCxnSpPr/>
          <p:nvPr/>
        </p:nvCxnSpPr>
        <p:spPr>
          <a:xfrm>
            <a:off x="3751744" y="4823256"/>
            <a:ext cx="9720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7E03DC-22F6-704D-ACC3-FD93D7D8A02D}"/>
              </a:ext>
            </a:extLst>
          </p:cNvPr>
          <p:cNvSpPr txBox="1"/>
          <p:nvPr/>
        </p:nvSpPr>
        <p:spPr>
          <a:xfrm>
            <a:off x="845308" y="1476189"/>
            <a:ext cx="7727180" cy="369332"/>
          </a:xfrm>
          <a:prstGeom prst="rect">
            <a:avLst/>
          </a:prstGeom>
          <a:noFill/>
        </p:spPr>
        <p:txBody>
          <a:bodyPr wrap="none" rtlCol="0">
            <a:spAutoFit/>
          </a:bodyPr>
          <a:lstStyle/>
          <a:p>
            <a:r>
              <a:rPr lang="en-CA" dirty="0"/>
              <a:t>AEAD scheme defined in ESTATE mode of operation with tweakable block cipher </a:t>
            </a:r>
            <a:endParaRPr lang="en-US" dirty="0"/>
          </a:p>
        </p:txBody>
      </p:sp>
      <p:sp>
        <p:nvSpPr>
          <p:cNvPr id="14" name="TextBox 13">
            <a:extLst>
              <a:ext uri="{FF2B5EF4-FFF2-40B4-BE49-F238E27FC236}">
                <a16:creationId xmlns:a16="http://schemas.microsoft.com/office/drawing/2014/main" id="{DFD997DF-297F-5148-BC1E-0F990B4CB83A}"/>
              </a:ext>
            </a:extLst>
          </p:cNvPr>
          <p:cNvSpPr txBox="1"/>
          <p:nvPr/>
        </p:nvSpPr>
        <p:spPr>
          <a:xfrm>
            <a:off x="4723809" y="2595215"/>
            <a:ext cx="4142929" cy="369332"/>
          </a:xfrm>
          <a:prstGeom prst="rect">
            <a:avLst/>
          </a:prstGeom>
          <a:noFill/>
        </p:spPr>
        <p:txBody>
          <a:bodyPr wrap="none" rtlCol="0">
            <a:spAutoFit/>
          </a:bodyPr>
          <a:lstStyle/>
          <a:p>
            <a:r>
              <a:rPr lang="en-CA" dirty="0"/>
              <a:t>Size of the key, nonce and tag are 128 bits </a:t>
            </a:r>
            <a:endParaRPr lang="en-US" dirty="0"/>
          </a:p>
        </p:txBody>
      </p:sp>
      <p:sp>
        <p:nvSpPr>
          <p:cNvPr id="15" name="TextBox 14">
            <a:extLst>
              <a:ext uri="{FF2B5EF4-FFF2-40B4-BE49-F238E27FC236}">
                <a16:creationId xmlns:a16="http://schemas.microsoft.com/office/drawing/2014/main" id="{ADA13B7A-25B8-284B-A5EE-2A43EB2494F1}"/>
              </a:ext>
            </a:extLst>
          </p:cNvPr>
          <p:cNvSpPr txBox="1"/>
          <p:nvPr/>
        </p:nvSpPr>
        <p:spPr>
          <a:xfrm>
            <a:off x="4723809" y="3601260"/>
            <a:ext cx="5534144" cy="923330"/>
          </a:xfrm>
          <a:prstGeom prst="rect">
            <a:avLst/>
          </a:prstGeom>
          <a:noFill/>
        </p:spPr>
        <p:txBody>
          <a:bodyPr wrap="none" rtlCol="0">
            <a:spAutoFit/>
          </a:bodyPr>
          <a:lstStyle/>
          <a:p>
            <a:r>
              <a:rPr lang="en-CA" dirty="0"/>
              <a:t>Achieve hardware-oriented ultra-lightweight applications</a:t>
            </a:r>
          </a:p>
          <a:p>
            <a:r>
              <a:rPr lang="en-CA" dirty="0"/>
              <a:t>Size of the key, nonce and tag are 128 bits </a:t>
            </a:r>
            <a:endParaRPr lang="en-US" dirty="0"/>
          </a:p>
          <a:p>
            <a:r>
              <a:rPr lang="en-CA" dirty="0"/>
              <a:t> </a:t>
            </a:r>
            <a:endParaRPr lang="en-US" dirty="0"/>
          </a:p>
        </p:txBody>
      </p:sp>
      <p:sp>
        <p:nvSpPr>
          <p:cNvPr id="16" name="TextBox 15">
            <a:extLst>
              <a:ext uri="{FF2B5EF4-FFF2-40B4-BE49-F238E27FC236}">
                <a16:creationId xmlns:a16="http://schemas.microsoft.com/office/drawing/2014/main" id="{D6CAC3E4-EF4E-5F47-882A-A83D413F587C}"/>
              </a:ext>
            </a:extLst>
          </p:cNvPr>
          <p:cNvSpPr txBox="1"/>
          <p:nvPr/>
        </p:nvSpPr>
        <p:spPr>
          <a:xfrm>
            <a:off x="4723809" y="4636333"/>
            <a:ext cx="6849439" cy="923330"/>
          </a:xfrm>
          <a:prstGeom prst="rect">
            <a:avLst/>
          </a:prstGeom>
          <a:noFill/>
        </p:spPr>
        <p:txBody>
          <a:bodyPr wrap="none" rtlCol="0">
            <a:spAutoFit/>
          </a:bodyPr>
          <a:lstStyle/>
          <a:p>
            <a:r>
              <a:rPr lang="en-US" dirty="0"/>
              <a:t>Get </a:t>
            </a:r>
            <a:r>
              <a:rPr lang="en-CA" dirty="0"/>
              <a:t>higher throughput demanding and energy constrained applications</a:t>
            </a:r>
          </a:p>
          <a:p>
            <a:r>
              <a:rPr lang="en-CA" dirty="0"/>
              <a:t>smaller version of ESTATE </a:t>
            </a:r>
          </a:p>
          <a:p>
            <a:r>
              <a:rPr lang="en-CA" dirty="0"/>
              <a:t>Size of the key, nonce and tag are 128 bits </a:t>
            </a:r>
          </a:p>
        </p:txBody>
      </p:sp>
      <p:sp>
        <p:nvSpPr>
          <p:cNvPr id="7" name="Slide Number Placeholder 6">
            <a:extLst>
              <a:ext uri="{FF2B5EF4-FFF2-40B4-BE49-F238E27FC236}">
                <a16:creationId xmlns:a16="http://schemas.microsoft.com/office/drawing/2014/main" id="{9D20A168-C087-AA45-99CE-6C5C28E5C9BD}"/>
              </a:ext>
            </a:extLst>
          </p:cNvPr>
          <p:cNvSpPr>
            <a:spLocks noGrp="1"/>
          </p:cNvSpPr>
          <p:nvPr>
            <p:ph type="sldNum" sz="quarter" idx="12"/>
          </p:nvPr>
        </p:nvSpPr>
        <p:spPr/>
        <p:txBody>
          <a:bodyPr/>
          <a:lstStyle/>
          <a:p>
            <a:fld id="{FAEF9944-A4F6-4C59-AEBD-678D6480B8EA}" type="slidenum">
              <a:rPr lang="en-US" smtClean="0"/>
              <a:pPr/>
              <a:t>22</a:t>
            </a:fld>
            <a:endParaRPr lang="en-US" dirty="0"/>
          </a:p>
        </p:txBody>
      </p:sp>
    </p:spTree>
    <p:extLst>
      <p:ext uri="{BB962C8B-B14F-4D97-AF65-F5344CB8AC3E}">
        <p14:creationId xmlns:p14="http://schemas.microsoft.com/office/powerpoint/2010/main" val="200066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ECC1-EBE2-B54F-8A95-F91FF5CAAA4D}"/>
              </a:ext>
            </a:extLst>
          </p:cNvPr>
          <p:cNvSpPr>
            <a:spLocks noGrp="1"/>
          </p:cNvSpPr>
          <p:nvPr>
            <p:ph type="title"/>
          </p:nvPr>
        </p:nvSpPr>
        <p:spPr>
          <a:xfrm>
            <a:off x="838200" y="365126"/>
            <a:ext cx="10515600" cy="883104"/>
          </a:xfrm>
        </p:spPr>
        <p:txBody>
          <a:bodyPr/>
          <a:lstStyle/>
          <a:p>
            <a:r>
              <a:rPr lang="en-US" b="1" dirty="0"/>
              <a:t>Security</a:t>
            </a:r>
          </a:p>
        </p:txBody>
      </p:sp>
      <p:graphicFrame>
        <p:nvGraphicFramePr>
          <p:cNvPr id="4" name="Table 3">
            <a:extLst>
              <a:ext uri="{FF2B5EF4-FFF2-40B4-BE49-F238E27FC236}">
                <a16:creationId xmlns:a16="http://schemas.microsoft.com/office/drawing/2014/main" id="{229D70BF-5266-344D-B3B1-C2458E3D2AB8}"/>
              </a:ext>
            </a:extLst>
          </p:cNvPr>
          <p:cNvGraphicFramePr>
            <a:graphicFrameLocks noGrp="1"/>
          </p:cNvGraphicFramePr>
          <p:nvPr>
            <p:extLst>
              <p:ext uri="{D42A27DB-BD31-4B8C-83A1-F6EECF244321}">
                <p14:modId xmlns:p14="http://schemas.microsoft.com/office/powerpoint/2010/main" val="3639480254"/>
              </p:ext>
            </p:extLst>
          </p:nvPr>
        </p:nvGraphicFramePr>
        <p:xfrm>
          <a:off x="992006" y="1729264"/>
          <a:ext cx="8877707" cy="1313436"/>
        </p:xfrm>
        <a:graphic>
          <a:graphicData uri="http://schemas.openxmlformats.org/drawingml/2006/table">
            <a:tbl>
              <a:tblPr firstRow="1" firstCol="1" bandRow="1">
                <a:tableStyleId>{9D7B26C5-4107-4FEC-AEDC-1716B250A1EF}</a:tableStyleId>
              </a:tblPr>
              <a:tblGrid>
                <a:gridCol w="2989747">
                  <a:extLst>
                    <a:ext uri="{9D8B030D-6E8A-4147-A177-3AD203B41FA5}">
                      <a16:colId xmlns:a16="http://schemas.microsoft.com/office/drawing/2014/main" val="3866092200"/>
                    </a:ext>
                  </a:extLst>
                </a:gridCol>
                <a:gridCol w="1491793">
                  <a:extLst>
                    <a:ext uri="{9D8B030D-6E8A-4147-A177-3AD203B41FA5}">
                      <a16:colId xmlns:a16="http://schemas.microsoft.com/office/drawing/2014/main" val="1175368104"/>
                    </a:ext>
                  </a:extLst>
                </a:gridCol>
                <a:gridCol w="1491793">
                  <a:extLst>
                    <a:ext uri="{9D8B030D-6E8A-4147-A177-3AD203B41FA5}">
                      <a16:colId xmlns:a16="http://schemas.microsoft.com/office/drawing/2014/main" val="4213141618"/>
                    </a:ext>
                  </a:extLst>
                </a:gridCol>
                <a:gridCol w="1452187">
                  <a:extLst>
                    <a:ext uri="{9D8B030D-6E8A-4147-A177-3AD203B41FA5}">
                      <a16:colId xmlns:a16="http://schemas.microsoft.com/office/drawing/2014/main" val="3907928913"/>
                    </a:ext>
                  </a:extLst>
                </a:gridCol>
                <a:gridCol w="1452187">
                  <a:extLst>
                    <a:ext uri="{9D8B030D-6E8A-4147-A177-3AD203B41FA5}">
                      <a16:colId xmlns:a16="http://schemas.microsoft.com/office/drawing/2014/main" val="452446772"/>
                    </a:ext>
                  </a:extLst>
                </a:gridCol>
              </a:tblGrid>
              <a:tr h="0">
                <a:tc rowSpan="2">
                  <a:txBody>
                    <a:bodyPr/>
                    <a:lstStyle/>
                    <a:p>
                      <a:pPr algn="ctr">
                        <a:lnSpc>
                          <a:spcPct val="115000"/>
                        </a:lnSpc>
                        <a:spcBef>
                          <a:spcPts val="600"/>
                        </a:spcBef>
                      </a:pPr>
                      <a:r>
                        <a:rPr lang="en-CA" sz="1600">
                          <a:effectLst/>
                        </a:rPr>
                        <a:t>Approaches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15000"/>
                        </a:lnSpc>
                      </a:pPr>
                      <a:r>
                        <a:rPr lang="en-CA" sz="1600">
                          <a:effectLst/>
                        </a:rPr>
                        <a:t>Privacy</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algn="ctr">
                        <a:lnSpc>
                          <a:spcPct val="115000"/>
                        </a:lnSpc>
                      </a:pPr>
                      <a:r>
                        <a:rPr lang="en-CA" sz="1600">
                          <a:effectLst/>
                        </a:rPr>
                        <a:t>Integrity</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704689021"/>
                  </a:ext>
                </a:extLst>
              </a:tr>
              <a:tr h="72240">
                <a:tc vMerge="1">
                  <a:txBody>
                    <a:bodyPr/>
                    <a:lstStyle/>
                    <a:p>
                      <a:endParaRPr lang="en-US"/>
                    </a:p>
                  </a:txBody>
                  <a:tcPr/>
                </a:tc>
                <a:tc>
                  <a:txBody>
                    <a:bodyPr/>
                    <a:lstStyle/>
                    <a:p>
                      <a:pPr algn="ctr">
                        <a:lnSpc>
                          <a:spcPct val="115000"/>
                        </a:lnSpc>
                      </a:pPr>
                      <a:r>
                        <a:rPr lang="en-CA" sz="1600" dirty="0">
                          <a:effectLst/>
                        </a:rPr>
                        <a:t>Time</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Data (in bytes)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Time</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Data (in bytes)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059311"/>
                  </a:ext>
                </a:extLst>
              </a:tr>
              <a:tr h="0">
                <a:tc>
                  <a:txBody>
                    <a:bodyPr/>
                    <a:lstStyle/>
                    <a:p>
                      <a:pPr algn="ctr">
                        <a:lnSpc>
                          <a:spcPct val="115000"/>
                        </a:lnSpc>
                      </a:pPr>
                      <a:r>
                        <a:rPr lang="en-CA" sz="1600">
                          <a:effectLst/>
                        </a:rPr>
                        <a:t>ESTATE_TweAES-128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776345"/>
                  </a:ext>
                </a:extLst>
              </a:tr>
              <a:tr h="0">
                <a:tc>
                  <a:txBody>
                    <a:bodyPr/>
                    <a:lstStyle/>
                    <a:p>
                      <a:pPr algn="ctr">
                        <a:lnSpc>
                          <a:spcPct val="115000"/>
                        </a:lnSpc>
                      </a:pPr>
                      <a:r>
                        <a:rPr lang="en-CA" sz="1600">
                          <a:effectLst/>
                        </a:rPr>
                        <a:t>ESTATE_TweGIFT-128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8913994"/>
                  </a:ext>
                </a:extLst>
              </a:tr>
              <a:tr h="0">
                <a:tc>
                  <a:txBody>
                    <a:bodyPr/>
                    <a:lstStyle/>
                    <a:p>
                      <a:pPr algn="ctr">
                        <a:lnSpc>
                          <a:spcPct val="115000"/>
                        </a:lnSpc>
                      </a:pPr>
                      <a:r>
                        <a:rPr lang="en-CA" sz="1600">
                          <a:effectLst/>
                        </a:rPr>
                        <a:t>sESTATE_TweAES-128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112</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60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a:t>
                      </a:r>
                      <a:r>
                        <a:rPr lang="en-CA" sz="1600" baseline="30000">
                          <a:effectLst/>
                        </a:rPr>
                        <a:t>112</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2</a:t>
                      </a:r>
                      <a:r>
                        <a:rPr lang="en-CA" sz="1600" baseline="30000" dirty="0">
                          <a:effectLst/>
                        </a:rPr>
                        <a:t>60</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5751731"/>
                  </a:ext>
                </a:extLst>
              </a:tr>
            </a:tbl>
          </a:graphicData>
        </a:graphic>
      </p:graphicFrame>
      <p:sp>
        <p:nvSpPr>
          <p:cNvPr id="5" name="TextBox 4">
            <a:extLst>
              <a:ext uri="{FF2B5EF4-FFF2-40B4-BE49-F238E27FC236}">
                <a16:creationId xmlns:a16="http://schemas.microsoft.com/office/drawing/2014/main" id="{014B9830-15CA-AA40-96AF-8D261EB68C9B}"/>
              </a:ext>
            </a:extLst>
          </p:cNvPr>
          <p:cNvSpPr txBox="1"/>
          <p:nvPr/>
        </p:nvSpPr>
        <p:spPr>
          <a:xfrm>
            <a:off x="838200" y="3523734"/>
            <a:ext cx="10003972" cy="25126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sz="2400" dirty="0"/>
              <a:t>All the algorithms are secure in nonce-misusing situation </a:t>
            </a:r>
          </a:p>
          <a:p>
            <a:pPr marL="285750" indent="-285750">
              <a:lnSpc>
                <a:spcPct val="150000"/>
              </a:lnSpc>
              <a:spcAft>
                <a:spcPts val="600"/>
              </a:spcAft>
              <a:buFont typeface="Arial" panose="020B0604020202020204" pitchFamily="34" charset="0"/>
              <a:buChar char="•"/>
            </a:pPr>
            <a:r>
              <a:rPr lang="en-CA" sz="2400" dirty="0"/>
              <a:t>There are no hidden weaknesses in ESTATE and sESTATE modes of operations</a:t>
            </a:r>
          </a:p>
          <a:p>
            <a:pPr marL="285750" indent="-285750">
              <a:buFont typeface="Arial" panose="020B0604020202020204" pitchFamily="34" charset="0"/>
              <a:buChar char="•"/>
            </a:pPr>
            <a:r>
              <a:rPr lang="en-CA" sz="2400" dirty="0"/>
              <a:t>sESTATE_TweAES-128-6 allows a little bit less data and time as compared to ESTATE_TweAES-128 due to the round reduced function.</a:t>
            </a:r>
          </a:p>
          <a:p>
            <a:pPr marL="285750" indent="-285750">
              <a:lnSpc>
                <a:spcPct val="150000"/>
              </a:lnSpc>
              <a:buFont typeface="Arial" panose="020B0604020202020204" pitchFamily="34" charset="0"/>
              <a:buChar char="•"/>
            </a:pPr>
            <a:r>
              <a:rPr lang="en-CA" sz="2400" dirty="0"/>
              <a:t>ESTATE is very efficient for short messages</a:t>
            </a:r>
          </a:p>
        </p:txBody>
      </p:sp>
      <p:sp>
        <p:nvSpPr>
          <p:cNvPr id="7" name="Slide Number Placeholder 6">
            <a:extLst>
              <a:ext uri="{FF2B5EF4-FFF2-40B4-BE49-F238E27FC236}">
                <a16:creationId xmlns:a16="http://schemas.microsoft.com/office/drawing/2014/main" id="{8D3A8440-6F7A-774D-837A-AEDA317E4313}"/>
              </a:ext>
            </a:extLst>
          </p:cNvPr>
          <p:cNvSpPr>
            <a:spLocks noGrp="1"/>
          </p:cNvSpPr>
          <p:nvPr>
            <p:ph type="sldNum" sz="quarter" idx="12"/>
          </p:nvPr>
        </p:nvSpPr>
        <p:spPr/>
        <p:txBody>
          <a:bodyPr/>
          <a:lstStyle/>
          <a:p>
            <a:fld id="{FAEF9944-A4F6-4C59-AEBD-678D6480B8EA}" type="slidenum">
              <a:rPr lang="en-US" smtClean="0"/>
              <a:pPr/>
              <a:t>23</a:t>
            </a:fld>
            <a:endParaRPr lang="en-US" dirty="0"/>
          </a:p>
        </p:txBody>
      </p:sp>
    </p:spTree>
    <p:extLst>
      <p:ext uri="{BB962C8B-B14F-4D97-AF65-F5344CB8AC3E}">
        <p14:creationId xmlns:p14="http://schemas.microsoft.com/office/powerpoint/2010/main" val="63318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CA5BB67-C0CF-0049-BC61-CF11038556F3}"/>
              </a:ext>
            </a:extLst>
          </p:cNvPr>
          <p:cNvSpPr>
            <a:spLocks noGrp="1"/>
          </p:cNvSpPr>
          <p:nvPr>
            <p:ph type="title"/>
          </p:nvPr>
        </p:nvSpPr>
        <p:spPr>
          <a:xfrm>
            <a:off x="390144" y="1166932"/>
            <a:ext cx="3959219" cy="4279709"/>
          </a:xfrm>
        </p:spPr>
        <p:txBody>
          <a:bodyPr vert="horz" lIns="91440" tIns="45720" rIns="91440" bIns="45720" rtlCol="0" anchor="ctr">
            <a:normAutofit/>
          </a:bodyPr>
          <a:lstStyle/>
          <a:p>
            <a:r>
              <a:rPr lang="en-US" sz="4800" b="1" kern="1200" dirty="0">
                <a:solidFill>
                  <a:schemeClr val="bg1"/>
                </a:solidFill>
                <a:latin typeface="+mj-lt"/>
                <a:ea typeface="+mj-ea"/>
                <a:cs typeface="+mj-cs"/>
              </a:rPr>
              <a:t>Obtained Features Of ESTATE And sESTATE</a:t>
            </a:r>
          </a:p>
        </p:txBody>
      </p:sp>
      <p:sp>
        <p:nvSpPr>
          <p:cNvPr id="7" name="Rounded Rectangle 6">
            <a:extLst>
              <a:ext uri="{FF2B5EF4-FFF2-40B4-BE49-F238E27FC236}">
                <a16:creationId xmlns:a16="http://schemas.microsoft.com/office/drawing/2014/main" id="{9E492A08-83AF-9845-81FF-D16CFC68C9DA}"/>
              </a:ext>
            </a:extLst>
          </p:cNvPr>
          <p:cNvSpPr/>
          <p:nvPr/>
        </p:nvSpPr>
        <p:spPr>
          <a:xfrm>
            <a:off x="7497454" y="5879402"/>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Single State </a:t>
            </a:r>
            <a:endParaRPr lang="en-US"/>
          </a:p>
        </p:txBody>
      </p:sp>
      <p:sp>
        <p:nvSpPr>
          <p:cNvPr id="9" name="Rounded Rectangle 8">
            <a:extLst>
              <a:ext uri="{FF2B5EF4-FFF2-40B4-BE49-F238E27FC236}">
                <a16:creationId xmlns:a16="http://schemas.microsoft.com/office/drawing/2014/main" id="{3E2ADB47-FD18-6740-B7CE-AD188FD974B8}"/>
              </a:ext>
            </a:extLst>
          </p:cNvPr>
          <p:cNvSpPr/>
          <p:nvPr/>
        </p:nvSpPr>
        <p:spPr>
          <a:xfrm>
            <a:off x="7121101" y="1743868"/>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Multiplication Free </a:t>
            </a:r>
            <a:endParaRPr lang="en-US"/>
          </a:p>
        </p:txBody>
      </p:sp>
      <p:sp>
        <p:nvSpPr>
          <p:cNvPr id="10" name="Rounded Rectangle 9">
            <a:extLst>
              <a:ext uri="{FF2B5EF4-FFF2-40B4-BE49-F238E27FC236}">
                <a16:creationId xmlns:a16="http://schemas.microsoft.com/office/drawing/2014/main" id="{3C14399D-B8FC-1541-ACD3-B50A8812B585}"/>
              </a:ext>
            </a:extLst>
          </p:cNvPr>
          <p:cNvSpPr/>
          <p:nvPr/>
        </p:nvSpPr>
        <p:spPr>
          <a:xfrm>
            <a:off x="5116653" y="4851376"/>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Optimal</a:t>
            </a:r>
            <a:endParaRPr lang="en-CA"/>
          </a:p>
        </p:txBody>
      </p:sp>
      <p:sp>
        <p:nvSpPr>
          <p:cNvPr id="12" name="Rounded Rectangle 11">
            <a:extLst>
              <a:ext uri="{FF2B5EF4-FFF2-40B4-BE49-F238E27FC236}">
                <a16:creationId xmlns:a16="http://schemas.microsoft.com/office/drawing/2014/main" id="{CD050506-C316-7B46-9CCF-D365423FEED3}"/>
              </a:ext>
            </a:extLst>
          </p:cNvPr>
          <p:cNvSpPr/>
          <p:nvPr/>
        </p:nvSpPr>
        <p:spPr>
          <a:xfrm>
            <a:off x="5054878" y="2844752"/>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RUP Secure </a:t>
            </a:r>
            <a:endParaRPr lang="en-US"/>
          </a:p>
        </p:txBody>
      </p:sp>
      <p:sp>
        <p:nvSpPr>
          <p:cNvPr id="13" name="Rounded Rectangle 12">
            <a:extLst>
              <a:ext uri="{FF2B5EF4-FFF2-40B4-BE49-F238E27FC236}">
                <a16:creationId xmlns:a16="http://schemas.microsoft.com/office/drawing/2014/main" id="{60B9EB4E-682F-5540-A232-F6122AEF998F}"/>
              </a:ext>
            </a:extLst>
          </p:cNvPr>
          <p:cNvSpPr/>
          <p:nvPr/>
        </p:nvSpPr>
        <p:spPr>
          <a:xfrm>
            <a:off x="7265890" y="3811635"/>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spcAft>
                <a:spcPts val="600"/>
              </a:spcAft>
            </a:pPr>
            <a:r>
              <a:rPr lang="en-CA" dirty="0"/>
              <a:t>Robustness </a:t>
            </a:r>
            <a:endParaRPr lang="en-CA"/>
          </a:p>
        </p:txBody>
      </p:sp>
      <p:sp>
        <p:nvSpPr>
          <p:cNvPr id="21" name="Rounded Rectangle 20">
            <a:extLst>
              <a:ext uri="{FF2B5EF4-FFF2-40B4-BE49-F238E27FC236}">
                <a16:creationId xmlns:a16="http://schemas.microsoft.com/office/drawing/2014/main" id="{FA03BC27-182B-7D43-BFA2-D2831E50EFA8}"/>
              </a:ext>
            </a:extLst>
          </p:cNvPr>
          <p:cNvSpPr/>
          <p:nvPr/>
        </p:nvSpPr>
        <p:spPr>
          <a:xfrm>
            <a:off x="5025257" y="623235"/>
            <a:ext cx="2644346" cy="543697"/>
          </a:xfrm>
          <a:prstGeom prst="roundRect">
            <a:avLst/>
          </a:prstGeom>
          <a:ln w="508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Nonce-misuse Resistant </a:t>
            </a:r>
          </a:p>
        </p:txBody>
      </p:sp>
      <p:sp>
        <p:nvSpPr>
          <p:cNvPr id="5" name="Slide Number Placeholder 4">
            <a:extLst>
              <a:ext uri="{FF2B5EF4-FFF2-40B4-BE49-F238E27FC236}">
                <a16:creationId xmlns:a16="http://schemas.microsoft.com/office/drawing/2014/main" id="{6C51154A-A956-5448-BD06-A0ADE3AABDE8}"/>
              </a:ext>
            </a:extLst>
          </p:cNvPr>
          <p:cNvSpPr>
            <a:spLocks noGrp="1"/>
          </p:cNvSpPr>
          <p:nvPr>
            <p:ph type="sldNum" sz="quarter" idx="12"/>
          </p:nvPr>
        </p:nvSpPr>
        <p:spPr/>
        <p:txBody>
          <a:bodyPr/>
          <a:lstStyle/>
          <a:p>
            <a:fld id="{FAEF9944-A4F6-4C59-AEBD-678D6480B8EA}" type="slidenum">
              <a:rPr lang="en-US" smtClean="0"/>
              <a:pPr/>
              <a:t>24</a:t>
            </a:fld>
            <a:endParaRPr lang="en-US" dirty="0"/>
          </a:p>
        </p:txBody>
      </p:sp>
    </p:spTree>
    <p:extLst>
      <p:ext uri="{BB962C8B-B14F-4D97-AF65-F5344CB8AC3E}">
        <p14:creationId xmlns:p14="http://schemas.microsoft.com/office/powerpoint/2010/main" val="2259325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ECC1-EBE2-B54F-8A95-F91FF5CAAA4D}"/>
              </a:ext>
            </a:extLst>
          </p:cNvPr>
          <p:cNvSpPr>
            <a:spLocks noGrp="1"/>
          </p:cNvSpPr>
          <p:nvPr>
            <p:ph type="title"/>
          </p:nvPr>
        </p:nvSpPr>
        <p:spPr>
          <a:xfrm>
            <a:off x="838200" y="365126"/>
            <a:ext cx="10515600" cy="883104"/>
          </a:xfrm>
        </p:spPr>
        <p:txBody>
          <a:bodyPr/>
          <a:lstStyle/>
          <a:p>
            <a:r>
              <a:rPr lang="en-US" b="1" dirty="0"/>
              <a:t>Hardware Security</a:t>
            </a:r>
          </a:p>
        </p:txBody>
      </p:sp>
      <p:sp>
        <p:nvSpPr>
          <p:cNvPr id="5" name="TextBox 4">
            <a:extLst>
              <a:ext uri="{FF2B5EF4-FFF2-40B4-BE49-F238E27FC236}">
                <a16:creationId xmlns:a16="http://schemas.microsoft.com/office/drawing/2014/main" id="{014B9830-15CA-AA40-96AF-8D261EB68C9B}"/>
              </a:ext>
            </a:extLst>
          </p:cNvPr>
          <p:cNvSpPr txBox="1"/>
          <p:nvPr/>
        </p:nvSpPr>
        <p:spPr>
          <a:xfrm>
            <a:off x="838200" y="3523734"/>
            <a:ext cx="11150600" cy="255454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CA" sz="2000" dirty="0"/>
              <a:t>Used hardware: Virtex 7 FPGA </a:t>
            </a:r>
          </a:p>
          <a:p>
            <a:pPr marL="285750" indent="-285750">
              <a:spcAft>
                <a:spcPts val="600"/>
              </a:spcAft>
              <a:buFont typeface="Arial" panose="020B0604020202020204" pitchFamily="34" charset="0"/>
              <a:buChar char="•"/>
            </a:pPr>
            <a:r>
              <a:rPr lang="en-CA" sz="2000" dirty="0"/>
              <a:t>LUTs stands for lookup tables that can be prefilled with a bunch of key value pairs that are utilized at some point in the future to quickly find values by key.</a:t>
            </a:r>
          </a:p>
          <a:p>
            <a:pPr marL="285750" indent="-285750">
              <a:spcAft>
                <a:spcPts val="600"/>
              </a:spcAft>
              <a:buFont typeface="Arial" panose="020B0604020202020204" pitchFamily="34" charset="0"/>
              <a:buChar char="•"/>
            </a:pPr>
            <a:r>
              <a:rPr lang="en-CA" sz="2000" dirty="0"/>
              <a:t>With more LUTs, it is very hard to crack any system but at the same time it needs more hardware space to store the data structure.</a:t>
            </a:r>
          </a:p>
          <a:p>
            <a:pPr marL="285750" indent="-285750">
              <a:spcAft>
                <a:spcPts val="600"/>
              </a:spcAft>
              <a:buFont typeface="Arial" panose="020B0604020202020204" pitchFamily="34" charset="0"/>
              <a:buChar char="•"/>
            </a:pPr>
            <a:r>
              <a:rPr lang="en-CA" sz="2000" dirty="0"/>
              <a:t>A greater number of cycles requires more time to perform and also gives a low throughput</a:t>
            </a:r>
          </a:p>
          <a:p>
            <a:pPr marL="285750" indent="-285750">
              <a:spcAft>
                <a:spcPts val="600"/>
              </a:spcAft>
              <a:buFont typeface="Arial" panose="020B0604020202020204" pitchFamily="34" charset="0"/>
              <a:buChar char="•"/>
            </a:pPr>
            <a:r>
              <a:rPr lang="en-CA" sz="2000" dirty="0"/>
              <a:t>ESTATE_TweAES-128 is better in terms of performance</a:t>
            </a:r>
          </a:p>
        </p:txBody>
      </p:sp>
      <p:graphicFrame>
        <p:nvGraphicFramePr>
          <p:cNvPr id="3" name="Table 2">
            <a:extLst>
              <a:ext uri="{FF2B5EF4-FFF2-40B4-BE49-F238E27FC236}">
                <a16:creationId xmlns:a16="http://schemas.microsoft.com/office/drawing/2014/main" id="{E1FB8CB6-4ADE-4F49-8A9B-DCFA1FBB3C08}"/>
              </a:ext>
            </a:extLst>
          </p:cNvPr>
          <p:cNvGraphicFramePr>
            <a:graphicFrameLocks noGrp="1"/>
          </p:cNvGraphicFramePr>
          <p:nvPr>
            <p:extLst>
              <p:ext uri="{D42A27DB-BD31-4B8C-83A1-F6EECF244321}">
                <p14:modId xmlns:p14="http://schemas.microsoft.com/office/powerpoint/2010/main" val="3745904355"/>
              </p:ext>
            </p:extLst>
          </p:nvPr>
        </p:nvGraphicFramePr>
        <p:xfrm>
          <a:off x="940163" y="1589056"/>
          <a:ext cx="10065293" cy="1593852"/>
        </p:xfrm>
        <a:graphic>
          <a:graphicData uri="http://schemas.openxmlformats.org/drawingml/2006/table">
            <a:tbl>
              <a:tblPr firstRow="1" firstCol="1" bandRow="1">
                <a:tableStyleId>{9D7B26C5-4107-4FEC-AEDC-1716B250A1EF}</a:tableStyleId>
              </a:tblPr>
              <a:tblGrid>
                <a:gridCol w="3001949">
                  <a:extLst>
                    <a:ext uri="{9D8B030D-6E8A-4147-A177-3AD203B41FA5}">
                      <a16:colId xmlns:a16="http://schemas.microsoft.com/office/drawing/2014/main" val="2907007796"/>
                    </a:ext>
                  </a:extLst>
                </a:gridCol>
                <a:gridCol w="948924">
                  <a:extLst>
                    <a:ext uri="{9D8B030D-6E8A-4147-A177-3AD203B41FA5}">
                      <a16:colId xmlns:a16="http://schemas.microsoft.com/office/drawing/2014/main" val="2928587966"/>
                    </a:ext>
                  </a:extLst>
                </a:gridCol>
                <a:gridCol w="950040">
                  <a:extLst>
                    <a:ext uri="{9D8B030D-6E8A-4147-A177-3AD203B41FA5}">
                      <a16:colId xmlns:a16="http://schemas.microsoft.com/office/drawing/2014/main" val="3492093052"/>
                    </a:ext>
                  </a:extLst>
                </a:gridCol>
                <a:gridCol w="1107450">
                  <a:extLst>
                    <a:ext uri="{9D8B030D-6E8A-4147-A177-3AD203B41FA5}">
                      <a16:colId xmlns:a16="http://schemas.microsoft.com/office/drawing/2014/main" val="652811151"/>
                    </a:ext>
                  </a:extLst>
                </a:gridCol>
                <a:gridCol w="1424503">
                  <a:extLst>
                    <a:ext uri="{9D8B030D-6E8A-4147-A177-3AD203B41FA5}">
                      <a16:colId xmlns:a16="http://schemas.microsoft.com/office/drawing/2014/main" val="510132762"/>
                    </a:ext>
                  </a:extLst>
                </a:gridCol>
                <a:gridCol w="1125312">
                  <a:extLst>
                    <a:ext uri="{9D8B030D-6E8A-4147-A177-3AD203B41FA5}">
                      <a16:colId xmlns:a16="http://schemas.microsoft.com/office/drawing/2014/main" val="3579670900"/>
                    </a:ext>
                  </a:extLst>
                </a:gridCol>
                <a:gridCol w="1507115">
                  <a:extLst>
                    <a:ext uri="{9D8B030D-6E8A-4147-A177-3AD203B41FA5}">
                      <a16:colId xmlns:a16="http://schemas.microsoft.com/office/drawing/2014/main" val="2329950908"/>
                    </a:ext>
                  </a:extLst>
                </a:gridCol>
              </a:tblGrid>
              <a:tr h="0">
                <a:tc>
                  <a:txBody>
                    <a:bodyPr/>
                    <a:lstStyle/>
                    <a:p>
                      <a:pPr algn="ctr">
                        <a:lnSpc>
                          <a:spcPct val="115000"/>
                        </a:lnSpc>
                      </a:pPr>
                      <a:r>
                        <a:rPr lang="en-CA" sz="1600" dirty="0">
                          <a:effectLst/>
                        </a:rPr>
                        <a:t>Primitives</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LUTs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FF</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Slices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Frequency</a:t>
                      </a:r>
                    </a:p>
                    <a:p>
                      <a:pPr algn="ctr">
                        <a:lnSpc>
                          <a:spcPct val="115000"/>
                        </a:lnSpc>
                      </a:pPr>
                      <a:r>
                        <a:rPr lang="en-CA" sz="1600">
                          <a:effectLst/>
                        </a:rPr>
                        <a:t>(MHz)</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Clock cycles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Throughput</a:t>
                      </a:r>
                    </a:p>
                    <a:p>
                      <a:pPr algn="ctr">
                        <a:lnSpc>
                          <a:spcPct val="115000"/>
                        </a:lnSpc>
                      </a:pPr>
                      <a:r>
                        <a:rPr lang="en-CA" sz="1600">
                          <a:effectLst/>
                        </a:rPr>
                        <a:t>(Mbps)</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2998140"/>
                  </a:ext>
                </a:extLst>
              </a:tr>
              <a:tr h="0">
                <a:tc>
                  <a:txBody>
                    <a:bodyPr/>
                    <a:lstStyle/>
                    <a:p>
                      <a:pPr algn="ctr">
                        <a:lnSpc>
                          <a:spcPct val="115000"/>
                        </a:lnSpc>
                      </a:pPr>
                      <a:r>
                        <a:rPr lang="en-CA" sz="1600">
                          <a:effectLst/>
                        </a:rPr>
                        <a:t>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1617</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524</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574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328.27</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3819.87</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2133514"/>
                  </a:ext>
                </a:extLst>
              </a:tr>
              <a:tr h="0">
                <a:tc>
                  <a:txBody>
                    <a:bodyPr/>
                    <a:lstStyle/>
                    <a:p>
                      <a:pPr algn="ctr">
                        <a:lnSpc>
                          <a:spcPct val="115000"/>
                        </a:lnSpc>
                      </a:pPr>
                      <a:r>
                        <a:rPr lang="en-CA" sz="1600">
                          <a:effectLst/>
                        </a:rPr>
                        <a:t>ESTATE_TweAES-128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2235</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679</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1110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314.71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2014.14</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7705662"/>
                  </a:ext>
                </a:extLst>
              </a:tr>
              <a:tr h="0">
                <a:tc>
                  <a:txBody>
                    <a:bodyPr/>
                    <a:lstStyle/>
                    <a:p>
                      <a:pPr algn="ctr">
                        <a:lnSpc>
                          <a:spcPct val="115000"/>
                        </a:lnSpc>
                      </a:pPr>
                      <a:r>
                        <a:rPr lang="en-CA" sz="1600">
                          <a:effectLst/>
                        </a:rPr>
                        <a:t>TweGIFT-128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790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408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336</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597.59</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41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1865.65</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784297"/>
                  </a:ext>
                </a:extLst>
              </a:tr>
              <a:tr h="0">
                <a:tc>
                  <a:txBody>
                    <a:bodyPr/>
                    <a:lstStyle/>
                    <a:p>
                      <a:pPr algn="ctr">
                        <a:lnSpc>
                          <a:spcPct val="115000"/>
                        </a:lnSpc>
                      </a:pPr>
                      <a:r>
                        <a:rPr lang="en-CA" sz="1600">
                          <a:effectLst/>
                        </a:rPr>
                        <a:t>ESTATE_TweGIFT-128</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1413</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698</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616</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580.11</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a:effectLst/>
                        </a:rPr>
                        <a:t>80</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pPr>
                      <a:r>
                        <a:rPr lang="en-CA" sz="1600" dirty="0">
                          <a:effectLst/>
                        </a:rPr>
                        <a:t>928.27</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9973830"/>
                  </a:ext>
                </a:extLst>
              </a:tr>
            </a:tbl>
          </a:graphicData>
        </a:graphic>
      </p:graphicFrame>
      <p:sp>
        <p:nvSpPr>
          <p:cNvPr id="7" name="Slide Number Placeholder 6">
            <a:extLst>
              <a:ext uri="{FF2B5EF4-FFF2-40B4-BE49-F238E27FC236}">
                <a16:creationId xmlns:a16="http://schemas.microsoft.com/office/drawing/2014/main" id="{33D21F36-9581-AC47-872F-8EF132405D20}"/>
              </a:ext>
            </a:extLst>
          </p:cNvPr>
          <p:cNvSpPr>
            <a:spLocks noGrp="1"/>
          </p:cNvSpPr>
          <p:nvPr>
            <p:ph type="sldNum" sz="quarter" idx="12"/>
          </p:nvPr>
        </p:nvSpPr>
        <p:spPr/>
        <p:txBody>
          <a:bodyPr/>
          <a:lstStyle/>
          <a:p>
            <a:fld id="{FAEF9944-A4F6-4C59-AEBD-678D6480B8EA}" type="slidenum">
              <a:rPr lang="en-US" smtClean="0"/>
              <a:pPr/>
              <a:t>25</a:t>
            </a:fld>
            <a:endParaRPr lang="en-US" dirty="0"/>
          </a:p>
        </p:txBody>
      </p:sp>
    </p:spTree>
    <p:extLst>
      <p:ext uri="{BB962C8B-B14F-4D97-AF65-F5344CB8AC3E}">
        <p14:creationId xmlns:p14="http://schemas.microsoft.com/office/powerpoint/2010/main" val="100116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52C9-6C88-E444-996E-0C37E8E56775}"/>
              </a:ext>
            </a:extLst>
          </p:cNvPr>
          <p:cNvSpPr>
            <a:spLocks noGrp="1"/>
          </p:cNvSpPr>
          <p:nvPr>
            <p:ph type="title"/>
          </p:nvPr>
        </p:nvSpPr>
        <p:spPr>
          <a:xfrm>
            <a:off x="838200" y="365126"/>
            <a:ext cx="10515600" cy="781504"/>
          </a:xfrm>
        </p:spPr>
        <p:txBody>
          <a:bodyPr/>
          <a:lstStyle/>
          <a:p>
            <a:r>
              <a:rPr lang="en-US" b="1" dirty="0"/>
              <a:t>About Competition</a:t>
            </a:r>
          </a:p>
        </p:txBody>
      </p:sp>
      <p:pic>
        <p:nvPicPr>
          <p:cNvPr id="5" name="Picture 4" descr="Table&#10;&#10;Description automatically generated">
            <a:extLst>
              <a:ext uri="{FF2B5EF4-FFF2-40B4-BE49-F238E27FC236}">
                <a16:creationId xmlns:a16="http://schemas.microsoft.com/office/drawing/2014/main" id="{77F55007-10C0-6F4B-8B05-7E0DD8A0F7F9}"/>
              </a:ext>
            </a:extLst>
          </p:cNvPr>
          <p:cNvPicPr>
            <a:picLocks noChangeAspect="1"/>
          </p:cNvPicPr>
          <p:nvPr/>
        </p:nvPicPr>
        <p:blipFill>
          <a:blip r:embed="rId2"/>
          <a:stretch>
            <a:fillRect/>
          </a:stretch>
        </p:blipFill>
        <p:spPr>
          <a:xfrm>
            <a:off x="451425" y="1157029"/>
            <a:ext cx="10916889" cy="4543941"/>
          </a:xfrm>
          <a:prstGeom prst="rect">
            <a:avLst/>
          </a:prstGeom>
        </p:spPr>
      </p:pic>
      <p:sp>
        <p:nvSpPr>
          <p:cNvPr id="6" name="Slide Number Placeholder 5">
            <a:extLst>
              <a:ext uri="{FF2B5EF4-FFF2-40B4-BE49-F238E27FC236}">
                <a16:creationId xmlns:a16="http://schemas.microsoft.com/office/drawing/2014/main" id="{2FEADF60-430B-B24A-AA50-910651776A38}"/>
              </a:ext>
            </a:extLst>
          </p:cNvPr>
          <p:cNvSpPr>
            <a:spLocks noGrp="1"/>
          </p:cNvSpPr>
          <p:nvPr>
            <p:ph type="sldNum" sz="quarter" idx="12"/>
          </p:nvPr>
        </p:nvSpPr>
        <p:spPr/>
        <p:txBody>
          <a:bodyPr/>
          <a:lstStyle/>
          <a:p>
            <a:fld id="{FAEF9944-A4F6-4C59-AEBD-678D6480B8EA}" type="slidenum">
              <a:rPr lang="en-US" smtClean="0"/>
              <a:pPr/>
              <a:t>26</a:t>
            </a:fld>
            <a:endParaRPr lang="en-US" dirty="0"/>
          </a:p>
        </p:txBody>
      </p:sp>
    </p:spTree>
    <p:extLst>
      <p:ext uri="{BB962C8B-B14F-4D97-AF65-F5344CB8AC3E}">
        <p14:creationId xmlns:p14="http://schemas.microsoft.com/office/powerpoint/2010/main" val="386865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B9FA-C5E6-5245-ACBB-ADC3EBD4C9E0}"/>
              </a:ext>
            </a:extLst>
          </p:cNvPr>
          <p:cNvSpPr>
            <a:spLocks noGrp="1"/>
          </p:cNvSpPr>
          <p:nvPr>
            <p:ph type="title"/>
          </p:nvPr>
        </p:nvSpPr>
        <p:spPr>
          <a:xfrm>
            <a:off x="838200" y="365125"/>
            <a:ext cx="10515600" cy="955675"/>
          </a:xfrm>
        </p:spPr>
        <p:txBody>
          <a:bodyPr/>
          <a:lstStyle/>
          <a:p>
            <a:r>
              <a:rPr lang="en-US" b="1" dirty="0"/>
              <a:t>Comparison Between SUNDAE and ESTATE</a:t>
            </a:r>
          </a:p>
        </p:txBody>
      </p:sp>
      <p:graphicFrame>
        <p:nvGraphicFramePr>
          <p:cNvPr id="4" name="Table 4">
            <a:extLst>
              <a:ext uri="{FF2B5EF4-FFF2-40B4-BE49-F238E27FC236}">
                <a16:creationId xmlns:a16="http://schemas.microsoft.com/office/drawing/2014/main" id="{A877A126-57CE-5149-8A40-9C5E545788E5}"/>
              </a:ext>
            </a:extLst>
          </p:cNvPr>
          <p:cNvGraphicFramePr>
            <a:graphicFrameLocks noGrp="1"/>
          </p:cNvGraphicFramePr>
          <p:nvPr>
            <p:extLst>
              <p:ext uri="{D42A27DB-BD31-4B8C-83A1-F6EECF244321}">
                <p14:modId xmlns:p14="http://schemas.microsoft.com/office/powerpoint/2010/main" val="3882532324"/>
              </p:ext>
            </p:extLst>
          </p:nvPr>
        </p:nvGraphicFramePr>
        <p:xfrm>
          <a:off x="1018746" y="1547568"/>
          <a:ext cx="7359135" cy="1483360"/>
        </p:xfrm>
        <a:graphic>
          <a:graphicData uri="http://schemas.openxmlformats.org/drawingml/2006/table">
            <a:tbl>
              <a:tblPr firstRow="1" bandRow="1">
                <a:tableStyleId>{9D7B26C5-4107-4FEC-AEDC-1716B250A1EF}</a:tableStyleId>
              </a:tblPr>
              <a:tblGrid>
                <a:gridCol w="2453045">
                  <a:extLst>
                    <a:ext uri="{9D8B030D-6E8A-4147-A177-3AD203B41FA5}">
                      <a16:colId xmlns:a16="http://schemas.microsoft.com/office/drawing/2014/main" val="439288081"/>
                    </a:ext>
                  </a:extLst>
                </a:gridCol>
                <a:gridCol w="2453045">
                  <a:extLst>
                    <a:ext uri="{9D8B030D-6E8A-4147-A177-3AD203B41FA5}">
                      <a16:colId xmlns:a16="http://schemas.microsoft.com/office/drawing/2014/main" val="2975529094"/>
                    </a:ext>
                  </a:extLst>
                </a:gridCol>
                <a:gridCol w="2453045">
                  <a:extLst>
                    <a:ext uri="{9D8B030D-6E8A-4147-A177-3AD203B41FA5}">
                      <a16:colId xmlns:a16="http://schemas.microsoft.com/office/drawing/2014/main" val="1260299365"/>
                    </a:ext>
                  </a:extLst>
                </a:gridCol>
              </a:tblGrid>
              <a:tr h="370840">
                <a:tc>
                  <a:txBody>
                    <a:bodyPr/>
                    <a:lstStyle/>
                    <a:p>
                      <a:pPr algn="ctr"/>
                      <a:endParaRPr lang="en-US" dirty="0"/>
                    </a:p>
                  </a:txBody>
                  <a:tcPr/>
                </a:tc>
                <a:tc>
                  <a:txBody>
                    <a:bodyPr/>
                    <a:lstStyle/>
                    <a:p>
                      <a:pPr algn="ctr"/>
                      <a:r>
                        <a:rPr lang="en-US" dirty="0"/>
                        <a:t>SUNDAE - AES</a:t>
                      </a:r>
                    </a:p>
                  </a:txBody>
                  <a:tcPr/>
                </a:tc>
                <a:tc>
                  <a:txBody>
                    <a:bodyPr/>
                    <a:lstStyle/>
                    <a:p>
                      <a:pPr algn="ctr"/>
                      <a:r>
                        <a:rPr lang="en-US" dirty="0"/>
                        <a:t>ESTATE -AES</a:t>
                      </a:r>
                    </a:p>
                  </a:txBody>
                  <a:tcPr/>
                </a:tc>
                <a:extLst>
                  <a:ext uri="{0D108BD9-81ED-4DB2-BD59-A6C34878D82A}">
                    <a16:rowId xmlns:a16="http://schemas.microsoft.com/office/drawing/2014/main" val="1165591001"/>
                  </a:ext>
                </a:extLst>
              </a:tr>
              <a:tr h="370840">
                <a:tc>
                  <a:txBody>
                    <a:bodyPr/>
                    <a:lstStyle/>
                    <a:p>
                      <a:pPr algn="ctr"/>
                      <a:r>
                        <a:rPr lang="en-US" dirty="0"/>
                        <a:t>Message length (bytes)</a:t>
                      </a:r>
                    </a:p>
                  </a:txBody>
                  <a:tcPr/>
                </a:tc>
                <a:tc>
                  <a:txBody>
                    <a:bodyPr/>
                    <a:lstStyle/>
                    <a:p>
                      <a:pPr algn="ctr"/>
                      <a:r>
                        <a:rPr lang="en-US" dirty="0"/>
                        <a:t>128</a:t>
                      </a:r>
                    </a:p>
                  </a:txBody>
                  <a:tcPr/>
                </a:tc>
                <a:tc>
                  <a:txBody>
                    <a:bodyPr/>
                    <a:lstStyle/>
                    <a:p>
                      <a:pPr algn="ctr"/>
                      <a:r>
                        <a:rPr lang="en-US" dirty="0"/>
                        <a:t>128</a:t>
                      </a:r>
                    </a:p>
                  </a:txBody>
                  <a:tcPr/>
                </a:tc>
                <a:extLst>
                  <a:ext uri="{0D108BD9-81ED-4DB2-BD59-A6C34878D82A}">
                    <a16:rowId xmlns:a16="http://schemas.microsoft.com/office/drawing/2014/main" val="2270952247"/>
                  </a:ext>
                </a:extLst>
              </a:tr>
              <a:tr h="370840">
                <a:tc>
                  <a:txBody>
                    <a:bodyPr/>
                    <a:lstStyle/>
                    <a:p>
                      <a:pPr algn="ctr"/>
                      <a:r>
                        <a:rPr lang="en-US" dirty="0"/>
                        <a:t>Cycles</a:t>
                      </a:r>
                    </a:p>
                  </a:txBody>
                  <a:tcPr/>
                </a:tc>
                <a:tc>
                  <a:txBody>
                    <a:bodyPr/>
                    <a:lstStyle/>
                    <a:p>
                      <a:pPr algn="ctr"/>
                      <a:r>
                        <a:rPr lang="en-US" dirty="0"/>
                        <a:t>181</a:t>
                      </a:r>
                    </a:p>
                  </a:txBody>
                  <a:tcPr/>
                </a:tc>
                <a:tc>
                  <a:txBody>
                    <a:bodyPr/>
                    <a:lstStyle/>
                    <a:p>
                      <a:pPr algn="ctr"/>
                      <a:r>
                        <a:rPr lang="en-US" dirty="0"/>
                        <a:t>171</a:t>
                      </a:r>
                    </a:p>
                  </a:txBody>
                  <a:tcPr/>
                </a:tc>
                <a:extLst>
                  <a:ext uri="{0D108BD9-81ED-4DB2-BD59-A6C34878D82A}">
                    <a16:rowId xmlns:a16="http://schemas.microsoft.com/office/drawing/2014/main" val="3429025611"/>
                  </a:ext>
                </a:extLst>
              </a:tr>
              <a:tr h="370840">
                <a:tc>
                  <a:txBody>
                    <a:bodyPr/>
                    <a:lstStyle/>
                    <a:p>
                      <a:pPr algn="ctr"/>
                      <a:r>
                        <a:rPr lang="en-US" dirty="0"/>
                        <a:t>Throughput (Mbps)</a:t>
                      </a:r>
                    </a:p>
                  </a:txBody>
                  <a:tcPr/>
                </a:tc>
                <a:tc>
                  <a:txBody>
                    <a:bodyPr/>
                    <a:lstStyle/>
                    <a:p>
                      <a:pPr algn="ctr"/>
                      <a:r>
                        <a:rPr lang="en-US" dirty="0"/>
                        <a:t>1713.13</a:t>
                      </a:r>
                    </a:p>
                  </a:txBody>
                  <a:tcPr/>
                </a:tc>
                <a:tc>
                  <a:txBody>
                    <a:bodyPr/>
                    <a:lstStyle/>
                    <a:p>
                      <a:pPr algn="ctr"/>
                      <a:r>
                        <a:rPr lang="en-US" dirty="0"/>
                        <a:t>1814.46</a:t>
                      </a:r>
                    </a:p>
                  </a:txBody>
                  <a:tcPr/>
                </a:tc>
                <a:extLst>
                  <a:ext uri="{0D108BD9-81ED-4DB2-BD59-A6C34878D82A}">
                    <a16:rowId xmlns:a16="http://schemas.microsoft.com/office/drawing/2014/main" val="2387647182"/>
                  </a:ext>
                </a:extLst>
              </a:tr>
            </a:tbl>
          </a:graphicData>
        </a:graphic>
      </p:graphicFrame>
      <p:sp>
        <p:nvSpPr>
          <p:cNvPr id="5" name="TextBox 4">
            <a:extLst>
              <a:ext uri="{FF2B5EF4-FFF2-40B4-BE49-F238E27FC236}">
                <a16:creationId xmlns:a16="http://schemas.microsoft.com/office/drawing/2014/main" id="{3A83A045-84E0-AA42-BB7D-0ADECC882F57}"/>
              </a:ext>
            </a:extLst>
          </p:cNvPr>
          <p:cNvSpPr txBox="1"/>
          <p:nvPr/>
        </p:nvSpPr>
        <p:spPr>
          <a:xfrm>
            <a:off x="3117239" y="3116964"/>
            <a:ext cx="3162148" cy="369332"/>
          </a:xfrm>
          <a:prstGeom prst="rect">
            <a:avLst/>
          </a:prstGeom>
          <a:noFill/>
        </p:spPr>
        <p:txBody>
          <a:bodyPr wrap="none" rtlCol="0">
            <a:spAutoFit/>
          </a:bodyPr>
          <a:lstStyle/>
          <a:p>
            <a:r>
              <a:rPr lang="en-US" dirty="0"/>
              <a:t>Throughput for short messages </a:t>
            </a:r>
          </a:p>
        </p:txBody>
      </p:sp>
      <p:sp>
        <p:nvSpPr>
          <p:cNvPr id="6" name="TextBox 5">
            <a:extLst>
              <a:ext uri="{FF2B5EF4-FFF2-40B4-BE49-F238E27FC236}">
                <a16:creationId xmlns:a16="http://schemas.microsoft.com/office/drawing/2014/main" id="{E615D736-DBD7-ED4A-A1E3-C6D1A0B8EEB8}"/>
              </a:ext>
            </a:extLst>
          </p:cNvPr>
          <p:cNvSpPr txBox="1"/>
          <p:nvPr/>
        </p:nvSpPr>
        <p:spPr>
          <a:xfrm>
            <a:off x="926757" y="3827073"/>
            <a:ext cx="3439788" cy="1138773"/>
          </a:xfrm>
          <a:prstGeom prst="rect">
            <a:avLst/>
          </a:prstGeom>
          <a:noFill/>
        </p:spPr>
        <p:txBody>
          <a:bodyPr wrap="none" rtlCol="0">
            <a:spAutoFit/>
          </a:bodyPr>
          <a:lstStyle/>
          <a:p>
            <a:r>
              <a:rPr lang="en-US" sz="2800" dirty="0"/>
              <a:t>Primitive calls:</a:t>
            </a:r>
          </a:p>
          <a:p>
            <a:r>
              <a:rPr lang="en-US" dirty="0"/>
              <a:t>	</a:t>
            </a:r>
            <a:r>
              <a:rPr lang="en-US" sz="2000" dirty="0"/>
              <a:t>ESTATE     </a:t>
            </a:r>
            <a:r>
              <a:rPr lang="en-US" sz="2000" dirty="0">
                <a:sym typeface="Wingdings" pitchFamily="2" charset="2"/>
              </a:rPr>
              <a:t>-&gt; a + 2m</a:t>
            </a:r>
          </a:p>
          <a:p>
            <a:r>
              <a:rPr lang="en-US" sz="2000" dirty="0">
                <a:sym typeface="Wingdings" pitchFamily="2" charset="2"/>
              </a:rPr>
              <a:t>	SUNDAE  -&gt; a + 2m + 1</a:t>
            </a:r>
            <a:endParaRPr lang="en-US" dirty="0"/>
          </a:p>
        </p:txBody>
      </p:sp>
      <p:sp>
        <p:nvSpPr>
          <p:cNvPr id="7" name="TextBox 6">
            <a:extLst>
              <a:ext uri="{FF2B5EF4-FFF2-40B4-BE49-F238E27FC236}">
                <a16:creationId xmlns:a16="http://schemas.microsoft.com/office/drawing/2014/main" id="{B7F1D9F4-6F33-E940-880B-038EC27916F4}"/>
              </a:ext>
            </a:extLst>
          </p:cNvPr>
          <p:cNvSpPr txBox="1"/>
          <p:nvPr/>
        </p:nvSpPr>
        <p:spPr>
          <a:xfrm>
            <a:off x="926757" y="5167869"/>
            <a:ext cx="8418267" cy="646331"/>
          </a:xfrm>
          <a:prstGeom prst="rect">
            <a:avLst/>
          </a:prstGeom>
          <a:noFill/>
        </p:spPr>
        <p:txBody>
          <a:bodyPr wrap="none" rtlCol="0">
            <a:spAutoFit/>
          </a:bodyPr>
          <a:lstStyle/>
          <a:p>
            <a:pPr marL="285750" indent="-285750">
              <a:buFont typeface="Arial" panose="020B0604020202020204" pitchFamily="34" charset="0"/>
              <a:buChar char="•"/>
            </a:pPr>
            <a:r>
              <a:rPr lang="en-US" dirty="0"/>
              <a:t>SUNDAE has one additional call to differentiate the emptiness of data</a:t>
            </a:r>
          </a:p>
          <a:p>
            <a:pPr marL="285750" indent="-285750">
              <a:buFont typeface="Arial" panose="020B0604020202020204" pitchFamily="34" charset="0"/>
              <a:buChar char="•"/>
            </a:pPr>
            <a:r>
              <a:rPr lang="en-US" dirty="0"/>
              <a:t>ESTATE uses tweak to differentiate the data which is very efficient for short messages</a:t>
            </a:r>
          </a:p>
        </p:txBody>
      </p:sp>
      <p:sp>
        <p:nvSpPr>
          <p:cNvPr id="9" name="Slide Number Placeholder 8">
            <a:extLst>
              <a:ext uri="{FF2B5EF4-FFF2-40B4-BE49-F238E27FC236}">
                <a16:creationId xmlns:a16="http://schemas.microsoft.com/office/drawing/2014/main" id="{60136A3D-8009-AA45-92D2-26DA42122BD3}"/>
              </a:ext>
            </a:extLst>
          </p:cNvPr>
          <p:cNvSpPr>
            <a:spLocks noGrp="1"/>
          </p:cNvSpPr>
          <p:nvPr>
            <p:ph type="sldNum" sz="quarter" idx="12"/>
          </p:nvPr>
        </p:nvSpPr>
        <p:spPr/>
        <p:txBody>
          <a:bodyPr/>
          <a:lstStyle/>
          <a:p>
            <a:fld id="{FAEF9944-A4F6-4C59-AEBD-678D6480B8EA}" type="slidenum">
              <a:rPr lang="en-US" smtClean="0"/>
              <a:pPr/>
              <a:t>27</a:t>
            </a:fld>
            <a:endParaRPr lang="en-US" dirty="0"/>
          </a:p>
        </p:txBody>
      </p:sp>
    </p:spTree>
    <p:extLst>
      <p:ext uri="{BB962C8B-B14F-4D97-AF65-F5344CB8AC3E}">
        <p14:creationId xmlns:p14="http://schemas.microsoft.com/office/powerpoint/2010/main" val="3143595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5FC9-29BE-9B4B-A94F-B51AE49C69AD}"/>
              </a:ext>
            </a:extLst>
          </p:cNvPr>
          <p:cNvSpPr>
            <a:spLocks noGrp="1"/>
          </p:cNvSpPr>
          <p:nvPr>
            <p:ph type="title"/>
          </p:nvPr>
        </p:nvSpPr>
        <p:spPr>
          <a:xfrm>
            <a:off x="838200" y="365125"/>
            <a:ext cx="10515600" cy="845837"/>
          </a:xfrm>
        </p:spPr>
        <p:txBody>
          <a:bodyPr/>
          <a:lstStyle/>
          <a:p>
            <a:r>
              <a:rPr lang="en-US" b="1" dirty="0"/>
              <a:t>Future Scope</a:t>
            </a:r>
          </a:p>
        </p:txBody>
      </p:sp>
      <p:sp>
        <p:nvSpPr>
          <p:cNvPr id="3" name="Content Placeholder 2">
            <a:extLst>
              <a:ext uri="{FF2B5EF4-FFF2-40B4-BE49-F238E27FC236}">
                <a16:creationId xmlns:a16="http://schemas.microsoft.com/office/drawing/2014/main" id="{B10A1B8B-18AC-884E-9E53-CD0244EE55AA}"/>
              </a:ext>
            </a:extLst>
          </p:cNvPr>
          <p:cNvSpPr>
            <a:spLocks noGrp="1"/>
          </p:cNvSpPr>
          <p:nvPr>
            <p:ph idx="1"/>
          </p:nvPr>
        </p:nvSpPr>
        <p:spPr>
          <a:xfrm>
            <a:off x="838200" y="1526875"/>
            <a:ext cx="10515600" cy="3761818"/>
          </a:xfrm>
        </p:spPr>
        <p:txBody>
          <a:bodyPr/>
          <a:lstStyle/>
          <a:p>
            <a:pPr>
              <a:spcAft>
                <a:spcPts val="600"/>
              </a:spcAft>
            </a:pPr>
            <a:r>
              <a:rPr lang="en-US" dirty="0"/>
              <a:t>FCBC is not so desirable, one can use XCBC, where same key is used for all the block cipher.</a:t>
            </a:r>
          </a:p>
          <a:p>
            <a:pPr>
              <a:spcAft>
                <a:spcPts val="600"/>
              </a:spcAft>
            </a:pPr>
            <a:r>
              <a:rPr lang="en-US" dirty="0"/>
              <a:t>May be there is a chance of attack in MAC-then-encrypt method, alternative option is use of encrypt-then-MAC.</a:t>
            </a:r>
          </a:p>
          <a:p>
            <a:r>
              <a:rPr lang="en-CA" dirty="0"/>
              <a:t>Design of the algorithm: what if the user wants to verify the encrypted text before decrypting it? It is not possible with this scenario, firstly decrypting the cipher text and second, using FCBC to check the integrity of the message. </a:t>
            </a:r>
            <a:endParaRPr lang="en-US" dirty="0"/>
          </a:p>
          <a:p>
            <a:endParaRPr lang="en-US" dirty="0"/>
          </a:p>
        </p:txBody>
      </p:sp>
      <p:sp>
        <p:nvSpPr>
          <p:cNvPr id="6" name="Slide Number Placeholder 5">
            <a:extLst>
              <a:ext uri="{FF2B5EF4-FFF2-40B4-BE49-F238E27FC236}">
                <a16:creationId xmlns:a16="http://schemas.microsoft.com/office/drawing/2014/main" id="{C9B3EE71-41F6-A944-9878-D8F87A3D64FA}"/>
              </a:ext>
            </a:extLst>
          </p:cNvPr>
          <p:cNvSpPr>
            <a:spLocks noGrp="1"/>
          </p:cNvSpPr>
          <p:nvPr>
            <p:ph type="sldNum" sz="quarter" idx="12"/>
          </p:nvPr>
        </p:nvSpPr>
        <p:spPr/>
        <p:txBody>
          <a:bodyPr/>
          <a:lstStyle/>
          <a:p>
            <a:fld id="{FAEF9944-A4F6-4C59-AEBD-678D6480B8EA}" type="slidenum">
              <a:rPr lang="en-US" smtClean="0"/>
              <a:pPr/>
              <a:t>28</a:t>
            </a:fld>
            <a:endParaRPr lang="en-US" dirty="0"/>
          </a:p>
        </p:txBody>
      </p:sp>
    </p:spTree>
    <p:extLst>
      <p:ext uri="{BB962C8B-B14F-4D97-AF65-F5344CB8AC3E}">
        <p14:creationId xmlns:p14="http://schemas.microsoft.com/office/powerpoint/2010/main" val="3442119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E1A4-A0EC-9C4B-BD10-FD9A914667B3}"/>
              </a:ext>
            </a:extLst>
          </p:cNvPr>
          <p:cNvSpPr>
            <a:spLocks noGrp="1"/>
          </p:cNvSpPr>
          <p:nvPr>
            <p:ph type="title"/>
          </p:nvPr>
        </p:nvSpPr>
        <p:spPr>
          <a:xfrm>
            <a:off x="838200" y="365125"/>
            <a:ext cx="10515600" cy="882907"/>
          </a:xfrm>
        </p:spPr>
        <p:txBody>
          <a:bodyPr/>
          <a:lstStyle/>
          <a:p>
            <a:r>
              <a:rPr lang="en-US" b="1" dirty="0"/>
              <a:t>References</a:t>
            </a:r>
          </a:p>
        </p:txBody>
      </p:sp>
      <p:graphicFrame>
        <p:nvGraphicFramePr>
          <p:cNvPr id="4" name="Table 3">
            <a:extLst>
              <a:ext uri="{FF2B5EF4-FFF2-40B4-BE49-F238E27FC236}">
                <a16:creationId xmlns:a16="http://schemas.microsoft.com/office/drawing/2014/main" id="{4E4DBE9F-6EB0-6D41-8692-F3542851FE96}"/>
              </a:ext>
            </a:extLst>
          </p:cNvPr>
          <p:cNvGraphicFramePr>
            <a:graphicFrameLocks noGrp="1"/>
          </p:cNvGraphicFramePr>
          <p:nvPr>
            <p:extLst>
              <p:ext uri="{D42A27DB-BD31-4B8C-83A1-F6EECF244321}">
                <p14:modId xmlns:p14="http://schemas.microsoft.com/office/powerpoint/2010/main" val="3141375788"/>
              </p:ext>
            </p:extLst>
          </p:nvPr>
        </p:nvGraphicFramePr>
        <p:xfrm>
          <a:off x="986480" y="1383956"/>
          <a:ext cx="9516762" cy="4335780"/>
        </p:xfrm>
        <a:graphic>
          <a:graphicData uri="http://schemas.openxmlformats.org/drawingml/2006/table">
            <a:tbl>
              <a:tblPr firstRow="1" firstCol="1" bandRow="1">
                <a:tableStyleId>{2D5ABB26-0587-4C30-8999-92F81FD0307C}</a:tableStyleId>
              </a:tblPr>
              <a:tblGrid>
                <a:gridCol w="9516762">
                  <a:extLst>
                    <a:ext uri="{9D8B030D-6E8A-4147-A177-3AD203B41FA5}">
                      <a16:colId xmlns:a16="http://schemas.microsoft.com/office/drawing/2014/main" val="2136297765"/>
                    </a:ext>
                  </a:extLst>
                </a:gridCol>
              </a:tblGrid>
              <a:tr h="0">
                <a:tc>
                  <a:txBody>
                    <a:bodyPr/>
                    <a:lstStyle/>
                    <a:p>
                      <a:pPr marL="285750" indent="-285750">
                        <a:lnSpc>
                          <a:spcPct val="100000"/>
                        </a:lnSpc>
                        <a:spcAft>
                          <a:spcPts val="600"/>
                        </a:spcAft>
                        <a:buFont typeface="Arial" panose="020B0604020202020204" pitchFamily="34" charset="0"/>
                        <a:buChar char="•"/>
                      </a:pPr>
                      <a:r>
                        <a:rPr lang="en-CA" sz="1600" dirty="0">
                          <a:effectLst/>
                        </a:rPr>
                        <a:t>N. D. A. J. C. M. L. M. N. Y. S. Avik Chakraborti, "ESTATE," p. 22, March 29, 2019.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673987941"/>
                  </a:ext>
                </a:extLst>
              </a:tr>
              <a:tr h="0">
                <a:tc>
                  <a:txBody>
                    <a:bodyPr/>
                    <a:lstStyle/>
                    <a:p>
                      <a:pPr marL="285750" indent="-285750">
                        <a:lnSpc>
                          <a:spcPct val="100000"/>
                        </a:lnSpc>
                        <a:spcAft>
                          <a:spcPts val="600"/>
                        </a:spcAft>
                        <a:buFont typeface="Arial" panose="020B0604020202020204" pitchFamily="34" charset="0"/>
                        <a:buChar char="•"/>
                      </a:pPr>
                      <a:r>
                        <a:rPr lang="en-CA" sz="1600" dirty="0">
                          <a:effectLst/>
                        </a:rPr>
                        <a:t>A. B. A. L. E. T. Subhadeep Banik, "SUNDAE: Small Universal Deterministic Authenticated Encryption for the Internet of Things," p. 35, 2018.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287111981"/>
                  </a:ext>
                </a:extLst>
              </a:tr>
              <a:tr h="0">
                <a:tc>
                  <a:txBody>
                    <a:bodyPr/>
                    <a:lstStyle/>
                    <a:p>
                      <a:pPr marL="285750" indent="-285750">
                        <a:lnSpc>
                          <a:spcPct val="100000"/>
                        </a:lnSpc>
                        <a:buFont typeface="Arial" panose="020B0604020202020204" pitchFamily="34" charset="0"/>
                        <a:buChar char="•"/>
                      </a:pPr>
                      <a:r>
                        <a:rPr lang="en-CA" sz="1600" dirty="0">
                          <a:effectLst/>
                        </a:rPr>
                        <a:t>P. W. H. H. Ping Zhang, "The INT-RUP Security of OCB with Intermediate (Parity) Checksum," p. 34.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287828387"/>
                  </a:ext>
                </a:extLst>
              </a:tr>
              <a:tr h="0">
                <a:tc>
                  <a:txBody>
                    <a:bodyPr/>
                    <a:lstStyle/>
                    <a:p>
                      <a:pPr marL="285750" indent="-285750">
                        <a:lnSpc>
                          <a:spcPct val="100000"/>
                        </a:lnSpc>
                        <a:buFont typeface="Arial" panose="020B0604020202020204" pitchFamily="34" charset="0"/>
                        <a:buChar char="•"/>
                      </a:pPr>
                      <a:r>
                        <a:rPr lang="en-CA" sz="1600">
                          <a:effectLst/>
                        </a:rPr>
                        <a:t>P. R. John Black, "CBC MACs for Arbitrary-Length Messages: The Three-Key Constructions," p. 19, 2000.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35159570"/>
                  </a:ext>
                </a:extLst>
              </a:tr>
              <a:tr h="0">
                <a:tc>
                  <a:txBody>
                    <a:bodyPr/>
                    <a:lstStyle/>
                    <a:p>
                      <a:pPr marL="285750" indent="-285750">
                        <a:lnSpc>
                          <a:spcPct val="100000"/>
                        </a:lnSpc>
                        <a:buFont typeface="Arial" panose="020B0604020202020204" pitchFamily="34" charset="0"/>
                        <a:buChar char="•"/>
                      </a:pPr>
                      <a:r>
                        <a:rPr lang="en-CA" sz="1600" dirty="0">
                          <a:effectLst/>
                        </a:rPr>
                        <a:t>A. R. R. Mohan H.S, "REVISED AES AND ITS MODES OF OPERATION," International Journal of Information Technology and Knowledge Management, p. 8, June, 2012.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628847273"/>
                  </a:ext>
                </a:extLst>
              </a:tr>
              <a:tr h="0">
                <a:tc>
                  <a:txBody>
                    <a:bodyPr/>
                    <a:lstStyle/>
                    <a:p>
                      <a:pPr marL="285750" indent="-285750">
                        <a:lnSpc>
                          <a:spcPct val="100000"/>
                        </a:lnSpc>
                        <a:buFont typeface="Arial" panose="020B0604020202020204" pitchFamily="34" charset="0"/>
                        <a:buChar char="•"/>
                      </a:pPr>
                      <a:r>
                        <a:rPr lang="en-CA" sz="1600">
                          <a:effectLst/>
                        </a:rPr>
                        <a:t>M. Dworkin, "Recommendation for Block Cipher Modes of Operation," NIST, p. 65, 2001.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02165108"/>
                  </a:ext>
                </a:extLst>
              </a:tr>
              <a:tr h="0">
                <a:tc>
                  <a:txBody>
                    <a:bodyPr/>
                    <a:lstStyle/>
                    <a:p>
                      <a:pPr marL="285750" indent="-285750">
                        <a:lnSpc>
                          <a:spcPct val="100000"/>
                        </a:lnSpc>
                        <a:buFont typeface="Arial" panose="020B0604020202020204" pitchFamily="34" charset="0"/>
                        <a:buChar char="•"/>
                      </a:pPr>
                      <a:r>
                        <a:rPr lang="en-CA" sz="1600">
                          <a:effectLst/>
                        </a:rPr>
                        <a:t>"ADVANCED ENCRYPTION STANDARD (AES)," Federal Information Processing Standards Publication 197, p. 51, November, 2001.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456741187"/>
                  </a:ext>
                </a:extLst>
              </a:tr>
              <a:tr h="0">
                <a:tc>
                  <a:txBody>
                    <a:bodyPr/>
                    <a:lstStyle/>
                    <a:p>
                      <a:pPr marL="285750" indent="-285750">
                        <a:lnSpc>
                          <a:spcPct val="100000"/>
                        </a:lnSpc>
                        <a:buFont typeface="Arial" panose="020B0604020202020204" pitchFamily="34" charset="0"/>
                        <a:buChar char="•"/>
                      </a:pPr>
                      <a:r>
                        <a:rPr lang="en-CA" sz="1600">
                          <a:effectLst/>
                        </a:rPr>
                        <a:t>S. K. P. T. P. Y. S. S. M. S. Y. T. Subhadeep Banik, "GIFT: A Small Present Towards Reaching the Limit of Lightweight Encryption," p. 50, 2017. </a:t>
                      </a:r>
                      <a:endParaRPr lang="en-CA"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824327071"/>
                  </a:ext>
                </a:extLst>
              </a:tr>
              <a:tr h="0">
                <a:tc>
                  <a:txBody>
                    <a:bodyPr/>
                    <a:lstStyle/>
                    <a:p>
                      <a:pPr marL="285750" indent="-285750">
                        <a:lnSpc>
                          <a:spcPct val="100000"/>
                        </a:lnSpc>
                        <a:buFont typeface="Arial" panose="020B0604020202020204" pitchFamily="34" charset="0"/>
                        <a:buChar char="•"/>
                      </a:pPr>
                      <a:r>
                        <a:rPr lang="en-CA" sz="1600" dirty="0">
                          <a:effectLst/>
                        </a:rPr>
                        <a:t>A. B. A. L. B. M. N. M. a. K. Y. Elena Andreeva, "How to securely release unverified plaintext in authenticated encryption," 20th International Conference on the Theory and Application of Cryptology and Information Security, Kaoshiung, Taiwan, R.O.C., p. 105–125, 2014.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815548942"/>
                  </a:ext>
                </a:extLst>
              </a:tr>
              <a:tr h="0">
                <a:tc>
                  <a:txBody>
                    <a:bodyPr/>
                    <a:lstStyle/>
                    <a:p>
                      <a:pPr marL="285750" indent="-285750">
                        <a:lnSpc>
                          <a:spcPct val="100000"/>
                        </a:lnSpc>
                        <a:buFont typeface="Arial" panose="020B0604020202020204" pitchFamily="34" charset="0"/>
                        <a:buChar char="•"/>
                      </a:pPr>
                      <a:r>
                        <a:rPr lang="en-CA" sz="1600" dirty="0">
                          <a:effectLst/>
                        </a:rPr>
                        <a:t>N. D. A. J. C. M. L. M. N. Y. S. Avik Chakraborti, "Elastic-Tweak: A Framework for Short Tweak Tweakable Block Cipher," p. 39. </a:t>
                      </a:r>
                      <a:endPar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382309075"/>
                  </a:ext>
                </a:extLst>
              </a:tr>
            </a:tbl>
          </a:graphicData>
        </a:graphic>
      </p:graphicFrame>
      <p:sp>
        <p:nvSpPr>
          <p:cNvPr id="6" name="Slide Number Placeholder 5">
            <a:extLst>
              <a:ext uri="{FF2B5EF4-FFF2-40B4-BE49-F238E27FC236}">
                <a16:creationId xmlns:a16="http://schemas.microsoft.com/office/drawing/2014/main" id="{E59CB4DA-1247-CB44-9ECD-2CF8C5B4452E}"/>
              </a:ext>
            </a:extLst>
          </p:cNvPr>
          <p:cNvSpPr>
            <a:spLocks noGrp="1"/>
          </p:cNvSpPr>
          <p:nvPr>
            <p:ph type="sldNum" sz="quarter" idx="12"/>
          </p:nvPr>
        </p:nvSpPr>
        <p:spPr/>
        <p:txBody>
          <a:bodyPr/>
          <a:lstStyle/>
          <a:p>
            <a:fld id="{FAEF9944-A4F6-4C59-AEBD-678D6480B8EA}" type="slidenum">
              <a:rPr lang="en-US" smtClean="0"/>
              <a:pPr/>
              <a:t>29</a:t>
            </a:fld>
            <a:endParaRPr lang="en-US" dirty="0"/>
          </a:p>
        </p:txBody>
      </p:sp>
    </p:spTree>
    <p:extLst>
      <p:ext uri="{BB962C8B-B14F-4D97-AF65-F5344CB8AC3E}">
        <p14:creationId xmlns:p14="http://schemas.microsoft.com/office/powerpoint/2010/main" val="260770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D29B-80F3-DE4A-A0D1-AE6411F72997}"/>
              </a:ext>
            </a:extLst>
          </p:cNvPr>
          <p:cNvSpPr>
            <a:spLocks noGrp="1"/>
          </p:cNvSpPr>
          <p:nvPr>
            <p:ph type="title"/>
          </p:nvPr>
        </p:nvSpPr>
        <p:spPr>
          <a:xfrm>
            <a:off x="838200" y="365125"/>
            <a:ext cx="10515600" cy="746983"/>
          </a:xfrm>
        </p:spPr>
        <p:txBody>
          <a:bodyPr/>
          <a:lstStyle/>
          <a:p>
            <a:r>
              <a:rPr lang="en-US" b="1" dirty="0"/>
              <a:t>ESTATE</a:t>
            </a:r>
          </a:p>
        </p:txBody>
      </p:sp>
      <p:sp>
        <p:nvSpPr>
          <p:cNvPr id="3" name="Content Placeholder 2">
            <a:extLst>
              <a:ext uri="{FF2B5EF4-FFF2-40B4-BE49-F238E27FC236}">
                <a16:creationId xmlns:a16="http://schemas.microsoft.com/office/drawing/2014/main" id="{713C54DD-4029-0A4D-A0AA-F86AA2029C31}"/>
              </a:ext>
            </a:extLst>
          </p:cNvPr>
          <p:cNvSpPr>
            <a:spLocks noGrp="1"/>
          </p:cNvSpPr>
          <p:nvPr>
            <p:ph idx="1"/>
          </p:nvPr>
        </p:nvSpPr>
        <p:spPr>
          <a:xfrm>
            <a:off x="838200" y="1393138"/>
            <a:ext cx="10515600" cy="4351338"/>
          </a:xfrm>
        </p:spPr>
        <p:txBody>
          <a:bodyPr/>
          <a:lstStyle/>
          <a:p>
            <a:r>
              <a:rPr lang="en-US" b="1" dirty="0"/>
              <a:t>E</a:t>
            </a:r>
            <a:r>
              <a:rPr lang="en-US" dirty="0"/>
              <a:t>nergy efficient and </a:t>
            </a:r>
            <a:r>
              <a:rPr lang="en-US" b="1" dirty="0"/>
              <a:t>S</a:t>
            </a:r>
            <a:r>
              <a:rPr lang="en-US" dirty="0"/>
              <a:t>ingle-state </a:t>
            </a:r>
            <a:r>
              <a:rPr lang="en-US" b="1" dirty="0"/>
              <a:t>T</a:t>
            </a:r>
            <a:r>
              <a:rPr lang="en-US" dirty="0"/>
              <a:t>weakable block cipher based M</a:t>
            </a:r>
            <a:r>
              <a:rPr lang="en-US" b="1" dirty="0"/>
              <a:t>A</a:t>
            </a:r>
            <a:r>
              <a:rPr lang="en-US" dirty="0"/>
              <a:t>C-</a:t>
            </a:r>
            <a:r>
              <a:rPr lang="en-US" b="1" dirty="0"/>
              <a:t>T</a:t>
            </a:r>
            <a:r>
              <a:rPr lang="en-US" dirty="0"/>
              <a:t>hen-</a:t>
            </a:r>
            <a:r>
              <a:rPr lang="en-US" b="1" dirty="0"/>
              <a:t>E</a:t>
            </a:r>
            <a:r>
              <a:rPr lang="en-US" dirty="0"/>
              <a:t>ncrypt</a:t>
            </a:r>
          </a:p>
          <a:p>
            <a:r>
              <a:rPr lang="en-US" dirty="0"/>
              <a:t>Improved version of SUNDAE (2018)</a:t>
            </a:r>
          </a:p>
          <a:p>
            <a:pPr>
              <a:spcAft>
                <a:spcPts val="600"/>
              </a:spcAft>
            </a:pPr>
            <a:r>
              <a:rPr lang="en-US" dirty="0"/>
              <a:t>ESTATE used:</a:t>
            </a:r>
          </a:p>
          <a:p>
            <a:pPr marL="914400" lvl="2" indent="0">
              <a:buNone/>
            </a:pPr>
            <a:r>
              <a:rPr lang="en-US" dirty="0"/>
              <a:t>FCBC 	   -&gt;  authentication</a:t>
            </a:r>
          </a:p>
          <a:p>
            <a:pPr marL="914400" lvl="2" indent="0">
              <a:buNone/>
            </a:pPr>
            <a:r>
              <a:rPr lang="en-US" dirty="0"/>
              <a:t>OFB    	   -&gt;  encryption</a:t>
            </a:r>
          </a:p>
          <a:p>
            <a:pPr marL="914400" lvl="2" indent="0">
              <a:buNone/>
            </a:pPr>
            <a:r>
              <a:rPr lang="en-US" dirty="0"/>
              <a:t>TweAES     -&gt;  tweakable block cipher</a:t>
            </a:r>
          </a:p>
          <a:p>
            <a:pPr marL="914400" lvl="2" indent="0">
              <a:buNone/>
            </a:pPr>
            <a:r>
              <a:rPr lang="en-US" dirty="0"/>
              <a:t>TweGIFT    -&gt;  tweakable block cipher</a:t>
            </a:r>
          </a:p>
          <a:p>
            <a:pPr marL="914400" lvl="2" indent="0">
              <a:buNone/>
            </a:pPr>
            <a:r>
              <a:rPr lang="en-US" dirty="0"/>
              <a:t>AEAD  	    -&gt;  encryption mode</a:t>
            </a:r>
          </a:p>
          <a:p>
            <a:pPr marL="0" indent="0">
              <a:buNone/>
            </a:pPr>
            <a:endParaRPr lang="en-US" dirty="0"/>
          </a:p>
        </p:txBody>
      </p:sp>
      <p:pic>
        <p:nvPicPr>
          <p:cNvPr id="5" name="Picture 4" descr="A picture containing grass, tree, outdoor, green&#10;&#10;Description automatically generated">
            <a:extLst>
              <a:ext uri="{FF2B5EF4-FFF2-40B4-BE49-F238E27FC236}">
                <a16:creationId xmlns:a16="http://schemas.microsoft.com/office/drawing/2014/main" id="{7CC85E33-4D85-E34A-8C90-C3B3F04A9E54}"/>
              </a:ext>
            </a:extLst>
          </p:cNvPr>
          <p:cNvPicPr>
            <a:picLocks noChangeAspect="1"/>
          </p:cNvPicPr>
          <p:nvPr/>
        </p:nvPicPr>
        <p:blipFill>
          <a:blip r:embed="rId2"/>
          <a:stretch>
            <a:fillRect/>
          </a:stretch>
        </p:blipFill>
        <p:spPr>
          <a:xfrm>
            <a:off x="6827520" y="3702711"/>
            <a:ext cx="4526280" cy="2547649"/>
          </a:xfrm>
          <a:prstGeom prst="rect">
            <a:avLst/>
          </a:prstGeom>
        </p:spPr>
      </p:pic>
      <p:sp>
        <p:nvSpPr>
          <p:cNvPr id="7" name="Slide Number Placeholder 6">
            <a:extLst>
              <a:ext uri="{FF2B5EF4-FFF2-40B4-BE49-F238E27FC236}">
                <a16:creationId xmlns:a16="http://schemas.microsoft.com/office/drawing/2014/main" id="{3455A065-16E2-E34E-9096-8CA306C0F3BD}"/>
              </a:ext>
            </a:extLst>
          </p:cNvPr>
          <p:cNvSpPr>
            <a:spLocks noGrp="1"/>
          </p:cNvSpPr>
          <p:nvPr>
            <p:ph type="sldNum" sz="quarter" idx="12"/>
          </p:nvPr>
        </p:nvSpPr>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2201350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6CCC-C325-6A47-A26D-09F459D4E017}"/>
              </a:ext>
            </a:extLst>
          </p:cNvPr>
          <p:cNvSpPr>
            <a:spLocks noGrp="1"/>
          </p:cNvSpPr>
          <p:nvPr>
            <p:ph type="title"/>
          </p:nvPr>
        </p:nvSpPr>
        <p:spPr>
          <a:xfrm>
            <a:off x="838200" y="2766218"/>
            <a:ext cx="10515600" cy="1325563"/>
          </a:xfrm>
        </p:spPr>
        <p:txBody>
          <a:bodyPr>
            <a:normAutofit/>
          </a:bodyPr>
          <a:lstStyle/>
          <a:p>
            <a:pPr algn="ctr"/>
            <a:r>
              <a:rPr lang="en-US" sz="5400" b="1" dirty="0"/>
              <a:t>Thank you</a:t>
            </a:r>
          </a:p>
        </p:txBody>
      </p:sp>
      <p:sp>
        <p:nvSpPr>
          <p:cNvPr id="5" name="Slide Number Placeholder 4">
            <a:extLst>
              <a:ext uri="{FF2B5EF4-FFF2-40B4-BE49-F238E27FC236}">
                <a16:creationId xmlns:a16="http://schemas.microsoft.com/office/drawing/2014/main" id="{90321B70-557C-3244-BFA9-B17814CB7B87}"/>
              </a:ext>
            </a:extLst>
          </p:cNvPr>
          <p:cNvSpPr>
            <a:spLocks noGrp="1"/>
          </p:cNvSpPr>
          <p:nvPr>
            <p:ph type="sldNum" sz="quarter" idx="12"/>
          </p:nvPr>
        </p:nvSpPr>
        <p:spPr/>
        <p:txBody>
          <a:bodyPr/>
          <a:lstStyle/>
          <a:p>
            <a:fld id="{FAEF9944-A4F6-4C59-AEBD-678D6480B8EA}" type="slidenum">
              <a:rPr lang="en-US" smtClean="0"/>
              <a:pPr/>
              <a:t>30</a:t>
            </a:fld>
            <a:endParaRPr lang="en-US" dirty="0"/>
          </a:p>
        </p:txBody>
      </p:sp>
    </p:spTree>
    <p:extLst>
      <p:ext uri="{BB962C8B-B14F-4D97-AF65-F5344CB8AC3E}">
        <p14:creationId xmlns:p14="http://schemas.microsoft.com/office/powerpoint/2010/main" val="199982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D09C-5392-6649-AFA5-2F8C5805FB53}"/>
              </a:ext>
            </a:extLst>
          </p:cNvPr>
          <p:cNvSpPr>
            <a:spLocks noGrp="1"/>
          </p:cNvSpPr>
          <p:nvPr>
            <p:ph type="title"/>
          </p:nvPr>
        </p:nvSpPr>
        <p:spPr>
          <a:xfrm>
            <a:off x="838200" y="365125"/>
            <a:ext cx="10515600" cy="784053"/>
          </a:xfrm>
        </p:spPr>
        <p:txBody>
          <a:bodyPr/>
          <a:lstStyle/>
          <a:p>
            <a:r>
              <a:rPr lang="en-US" b="1" dirty="0"/>
              <a:t>SUNDAE</a:t>
            </a:r>
          </a:p>
        </p:txBody>
      </p:sp>
      <p:sp>
        <p:nvSpPr>
          <p:cNvPr id="3" name="Content Placeholder 2">
            <a:extLst>
              <a:ext uri="{FF2B5EF4-FFF2-40B4-BE49-F238E27FC236}">
                <a16:creationId xmlns:a16="http://schemas.microsoft.com/office/drawing/2014/main" id="{7956D946-77BC-9B4B-9AB2-97BA439F9827}"/>
              </a:ext>
            </a:extLst>
          </p:cNvPr>
          <p:cNvSpPr>
            <a:spLocks noGrp="1"/>
          </p:cNvSpPr>
          <p:nvPr>
            <p:ph idx="1"/>
          </p:nvPr>
        </p:nvSpPr>
        <p:spPr>
          <a:xfrm>
            <a:off x="838200" y="1393138"/>
            <a:ext cx="10515600" cy="4351338"/>
          </a:xfrm>
        </p:spPr>
        <p:txBody>
          <a:bodyPr/>
          <a:lstStyle/>
          <a:p>
            <a:r>
              <a:rPr lang="en-US" b="1" dirty="0"/>
              <a:t>S</a:t>
            </a:r>
            <a:r>
              <a:rPr lang="en-US" dirty="0"/>
              <a:t>mall </a:t>
            </a:r>
            <a:r>
              <a:rPr lang="en-US" b="1" dirty="0"/>
              <a:t>Un</a:t>
            </a:r>
            <a:r>
              <a:rPr lang="en-US" dirty="0"/>
              <a:t>iversal </a:t>
            </a:r>
            <a:r>
              <a:rPr lang="en-US" b="1" dirty="0"/>
              <a:t>D</a:t>
            </a:r>
            <a:r>
              <a:rPr lang="en-US" dirty="0"/>
              <a:t>eterministic </a:t>
            </a:r>
            <a:r>
              <a:rPr lang="en-US" b="1" dirty="0"/>
              <a:t>A</a:t>
            </a:r>
            <a:r>
              <a:rPr lang="en-US" dirty="0"/>
              <a:t>uthenticated </a:t>
            </a:r>
            <a:r>
              <a:rPr lang="en-US" b="1" dirty="0"/>
              <a:t>E</a:t>
            </a:r>
            <a:r>
              <a:rPr lang="en-US" dirty="0"/>
              <a:t>ncryption </a:t>
            </a:r>
          </a:p>
          <a:p>
            <a:r>
              <a:rPr lang="en-US" dirty="0"/>
              <a:t>MAC-then-Encrypt type scheme</a:t>
            </a:r>
          </a:p>
          <a:p>
            <a:pPr lvl="1"/>
            <a:r>
              <a:rPr lang="en-US" dirty="0"/>
              <a:t>MAC -&gt; OMAC</a:t>
            </a:r>
          </a:p>
          <a:p>
            <a:pPr lvl="1"/>
            <a:r>
              <a:rPr lang="en-US" dirty="0"/>
              <a:t>OFB  -&gt; encryption</a:t>
            </a:r>
          </a:p>
          <a:p>
            <a:r>
              <a:rPr lang="en-US" dirty="0"/>
              <a:t>It is nonce-misuse resistant but does not provide RUP security</a:t>
            </a:r>
          </a:p>
          <a:p>
            <a:r>
              <a:rPr lang="en-US" dirty="0"/>
              <a:t>Also requires an additional primitive calls</a:t>
            </a:r>
          </a:p>
          <a:p>
            <a:pPr>
              <a:spcAft>
                <a:spcPts val="600"/>
              </a:spcAft>
            </a:pPr>
            <a:r>
              <a:rPr lang="en-CA" dirty="0"/>
              <a:t>SUNDAE designs have little overhead:</a:t>
            </a:r>
          </a:p>
          <a:p>
            <a:pPr marL="457200" lvl="1" indent="0">
              <a:buNone/>
            </a:pPr>
            <a:r>
              <a:rPr lang="en-CA" sz="1800" dirty="0"/>
              <a:t>Besides an n-bit state, it only requires two XORs block and one </a:t>
            </a:r>
          </a:p>
          <a:p>
            <a:pPr marL="457200" lvl="1" indent="0">
              <a:buNone/>
            </a:pPr>
            <a:r>
              <a:rPr lang="en-CA" sz="1800" dirty="0"/>
              <a:t>or two finite field multiplications with a constant per message. </a:t>
            </a:r>
          </a:p>
          <a:p>
            <a:endParaRPr lang="en-US" sz="1800"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C9754F86-316B-204C-B545-7BE29AA074A2}"/>
              </a:ext>
            </a:extLst>
          </p:cNvPr>
          <p:cNvPicPr>
            <a:picLocks noChangeAspect="1"/>
          </p:cNvPicPr>
          <p:nvPr/>
        </p:nvPicPr>
        <p:blipFill rotWithShape="1">
          <a:blip r:embed="rId2"/>
          <a:srcRect t="20971" b="21733"/>
          <a:stretch/>
        </p:blipFill>
        <p:spPr>
          <a:xfrm>
            <a:off x="8022078" y="4132431"/>
            <a:ext cx="3639901" cy="2085489"/>
          </a:xfrm>
          <a:prstGeom prst="rect">
            <a:avLst/>
          </a:prstGeom>
        </p:spPr>
      </p:pic>
      <p:sp>
        <p:nvSpPr>
          <p:cNvPr id="7" name="Slide Number Placeholder 6">
            <a:extLst>
              <a:ext uri="{FF2B5EF4-FFF2-40B4-BE49-F238E27FC236}">
                <a16:creationId xmlns:a16="http://schemas.microsoft.com/office/drawing/2014/main" id="{FA5A6FAE-CA28-A745-80F9-366C7DBD74CB}"/>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76721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61FF-6896-4041-A48E-67B1EEE76BE8}"/>
              </a:ext>
            </a:extLst>
          </p:cNvPr>
          <p:cNvSpPr>
            <a:spLocks noGrp="1"/>
          </p:cNvSpPr>
          <p:nvPr>
            <p:ph type="title"/>
          </p:nvPr>
        </p:nvSpPr>
        <p:spPr>
          <a:xfrm>
            <a:off x="726989" y="241231"/>
            <a:ext cx="10515600" cy="833480"/>
          </a:xfrm>
        </p:spPr>
        <p:txBody>
          <a:bodyPr/>
          <a:lstStyle/>
          <a:p>
            <a:r>
              <a:rPr lang="en-US" b="1" dirty="0"/>
              <a:t>Motivation For ESTATE Creation</a:t>
            </a:r>
          </a:p>
        </p:txBody>
      </p:sp>
      <p:sp>
        <p:nvSpPr>
          <p:cNvPr id="3" name="Content Placeholder 2">
            <a:extLst>
              <a:ext uri="{FF2B5EF4-FFF2-40B4-BE49-F238E27FC236}">
                <a16:creationId xmlns:a16="http://schemas.microsoft.com/office/drawing/2014/main" id="{CA204813-3F9F-0D4F-9AE5-D6E8151EE582}"/>
              </a:ext>
            </a:extLst>
          </p:cNvPr>
          <p:cNvSpPr>
            <a:spLocks noGrp="1"/>
          </p:cNvSpPr>
          <p:nvPr>
            <p:ph idx="1"/>
          </p:nvPr>
        </p:nvSpPr>
        <p:spPr>
          <a:xfrm>
            <a:off x="949411" y="1253330"/>
            <a:ext cx="10515600" cy="5239543"/>
          </a:xfrm>
        </p:spPr>
        <p:txBody>
          <a:bodyPr/>
          <a:lstStyle/>
          <a:p>
            <a:pPr marL="0" indent="0">
              <a:spcAft>
                <a:spcPts val="600"/>
              </a:spcAft>
              <a:buNone/>
            </a:pPr>
            <a:r>
              <a:rPr lang="en-US" dirty="0"/>
              <a:t>Goal:  Design a block cipher based lightweight AEAD</a:t>
            </a:r>
          </a:p>
          <a:p>
            <a:pPr marL="0" indent="0">
              <a:spcAft>
                <a:spcPts val="600"/>
              </a:spcAft>
              <a:buNone/>
            </a:pPr>
            <a:r>
              <a:rPr lang="en-US" dirty="0"/>
              <a:t>		</a:t>
            </a:r>
            <a:r>
              <a:rPr lang="en-US" sz="2400" dirty="0"/>
              <a:t>Optimal state size like SUNDAE</a:t>
            </a:r>
          </a:p>
          <a:p>
            <a:pPr marL="0" indent="0">
              <a:buNone/>
            </a:pPr>
            <a:r>
              <a:rPr lang="en-US" sz="2400" dirty="0"/>
              <a:t>		Nonce-misuse resistance like SUNDAE</a:t>
            </a:r>
          </a:p>
          <a:p>
            <a:pPr marL="0" indent="0">
              <a:buNone/>
            </a:pPr>
            <a:endParaRPr lang="en-US" sz="2400" dirty="0"/>
          </a:p>
          <a:p>
            <a:pPr marL="0" indent="0">
              <a:buNone/>
            </a:pPr>
            <a:r>
              <a:rPr lang="en-US" dirty="0"/>
              <a:t>Additional :</a:t>
            </a:r>
            <a:r>
              <a:rPr lang="en-US" sz="2400" dirty="0"/>
              <a:t>	</a:t>
            </a:r>
          </a:p>
          <a:p>
            <a:pPr marL="0" indent="0">
              <a:spcAft>
                <a:spcPts val="600"/>
              </a:spcAft>
              <a:buNone/>
            </a:pPr>
            <a:r>
              <a:rPr lang="en-US" sz="2400" dirty="0"/>
              <a:t>		Optimal number of primitive calls</a:t>
            </a:r>
          </a:p>
          <a:p>
            <a:pPr marL="0" indent="0">
              <a:spcAft>
                <a:spcPts val="600"/>
              </a:spcAft>
              <a:buNone/>
            </a:pPr>
            <a:r>
              <a:rPr lang="en-US" sz="2400" dirty="0"/>
              <a:t>		Multiplication free construction</a:t>
            </a:r>
          </a:p>
          <a:p>
            <a:pPr marL="0" indent="0">
              <a:buNone/>
            </a:pPr>
            <a:r>
              <a:rPr lang="en-US" sz="2400" dirty="0"/>
              <a:t>		INT-RUP secure</a:t>
            </a:r>
          </a:p>
          <a:p>
            <a:pPr marL="0" indent="0">
              <a:buNone/>
            </a:pPr>
            <a:endParaRPr lang="en-US" dirty="0"/>
          </a:p>
        </p:txBody>
      </p:sp>
      <p:sp>
        <p:nvSpPr>
          <p:cNvPr id="4" name="TextBox 3">
            <a:extLst>
              <a:ext uri="{FF2B5EF4-FFF2-40B4-BE49-F238E27FC236}">
                <a16:creationId xmlns:a16="http://schemas.microsoft.com/office/drawing/2014/main" id="{86BB3BE3-4034-394A-B9F7-AE6766F68428}"/>
              </a:ext>
            </a:extLst>
          </p:cNvPr>
          <p:cNvSpPr txBox="1"/>
          <p:nvPr/>
        </p:nvSpPr>
        <p:spPr>
          <a:xfrm>
            <a:off x="8457028" y="4961084"/>
            <a:ext cx="3001772" cy="923330"/>
          </a:xfrm>
          <a:prstGeom prst="rect">
            <a:avLst/>
          </a:prstGeom>
          <a:noFill/>
        </p:spPr>
        <p:txBody>
          <a:bodyPr wrap="square" rtlCol="0">
            <a:spAutoFit/>
          </a:bodyPr>
          <a:lstStyle/>
          <a:p>
            <a:r>
              <a:rPr lang="en-US" dirty="0"/>
              <a:t>Adversary should not be able to forge, even when given access to unverified plaintext</a:t>
            </a:r>
          </a:p>
        </p:txBody>
      </p:sp>
      <p:sp>
        <p:nvSpPr>
          <p:cNvPr id="5" name="TextBox 4">
            <a:extLst>
              <a:ext uri="{FF2B5EF4-FFF2-40B4-BE49-F238E27FC236}">
                <a16:creationId xmlns:a16="http://schemas.microsoft.com/office/drawing/2014/main" id="{0BC00867-A9C2-7B48-A94F-485393631B20}"/>
              </a:ext>
            </a:extLst>
          </p:cNvPr>
          <p:cNvSpPr txBox="1"/>
          <p:nvPr/>
        </p:nvSpPr>
        <p:spPr>
          <a:xfrm>
            <a:off x="8401102" y="3833162"/>
            <a:ext cx="2745688" cy="369332"/>
          </a:xfrm>
          <a:prstGeom prst="rect">
            <a:avLst/>
          </a:prstGeom>
          <a:noFill/>
        </p:spPr>
        <p:txBody>
          <a:bodyPr wrap="none" rtlCol="0">
            <a:spAutoFit/>
          </a:bodyPr>
          <a:lstStyle/>
          <a:p>
            <a:r>
              <a:rPr lang="en-US" dirty="0"/>
              <a:t>Almost zero additional calls</a:t>
            </a:r>
          </a:p>
        </p:txBody>
      </p:sp>
      <p:sp>
        <p:nvSpPr>
          <p:cNvPr id="6" name="TextBox 5">
            <a:extLst>
              <a:ext uri="{FF2B5EF4-FFF2-40B4-BE49-F238E27FC236}">
                <a16:creationId xmlns:a16="http://schemas.microsoft.com/office/drawing/2014/main" id="{15BC4101-003E-A440-B2ED-E0D0D26582C4}"/>
              </a:ext>
            </a:extLst>
          </p:cNvPr>
          <p:cNvSpPr txBox="1"/>
          <p:nvPr/>
        </p:nvSpPr>
        <p:spPr>
          <a:xfrm>
            <a:off x="8414608" y="4397123"/>
            <a:ext cx="3777392" cy="369332"/>
          </a:xfrm>
          <a:prstGeom prst="rect">
            <a:avLst/>
          </a:prstGeom>
          <a:noFill/>
        </p:spPr>
        <p:txBody>
          <a:bodyPr wrap="square" rtlCol="0">
            <a:spAutoFit/>
          </a:bodyPr>
          <a:lstStyle/>
          <a:p>
            <a:r>
              <a:rPr lang="en-US" dirty="0"/>
              <a:t>Doesn’t require field multiplication</a:t>
            </a:r>
          </a:p>
        </p:txBody>
      </p:sp>
      <p:sp>
        <p:nvSpPr>
          <p:cNvPr id="7" name="TextBox 6">
            <a:extLst>
              <a:ext uri="{FF2B5EF4-FFF2-40B4-BE49-F238E27FC236}">
                <a16:creationId xmlns:a16="http://schemas.microsoft.com/office/drawing/2014/main" id="{69D9248B-B250-574C-B561-471C4064E8C2}"/>
              </a:ext>
            </a:extLst>
          </p:cNvPr>
          <p:cNvSpPr txBox="1"/>
          <p:nvPr/>
        </p:nvSpPr>
        <p:spPr>
          <a:xfrm>
            <a:off x="8401102" y="2408473"/>
            <a:ext cx="3382130" cy="646331"/>
          </a:xfrm>
          <a:prstGeom prst="rect">
            <a:avLst/>
          </a:prstGeom>
          <a:noFill/>
        </p:spPr>
        <p:txBody>
          <a:bodyPr wrap="square" rtlCol="0">
            <a:spAutoFit/>
          </a:bodyPr>
          <a:lstStyle/>
          <a:p>
            <a:r>
              <a:rPr lang="en-CA" dirty="0"/>
              <a:t>Provides full security even when the nonce can be repeated </a:t>
            </a:r>
            <a:endParaRPr lang="en-US" dirty="0"/>
          </a:p>
        </p:txBody>
      </p:sp>
      <p:sp>
        <p:nvSpPr>
          <p:cNvPr id="8" name="TextBox 7">
            <a:extLst>
              <a:ext uri="{FF2B5EF4-FFF2-40B4-BE49-F238E27FC236}">
                <a16:creationId xmlns:a16="http://schemas.microsoft.com/office/drawing/2014/main" id="{0D903295-6208-A241-AB0A-00EC6009BCCF}"/>
              </a:ext>
            </a:extLst>
          </p:cNvPr>
          <p:cNvSpPr txBox="1"/>
          <p:nvPr/>
        </p:nvSpPr>
        <p:spPr>
          <a:xfrm>
            <a:off x="8390238" y="1866040"/>
            <a:ext cx="1945982" cy="369332"/>
          </a:xfrm>
          <a:prstGeom prst="rect">
            <a:avLst/>
          </a:prstGeom>
          <a:noFill/>
        </p:spPr>
        <p:txBody>
          <a:bodyPr wrap="none" rtlCol="0">
            <a:spAutoFit/>
          </a:bodyPr>
          <a:lstStyle/>
          <a:p>
            <a:r>
              <a:rPr lang="en-CA" dirty="0"/>
              <a:t>Small as block size </a:t>
            </a:r>
            <a:endParaRPr lang="en-US" dirty="0"/>
          </a:p>
        </p:txBody>
      </p:sp>
      <p:cxnSp>
        <p:nvCxnSpPr>
          <p:cNvPr id="13" name="Straight Arrow Connector 12">
            <a:extLst>
              <a:ext uri="{FF2B5EF4-FFF2-40B4-BE49-F238E27FC236}">
                <a16:creationId xmlns:a16="http://schemas.microsoft.com/office/drawing/2014/main" id="{AD0A196A-0178-B94F-806D-C0914E86C132}"/>
              </a:ext>
            </a:extLst>
          </p:cNvPr>
          <p:cNvCxnSpPr>
            <a:cxnSpLocks/>
          </p:cNvCxnSpPr>
          <p:nvPr/>
        </p:nvCxnSpPr>
        <p:spPr>
          <a:xfrm>
            <a:off x="7605839" y="2594200"/>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7E336F6-9DB1-B14E-B86A-C967B2430C65}"/>
              </a:ext>
            </a:extLst>
          </p:cNvPr>
          <p:cNvCxnSpPr>
            <a:cxnSpLocks/>
          </p:cNvCxnSpPr>
          <p:nvPr/>
        </p:nvCxnSpPr>
        <p:spPr>
          <a:xfrm>
            <a:off x="7605839" y="4030185"/>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DD3A44-A4D1-6A42-BBD5-024D02139FC2}"/>
              </a:ext>
            </a:extLst>
          </p:cNvPr>
          <p:cNvCxnSpPr>
            <a:cxnSpLocks/>
          </p:cNvCxnSpPr>
          <p:nvPr/>
        </p:nvCxnSpPr>
        <p:spPr>
          <a:xfrm>
            <a:off x="7605838" y="4585405"/>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E424D9-C8BE-5A4E-9F1C-C6578D567BEB}"/>
              </a:ext>
            </a:extLst>
          </p:cNvPr>
          <p:cNvCxnSpPr>
            <a:cxnSpLocks/>
          </p:cNvCxnSpPr>
          <p:nvPr/>
        </p:nvCxnSpPr>
        <p:spPr>
          <a:xfrm>
            <a:off x="7616705" y="5142306"/>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A76AD4-5CFE-0E4F-8A9E-2556333EE887}"/>
              </a:ext>
            </a:extLst>
          </p:cNvPr>
          <p:cNvCxnSpPr>
            <a:cxnSpLocks/>
          </p:cNvCxnSpPr>
          <p:nvPr/>
        </p:nvCxnSpPr>
        <p:spPr>
          <a:xfrm>
            <a:off x="7605839" y="2066889"/>
            <a:ext cx="784397"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8378E058-1581-864C-974C-DDBB4C33F266}"/>
              </a:ext>
            </a:extLst>
          </p:cNvPr>
          <p:cNvSpPr>
            <a:spLocks noGrp="1"/>
          </p:cNvSpPr>
          <p:nvPr>
            <p:ph type="sldNum" sz="quarter" idx="12"/>
          </p:nvPr>
        </p:nvSpPr>
        <p:spPr/>
        <p:txBody>
          <a:bodyPr/>
          <a:lstStyle/>
          <a:p>
            <a:fld id="{FAEF9944-A4F6-4C59-AEBD-678D6480B8EA}" type="slidenum">
              <a:rPr lang="en-US" smtClean="0"/>
              <a:pPr/>
              <a:t>5</a:t>
            </a:fld>
            <a:endParaRPr lang="en-US" dirty="0"/>
          </a:p>
        </p:txBody>
      </p:sp>
    </p:spTree>
    <p:extLst>
      <p:ext uri="{BB962C8B-B14F-4D97-AF65-F5344CB8AC3E}">
        <p14:creationId xmlns:p14="http://schemas.microsoft.com/office/powerpoint/2010/main" val="393976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51AE-30BA-6948-9364-EEC18D216B17}"/>
              </a:ext>
            </a:extLst>
          </p:cNvPr>
          <p:cNvSpPr>
            <a:spLocks noGrp="1"/>
          </p:cNvSpPr>
          <p:nvPr>
            <p:ph type="title"/>
          </p:nvPr>
        </p:nvSpPr>
        <p:spPr>
          <a:xfrm>
            <a:off x="438912" y="365126"/>
            <a:ext cx="11301984" cy="919978"/>
          </a:xfrm>
        </p:spPr>
        <p:txBody>
          <a:bodyPr>
            <a:noAutofit/>
          </a:bodyPr>
          <a:lstStyle/>
          <a:p>
            <a:r>
              <a:rPr lang="en-US" sz="3800" b="1" dirty="0"/>
              <a:t>Requirement For A Block Cipher Based Lightweight AEAD</a:t>
            </a:r>
          </a:p>
        </p:txBody>
      </p:sp>
      <p:sp>
        <p:nvSpPr>
          <p:cNvPr id="3" name="Content Placeholder 2">
            <a:extLst>
              <a:ext uri="{FF2B5EF4-FFF2-40B4-BE49-F238E27FC236}">
                <a16:creationId xmlns:a16="http://schemas.microsoft.com/office/drawing/2014/main" id="{76C378A6-71FB-CB48-96AC-22F5A708D610}"/>
              </a:ext>
            </a:extLst>
          </p:cNvPr>
          <p:cNvSpPr>
            <a:spLocks noGrp="1"/>
          </p:cNvSpPr>
          <p:nvPr>
            <p:ph idx="1"/>
          </p:nvPr>
        </p:nvSpPr>
        <p:spPr>
          <a:xfrm>
            <a:off x="738316" y="1417851"/>
            <a:ext cx="10515600" cy="4351338"/>
          </a:xfrm>
        </p:spPr>
        <p:txBody>
          <a:bodyPr>
            <a:normAutofit/>
          </a:bodyPr>
          <a:lstStyle/>
          <a:p>
            <a:pPr marL="0" indent="0">
              <a:buNone/>
            </a:pPr>
            <a:r>
              <a:rPr lang="en-US" dirty="0"/>
              <a:t>Small state size</a:t>
            </a:r>
          </a:p>
          <a:p>
            <a:pPr lvl="1"/>
            <a:r>
              <a:rPr lang="en-US" sz="2000" dirty="0"/>
              <a:t>Helpful in low area hardware implementation</a:t>
            </a:r>
          </a:p>
          <a:p>
            <a:pPr lvl="1">
              <a:spcAft>
                <a:spcPts val="1200"/>
              </a:spcAft>
            </a:pPr>
            <a:r>
              <a:rPr lang="en-US" sz="2000" dirty="0"/>
              <a:t>Memory constraint</a:t>
            </a:r>
          </a:p>
          <a:p>
            <a:pPr marL="0" indent="0">
              <a:buNone/>
            </a:pPr>
            <a:r>
              <a:rPr lang="en-US" dirty="0"/>
              <a:t>Energy-efficient design</a:t>
            </a:r>
          </a:p>
          <a:p>
            <a:pPr lvl="1"/>
            <a:r>
              <a:rPr lang="en-US" sz="2000" dirty="0"/>
              <a:t>Energy consumption by algorithm</a:t>
            </a:r>
          </a:p>
          <a:p>
            <a:pPr lvl="1">
              <a:spcAft>
                <a:spcPts val="1200"/>
              </a:spcAft>
            </a:pPr>
            <a:r>
              <a:rPr lang="en-US" sz="2000" dirty="0"/>
              <a:t>Efficient process of system</a:t>
            </a:r>
          </a:p>
          <a:p>
            <a:pPr marL="0" indent="0">
              <a:buNone/>
            </a:pPr>
            <a:r>
              <a:rPr lang="en-US" dirty="0"/>
              <a:t>Defense in depth</a:t>
            </a:r>
          </a:p>
          <a:p>
            <a:pPr lvl="1"/>
            <a:r>
              <a:rPr lang="en-US" sz="2000" dirty="0"/>
              <a:t>Construction must be robust</a:t>
            </a:r>
          </a:p>
          <a:p>
            <a:pPr lvl="1"/>
            <a:r>
              <a:rPr lang="en-US" sz="2000" dirty="0"/>
              <a:t>Nonce-misuse resistance</a:t>
            </a:r>
          </a:p>
          <a:p>
            <a:pPr lvl="1"/>
            <a:r>
              <a:rPr lang="en-US" sz="2000" dirty="0"/>
              <a:t>RUP security</a:t>
            </a:r>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9C287FD9-F8E0-2E47-ADB7-B5109EF9113F}"/>
              </a:ext>
            </a:extLst>
          </p:cNvPr>
          <p:cNvSpPr>
            <a:spLocks noGrp="1"/>
          </p:cNvSpPr>
          <p:nvPr>
            <p:ph type="sldNum" sz="quarter" idx="12"/>
          </p:nvPr>
        </p:nvSpPr>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185449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143A-5026-8A44-B750-F1BD0E358777}"/>
              </a:ext>
            </a:extLst>
          </p:cNvPr>
          <p:cNvSpPr>
            <a:spLocks noGrp="1"/>
          </p:cNvSpPr>
          <p:nvPr>
            <p:ph type="title"/>
          </p:nvPr>
        </p:nvSpPr>
        <p:spPr>
          <a:xfrm>
            <a:off x="838200" y="365125"/>
            <a:ext cx="10515600" cy="845837"/>
          </a:xfrm>
        </p:spPr>
        <p:txBody>
          <a:bodyPr/>
          <a:lstStyle/>
          <a:p>
            <a:r>
              <a:rPr lang="en-US" b="1" dirty="0"/>
              <a:t>CBC-MAC</a:t>
            </a:r>
          </a:p>
        </p:txBody>
      </p:sp>
      <p:sp>
        <p:nvSpPr>
          <p:cNvPr id="3" name="Content Placeholder 2">
            <a:extLst>
              <a:ext uri="{FF2B5EF4-FFF2-40B4-BE49-F238E27FC236}">
                <a16:creationId xmlns:a16="http://schemas.microsoft.com/office/drawing/2014/main" id="{2F71EB91-874E-8849-B65E-09242360D668}"/>
              </a:ext>
            </a:extLst>
          </p:cNvPr>
          <p:cNvSpPr>
            <a:spLocks noGrp="1"/>
          </p:cNvSpPr>
          <p:nvPr>
            <p:ph idx="1"/>
          </p:nvPr>
        </p:nvSpPr>
        <p:spPr>
          <a:xfrm>
            <a:off x="838200" y="1253330"/>
            <a:ext cx="10515600" cy="4925047"/>
          </a:xfrm>
        </p:spPr>
        <p:txBody>
          <a:bodyPr/>
          <a:lstStyle/>
          <a:p>
            <a:pPr>
              <a:spcAft>
                <a:spcPts val="600"/>
              </a:spcAft>
            </a:pPr>
            <a:r>
              <a:rPr lang="en-US" dirty="0"/>
              <a:t>Variant of CBC MAC </a:t>
            </a:r>
            <a:r>
              <a:rPr lang="en-US" sz="1800" dirty="0"/>
              <a:t>(Cipher Block Chaining Message Authentication Code)</a:t>
            </a:r>
          </a:p>
          <a:p>
            <a:pPr lvl="1"/>
            <a:r>
              <a:rPr lang="en-US" sz="1800" dirty="0"/>
              <a:t>Construct a secure MAC for short and fixed length messages based on any block cipher.</a:t>
            </a:r>
          </a:p>
          <a:p>
            <a:pPr lvl="1"/>
            <a:r>
              <a:rPr lang="en-US" sz="1800" dirty="0"/>
              <a:t>Only the final output is the result, so verification is done by re-computing the result only.</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r>
              <a:rPr lang="en-US" dirty="0"/>
              <a:t>When message lengths vary, the CBC MAC is not secure </a:t>
            </a:r>
          </a:p>
          <a:p>
            <a:r>
              <a:rPr lang="en-CA" dirty="0"/>
              <a:t>CBC MAC must be embellished using EMAC </a:t>
            </a:r>
            <a:r>
              <a:rPr lang="en-CA" sz="1600" dirty="0"/>
              <a:t>(Encrypted Message Authentication Code)</a:t>
            </a:r>
          </a:p>
          <a:p>
            <a:pPr marL="0" indent="0">
              <a:buNone/>
            </a:pPr>
            <a:endParaRPr lang="en-CA" sz="1600" dirty="0"/>
          </a:p>
          <a:p>
            <a:pPr marL="0" indent="0">
              <a:buNone/>
            </a:pPr>
            <a:endParaRPr lang="en-CA" dirty="0"/>
          </a:p>
          <a:p>
            <a:endParaRPr lang="en-US" dirty="0"/>
          </a:p>
        </p:txBody>
      </p:sp>
      <p:pic>
        <p:nvPicPr>
          <p:cNvPr id="9" name="Picture 8" descr="Graphical user interface, application, Teams&#10;&#10;Description automatically generated">
            <a:extLst>
              <a:ext uri="{FF2B5EF4-FFF2-40B4-BE49-F238E27FC236}">
                <a16:creationId xmlns:a16="http://schemas.microsoft.com/office/drawing/2014/main" id="{F2E4DD9E-CD33-B649-B8AB-728BD6984FAA}"/>
              </a:ext>
            </a:extLst>
          </p:cNvPr>
          <p:cNvPicPr>
            <a:picLocks noChangeAspect="1"/>
          </p:cNvPicPr>
          <p:nvPr/>
        </p:nvPicPr>
        <p:blipFill>
          <a:blip r:embed="rId2"/>
          <a:stretch>
            <a:fillRect/>
          </a:stretch>
        </p:blipFill>
        <p:spPr>
          <a:xfrm>
            <a:off x="3323460" y="2584495"/>
            <a:ext cx="4857170" cy="2304497"/>
          </a:xfrm>
          <a:prstGeom prst="rect">
            <a:avLst/>
          </a:prstGeom>
        </p:spPr>
      </p:pic>
      <p:sp>
        <p:nvSpPr>
          <p:cNvPr id="6" name="Slide Number Placeholder 5">
            <a:extLst>
              <a:ext uri="{FF2B5EF4-FFF2-40B4-BE49-F238E27FC236}">
                <a16:creationId xmlns:a16="http://schemas.microsoft.com/office/drawing/2014/main" id="{9533E65E-0BA1-6745-A897-FE1CA2068E16}"/>
              </a:ext>
            </a:extLst>
          </p:cNvPr>
          <p:cNvSpPr>
            <a:spLocks noGrp="1"/>
          </p:cNvSpPr>
          <p:nvPr>
            <p:ph type="sldNum" sz="quarter" idx="12"/>
          </p:nvPr>
        </p:nvSpPr>
        <p:spPr/>
        <p:txBody>
          <a:bodyPr/>
          <a:lstStyle/>
          <a:p>
            <a:fld id="{FAEF9944-A4F6-4C59-AEBD-678D6480B8EA}" type="slidenum">
              <a:rPr lang="en-US" smtClean="0"/>
              <a:pPr/>
              <a:t>7</a:t>
            </a:fld>
            <a:endParaRPr lang="en-US" dirty="0"/>
          </a:p>
        </p:txBody>
      </p:sp>
    </p:spTree>
    <p:extLst>
      <p:ext uri="{BB962C8B-B14F-4D97-AF65-F5344CB8AC3E}">
        <p14:creationId xmlns:p14="http://schemas.microsoft.com/office/powerpoint/2010/main" val="198605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C4EE-1965-CA4E-8927-06DEFDA902F8}"/>
              </a:ext>
            </a:extLst>
          </p:cNvPr>
          <p:cNvSpPr>
            <a:spLocks noGrp="1"/>
          </p:cNvSpPr>
          <p:nvPr>
            <p:ph type="title"/>
          </p:nvPr>
        </p:nvSpPr>
        <p:spPr>
          <a:xfrm>
            <a:off x="838200" y="365125"/>
            <a:ext cx="10515600" cy="870551"/>
          </a:xfrm>
        </p:spPr>
        <p:txBody>
          <a:bodyPr/>
          <a:lstStyle/>
          <a:p>
            <a:r>
              <a:rPr lang="en-US" b="1" dirty="0"/>
              <a:t>FCBC</a:t>
            </a:r>
          </a:p>
        </p:txBody>
      </p:sp>
      <p:sp>
        <p:nvSpPr>
          <p:cNvPr id="3" name="Content Placeholder 2">
            <a:extLst>
              <a:ext uri="{FF2B5EF4-FFF2-40B4-BE49-F238E27FC236}">
                <a16:creationId xmlns:a16="http://schemas.microsoft.com/office/drawing/2014/main" id="{49A1473B-6423-D24D-981C-3F40BA795841}"/>
              </a:ext>
            </a:extLst>
          </p:cNvPr>
          <p:cNvSpPr>
            <a:spLocks noGrp="1"/>
          </p:cNvSpPr>
          <p:nvPr>
            <p:ph idx="1"/>
          </p:nvPr>
        </p:nvSpPr>
        <p:spPr>
          <a:xfrm>
            <a:off x="838200" y="1235676"/>
            <a:ext cx="10515600" cy="4941287"/>
          </a:xfrm>
        </p:spPr>
        <p:txBody>
          <a:bodyPr/>
          <a:lstStyle/>
          <a:p>
            <a:r>
              <a:rPr lang="en-CA" dirty="0"/>
              <a:t>FCBC is the refinement of EMAC</a:t>
            </a:r>
          </a:p>
          <a:p>
            <a:r>
              <a:rPr lang="en-CA" sz="1800" dirty="0"/>
              <a:t>Difference is the number of keys used and how the last block of the message is treated. </a:t>
            </a:r>
          </a:p>
          <a:p>
            <a:endParaRPr lang="en-US" dirty="0"/>
          </a:p>
        </p:txBody>
      </p:sp>
      <p:pic>
        <p:nvPicPr>
          <p:cNvPr id="7" name="Picture 6" descr="Graphical user interface, application, Teams&#10;&#10;Description automatically generated">
            <a:extLst>
              <a:ext uri="{FF2B5EF4-FFF2-40B4-BE49-F238E27FC236}">
                <a16:creationId xmlns:a16="http://schemas.microsoft.com/office/drawing/2014/main" id="{C1F8D355-9DC7-124C-B03E-C3F66A6B203F}"/>
              </a:ext>
            </a:extLst>
          </p:cNvPr>
          <p:cNvPicPr>
            <a:picLocks noChangeAspect="1"/>
          </p:cNvPicPr>
          <p:nvPr/>
        </p:nvPicPr>
        <p:blipFill>
          <a:blip r:embed="rId2"/>
          <a:stretch>
            <a:fillRect/>
          </a:stretch>
        </p:blipFill>
        <p:spPr>
          <a:xfrm>
            <a:off x="6611163" y="2528974"/>
            <a:ext cx="3814105" cy="1809612"/>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14A7EF12-CD82-904B-B1E2-75F578060908}"/>
              </a:ext>
            </a:extLst>
          </p:cNvPr>
          <p:cNvPicPr>
            <a:picLocks noChangeAspect="1"/>
          </p:cNvPicPr>
          <p:nvPr/>
        </p:nvPicPr>
        <p:blipFill>
          <a:blip r:embed="rId3"/>
          <a:stretch>
            <a:fillRect/>
          </a:stretch>
        </p:blipFill>
        <p:spPr>
          <a:xfrm>
            <a:off x="1534222" y="2528974"/>
            <a:ext cx="3814105" cy="1809612"/>
          </a:xfrm>
          <a:prstGeom prst="rect">
            <a:avLst/>
          </a:prstGeom>
        </p:spPr>
      </p:pic>
      <p:sp>
        <p:nvSpPr>
          <p:cNvPr id="10" name="TextBox 9">
            <a:extLst>
              <a:ext uri="{FF2B5EF4-FFF2-40B4-BE49-F238E27FC236}">
                <a16:creationId xmlns:a16="http://schemas.microsoft.com/office/drawing/2014/main" id="{18A005D4-C326-6146-B28A-982258906E8E}"/>
              </a:ext>
            </a:extLst>
          </p:cNvPr>
          <p:cNvSpPr txBox="1"/>
          <p:nvPr/>
        </p:nvSpPr>
        <p:spPr>
          <a:xfrm>
            <a:off x="6096000" y="4445891"/>
            <a:ext cx="4478918" cy="369332"/>
          </a:xfrm>
          <a:prstGeom prst="rect">
            <a:avLst/>
          </a:prstGeom>
          <a:noFill/>
        </p:spPr>
        <p:txBody>
          <a:bodyPr wrap="none" rtlCol="0">
            <a:spAutoFit/>
          </a:bodyPr>
          <a:lstStyle/>
          <a:p>
            <a:r>
              <a:rPr lang="en-CA" dirty="0"/>
              <a:t>In case of padding , for a last block use key K</a:t>
            </a:r>
            <a:r>
              <a:rPr lang="en-CA" baseline="-25000" dirty="0"/>
              <a:t>3</a:t>
            </a:r>
            <a:r>
              <a:rPr lang="en-CA" dirty="0"/>
              <a:t> </a:t>
            </a:r>
            <a:endParaRPr lang="en-US" dirty="0"/>
          </a:p>
        </p:txBody>
      </p:sp>
      <p:sp>
        <p:nvSpPr>
          <p:cNvPr id="11" name="TextBox 10">
            <a:extLst>
              <a:ext uri="{FF2B5EF4-FFF2-40B4-BE49-F238E27FC236}">
                <a16:creationId xmlns:a16="http://schemas.microsoft.com/office/drawing/2014/main" id="{D35C0054-FE72-DC47-877B-CA0894A07D80}"/>
              </a:ext>
            </a:extLst>
          </p:cNvPr>
          <p:cNvSpPr txBox="1"/>
          <p:nvPr/>
        </p:nvSpPr>
        <p:spPr>
          <a:xfrm>
            <a:off x="1172505" y="4446068"/>
            <a:ext cx="4175823" cy="369332"/>
          </a:xfrm>
          <a:prstGeom prst="rect">
            <a:avLst/>
          </a:prstGeom>
          <a:noFill/>
        </p:spPr>
        <p:txBody>
          <a:bodyPr wrap="none" rtlCol="0">
            <a:spAutoFit/>
          </a:bodyPr>
          <a:lstStyle/>
          <a:p>
            <a:r>
              <a:rPr lang="en-US" dirty="0"/>
              <a:t>Without padding , for last block use key K</a:t>
            </a:r>
            <a:r>
              <a:rPr lang="en-US" baseline="-25000" dirty="0"/>
              <a:t>2</a:t>
            </a:r>
          </a:p>
        </p:txBody>
      </p:sp>
      <p:sp>
        <p:nvSpPr>
          <p:cNvPr id="12" name="TextBox 11">
            <a:extLst>
              <a:ext uri="{FF2B5EF4-FFF2-40B4-BE49-F238E27FC236}">
                <a16:creationId xmlns:a16="http://schemas.microsoft.com/office/drawing/2014/main" id="{69A73946-AA04-904D-A32A-010072063846}"/>
              </a:ext>
            </a:extLst>
          </p:cNvPr>
          <p:cNvSpPr txBox="1"/>
          <p:nvPr/>
        </p:nvSpPr>
        <p:spPr>
          <a:xfrm>
            <a:off x="838200" y="5206825"/>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Can not add ‘000’ in padding because, message are same after padding zero.</a:t>
            </a:r>
          </a:p>
          <a:p>
            <a:pPr marL="285750" indent="-285750">
              <a:buFont typeface="Arial" panose="020B0604020202020204" pitchFamily="34" charset="0"/>
              <a:buChar char="•"/>
            </a:pPr>
            <a:r>
              <a:rPr lang="en-US" sz="1600" dirty="0"/>
              <a:t>Idea is pad with ‘100..00’ where 1 indicates beginning of pad.</a:t>
            </a:r>
          </a:p>
          <a:p>
            <a:pPr marL="285750" indent="-285750">
              <a:buFont typeface="Arial" panose="020B0604020202020204" pitchFamily="34" charset="0"/>
              <a:buChar char="•"/>
            </a:pPr>
            <a:r>
              <a:rPr lang="en-US" sz="1600" dirty="0"/>
              <a:t>One can also add new dummy block, but for FCBC no dummy blocks are required, ambiguity resolved by use of K</a:t>
            </a:r>
            <a:r>
              <a:rPr lang="en-US" sz="1600" baseline="-25000" dirty="0"/>
              <a:t>2</a:t>
            </a:r>
            <a:r>
              <a:rPr lang="en-US" sz="1600" dirty="0"/>
              <a:t> and K</a:t>
            </a:r>
            <a:r>
              <a:rPr lang="en-US" sz="1600" baseline="-25000" dirty="0"/>
              <a:t>3</a:t>
            </a:r>
            <a:r>
              <a:rPr lang="en-US" sz="1600" dirty="0"/>
              <a:t>.</a:t>
            </a:r>
          </a:p>
        </p:txBody>
      </p:sp>
      <p:sp>
        <p:nvSpPr>
          <p:cNvPr id="6" name="Slide Number Placeholder 5">
            <a:extLst>
              <a:ext uri="{FF2B5EF4-FFF2-40B4-BE49-F238E27FC236}">
                <a16:creationId xmlns:a16="http://schemas.microsoft.com/office/drawing/2014/main" id="{CCBF9F17-DA2B-D946-BBEE-95AA04EC68A7}"/>
              </a:ext>
            </a:extLst>
          </p:cNvPr>
          <p:cNvSpPr>
            <a:spLocks noGrp="1"/>
          </p:cNvSpPr>
          <p:nvPr>
            <p:ph type="sldNum" sz="quarter" idx="12"/>
          </p:nvPr>
        </p:nvSpPr>
        <p:spPr/>
        <p:txBody>
          <a:bodyPr/>
          <a:lstStyle/>
          <a:p>
            <a:fld id="{FAEF9944-A4F6-4C59-AEBD-678D6480B8EA}" type="slidenum">
              <a:rPr lang="en-US" smtClean="0"/>
              <a:pPr/>
              <a:t>8</a:t>
            </a:fld>
            <a:endParaRPr lang="en-US" dirty="0"/>
          </a:p>
        </p:txBody>
      </p:sp>
    </p:spTree>
    <p:extLst>
      <p:ext uri="{BB962C8B-B14F-4D97-AF65-F5344CB8AC3E}">
        <p14:creationId xmlns:p14="http://schemas.microsoft.com/office/powerpoint/2010/main" val="139342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FBFF-0619-2240-AFBC-FE6EB62511F7}"/>
              </a:ext>
            </a:extLst>
          </p:cNvPr>
          <p:cNvSpPr>
            <a:spLocks noGrp="1"/>
          </p:cNvSpPr>
          <p:nvPr>
            <p:ph type="title"/>
          </p:nvPr>
        </p:nvSpPr>
        <p:spPr>
          <a:xfrm>
            <a:off x="838200" y="365125"/>
            <a:ext cx="10515600" cy="1006475"/>
          </a:xfrm>
        </p:spPr>
        <p:txBody>
          <a:bodyPr/>
          <a:lstStyle/>
          <a:p>
            <a:r>
              <a:rPr lang="en-US" b="1" dirty="0"/>
              <a:t>OFB</a:t>
            </a:r>
          </a:p>
        </p:txBody>
      </p:sp>
      <p:sp>
        <p:nvSpPr>
          <p:cNvPr id="3" name="Content Placeholder 2">
            <a:extLst>
              <a:ext uri="{FF2B5EF4-FFF2-40B4-BE49-F238E27FC236}">
                <a16:creationId xmlns:a16="http://schemas.microsoft.com/office/drawing/2014/main" id="{E0069D8D-3E2E-0247-9476-082A9E752AE4}"/>
              </a:ext>
            </a:extLst>
          </p:cNvPr>
          <p:cNvSpPr>
            <a:spLocks noGrp="1"/>
          </p:cNvSpPr>
          <p:nvPr>
            <p:ph idx="1"/>
          </p:nvPr>
        </p:nvSpPr>
        <p:spPr>
          <a:xfrm>
            <a:off x="838200" y="1371600"/>
            <a:ext cx="10515600" cy="5121275"/>
          </a:xfrm>
        </p:spPr>
        <p:txBody>
          <a:bodyPr>
            <a:normAutofit/>
          </a:bodyPr>
          <a:lstStyle/>
          <a:p>
            <a:r>
              <a:rPr lang="en-US" sz="2000" dirty="0"/>
              <a:t>Output feedback mode</a:t>
            </a:r>
          </a:p>
          <a:p>
            <a:r>
              <a:rPr lang="en-US" sz="2000" dirty="0"/>
              <a:t>Output of encryption process is directly placed in next stage of shift register without XOR operation.</a:t>
            </a:r>
          </a:p>
          <a:p>
            <a:endParaRPr lang="en-US" sz="2000" dirty="0"/>
          </a:p>
          <a:p>
            <a:endParaRPr lang="en-US" sz="2000" dirty="0"/>
          </a:p>
          <a:p>
            <a:endParaRPr lang="en-US" sz="2000" dirty="0"/>
          </a:p>
          <a:p>
            <a:endParaRPr lang="en-US" sz="2000" dirty="0"/>
          </a:p>
          <a:p>
            <a:endParaRPr lang="en-US" sz="2000" dirty="0"/>
          </a:p>
          <a:p>
            <a:r>
              <a:rPr lang="en-US" sz="2000" dirty="0"/>
              <a:t>If there is any bit error out in the output of the encryption algorithm, it will not affect the C.T.</a:t>
            </a:r>
          </a:p>
          <a:p>
            <a:r>
              <a:rPr lang="en-CA" sz="2000" dirty="0"/>
              <a:t>This mode provides confidentiality by use of nonce as an initial vector (IV).</a:t>
            </a:r>
          </a:p>
          <a:p>
            <a:r>
              <a:rPr lang="en-CA" sz="2000" dirty="0"/>
              <a:t>Nonce -&gt; value must be unique for each execution of the algorithm </a:t>
            </a:r>
          </a:p>
          <a:p>
            <a:pPr marL="0" indent="0">
              <a:buNone/>
            </a:pPr>
            <a:r>
              <a:rPr lang="en-CA" sz="2000" dirty="0"/>
              <a:t>	 -&gt; nonce helps to increase the complexity of the algorithm </a:t>
            </a:r>
            <a:endParaRPr lang="en-US" sz="2000" dirty="0"/>
          </a:p>
          <a:p>
            <a:endParaRPr lang="en-US" sz="2000" dirty="0"/>
          </a:p>
          <a:p>
            <a:endParaRPr lang="en-US" sz="2000" dirty="0"/>
          </a:p>
        </p:txBody>
      </p:sp>
      <p:pic>
        <p:nvPicPr>
          <p:cNvPr id="5" name="Picture 4" descr="A screen shot of a computer&#10;&#10;Description automatically generated with low confidence">
            <a:extLst>
              <a:ext uri="{FF2B5EF4-FFF2-40B4-BE49-F238E27FC236}">
                <a16:creationId xmlns:a16="http://schemas.microsoft.com/office/drawing/2014/main" id="{7BED29CC-20F6-2F44-A42B-1C62FAEC7792}"/>
              </a:ext>
            </a:extLst>
          </p:cNvPr>
          <p:cNvPicPr>
            <a:picLocks noChangeAspect="1"/>
          </p:cNvPicPr>
          <p:nvPr/>
        </p:nvPicPr>
        <p:blipFill>
          <a:blip r:embed="rId2"/>
          <a:stretch>
            <a:fillRect/>
          </a:stretch>
        </p:blipFill>
        <p:spPr>
          <a:xfrm>
            <a:off x="3536666" y="2281236"/>
            <a:ext cx="4146160" cy="1925003"/>
          </a:xfrm>
          <a:prstGeom prst="rect">
            <a:avLst/>
          </a:prstGeom>
        </p:spPr>
      </p:pic>
      <p:sp>
        <p:nvSpPr>
          <p:cNvPr id="7" name="Slide Number Placeholder 6">
            <a:extLst>
              <a:ext uri="{FF2B5EF4-FFF2-40B4-BE49-F238E27FC236}">
                <a16:creationId xmlns:a16="http://schemas.microsoft.com/office/drawing/2014/main" id="{83C934D6-2DD0-E449-851C-F4D370461A20}"/>
              </a:ext>
            </a:extLst>
          </p:cNvPr>
          <p:cNvSpPr>
            <a:spLocks noGrp="1"/>
          </p:cNvSpPr>
          <p:nvPr>
            <p:ph type="sldNum" sz="quarter" idx="12"/>
          </p:nvPr>
        </p:nvSpPr>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2915422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2008</TotalTime>
  <Words>2525</Words>
  <Application>Microsoft Macintosh PowerPoint</Application>
  <PresentationFormat>Widescreen</PresentationFormat>
  <Paragraphs>400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Times New Roman</vt:lpstr>
      <vt:lpstr>Office Theme</vt:lpstr>
      <vt:lpstr>Secure Computing (CP8301)</vt:lpstr>
      <vt:lpstr>Lightweight Cryptography</vt:lpstr>
      <vt:lpstr>ESTATE</vt:lpstr>
      <vt:lpstr>SUNDAE</vt:lpstr>
      <vt:lpstr>Motivation For ESTATE Creation</vt:lpstr>
      <vt:lpstr>Requirement For A Block Cipher Based Lightweight AEAD</vt:lpstr>
      <vt:lpstr>CBC-MAC</vt:lpstr>
      <vt:lpstr>FCBC</vt:lpstr>
      <vt:lpstr>OFB</vt:lpstr>
      <vt:lpstr>AEAD </vt:lpstr>
      <vt:lpstr>AEAD Approach For ESTATE</vt:lpstr>
      <vt:lpstr>AEAD Approach For ESTATE</vt:lpstr>
      <vt:lpstr>AEAD Approach For ESTATE</vt:lpstr>
      <vt:lpstr>AEAD Approach For sESTATE</vt:lpstr>
      <vt:lpstr>AEAD Approach For sESTATE</vt:lpstr>
      <vt:lpstr>Choice Of Tweaks</vt:lpstr>
      <vt:lpstr>The Elastic-Tweak Framework</vt:lpstr>
      <vt:lpstr>Tweaks In ESTATE</vt:lpstr>
      <vt:lpstr>Tweakable Block Cipher (TweAES-128)</vt:lpstr>
      <vt:lpstr>Tweakable Block Cipher (TweAES-128-6)</vt:lpstr>
      <vt:lpstr>Tweakable Block Cipher (TweGIFT-128)</vt:lpstr>
      <vt:lpstr>ESTATE With Block Ciphers</vt:lpstr>
      <vt:lpstr>Security</vt:lpstr>
      <vt:lpstr>Obtained Features Of ESTATE And sESTATE</vt:lpstr>
      <vt:lpstr>Hardware Security</vt:lpstr>
      <vt:lpstr>About Competition</vt:lpstr>
      <vt:lpstr>Comparison Between SUNDAE and ESTATE</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Computing (CP8301)</dc:title>
  <dc:creator>Urmi Patel</dc:creator>
  <cp:lastModifiedBy>Urmi Patel</cp:lastModifiedBy>
  <cp:revision>70</cp:revision>
  <dcterms:created xsi:type="dcterms:W3CDTF">2021-04-02T15:07:21Z</dcterms:created>
  <dcterms:modified xsi:type="dcterms:W3CDTF">2021-07-03T19:44:48Z</dcterms:modified>
</cp:coreProperties>
</file>