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5D59-5CDA-7193-F23A-9AFB70EAB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F836C-3A51-D647-ECA1-3827D276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9F1B-D74C-18BC-5883-241E0A14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7DB4-3A6F-45D4-BCBA-5C847777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4321-C57C-5664-AE38-39076E3F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82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2099-0A9A-2ACD-BA84-5230404B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46657-35DD-6678-1925-A99449300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8D09-1427-23E1-C7E1-AF925D74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F3DB-8ACD-9A22-2199-762DFEF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2065-1CC1-56BE-B8BD-EFC246C9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87A4B-DB0F-EE68-5296-48E7922D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0730E-D8C1-1A47-ACC1-778989B2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9667-452C-15DB-ED48-40B566CF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AAF9-CF3A-9422-B838-2E8A4E14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B973-9B52-9733-9987-CCE27C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7E24-363F-0625-EA07-91472457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108D-0E8F-25C7-B1C6-FDB6438F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36FF-BFD2-06EB-FAF3-CD6F185D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436C5-EFBF-B0AC-C91B-DFDFC6A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7A5B-1E8D-1896-236A-EDCEBF0A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0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49A0-E0F8-B660-3FC7-62E78667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1CD9-F26B-A054-2E82-322426E1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A356-3E17-7770-34BA-2110D906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6558-C299-1866-6913-FF524ED3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76A5-B78F-2C36-80A1-B3B212EA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FA51-7D9A-68F5-A0B9-57E6EF39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7293-D463-3B6B-D99E-0C3D3BF1F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F1910-2086-62EE-8306-8390DA686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9671-AA22-E4AA-F72B-BB1398D6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2F294-0F09-30BD-CE70-E269C375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FBF4-B279-1960-992B-EDDD33A7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A3CF-CD4D-762A-7606-0FBB5560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57A6-33EC-4C74-EFE0-995908D5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5198-AD6E-EE2F-1BBB-73012EBE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F821F-B197-B539-0307-C97B8CF4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218EE-2774-B9AD-89F0-CD735CB97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FDAF8-5247-139F-EB44-24E132B9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25F7B-CD7A-0973-112D-C033833A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FEDA1-05B2-8EAE-56FC-540C566B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B3D4-15D1-7FF8-279F-404350E7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CAC52-996B-3796-6E60-E7BFE7FB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868C5-CAB5-FDFB-1910-407FEDCF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21DAF-8596-0A67-4C66-31D83CAB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96361-4365-595C-3F73-CFC05C8D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03C64-B06F-658D-B8C0-59993BAB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3E2C-8D6A-8FC7-578D-18DBB2D4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314F-1532-3054-2186-116F6070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A021-F8E3-28B2-F02B-89A095F1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116E-29D6-36C6-4546-50563FE8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51737-31A7-5CDF-D122-6A51B89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291A-3005-D668-8AD5-0C70FD8B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70588-26BB-6958-762E-2598ED00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2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980D-0354-4DB5-005F-782BB68C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27A60-C445-9053-D41D-52F99307C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98DE-7807-3F95-4FF5-A2B67C51C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BBC97-2429-744D-322C-B4E4A723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6FADF-A366-D934-2B4B-052AC73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35F62-5BD1-0E85-4D36-50684741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1C9F1-914F-BA32-8C89-BF7A6E18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600A9-6FBF-E228-3AED-89FAD799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54EC-860F-CBAD-B8CC-5607F90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F008-75BC-4A76-BCD5-65108ABF3E2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E3472-D529-E021-1C9D-1715FDD6D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0345-FC6C-37E3-B451-C1C981DB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713A-CA10-4932-96BF-576011035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9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45FF-5F5C-F211-2E52-60996B1AB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ClassConnect : Attendance Tracking and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49BCC-99F4-75BF-A676-07C17923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8528"/>
            <a:ext cx="3327918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Members:</a:t>
            </a:r>
          </a:p>
          <a:p>
            <a:r>
              <a:rPr lang="en-US" dirty="0"/>
              <a:t>Urmil Pawar – 42</a:t>
            </a:r>
          </a:p>
          <a:p>
            <a:r>
              <a:rPr lang="en-US" dirty="0"/>
              <a:t>Prabhat Pankaj -43</a:t>
            </a:r>
          </a:p>
          <a:p>
            <a:r>
              <a:rPr lang="en-US" dirty="0"/>
              <a:t>Shlok Prajapati -44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65D7C-D02E-C270-0F3A-A25FEBE1F956}"/>
              </a:ext>
            </a:extLst>
          </p:cNvPr>
          <p:cNvSpPr txBox="1"/>
          <p:nvPr/>
        </p:nvSpPr>
        <p:spPr>
          <a:xfrm>
            <a:off x="6326156" y="4105468"/>
            <a:ext cx="31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: Dr. </a:t>
            </a:r>
            <a:r>
              <a:rPr lang="en-US" dirty="0" err="1"/>
              <a:t>Vaishhali</a:t>
            </a:r>
            <a:r>
              <a:rPr lang="en-US" dirty="0"/>
              <a:t> </a:t>
            </a:r>
            <a:r>
              <a:rPr lang="en-US" dirty="0" err="1"/>
              <a:t>Nirgude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47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0859-9C2D-272D-F563-C2F6E492A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955"/>
            <a:ext cx="9144000" cy="84639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E697D-B2CC-2554-E7C8-65F1CAD52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1642"/>
            <a:ext cx="9144000" cy="3200400"/>
          </a:xfrm>
        </p:spPr>
        <p:txBody>
          <a:bodyPr>
            <a:normAutofit/>
          </a:bodyPr>
          <a:lstStyle/>
          <a:p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 attendance systems, such as manual roll calls and paper-based tracking methods, are inefficient, prone to human error, and susceptible to manipulation. </a:t>
            </a:r>
          </a:p>
          <a:p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methods are time-consuming and there is a potential for proxy attendance, where individuals mark attendance on behalf of others. 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Additionally, the chances of missing records or inaccurate data are high, often due to human oversight or mishandling of paper records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undermines the accuracy and integrity of attendance management, making it difficult for institutions to monitor and enforce accountability. </a:t>
            </a:r>
          </a:p>
          <a:p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a need for a modern, reliable solution that can address these challenges by leveraging technology to automate and ensure accurate, real-time attendance tracking, thus enhancing overall efficiency and transparency in attendance management.</a:t>
            </a:r>
            <a:endParaRPr lang="en-IN" sz="1800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53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8C18-3C8E-8FB5-E2A6-65999BD71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0237"/>
          </a:xfrm>
        </p:spPr>
        <p:txBody>
          <a:bodyPr/>
          <a:lstStyle/>
          <a:p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 of the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67F2B-DFFB-C677-9A42-C0907F3B2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design and develop a real-time attendance tracking and management system.</a:t>
            </a:r>
            <a:endParaRPr lang="en-IN" sz="1800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leverage GPS and biometric authentication for secure and accurate attendance tracking.</a:t>
            </a:r>
            <a:endParaRPr lang="en-IN" sz="1800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an efficient system that minimizes manual intervention, eliminates time wastage, ensures accurate records and prevents proxy attendance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enhance the reliability of attendance monitoring in educational settings.</a:t>
            </a:r>
            <a:endParaRPr lang="en-IN" sz="1800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3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6149-53D6-644A-487F-E419B4AF9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6235"/>
            <a:ext cx="11338560" cy="314802"/>
          </a:xfrm>
        </p:spPr>
        <p:txBody>
          <a:bodyPr>
            <a:normAutofit fontScale="90000"/>
          </a:bodyPr>
          <a:lstStyle/>
          <a:p>
            <a:r>
              <a:rPr lang="en-US" dirty="0"/>
              <a:t>TRL 1: Basic Principles Observed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86967-394C-05E1-364F-DE13F0089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" y="1072197"/>
            <a:ext cx="10256520" cy="418560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12564B-7EDD-7989-D447-25933EDA4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39463"/>
              </p:ext>
            </p:extLst>
          </p:nvPr>
        </p:nvGraphicFramePr>
        <p:xfrm>
          <a:off x="175260" y="609600"/>
          <a:ext cx="11605260" cy="58821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5421">
                  <a:extLst>
                    <a:ext uri="{9D8B030D-6E8A-4147-A177-3AD203B41FA5}">
                      <a16:colId xmlns:a16="http://schemas.microsoft.com/office/drawing/2014/main" val="3977897296"/>
                    </a:ext>
                  </a:extLst>
                </a:gridCol>
                <a:gridCol w="2732526">
                  <a:extLst>
                    <a:ext uri="{9D8B030D-6E8A-4147-A177-3AD203B41FA5}">
                      <a16:colId xmlns:a16="http://schemas.microsoft.com/office/drawing/2014/main" val="2587285265"/>
                    </a:ext>
                  </a:extLst>
                </a:gridCol>
                <a:gridCol w="2546417">
                  <a:extLst>
                    <a:ext uri="{9D8B030D-6E8A-4147-A177-3AD203B41FA5}">
                      <a16:colId xmlns:a16="http://schemas.microsoft.com/office/drawing/2014/main" val="2849652266"/>
                    </a:ext>
                  </a:extLst>
                </a:gridCol>
                <a:gridCol w="4730896">
                  <a:extLst>
                    <a:ext uri="{9D8B030D-6E8A-4147-A177-3AD203B41FA5}">
                      <a16:colId xmlns:a16="http://schemas.microsoft.com/office/drawing/2014/main" val="995895503"/>
                    </a:ext>
                  </a:extLst>
                </a:gridCol>
              </a:tblGrid>
              <a:tr h="184806"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Paper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Methodology</a:t>
                      </a:r>
                      <a:endParaRPr lang="en-IN" sz="1200"/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Advantage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Drawbacks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extLst>
                  <a:ext uri="{0D108BD9-81ED-4DB2-BD59-A6C34878D82A}">
                    <a16:rowId xmlns:a16="http://schemas.microsoft.com/office/drawing/2014/main" val="1014470128"/>
                  </a:ext>
                </a:extLst>
              </a:tr>
              <a:tr h="1293640">
                <a:tc>
                  <a:txBody>
                    <a:bodyPr/>
                    <a:lstStyle/>
                    <a:p>
                      <a:r>
                        <a:rPr lang="en-US" sz="1200" kern="50" dirty="0">
                          <a:effectLst/>
                        </a:rPr>
                        <a:t>[1]Attendance Management System Using a Mobile Device and a Web Application</a:t>
                      </a:r>
                      <a:endParaRPr lang="en-IN" sz="1200" kern="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Utilizing a mobile device and web application for students to register attendance using selfies or signatures with data stored in a database for reference in the future.</a:t>
                      </a:r>
                      <a:endParaRPr lang="en-IN" sz="1200"/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50" dirty="0">
                          <a:effectLst/>
                        </a:rPr>
                        <a:t>Enhanced Efficiency</a:t>
                      </a:r>
                      <a:endParaRPr lang="en-IN" sz="1200" kern="50" dirty="0">
                        <a:effectLst/>
                      </a:endParaRPr>
                    </a:p>
                    <a:p>
                      <a:pPr algn="just"/>
                      <a:r>
                        <a:rPr lang="en-US" sz="1200" kern="50" dirty="0">
                          <a:effectLst/>
                        </a:rPr>
                        <a:t> </a:t>
                      </a:r>
                      <a:endParaRPr lang="en-IN" sz="1200" kern="50" dirty="0">
                        <a:effectLst/>
                      </a:endParaRPr>
                    </a:p>
                    <a:p>
                      <a:pPr algn="just"/>
                      <a:r>
                        <a:rPr lang="en-US" sz="1200" kern="50" dirty="0">
                          <a:effectLst/>
                        </a:rPr>
                        <a:t>Real-time Monitoring</a:t>
                      </a:r>
                      <a:endParaRPr lang="en-IN" sz="1200" kern="50" dirty="0">
                        <a:effectLst/>
                      </a:endParaRPr>
                    </a:p>
                    <a:p>
                      <a:pPr algn="just"/>
                      <a:r>
                        <a:rPr lang="en-US" sz="1200" kern="50" dirty="0">
                          <a:effectLst/>
                        </a:rPr>
                        <a:t> </a:t>
                      </a:r>
                      <a:endParaRPr lang="en-IN" sz="1200" kern="50" dirty="0">
                        <a:effectLst/>
                      </a:endParaRPr>
                    </a:p>
                    <a:p>
                      <a:pPr algn="just"/>
                      <a:r>
                        <a:rPr lang="en-US" sz="1200" kern="50" dirty="0">
                          <a:effectLst/>
                        </a:rPr>
                        <a:t>Digital Record Keeping</a:t>
                      </a:r>
                      <a:endParaRPr lang="en-IN" sz="1200" kern="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50">
                          <a:effectLst/>
                        </a:rPr>
                        <a:t>Feedback Limitations: The system lacks functionality for facilitating feedback from participants, hindering interactive engagement and potentially limiting opportunities for lecturer-student interaction and improvement.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Privacy Concerns: Collection and storage of personal data (e.g., facial images, signatures) raise privacy considerations, indicating the requirement of robust security measures 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extLst>
                  <a:ext uri="{0D108BD9-81ED-4DB2-BD59-A6C34878D82A}">
                    <a16:rowId xmlns:a16="http://schemas.microsoft.com/office/drawing/2014/main" val="2684496811"/>
                  </a:ext>
                </a:extLst>
              </a:tr>
              <a:tr h="1257266">
                <a:tc>
                  <a:txBody>
                    <a:bodyPr/>
                    <a:lstStyle/>
                    <a:p>
                      <a:r>
                        <a:rPr lang="en-US" sz="1200" kern="50" dirty="0">
                          <a:effectLst/>
                        </a:rPr>
                        <a:t>[2]An automated student attendance tracking system based on voiceprint and location</a:t>
                      </a:r>
                      <a:endParaRPr lang="en-IN" sz="1200" kern="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Students use one app to submit attendance via voiceprints, while lecturers manage sessions through another. Servers handle attendance collection, verification, and database storage. </a:t>
                      </a:r>
                      <a:endParaRPr lang="en-IN" sz="1200"/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50">
                          <a:effectLst/>
                        </a:rPr>
                        <a:t>Enhanced Efficiency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 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User-Friendly Interfaces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 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Digital Record Keeping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50">
                          <a:effectLst/>
                        </a:rPr>
                        <a:t>Privacy Concerns: Voiceprint verification raises privacy concerns related to the collection and storage of biometric data. It should be highly secured.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Reliance on Internet Connectivity: The system relies on stable Internet connectivity for communication between devices and servers. In environments with poor or unreliable internet access, the system's functionality may be compromised.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extLst>
                  <a:ext uri="{0D108BD9-81ED-4DB2-BD59-A6C34878D82A}">
                    <a16:rowId xmlns:a16="http://schemas.microsoft.com/office/drawing/2014/main" val="2504516957"/>
                  </a:ext>
                </a:extLst>
              </a:tr>
              <a:tr h="1293640"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[3] Bluetooth Based Attendance Management</a:t>
                      </a:r>
                      <a:endParaRPr lang="en-IN" sz="1200" kern="50">
                        <a:effectLst/>
                      </a:endParaRPr>
                    </a:p>
                    <a:p>
                      <a:r>
                        <a:rPr lang="en-US" sz="1200" kern="50">
                          <a:effectLst/>
                        </a:rPr>
                        <a:t>System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Bluetooth and RFID technology</a:t>
                      </a:r>
                      <a:endParaRPr lang="en-IN" sz="1200"/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50">
                          <a:effectLst/>
                        </a:rPr>
                        <a:t>Timesaving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 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Independent Redesign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 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Efficiency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50">
                          <a:effectLst/>
                        </a:rPr>
                        <a:t>Reduced Constructive Feedback: The system lacks functionality for facilitating feedback from participants, hindering interactive engagement, and potentially limiting opportunities for lecturer-student interaction and improvement.</a:t>
                      </a:r>
                      <a:endParaRPr lang="en-IN" sz="1200" kern="50">
                        <a:effectLst/>
                      </a:endParaRPr>
                    </a:p>
                    <a:p>
                      <a:pPr algn="just"/>
                      <a:r>
                        <a:rPr lang="en-US" sz="1200" kern="50">
                          <a:effectLst/>
                        </a:rPr>
                        <a:t>Proxy Attendance: One of the drawbacks of the Bluetooth attendance system is the possibility of proxy attendance, where someone else can mark attendance on behalf of another individual.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extLst>
                  <a:ext uri="{0D108BD9-81ED-4DB2-BD59-A6C34878D82A}">
                    <a16:rowId xmlns:a16="http://schemas.microsoft.com/office/drawing/2014/main" val="2168359406"/>
                  </a:ext>
                </a:extLst>
              </a:tr>
              <a:tr h="992577"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[4] Development of Attendance Management System using Biometrics.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 dirty="0">
                          <a:effectLst/>
                        </a:rPr>
                        <a:t>Biometric technology</a:t>
                      </a:r>
                      <a:endParaRPr lang="en-IN" sz="1200" dirty="0"/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50" dirty="0">
                          <a:effectLst/>
                        </a:rPr>
                        <a:t>Enhanced Security</a:t>
                      </a:r>
                      <a:endParaRPr lang="en-IN" sz="1200" kern="50" dirty="0">
                        <a:effectLst/>
                      </a:endParaRPr>
                    </a:p>
                    <a:p>
                      <a:pPr algn="just"/>
                      <a:r>
                        <a:rPr lang="en-US" sz="1200" kern="50" dirty="0">
                          <a:effectLst/>
                        </a:rPr>
                        <a:t> </a:t>
                      </a:r>
                      <a:endParaRPr lang="en-IN" sz="1200" kern="50" dirty="0">
                        <a:effectLst/>
                      </a:endParaRPr>
                    </a:p>
                    <a:p>
                      <a:pPr algn="just"/>
                      <a:r>
                        <a:rPr lang="en-US" sz="1200" kern="50" dirty="0">
                          <a:effectLst/>
                        </a:rPr>
                        <a:t>Accuracy</a:t>
                      </a:r>
                      <a:endParaRPr lang="en-IN" sz="1200" kern="50" dirty="0">
                        <a:effectLst/>
                      </a:endParaRPr>
                    </a:p>
                    <a:p>
                      <a:pPr algn="just"/>
                      <a:r>
                        <a:rPr lang="en-US" sz="1200" kern="50" dirty="0">
                          <a:effectLst/>
                        </a:rPr>
                        <a:t> </a:t>
                      </a:r>
                      <a:endParaRPr lang="en-IN" sz="1200" kern="50" dirty="0">
                        <a:effectLst/>
                      </a:endParaRPr>
                    </a:p>
                    <a:p>
                      <a:pPr algn="just"/>
                      <a:r>
                        <a:rPr lang="en-US" sz="1200" kern="50" dirty="0">
                          <a:effectLst/>
                        </a:rPr>
                        <a:t>Adaptability</a:t>
                      </a:r>
                      <a:endParaRPr lang="en-IN" sz="1200" kern="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50">
                          <a:effectLst/>
                        </a:rPr>
                        <a:t>Cost Considerations: While fingerprint technology offers security benefits, the initial setup costs might be higher due to the need for fingerprint scanners and database infrastructure.</a:t>
                      </a:r>
                      <a:endParaRPr lang="en-IN" sz="1200" kern="50">
                        <a:effectLst/>
                      </a:endParaRPr>
                    </a:p>
                    <a:p>
                      <a:r>
                        <a:rPr lang="en-US" sz="1200" kern="50">
                          <a:effectLst/>
                        </a:rPr>
                        <a:t> 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extLst>
                  <a:ext uri="{0D108BD9-81ED-4DB2-BD59-A6C34878D82A}">
                    <a16:rowId xmlns:a16="http://schemas.microsoft.com/office/drawing/2014/main" val="1669408491"/>
                  </a:ext>
                </a:extLst>
              </a:tr>
              <a:tr h="860235">
                <a:tc>
                  <a:txBody>
                    <a:bodyPr/>
                    <a:lstStyle/>
                    <a:p>
                      <a:pPr algn="ctr"/>
                      <a:r>
                        <a:rPr lang="en-US" sz="1200" kern="50">
                          <a:effectLst/>
                        </a:rPr>
                        <a:t>[5] Online Attendance Monitoring System Using QR Code (OAMS) </a:t>
                      </a:r>
                      <a:endParaRPr lang="en-IN" sz="1200" kern="50">
                        <a:effectLst/>
                      </a:endParaRPr>
                    </a:p>
                    <a:p>
                      <a:r>
                        <a:rPr lang="en-US" sz="1200" kern="50">
                          <a:effectLst/>
                        </a:rPr>
                        <a:t> 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QR Code, Face Recognition, RFID, Biometric (Fingerprint)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>
                          <a:effectLst/>
                        </a:rPr>
                        <a:t>Fast, Automated</a:t>
                      </a:r>
                      <a:endParaRPr lang="en-IN" sz="1200" kern="50">
                        <a:effectLst/>
                      </a:endParaRPr>
                    </a:p>
                    <a:p>
                      <a:r>
                        <a:rPr lang="en-US" sz="1200" kern="50">
                          <a:effectLst/>
                        </a:rPr>
                        <a:t>Accurate</a:t>
                      </a:r>
                      <a:endParaRPr lang="en-IN" sz="1200" kern="50">
                        <a:effectLst/>
                      </a:endParaRPr>
                    </a:p>
                    <a:p>
                      <a:r>
                        <a:rPr lang="en-US" sz="1200" kern="50">
                          <a:effectLst/>
                        </a:rPr>
                        <a:t> Cost-effective</a:t>
                      </a:r>
                      <a:endParaRPr lang="en-IN" sz="1200" kern="50">
                        <a:effectLst/>
                      </a:endParaRPr>
                    </a:p>
                    <a:p>
                      <a:r>
                        <a:rPr lang="en-US" sz="1200" kern="50">
                          <a:effectLst/>
                        </a:rPr>
                        <a:t> User-friendly</a:t>
                      </a:r>
                      <a:endParaRPr lang="en-IN" sz="1200" kern="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tc>
                  <a:txBody>
                    <a:bodyPr/>
                    <a:lstStyle/>
                    <a:p>
                      <a:r>
                        <a:rPr lang="en-US" sz="1200" kern="50" dirty="0">
                          <a:effectLst/>
                        </a:rPr>
                        <a:t>Relies on mobile devices and internet connectivity: poor network coverage or lack of access to a device could hinder its functionality</a:t>
                      </a:r>
                      <a:endParaRPr lang="en-IN" sz="1200" kern="50" dirty="0">
                        <a:effectLst/>
                      </a:endParaRPr>
                    </a:p>
                    <a:p>
                      <a:r>
                        <a:rPr lang="en-US" sz="1200" kern="50" dirty="0">
                          <a:effectLst/>
                        </a:rPr>
                        <a:t>Inaccuracy: Lack of accuracy in face recognition techniques</a:t>
                      </a:r>
                      <a:endParaRPr lang="en-IN" sz="1200" kern="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47" marR="21447" marT="0" marB="0"/>
                </a:tc>
                <a:extLst>
                  <a:ext uri="{0D108BD9-81ED-4DB2-BD59-A6C34878D82A}">
                    <a16:rowId xmlns:a16="http://schemas.microsoft.com/office/drawing/2014/main" val="12349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42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ECAB-AEA5-9CA0-B8F4-52D9DF31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" y="434341"/>
            <a:ext cx="10668000" cy="1249679"/>
          </a:xfrm>
        </p:spPr>
        <p:txBody>
          <a:bodyPr>
            <a:normAutofit fontScale="90000"/>
          </a:bodyPr>
          <a:lstStyle/>
          <a:p>
            <a:r>
              <a:rPr lang="en-US" dirty="0"/>
              <a:t>TRL 2: Technology Concept Formulated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91C3F4-7038-59F6-8E37-385ED2EED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18" y="1573968"/>
            <a:ext cx="6683868" cy="423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43E91-6D41-B304-BCCE-2B0360A75A4E}"/>
              </a:ext>
            </a:extLst>
          </p:cNvPr>
          <p:cNvSpPr txBox="1"/>
          <p:nvPr/>
        </p:nvSpPr>
        <p:spPr>
          <a:xfrm>
            <a:off x="3629610" y="5987734"/>
            <a:ext cx="445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none" strike="noStrike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 Connection and Session Initialization</a:t>
            </a:r>
            <a:endParaRPr lang="en-IN" sz="1800" u="none" strike="noStrike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01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39B7D2A-3175-D3C3-94A5-3AE52B227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253" r="1"/>
          <a:stretch/>
        </p:blipFill>
        <p:spPr bwMode="auto">
          <a:xfrm>
            <a:off x="287338" y="314162"/>
            <a:ext cx="5293567" cy="565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EF12534-B1FF-4247-F70F-A6555C8C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65" y="774442"/>
            <a:ext cx="5882097" cy="466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3FF647-6D48-BF2E-5738-A8576E26525C}"/>
              </a:ext>
            </a:extLst>
          </p:cNvPr>
          <p:cNvSpPr txBox="1"/>
          <p:nvPr/>
        </p:nvSpPr>
        <p:spPr>
          <a:xfrm>
            <a:off x="1436915" y="6211669"/>
            <a:ext cx="392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none" strike="noStrike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Attendance Verification and Marking</a:t>
            </a:r>
            <a:endParaRPr lang="en-IN" sz="1800" u="none" strike="noStrike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12E52-2CF1-C5FE-C9EF-9631F1A3A7AC}"/>
              </a:ext>
            </a:extLst>
          </p:cNvPr>
          <p:cNvSpPr txBox="1"/>
          <p:nvPr/>
        </p:nvSpPr>
        <p:spPr>
          <a:xfrm>
            <a:off x="7175240" y="5989693"/>
            <a:ext cx="46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none" strike="noStrike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Session Closure and Report Generation</a:t>
            </a:r>
            <a:endParaRPr lang="en-IN" sz="1800" u="none" strike="noStrike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05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003D-D34B-A963-83A8-1548B18FC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004"/>
            <a:ext cx="9144000" cy="1835441"/>
          </a:xfrm>
        </p:spPr>
        <p:txBody>
          <a:bodyPr/>
          <a:lstStyle/>
          <a:p>
            <a:r>
              <a:rPr lang="en-US" dirty="0"/>
              <a:t>TRL 3: Experimental Proof of Concept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29176-0071-9C32-1CC3-4A37D100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1" y="1708372"/>
            <a:ext cx="9101772" cy="2284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EF12D-DD48-0EA5-9351-D7117D4A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87" y="4233524"/>
            <a:ext cx="10150013" cy="25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88D6-576D-F2BF-33C3-A4518E1A1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920" y="193357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dirty="0"/>
              <a:t>TRL 4: Technology Validated in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43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674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ClassConnect : Attendance Tracking and Management System</vt:lpstr>
      <vt:lpstr>Problem Statement</vt:lpstr>
      <vt:lpstr>Objectives of the Project</vt:lpstr>
      <vt:lpstr>TRL 1: Basic Principles Observed</vt:lpstr>
      <vt:lpstr>TRL 2: Technology Concept Formulated</vt:lpstr>
      <vt:lpstr>PowerPoint Presentation</vt:lpstr>
      <vt:lpstr>TRL 3: Experimental Proof of Concept</vt:lpstr>
      <vt:lpstr>TRL 4: Technology Validated in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21-COMPB42-25_Urmil Pawar</dc:creator>
  <cp:lastModifiedBy>21-COMPB42-25_Urmil Pawar</cp:lastModifiedBy>
  <cp:revision>2</cp:revision>
  <dcterms:created xsi:type="dcterms:W3CDTF">2025-01-06T05:40:15Z</dcterms:created>
  <dcterms:modified xsi:type="dcterms:W3CDTF">2025-01-06T15:20:51Z</dcterms:modified>
</cp:coreProperties>
</file>