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8" r:id="rId5"/>
    <p:sldId id="268" r:id="rId6"/>
    <p:sldId id="257" r:id="rId7"/>
    <p:sldId id="259" r:id="rId8"/>
    <p:sldId id="261" r:id="rId9"/>
    <p:sldId id="260"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4" d="100"/>
          <a:sy n="84" d="100"/>
        </p:scale>
        <p:origin x="6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FFE8-E532-A404-29EA-4B36C1E6E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FA3B4-A8A6-4229-1437-5AAC7E198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F53F27-45EA-0132-7ADB-3705475F6B97}"/>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5" name="Footer Placeholder 4">
            <a:extLst>
              <a:ext uri="{FF2B5EF4-FFF2-40B4-BE49-F238E27FC236}">
                <a16:creationId xmlns:a16="http://schemas.microsoft.com/office/drawing/2014/main" id="{858D612D-C113-6ED0-6329-042ED0E5DE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2537A1-9CD0-DDD9-4261-3D3F28A667CC}"/>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11762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860B-839E-3105-659A-7F76369ADA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D1252F-22CE-AF32-1BAD-8B0640EF6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DDB4A-0D29-F235-4713-7A0FC6D5A9CF}"/>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5" name="Footer Placeholder 4">
            <a:extLst>
              <a:ext uri="{FF2B5EF4-FFF2-40B4-BE49-F238E27FC236}">
                <a16:creationId xmlns:a16="http://schemas.microsoft.com/office/drawing/2014/main" id="{C9B54DEA-4162-B1CA-F973-925A4DFAA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9B637-4D85-7B20-59B2-2FA98512DD91}"/>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382152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E93F5-C70A-FF8D-AD7B-C8121355A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CD1932-D747-0CAA-4C4C-A785ECA507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7C2F0-554B-EF1C-983B-EACC5EB859AF}"/>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5" name="Footer Placeholder 4">
            <a:extLst>
              <a:ext uri="{FF2B5EF4-FFF2-40B4-BE49-F238E27FC236}">
                <a16:creationId xmlns:a16="http://schemas.microsoft.com/office/drawing/2014/main" id="{58F18978-9177-4F7D-5387-794CAFE82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0F87C-DEE5-2D17-6F1F-17DD3DD84282}"/>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147252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EA13-00F2-8B29-B597-7C6FD07B4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362D1A-779C-2FDC-5277-76E336D67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64341-967A-DB5A-2BD8-B0C55AE07251}"/>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5" name="Footer Placeholder 4">
            <a:extLst>
              <a:ext uri="{FF2B5EF4-FFF2-40B4-BE49-F238E27FC236}">
                <a16:creationId xmlns:a16="http://schemas.microsoft.com/office/drawing/2014/main" id="{717184D3-CD1A-BF46-C183-655ABE686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BE262-C718-6B2D-758C-FF40FBF8C884}"/>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40684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3846-BAE3-8041-F488-F02EA1436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5D418D-521F-E45F-74EE-778CA8812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2800C-8191-28D2-6A3B-494EF4489232}"/>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5" name="Footer Placeholder 4">
            <a:extLst>
              <a:ext uri="{FF2B5EF4-FFF2-40B4-BE49-F238E27FC236}">
                <a16:creationId xmlns:a16="http://schemas.microsoft.com/office/drawing/2014/main" id="{08E2F9D5-BD7D-8C33-9252-9787176583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149C7-FF19-1B93-F707-E9D733D6A7D0}"/>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305746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23B5-171D-DBF0-F495-C961A61AF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5A529E-0030-A6CD-0736-85F13CC45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173B73-9C01-DD63-8A6A-93405DDE6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4E07B8-7C33-8104-08BC-26333FE5EF41}"/>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6" name="Footer Placeholder 5">
            <a:extLst>
              <a:ext uri="{FF2B5EF4-FFF2-40B4-BE49-F238E27FC236}">
                <a16:creationId xmlns:a16="http://schemas.microsoft.com/office/drawing/2014/main" id="{FB6487D0-4DFB-1FFF-F7F0-1E741F08E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6871E2-06E5-3158-CE89-8517D4710FA7}"/>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173386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4D2B-7C50-12A8-DA59-2A1BBD8A4D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026156-32A3-A96D-0E51-78F30A1A8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714EBD-8625-89B9-05DA-198ACDDED7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2E7E0F-B3B3-3C7E-62D5-61BCFEE95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600C3-88D5-218F-87B6-527CFF6405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89A9EB-DCAB-1A3D-660B-CA27FDF69A6F}"/>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8" name="Footer Placeholder 7">
            <a:extLst>
              <a:ext uri="{FF2B5EF4-FFF2-40B4-BE49-F238E27FC236}">
                <a16:creationId xmlns:a16="http://schemas.microsoft.com/office/drawing/2014/main" id="{578F9F91-F5A0-8222-52F9-7DE725D9FA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7A23AC-AE21-76BF-CC9C-36CC13B52DCE}"/>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4197343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880F-CA1F-8F1D-F5D7-A72B3EF0A4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36A48D-630E-0489-DDDC-B6B3337F090F}"/>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4" name="Footer Placeholder 3">
            <a:extLst>
              <a:ext uri="{FF2B5EF4-FFF2-40B4-BE49-F238E27FC236}">
                <a16:creationId xmlns:a16="http://schemas.microsoft.com/office/drawing/2014/main" id="{3298ADC7-FB4F-2049-876C-891DA7C204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93C3D5-C2FD-C012-51B6-BDAE4CCD8F28}"/>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247675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27C4E-EB15-9A7A-BB9C-69B06CE23C2A}"/>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3" name="Footer Placeholder 2">
            <a:extLst>
              <a:ext uri="{FF2B5EF4-FFF2-40B4-BE49-F238E27FC236}">
                <a16:creationId xmlns:a16="http://schemas.microsoft.com/office/drawing/2014/main" id="{1BAB1320-F564-882D-9F45-8F48F551B0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49AFE3-37B6-B335-0469-37CDC868A8C0}"/>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86952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41E5-46D0-B210-BF13-357EB5106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272736-DBB0-2B8A-44C8-B3FEEFFE3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D3FCCC-CBE3-7CF5-8546-4B18E5709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57A84-8730-EA05-B4D5-B7172EDE0C77}"/>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6" name="Footer Placeholder 5">
            <a:extLst>
              <a:ext uri="{FF2B5EF4-FFF2-40B4-BE49-F238E27FC236}">
                <a16:creationId xmlns:a16="http://schemas.microsoft.com/office/drawing/2014/main" id="{F54AD6C2-B585-F8CD-C970-AC0B8FC45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A0CB78-FEC0-E12A-78D7-EA965DC94BC3}"/>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68979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FA51-2DC2-BC93-653B-E0290ECAD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276E88-E5D3-3362-1FE2-37A22787A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D07E1C-5462-30BB-2AEC-B31281385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B802A-9859-AF85-1CD4-02355328E964}"/>
              </a:ext>
            </a:extLst>
          </p:cNvPr>
          <p:cNvSpPr>
            <a:spLocks noGrp="1"/>
          </p:cNvSpPr>
          <p:nvPr>
            <p:ph type="dt" sz="half" idx="10"/>
          </p:nvPr>
        </p:nvSpPr>
        <p:spPr/>
        <p:txBody>
          <a:bodyPr/>
          <a:lstStyle/>
          <a:p>
            <a:fld id="{F3CB06E2-A24F-4E30-9789-F86C35A99310}" type="datetimeFigureOut">
              <a:rPr lang="en-IN" smtClean="0"/>
              <a:t>19-10-2023</a:t>
            </a:fld>
            <a:endParaRPr lang="en-IN"/>
          </a:p>
        </p:txBody>
      </p:sp>
      <p:sp>
        <p:nvSpPr>
          <p:cNvPr id="6" name="Footer Placeholder 5">
            <a:extLst>
              <a:ext uri="{FF2B5EF4-FFF2-40B4-BE49-F238E27FC236}">
                <a16:creationId xmlns:a16="http://schemas.microsoft.com/office/drawing/2014/main" id="{F7D5FC4B-4F74-F332-239B-5DD490E801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DF6DC-D778-F041-356E-A83486D1ED28}"/>
              </a:ext>
            </a:extLst>
          </p:cNvPr>
          <p:cNvSpPr>
            <a:spLocks noGrp="1"/>
          </p:cNvSpPr>
          <p:nvPr>
            <p:ph type="sldNum" sz="quarter" idx="12"/>
          </p:nvPr>
        </p:nvSpPr>
        <p:spPr/>
        <p:txBody>
          <a:bodyPr/>
          <a:lstStyle/>
          <a:p>
            <a:fld id="{40CBEA58-7A2E-4AE0-A4CF-9C7519FC12E1}" type="slidenum">
              <a:rPr lang="en-IN" smtClean="0"/>
              <a:t>‹#›</a:t>
            </a:fld>
            <a:endParaRPr lang="en-IN"/>
          </a:p>
        </p:txBody>
      </p:sp>
    </p:spTree>
    <p:extLst>
      <p:ext uri="{BB962C8B-B14F-4D97-AF65-F5344CB8AC3E}">
        <p14:creationId xmlns:p14="http://schemas.microsoft.com/office/powerpoint/2010/main" val="180326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DA016-6646-FFB9-9AC1-E1E7D80BC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756716-3CAD-615F-49B0-4C3A2E03B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4B1EC-71F7-FF15-589C-83D303219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B06E2-A24F-4E30-9789-F86C35A99310}" type="datetimeFigureOut">
              <a:rPr lang="en-IN" smtClean="0"/>
              <a:t>19-10-2023</a:t>
            </a:fld>
            <a:endParaRPr lang="en-IN"/>
          </a:p>
        </p:txBody>
      </p:sp>
      <p:sp>
        <p:nvSpPr>
          <p:cNvPr id="5" name="Footer Placeholder 4">
            <a:extLst>
              <a:ext uri="{FF2B5EF4-FFF2-40B4-BE49-F238E27FC236}">
                <a16:creationId xmlns:a16="http://schemas.microsoft.com/office/drawing/2014/main" id="{37AE5914-8404-DC52-8497-B09222D8A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96D5E0-F22A-6D4B-D665-AF98F1F55D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BEA58-7A2E-4AE0-A4CF-9C7519FC12E1}" type="slidenum">
              <a:rPr lang="en-IN" smtClean="0"/>
              <a:t>‹#›</a:t>
            </a:fld>
            <a:endParaRPr lang="en-IN"/>
          </a:p>
        </p:txBody>
      </p:sp>
    </p:spTree>
    <p:extLst>
      <p:ext uri="{BB962C8B-B14F-4D97-AF65-F5344CB8AC3E}">
        <p14:creationId xmlns:p14="http://schemas.microsoft.com/office/powerpoint/2010/main" val="4154124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482B-4CA5-2414-86B7-0A13874CC295}"/>
              </a:ext>
            </a:extLst>
          </p:cNvPr>
          <p:cNvSpPr>
            <a:spLocks noGrp="1"/>
          </p:cNvSpPr>
          <p:nvPr>
            <p:ph type="title"/>
          </p:nvPr>
        </p:nvSpPr>
        <p:spPr/>
        <p:txBody>
          <a:bodyPr/>
          <a:lstStyle/>
          <a:p>
            <a:pPr algn="ctr"/>
            <a:r>
              <a:rPr lang="en-US" b="1"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Machine Learning</a:t>
            </a:r>
            <a:r>
              <a:rPr lang="en-IN" b="1"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ISE-3</a:t>
            </a:r>
            <a:endParaRPr lang="en-IN" b="1" dirty="0"/>
          </a:p>
        </p:txBody>
      </p:sp>
      <p:sp>
        <p:nvSpPr>
          <p:cNvPr id="3" name="Content Placeholder 2">
            <a:extLst>
              <a:ext uri="{FF2B5EF4-FFF2-40B4-BE49-F238E27FC236}">
                <a16:creationId xmlns:a16="http://schemas.microsoft.com/office/drawing/2014/main" id="{0AB7EA5E-AC97-77B3-010E-63EE2D2B7901}"/>
              </a:ext>
            </a:extLst>
          </p:cNvPr>
          <p:cNvSpPr>
            <a:spLocks noGrp="1"/>
          </p:cNvSpPr>
          <p:nvPr>
            <p:ph idx="1"/>
          </p:nvPr>
        </p:nvSpPr>
        <p:spPr>
          <a:xfrm>
            <a:off x="491971" y="1790114"/>
            <a:ext cx="11353800" cy="4351338"/>
          </a:xfrm>
        </p:spPr>
        <p:txBody>
          <a:bodyPr/>
          <a:lstStyle/>
          <a:p>
            <a:pPr marL="0" indent="0" algn="ctr">
              <a:buNone/>
            </a:pPr>
            <a:r>
              <a:rPr lang="en-US" b="1" dirty="0">
                <a:solidFill>
                  <a:schemeClr val="accent2"/>
                </a:solidFill>
                <a:latin typeface="Cambria" panose="02040503050406030204" pitchFamily="18" charset="0"/>
                <a:ea typeface="Cambria" panose="02040503050406030204" pitchFamily="18" charset="0"/>
              </a:rPr>
              <a:t>Topic: </a:t>
            </a:r>
            <a:r>
              <a:rPr lang="en-US" b="1" dirty="0">
                <a:solidFill>
                  <a:schemeClr val="accent1">
                    <a:lumMod val="75000"/>
                  </a:schemeClr>
                </a:solidFill>
                <a:latin typeface="Cambria" panose="02040503050406030204" pitchFamily="18" charset="0"/>
                <a:ea typeface="Cambria" panose="02040503050406030204" pitchFamily="18" charset="0"/>
              </a:rPr>
              <a:t>Examine steps in developing a machine learning  application   with respect to the mini project</a:t>
            </a:r>
          </a:p>
          <a:p>
            <a:pPr marL="0" indent="0" algn="ctr">
              <a:buNone/>
            </a:pPr>
            <a:endParaRPr lang="en-US" b="1" dirty="0">
              <a:solidFill>
                <a:schemeClr val="accent1">
                  <a:lumMod val="75000"/>
                </a:schemeClr>
              </a:solidFill>
              <a:latin typeface="Cambria" panose="02040503050406030204" pitchFamily="18" charset="0"/>
              <a:ea typeface="Cambria" panose="02040503050406030204" pitchFamily="18" charset="0"/>
            </a:endParaRPr>
          </a:p>
          <a:p>
            <a:pPr marL="0" indent="0">
              <a:buNone/>
            </a:pPr>
            <a:r>
              <a:rPr lang="en-US" sz="2800" b="1" i="0" dirty="0">
                <a:solidFill>
                  <a:schemeClr val="accent2"/>
                </a:solidFill>
                <a:effectLst/>
                <a:latin typeface="Cambria" panose="02040503050406030204" pitchFamily="18" charset="0"/>
                <a:ea typeface="Cambria" panose="02040503050406030204" pitchFamily="18" charset="0"/>
              </a:rPr>
              <a:t>  Pedagogy:</a:t>
            </a:r>
            <a:r>
              <a:rPr lang="en-US" sz="2800" b="1" i="0" dirty="0">
                <a:solidFill>
                  <a:schemeClr val="accent1">
                    <a:lumMod val="75000"/>
                  </a:schemeClr>
                </a:solidFill>
                <a:effectLst/>
                <a:latin typeface="Cambria" panose="02040503050406030204" pitchFamily="18" charset="0"/>
                <a:ea typeface="Cambria" panose="02040503050406030204" pitchFamily="18" charset="0"/>
              </a:rPr>
              <a:t> Collaborative learning</a:t>
            </a:r>
          </a:p>
          <a:p>
            <a:pPr marL="0" indent="0">
              <a:buNone/>
            </a:pPr>
            <a:r>
              <a:rPr lang="en-US" b="1" dirty="0">
                <a:solidFill>
                  <a:schemeClr val="accent1">
                    <a:lumMod val="75000"/>
                  </a:schemeClr>
                </a:solidFill>
                <a:latin typeface="Cambria" panose="02040503050406030204" pitchFamily="18" charset="0"/>
                <a:ea typeface="Cambria" panose="02040503050406030204" pitchFamily="18" charset="0"/>
              </a:rPr>
              <a:t>    </a:t>
            </a:r>
          </a:p>
          <a:p>
            <a:pPr marL="0" indent="0">
              <a:buNone/>
            </a:pPr>
            <a:r>
              <a:rPr lang="en-US" sz="2800" b="1" i="0" dirty="0">
                <a:solidFill>
                  <a:schemeClr val="accent1">
                    <a:lumMod val="75000"/>
                  </a:schemeClr>
                </a:solidFill>
                <a:effectLst/>
                <a:latin typeface="Cambria" panose="02040503050406030204" pitchFamily="18" charset="0"/>
                <a:ea typeface="Cambria" panose="02040503050406030204" pitchFamily="18" charset="0"/>
              </a:rPr>
              <a:t>  </a:t>
            </a:r>
            <a:r>
              <a:rPr lang="en-US" b="1" dirty="0">
                <a:solidFill>
                  <a:schemeClr val="accent2"/>
                </a:solidFill>
                <a:latin typeface="Cambria" panose="02040503050406030204" pitchFamily="18" charset="0"/>
                <a:ea typeface="Cambria" panose="02040503050406030204" pitchFamily="18" charset="0"/>
              </a:rPr>
              <a:t>Mini Project topic</a:t>
            </a:r>
            <a:r>
              <a:rPr lang="en-US" sz="2800" b="1" i="0" dirty="0">
                <a:solidFill>
                  <a:schemeClr val="accent2"/>
                </a:solidFill>
                <a:effectLst/>
                <a:latin typeface="Cambria" panose="02040503050406030204" pitchFamily="18" charset="0"/>
                <a:ea typeface="Cambria" panose="02040503050406030204" pitchFamily="18" charset="0"/>
              </a:rPr>
              <a:t>:</a:t>
            </a:r>
            <a:r>
              <a:rPr lang="en-US" sz="2800" b="1" i="0" dirty="0">
                <a:solidFill>
                  <a:schemeClr val="accent1">
                    <a:lumMod val="75000"/>
                  </a:schemeClr>
                </a:solidFill>
                <a:effectLst/>
                <a:latin typeface="Cambria" panose="02040503050406030204" pitchFamily="18" charset="0"/>
                <a:ea typeface="Cambria" panose="02040503050406030204" pitchFamily="18" charset="0"/>
              </a:rPr>
              <a:t> Sentiment Analysis</a:t>
            </a:r>
          </a:p>
          <a:p>
            <a:pPr marL="0" indent="0">
              <a:buNone/>
            </a:pPr>
            <a:r>
              <a:rPr lang="en-US" b="1" dirty="0">
                <a:solidFill>
                  <a:schemeClr val="accent1">
                    <a:lumMod val="75000"/>
                  </a:schemeClr>
                </a:solidFill>
                <a:latin typeface="Cambria" panose="02040503050406030204" pitchFamily="18" charset="0"/>
                <a:ea typeface="Cambria" panose="02040503050406030204" pitchFamily="18" charset="0"/>
              </a:rPr>
              <a:t>    </a:t>
            </a:r>
          </a:p>
          <a:p>
            <a:pPr marL="0" indent="0">
              <a:buNone/>
            </a:pPr>
            <a:r>
              <a:rPr lang="en-US" sz="2800" b="1" i="0" dirty="0">
                <a:solidFill>
                  <a:schemeClr val="accent1">
                    <a:lumMod val="75000"/>
                  </a:schemeClr>
                </a:solidFill>
                <a:effectLst/>
                <a:latin typeface="Cambria" panose="02040503050406030204" pitchFamily="18" charset="0"/>
                <a:ea typeface="Cambria" panose="02040503050406030204" pitchFamily="18" charset="0"/>
              </a:rPr>
              <a:t>   </a:t>
            </a:r>
            <a:r>
              <a:rPr lang="en-US" sz="2800" b="1" i="0" dirty="0">
                <a:solidFill>
                  <a:schemeClr val="accent2"/>
                </a:solidFill>
                <a:effectLst/>
                <a:latin typeface="Cambria" panose="02040503050406030204" pitchFamily="18" charset="0"/>
                <a:ea typeface="Cambria" panose="02040503050406030204" pitchFamily="18" charset="0"/>
              </a:rPr>
              <a:t>Class: </a:t>
            </a:r>
            <a:r>
              <a:rPr lang="en-US" sz="2800" b="1" i="0" dirty="0">
                <a:solidFill>
                  <a:schemeClr val="accent1">
                    <a:lumMod val="75000"/>
                  </a:schemeClr>
                </a:solidFill>
                <a:effectLst/>
                <a:latin typeface="Cambria" panose="02040503050406030204" pitchFamily="18" charset="0"/>
                <a:ea typeface="Cambria" panose="02040503050406030204" pitchFamily="18" charset="0"/>
              </a:rPr>
              <a:t>TE COMP-B                                                      </a:t>
            </a:r>
            <a:r>
              <a:rPr lang="en-US" sz="2800" b="1" i="0" dirty="0">
                <a:solidFill>
                  <a:schemeClr val="accent2"/>
                </a:solidFill>
                <a:effectLst/>
                <a:latin typeface="Cambria" panose="02040503050406030204" pitchFamily="18" charset="0"/>
                <a:ea typeface="Cambria" panose="02040503050406030204" pitchFamily="18" charset="0"/>
              </a:rPr>
              <a:t>Roll No: </a:t>
            </a:r>
            <a:r>
              <a:rPr lang="en-US" sz="2800" b="1" i="0" dirty="0">
                <a:solidFill>
                  <a:schemeClr val="accent1">
                    <a:lumMod val="75000"/>
                  </a:schemeClr>
                </a:solidFill>
                <a:effectLst/>
                <a:latin typeface="Cambria" panose="02040503050406030204" pitchFamily="18" charset="0"/>
                <a:ea typeface="Cambria" panose="02040503050406030204" pitchFamily="18" charset="0"/>
              </a:rPr>
              <a:t>42                                                       </a:t>
            </a:r>
          </a:p>
        </p:txBody>
      </p:sp>
    </p:spTree>
    <p:extLst>
      <p:ext uri="{BB962C8B-B14F-4D97-AF65-F5344CB8AC3E}">
        <p14:creationId xmlns:p14="http://schemas.microsoft.com/office/powerpoint/2010/main" val="241488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7604-41FE-54D1-5AD3-E77E05AED31B}"/>
              </a:ext>
            </a:extLst>
          </p:cNvPr>
          <p:cNvSpPr>
            <a:spLocks noGrp="1"/>
          </p:cNvSpPr>
          <p:nvPr>
            <p:ph type="title"/>
          </p:nvPr>
        </p:nvSpPr>
        <p:spPr>
          <a:xfrm>
            <a:off x="838200" y="-259516"/>
            <a:ext cx="10515600" cy="1325563"/>
          </a:xfrm>
        </p:spPr>
        <p:txBody>
          <a:bodyPr>
            <a:normAutofit/>
          </a:bodyPr>
          <a:lstStyle/>
          <a:p>
            <a:pPr algn="ctr"/>
            <a:r>
              <a:rPr lang="en-IN" sz="4800" b="1" i="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Model Optimization</a:t>
            </a:r>
            <a:endParaRPr lang="en-IN" sz="480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6724ABCC-8225-AF24-9A1F-1FB1E1EFA950}"/>
              </a:ext>
            </a:extLst>
          </p:cNvPr>
          <p:cNvSpPr>
            <a:spLocks noGrp="1"/>
          </p:cNvSpPr>
          <p:nvPr>
            <p:ph idx="1"/>
          </p:nvPr>
        </p:nvSpPr>
        <p:spPr>
          <a:xfrm>
            <a:off x="297510" y="763325"/>
            <a:ext cx="11669203" cy="2665675"/>
          </a:xfrm>
        </p:spPr>
        <p:txBody>
          <a:bodyPr>
            <a:normAutofit lnSpcReduction="10000"/>
          </a:bodyPr>
          <a:lstStyle/>
          <a:p>
            <a:pPr>
              <a:buFont typeface="Wingdings" panose="05000000000000000000" pitchFamily="2" charset="2"/>
              <a:buChar char="v"/>
            </a:pPr>
            <a:r>
              <a:rPr lang="en-IN" sz="2000" b="1" kern="100"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Model optimization involves improving the model's performance through multiple techniques like fine-tuning hyperparameters, training new models, and ensemble </a:t>
            </a:r>
            <a:r>
              <a:rPr lang="en-IN" sz="2000" b="1" kern="100" dirty="0" err="1">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modeling</a:t>
            </a:r>
            <a:r>
              <a:rPr lang="en-IN" sz="2000" b="1" kern="100"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2000" b="1" dirty="0">
              <a:solidFill>
                <a:schemeClr val="accent1">
                  <a:lumMod val="75000"/>
                </a:schemeClr>
              </a:solidFill>
              <a:latin typeface="Cambria" panose="02040503050406030204" pitchFamily="18" charset="0"/>
              <a:ea typeface="Cambria" panose="02040503050406030204" pitchFamily="18" charset="0"/>
            </a:endParaRPr>
          </a:p>
          <a:p>
            <a:pPr>
              <a:buFont typeface="Wingdings" panose="05000000000000000000" pitchFamily="2" charset="2"/>
              <a:buChar char="v"/>
            </a:pPr>
            <a:r>
              <a:rPr lang="en-US" sz="2000" b="1" dirty="0">
                <a:solidFill>
                  <a:schemeClr val="accent2"/>
                </a:solidFill>
                <a:latin typeface="Cambria" panose="02040503050406030204" pitchFamily="18" charset="0"/>
                <a:ea typeface="Cambria" panose="02040503050406030204" pitchFamily="18" charset="0"/>
              </a:rPr>
              <a:t>Steps</a:t>
            </a:r>
          </a:p>
          <a:p>
            <a:pPr lvl="1"/>
            <a:r>
              <a:rPr lang="en-US" sz="2000" b="1" dirty="0">
                <a:solidFill>
                  <a:schemeClr val="accent1">
                    <a:lumMod val="75000"/>
                  </a:schemeClr>
                </a:solidFill>
                <a:latin typeface="Cambria" panose="02040503050406030204" pitchFamily="18" charset="0"/>
                <a:ea typeface="Cambria" panose="02040503050406030204" pitchFamily="18" charset="0"/>
              </a:rPr>
              <a:t>Training New models (KNN and SVM)</a:t>
            </a:r>
          </a:p>
          <a:p>
            <a:pPr lvl="1"/>
            <a:r>
              <a:rPr lang="en-US" sz="2000" b="1" dirty="0">
                <a:solidFill>
                  <a:schemeClr val="accent1">
                    <a:lumMod val="75000"/>
                  </a:schemeClr>
                </a:solidFill>
                <a:latin typeface="Cambria" panose="02040503050406030204" pitchFamily="18" charset="0"/>
                <a:ea typeface="Cambria" panose="02040503050406030204" pitchFamily="18" charset="0"/>
              </a:rPr>
              <a:t>Using a different approach</a:t>
            </a:r>
          </a:p>
          <a:p>
            <a:pPr marL="457200" lvl="1" indent="0">
              <a:buNone/>
            </a:pPr>
            <a:r>
              <a:rPr lang="en-US" sz="2000" b="1" dirty="0">
                <a:solidFill>
                  <a:schemeClr val="accent1">
                    <a:lumMod val="75000"/>
                  </a:schemeClr>
                </a:solidFill>
                <a:latin typeface="Cambria" panose="02040503050406030204" pitchFamily="18" charset="0"/>
                <a:ea typeface="Cambria" panose="02040503050406030204" pitchFamily="18" charset="0"/>
              </a:rPr>
              <a:t>     (Word2vec approach)</a:t>
            </a:r>
          </a:p>
          <a:p>
            <a:pPr marL="457200" lvl="1" indent="0">
              <a:buNone/>
            </a:pPr>
            <a:endParaRPr lang="en-US" sz="2000" b="1" dirty="0">
              <a:solidFill>
                <a:schemeClr val="accent1">
                  <a:lumMod val="75000"/>
                </a:schemeClr>
              </a:solidFill>
              <a:latin typeface="Cambria" panose="02040503050406030204" pitchFamily="18" charset="0"/>
              <a:ea typeface="Cambria" panose="02040503050406030204" pitchFamily="18" charset="0"/>
            </a:endParaRPr>
          </a:p>
          <a:p>
            <a:pPr lvl="1">
              <a:buFont typeface="Wingdings" panose="05000000000000000000" pitchFamily="2" charset="2"/>
              <a:buChar char="v"/>
            </a:pPr>
            <a:r>
              <a:rPr lang="en-US" sz="2000" b="1" dirty="0" err="1">
                <a:solidFill>
                  <a:schemeClr val="accent2"/>
                </a:solidFill>
                <a:latin typeface="Cambria" panose="02040503050406030204" pitchFamily="18" charset="0"/>
                <a:ea typeface="Cambria" panose="02040503050406030204" pitchFamily="18" charset="0"/>
              </a:rPr>
              <a:t>Ensembling</a:t>
            </a:r>
            <a:r>
              <a:rPr lang="en-US" sz="2000" b="1" dirty="0">
                <a:solidFill>
                  <a:schemeClr val="accent2"/>
                </a:solidFill>
                <a:latin typeface="Cambria" panose="02040503050406030204" pitchFamily="18" charset="0"/>
                <a:ea typeface="Cambria" panose="02040503050406030204" pitchFamily="18" charset="0"/>
              </a:rPr>
              <a:t> Modelling</a:t>
            </a:r>
          </a:p>
        </p:txBody>
      </p:sp>
      <p:sp>
        <p:nvSpPr>
          <p:cNvPr id="4" name="TextBox 3">
            <a:extLst>
              <a:ext uri="{FF2B5EF4-FFF2-40B4-BE49-F238E27FC236}">
                <a16:creationId xmlns:a16="http://schemas.microsoft.com/office/drawing/2014/main" id="{3028800F-7266-4B5E-32A6-751C3BFA7EEE}"/>
              </a:ext>
            </a:extLst>
          </p:cNvPr>
          <p:cNvSpPr txBox="1"/>
          <p:nvPr/>
        </p:nvSpPr>
        <p:spPr>
          <a:xfrm>
            <a:off x="6321287" y="1661736"/>
            <a:ext cx="5870713" cy="1292662"/>
          </a:xfrm>
          <a:prstGeom prst="rect">
            <a:avLst/>
          </a:prstGeom>
          <a:noFill/>
        </p:spPr>
        <p:txBody>
          <a:bodyPr wrap="square" rtlCol="0">
            <a:spAutoFit/>
          </a:bodyPr>
          <a:lstStyle/>
          <a:p>
            <a:pPr marL="800100" lvl="1" indent="-342900">
              <a:buFont typeface="Arial" panose="020B0604020202020204" pitchFamily="34" charset="0"/>
              <a:buChar char="•"/>
            </a:pPr>
            <a:r>
              <a:rPr lang="en-US" sz="2000" b="1" dirty="0">
                <a:solidFill>
                  <a:schemeClr val="accent1">
                    <a:lumMod val="75000"/>
                  </a:schemeClr>
                </a:solidFill>
                <a:latin typeface="Cambria" panose="02040503050406030204" pitchFamily="18" charset="0"/>
                <a:ea typeface="Cambria" panose="02040503050406030204" pitchFamily="18" charset="0"/>
              </a:rPr>
              <a:t>Combinations of trained models for ensemble modeling</a:t>
            </a:r>
          </a:p>
          <a:p>
            <a:pPr marL="800100" lvl="1" indent="-342900">
              <a:buFont typeface="Arial" panose="020B0604020202020204" pitchFamily="34" charset="0"/>
              <a:buChar char="•"/>
            </a:pPr>
            <a:r>
              <a:rPr lang="en-US" sz="2000" b="1" dirty="0">
                <a:solidFill>
                  <a:schemeClr val="accent1">
                    <a:lumMod val="75000"/>
                  </a:schemeClr>
                </a:solidFill>
                <a:latin typeface="Cambria" panose="02040503050406030204" pitchFamily="18" charset="0"/>
                <a:ea typeface="Cambria" panose="02040503050406030204" pitchFamily="18" charset="0"/>
              </a:rPr>
              <a:t>Selecting the best ensembled model</a:t>
            </a:r>
          </a:p>
          <a:p>
            <a:endParaRPr lang="en-IN" dirty="0"/>
          </a:p>
        </p:txBody>
      </p:sp>
      <p:pic>
        <p:nvPicPr>
          <p:cNvPr id="6" name="Picture 5">
            <a:extLst>
              <a:ext uri="{FF2B5EF4-FFF2-40B4-BE49-F238E27FC236}">
                <a16:creationId xmlns:a16="http://schemas.microsoft.com/office/drawing/2014/main" id="{618B3F1D-B4A4-D1EC-9707-88714D3EAD0D}"/>
              </a:ext>
            </a:extLst>
          </p:cNvPr>
          <p:cNvPicPr>
            <a:picLocks noChangeAspect="1"/>
          </p:cNvPicPr>
          <p:nvPr/>
        </p:nvPicPr>
        <p:blipFill>
          <a:blip r:embed="rId2"/>
          <a:stretch>
            <a:fillRect/>
          </a:stretch>
        </p:blipFill>
        <p:spPr>
          <a:xfrm>
            <a:off x="2938508" y="3437288"/>
            <a:ext cx="5990627" cy="3343186"/>
          </a:xfrm>
          <a:prstGeom prst="rect">
            <a:avLst/>
          </a:prstGeom>
        </p:spPr>
      </p:pic>
    </p:spTree>
    <p:extLst>
      <p:ext uri="{BB962C8B-B14F-4D97-AF65-F5344CB8AC3E}">
        <p14:creationId xmlns:p14="http://schemas.microsoft.com/office/powerpoint/2010/main" val="399425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E2C2-5660-985E-64FB-6C1403B0FFC5}"/>
              </a:ext>
            </a:extLst>
          </p:cNvPr>
          <p:cNvSpPr>
            <a:spLocks noGrp="1"/>
          </p:cNvSpPr>
          <p:nvPr>
            <p:ph type="title"/>
          </p:nvPr>
        </p:nvSpPr>
        <p:spPr>
          <a:xfrm>
            <a:off x="838200" y="-234642"/>
            <a:ext cx="10515600" cy="1325563"/>
          </a:xfrm>
        </p:spPr>
        <p:txBody>
          <a:bodyPr/>
          <a:lstStyle/>
          <a:p>
            <a:pPr algn="ctr"/>
            <a:r>
              <a:rPr lang="en-IN" sz="4400" b="1" i="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Model Hosting</a:t>
            </a:r>
            <a:endParaRPr lang="en-IN" b="1" dirty="0"/>
          </a:p>
        </p:txBody>
      </p:sp>
      <p:sp>
        <p:nvSpPr>
          <p:cNvPr id="3" name="Content Placeholder 2">
            <a:extLst>
              <a:ext uri="{FF2B5EF4-FFF2-40B4-BE49-F238E27FC236}">
                <a16:creationId xmlns:a16="http://schemas.microsoft.com/office/drawing/2014/main" id="{7E1978AA-C5A0-A120-C26E-064F64DFD183}"/>
              </a:ext>
            </a:extLst>
          </p:cNvPr>
          <p:cNvSpPr>
            <a:spLocks noGrp="1"/>
          </p:cNvSpPr>
          <p:nvPr>
            <p:ph idx="1"/>
          </p:nvPr>
        </p:nvSpPr>
        <p:spPr>
          <a:xfrm>
            <a:off x="199102" y="704749"/>
            <a:ext cx="11992897" cy="4732490"/>
          </a:xfrm>
        </p:spPr>
        <p:txBody>
          <a:bodyPr/>
          <a:lstStyle/>
          <a:p>
            <a:pPr>
              <a:lnSpc>
                <a:spcPct val="107000"/>
              </a:lnSpc>
              <a:spcAft>
                <a:spcPts val="800"/>
              </a:spcAft>
              <a:buFont typeface="Wingdings" panose="05000000000000000000" pitchFamily="2" charset="2"/>
              <a:buChar char="v"/>
            </a:pPr>
            <a:r>
              <a:rPr lang="en-IN" sz="2000" b="1" kern="100"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Model hosting refers to the process of deploying a machine learning model to a server or a cloud-based platform where it can be accessed and used by other software applications or services.</a:t>
            </a:r>
          </a:p>
          <a:p>
            <a:pPr>
              <a:lnSpc>
                <a:spcPct val="107000"/>
              </a:lnSpc>
              <a:spcAft>
                <a:spcPts val="800"/>
              </a:spcAft>
              <a:buFont typeface="Wingdings" panose="05000000000000000000" pitchFamily="2" charset="2"/>
              <a:buChar char="v"/>
            </a:pPr>
            <a:r>
              <a:rPr lang="en-IN" sz="2200" b="1" kern="100" dirty="0">
                <a:solidFill>
                  <a:schemeClr val="accent2"/>
                </a:solidFill>
                <a:latin typeface="Cambria" panose="02040503050406030204" pitchFamily="18" charset="0"/>
                <a:ea typeface="Calibri" panose="020F0502020204030204" pitchFamily="34" charset="0"/>
                <a:cs typeface="Times New Roman" panose="02020603050405020304" pitchFamily="18" charset="0"/>
              </a:rPr>
              <a:t>Steps performed</a:t>
            </a:r>
          </a:p>
          <a:p>
            <a:pPr lvl="1">
              <a:lnSpc>
                <a:spcPct val="107000"/>
              </a:lnSpc>
              <a:spcAft>
                <a:spcPts val="800"/>
              </a:spcAft>
            </a:pPr>
            <a:r>
              <a:rPr lang="en-IN" sz="2000" b="1" kern="100" dirty="0">
                <a:solidFill>
                  <a:schemeClr val="accent1">
                    <a:lumMod val="75000"/>
                  </a:schemeClr>
                </a:solidFill>
                <a:effectLst/>
                <a:latin typeface="Cambria" panose="02040503050406030204" pitchFamily="18" charset="0"/>
                <a:ea typeface="Cambria" panose="02040503050406030204" pitchFamily="18" charset="0"/>
                <a:cs typeface="Times New Roman" panose="02020603050405020304" pitchFamily="18" charset="0"/>
              </a:rPr>
              <a:t>Selecting the best model</a:t>
            </a:r>
          </a:p>
          <a:p>
            <a:pPr lvl="1">
              <a:lnSpc>
                <a:spcPct val="107000"/>
              </a:lnSpc>
              <a:spcAft>
                <a:spcPts val="800"/>
              </a:spcAft>
            </a:pPr>
            <a:r>
              <a:rPr lang="en-IN" sz="2000" b="1" kern="100"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Creating an input pipeline</a:t>
            </a:r>
            <a:endParaRPr lang="en-IN" sz="2000" b="1" kern="100" dirty="0">
              <a:solidFill>
                <a:schemeClr val="accent1">
                  <a:lumMod val="75000"/>
                </a:schemeClr>
              </a:solidFill>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pPr>
            <a:r>
              <a:rPr lang="en-IN" sz="2000" b="1" kern="100" dirty="0">
                <a:solidFill>
                  <a:schemeClr val="accent1">
                    <a:lumMod val="75000"/>
                  </a:schemeClr>
                </a:solidFill>
                <a:effectLst/>
                <a:latin typeface="Cambria" panose="02040503050406030204" pitchFamily="18" charset="0"/>
                <a:ea typeface="Cambria" panose="02040503050406030204" pitchFamily="18" charset="0"/>
                <a:cs typeface="Times New Roman" panose="02020603050405020304" pitchFamily="18" charset="0"/>
              </a:rPr>
              <a:t>The model was locally hosted using flask</a:t>
            </a:r>
          </a:p>
        </p:txBody>
      </p:sp>
      <p:pic>
        <p:nvPicPr>
          <p:cNvPr id="4" name="Picture 3">
            <a:extLst>
              <a:ext uri="{FF2B5EF4-FFF2-40B4-BE49-F238E27FC236}">
                <a16:creationId xmlns:a16="http://schemas.microsoft.com/office/drawing/2014/main" id="{9B5A7788-1224-0B0E-D081-D70169515997}"/>
              </a:ext>
            </a:extLst>
          </p:cNvPr>
          <p:cNvPicPr>
            <a:picLocks noChangeAspect="1"/>
          </p:cNvPicPr>
          <p:nvPr/>
        </p:nvPicPr>
        <p:blipFill>
          <a:blip r:embed="rId2"/>
          <a:stretch>
            <a:fillRect/>
          </a:stretch>
        </p:blipFill>
        <p:spPr>
          <a:xfrm>
            <a:off x="559477" y="3868176"/>
            <a:ext cx="5072807" cy="2508454"/>
          </a:xfrm>
          <a:prstGeom prst="rect">
            <a:avLst/>
          </a:prstGeom>
        </p:spPr>
      </p:pic>
      <p:pic>
        <p:nvPicPr>
          <p:cNvPr id="5" name="Picture 4">
            <a:extLst>
              <a:ext uri="{FF2B5EF4-FFF2-40B4-BE49-F238E27FC236}">
                <a16:creationId xmlns:a16="http://schemas.microsoft.com/office/drawing/2014/main" id="{FF2AB8F7-CABE-7010-FD9A-6101DAC01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98326"/>
            <a:ext cx="5282169" cy="2508454"/>
          </a:xfrm>
          <a:prstGeom prst="rect">
            <a:avLst/>
          </a:prstGeom>
        </p:spPr>
      </p:pic>
    </p:spTree>
    <p:extLst>
      <p:ext uri="{BB962C8B-B14F-4D97-AF65-F5344CB8AC3E}">
        <p14:creationId xmlns:p14="http://schemas.microsoft.com/office/powerpoint/2010/main" val="251453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29B1-A20A-6ACE-0333-359E1D814999}"/>
              </a:ext>
            </a:extLst>
          </p:cNvPr>
          <p:cNvSpPr>
            <a:spLocks noGrp="1"/>
          </p:cNvSpPr>
          <p:nvPr>
            <p:ph type="title"/>
          </p:nvPr>
        </p:nvSpPr>
        <p:spPr/>
        <p:txBody>
          <a:bodyPr/>
          <a:lstStyle/>
          <a:p>
            <a:pPr algn="ctr"/>
            <a:r>
              <a:rPr lang="en-US" b="1"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a:t>
            </a:r>
            <a:r>
              <a:rPr lang="en-IN" b="1" dirty="0" err="1">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onclusion</a:t>
            </a:r>
            <a:endParaRPr lang="en-IN" dirty="0"/>
          </a:p>
        </p:txBody>
      </p:sp>
      <p:sp>
        <p:nvSpPr>
          <p:cNvPr id="3" name="Content Placeholder 2">
            <a:extLst>
              <a:ext uri="{FF2B5EF4-FFF2-40B4-BE49-F238E27FC236}">
                <a16:creationId xmlns:a16="http://schemas.microsoft.com/office/drawing/2014/main" id="{28557F33-9DB6-B36A-97D9-335D67152794}"/>
              </a:ext>
            </a:extLst>
          </p:cNvPr>
          <p:cNvSpPr>
            <a:spLocks noGrp="1"/>
          </p:cNvSpPr>
          <p:nvPr>
            <p:ph idx="1"/>
          </p:nvPr>
        </p:nvSpPr>
        <p:spPr/>
        <p:txBody>
          <a:bodyPr>
            <a:normAutofit lnSpcReduction="10000"/>
          </a:bodyPr>
          <a:lstStyle/>
          <a:p>
            <a:pPr marL="0" indent="0" algn="just">
              <a:lnSpc>
                <a:spcPct val="107000"/>
              </a:lnSpc>
              <a:spcAft>
                <a:spcPts val="800"/>
              </a:spcAft>
              <a:buNone/>
            </a:pPr>
            <a:r>
              <a:rPr lang="en-IN" sz="2000" b="1" kern="100" dirty="0">
                <a:solidFill>
                  <a:schemeClr val="accent1">
                    <a:lumMod val="75000"/>
                  </a:schemeClr>
                </a:solidFill>
                <a:effectLst/>
                <a:latin typeface="Cambria" panose="02040503050406030204" pitchFamily="18" charset="0"/>
                <a:ea typeface="Cambria" panose="02040503050406030204" pitchFamily="18" charset="0"/>
                <a:cs typeface="Times New Roman" panose="02020603050405020304" pitchFamily="18" charset="0"/>
              </a:rPr>
              <a:t>Sentiment analysis is a powerful and valuable tool for understanding public emotions, opinions, and attitudes expressed in text data, especially in social media platforms like Twitter. Building an effective sentiment analysis model involves several key steps, starting with data collection from diverse and reliable sources. Preprocessing the data ensures that it is clean and suitable for analysis, while data visualization provides insights into sentiment distribution and trends. Transforming the text data into numerical features is essential for machine learning models, and techniques like Bag-of-Words and Word Embeddings are commonly used. Selecting the right model for sentiment analysis plays a critical role and Model training and optimization set help assess the model's performance and accuracy. </a:t>
            </a:r>
          </a:p>
          <a:p>
            <a:pPr marL="0" indent="0" algn="just">
              <a:lnSpc>
                <a:spcPct val="107000"/>
              </a:lnSpc>
              <a:spcAft>
                <a:spcPts val="800"/>
              </a:spcAft>
              <a:buNone/>
            </a:pPr>
            <a:r>
              <a:rPr lang="en-IN" sz="2000" b="1" kern="100" dirty="0">
                <a:solidFill>
                  <a:schemeClr val="accent1">
                    <a:lumMod val="75000"/>
                  </a:schemeClr>
                </a:solidFill>
                <a:effectLst/>
                <a:latin typeface="Cambria" panose="02040503050406030204" pitchFamily="18" charset="0"/>
                <a:ea typeface="Cambria" panose="02040503050406030204" pitchFamily="18" charset="0"/>
                <a:cs typeface="Times New Roman" panose="02020603050405020304" pitchFamily="18" charset="0"/>
              </a:rPr>
              <a:t>So, by leveraging these steps an effective sentiment analysis model that provides valuable insights to businesses, researchers, and individuals to make informed decisions can be achieved.</a:t>
            </a:r>
          </a:p>
          <a:p>
            <a:endParaRPr lang="en-IN" dirty="0"/>
          </a:p>
        </p:txBody>
      </p:sp>
    </p:spTree>
    <p:extLst>
      <p:ext uri="{BB962C8B-B14F-4D97-AF65-F5344CB8AC3E}">
        <p14:creationId xmlns:p14="http://schemas.microsoft.com/office/powerpoint/2010/main" val="67128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A18D-E875-F20D-127F-AD84FDB724AA}"/>
              </a:ext>
            </a:extLst>
          </p:cNvPr>
          <p:cNvSpPr>
            <a:spLocks noGrp="1"/>
          </p:cNvSpPr>
          <p:nvPr>
            <p:ph type="title"/>
          </p:nvPr>
        </p:nvSpPr>
        <p:spPr>
          <a:xfrm>
            <a:off x="902208" y="-165227"/>
            <a:ext cx="10515600" cy="1325563"/>
          </a:xfrm>
        </p:spPr>
        <p:txBody>
          <a:bodyPr/>
          <a:lstStyle/>
          <a:p>
            <a:r>
              <a:rPr lang="en-US" dirty="0"/>
              <a:t>                        </a:t>
            </a:r>
            <a:r>
              <a:rPr lang="en-IN" b="1"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Introduction</a:t>
            </a:r>
            <a:endParaRPr lang="en-IN" dirty="0"/>
          </a:p>
        </p:txBody>
      </p:sp>
      <p:sp>
        <p:nvSpPr>
          <p:cNvPr id="3" name="Content Placeholder 2">
            <a:extLst>
              <a:ext uri="{FF2B5EF4-FFF2-40B4-BE49-F238E27FC236}">
                <a16:creationId xmlns:a16="http://schemas.microsoft.com/office/drawing/2014/main" id="{3F2C7291-ACDA-110B-2042-BCEA801AB5E0}"/>
              </a:ext>
            </a:extLst>
          </p:cNvPr>
          <p:cNvSpPr>
            <a:spLocks noGrp="1"/>
          </p:cNvSpPr>
          <p:nvPr>
            <p:ph idx="1"/>
          </p:nvPr>
        </p:nvSpPr>
        <p:spPr>
          <a:xfrm>
            <a:off x="329184" y="856360"/>
            <a:ext cx="11567160" cy="5827903"/>
          </a:xfrm>
        </p:spPr>
        <p:txBody>
          <a:bodyPr/>
          <a:lstStyle/>
          <a:p>
            <a:pPr marL="0" indent="0">
              <a:buNone/>
            </a:pPr>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Sentiment analysis is the process of </a:t>
            </a:r>
            <a:r>
              <a:rPr lang="en-IN" sz="2000" b="1" dirty="0" err="1">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analyzing</a:t>
            </a:r>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 digital text to determine if the emotional tone of the message is positive, negative, or neutral.</a:t>
            </a:r>
          </a:p>
          <a:p>
            <a:pPr algn="just">
              <a:lnSpc>
                <a:spcPct val="107000"/>
              </a:lnSpc>
              <a:spcAft>
                <a:spcPts val="800"/>
              </a:spcAft>
              <a:buFont typeface="Wingdings" panose="05000000000000000000" pitchFamily="2" charset="2"/>
              <a:buChar char="v"/>
            </a:pPr>
            <a:r>
              <a:rPr lang="en-IN" sz="2400" b="1" kern="100" dirty="0">
                <a:solidFill>
                  <a:schemeClr val="accent2"/>
                </a:solidFill>
                <a:effectLst/>
                <a:latin typeface="Cambria" panose="02040503050406030204" pitchFamily="18" charset="0"/>
                <a:ea typeface="Calibri" panose="020F0502020204030204" pitchFamily="34" charset="0"/>
                <a:cs typeface="Times New Roman" panose="02020603050405020304" pitchFamily="18" charset="0"/>
              </a:rPr>
              <a:t>Use Cases</a:t>
            </a:r>
            <a:endParaRPr lang="en-IN"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tabLst>
                <a:tab pos="457200" algn="l"/>
              </a:tabLst>
            </a:pPr>
            <a:r>
              <a:rPr lang="en-IN" sz="2000" b="1" kern="100"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Improve Customer Service</a:t>
            </a:r>
            <a:endParaRPr lang="en-IN" sz="20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tabLst>
                <a:tab pos="457200" algn="l"/>
              </a:tabLst>
            </a:pPr>
            <a:r>
              <a:rPr lang="en-IN" sz="2000" b="1" kern="100"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Brand Monitoring and Market Research </a:t>
            </a:r>
            <a:endParaRPr lang="en-IN" sz="20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tabLst>
                <a:tab pos="457200" algn="l"/>
              </a:tabLst>
            </a:pPr>
            <a:r>
              <a:rPr lang="en-IN" sz="2000" b="1" kern="100"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Track Campaign Performance</a:t>
            </a:r>
          </a:p>
          <a:p>
            <a:pPr marL="800100" lvl="1" indent="-342900" algn="just">
              <a:lnSpc>
                <a:spcPct val="107000"/>
              </a:lnSpc>
              <a:spcAft>
                <a:spcPts val="800"/>
              </a:spcAft>
              <a:buFont typeface="+mj-lt"/>
              <a:buAutoNum type="arabicPeriod"/>
              <a:tabLst>
                <a:tab pos="457200" algn="l"/>
              </a:tabLst>
            </a:pPr>
            <a:endParaRPr lang="en-IN" sz="2000" b="1" kern="100" dirty="0">
              <a:solidFill>
                <a:schemeClr val="accent1">
                  <a:lumMod val="75000"/>
                </a:schemeClr>
              </a:solidFill>
              <a:latin typeface="Cambria" panose="020405030504060302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tabLst>
                <a:tab pos="457200" algn="l"/>
              </a:tabLst>
            </a:pPr>
            <a:endParaRPr lang="en-IN" sz="20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What is Sentiment Analysis? A Complete Guide for Beginners">
            <a:extLst>
              <a:ext uri="{FF2B5EF4-FFF2-40B4-BE49-F238E27FC236}">
                <a16:creationId xmlns:a16="http://schemas.microsoft.com/office/drawing/2014/main" id="{3BA1549A-46EB-241F-53A9-DB93BAA2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733" y="3773936"/>
            <a:ext cx="6012533" cy="277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5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F03E-8EB7-225B-C337-7FFB0932DD12}"/>
              </a:ext>
            </a:extLst>
          </p:cNvPr>
          <p:cNvSpPr>
            <a:spLocks noGrp="1"/>
          </p:cNvSpPr>
          <p:nvPr>
            <p:ph type="ctrTitle"/>
          </p:nvPr>
        </p:nvSpPr>
        <p:spPr>
          <a:xfrm>
            <a:off x="1529301" y="198220"/>
            <a:ext cx="9133398" cy="587167"/>
          </a:xfrm>
        </p:spPr>
        <p:txBody>
          <a:bodyPr>
            <a:noAutofit/>
          </a:bodyPr>
          <a:lstStyle/>
          <a:p>
            <a:r>
              <a:rPr lang="en-IN" sz="4400" b="1" i="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Data Collection</a:t>
            </a:r>
            <a:endParaRPr lang="en-IN" sz="440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AA42DAA8-E19E-7370-2EA5-1E6B081617B2}"/>
              </a:ext>
            </a:extLst>
          </p:cNvPr>
          <p:cNvSpPr txBox="1"/>
          <p:nvPr/>
        </p:nvSpPr>
        <p:spPr>
          <a:xfrm>
            <a:off x="532737" y="818984"/>
            <a:ext cx="11465781" cy="2554545"/>
          </a:xfrm>
          <a:prstGeom prst="rect">
            <a:avLst/>
          </a:prstGeom>
          <a:noFill/>
        </p:spPr>
        <p:txBody>
          <a:bodyPr wrap="square" rtlCol="0">
            <a:spAutoFit/>
          </a:bodyPr>
          <a:lstStyle/>
          <a:p>
            <a:pPr marL="342900" indent="-342900">
              <a:buFont typeface="Wingdings" panose="05000000000000000000" pitchFamily="2" charset="2"/>
              <a:buChar char="v"/>
            </a:pPr>
            <a:r>
              <a:rPr lang="en-US" sz="2000" b="1" i="0" dirty="0">
                <a:solidFill>
                  <a:schemeClr val="accent1">
                    <a:lumMod val="75000"/>
                  </a:schemeClr>
                </a:solidFill>
                <a:effectLst/>
                <a:latin typeface="Cambria" panose="02040503050406030204" pitchFamily="18" charset="0"/>
                <a:ea typeface="Cambria" panose="02040503050406030204" pitchFamily="18" charset="0"/>
              </a:rPr>
              <a:t>Data Collection involves gathering a large dataset of text samples along with their corresponding sentiment labels.</a:t>
            </a:r>
          </a:p>
          <a:p>
            <a:pPr marL="342900" indent="-342900">
              <a:buFont typeface="Wingdings" panose="05000000000000000000" pitchFamily="2" charset="2"/>
              <a:buChar char="v"/>
            </a:pPr>
            <a:endParaRPr lang="en-US" sz="2000" b="1" dirty="0">
              <a:solidFill>
                <a:schemeClr val="accent1">
                  <a:lumMod val="75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200" b="1" dirty="0">
                <a:solidFill>
                  <a:schemeClr val="accent2"/>
                </a:solidFill>
                <a:latin typeface="Cambria" panose="02040503050406030204" pitchFamily="18" charset="0"/>
                <a:ea typeface="Cambria" panose="02040503050406030204" pitchFamily="18" charset="0"/>
              </a:rPr>
              <a:t>Important Points </a:t>
            </a:r>
            <a:r>
              <a:rPr lang="en-IN" sz="2200" b="1" i="0" dirty="0">
                <a:solidFill>
                  <a:schemeClr val="accent2"/>
                </a:solidFill>
                <a:latin typeface="Cambria" panose="02040503050406030204" pitchFamily="18" charset="0"/>
                <a:ea typeface="Cambria" panose="02040503050406030204" pitchFamily="18" charset="0"/>
              </a:rPr>
              <a:t>and considerations</a:t>
            </a:r>
          </a:p>
          <a:p>
            <a:pPr marL="800100" lvl="1" indent="-342900">
              <a:buFont typeface="Arial" panose="020B0604020202020204" pitchFamily="34" charset="0"/>
              <a:buChar char="•"/>
            </a:pPr>
            <a:r>
              <a:rPr lang="en-IN" sz="2000" b="1" i="0" dirty="0">
                <a:solidFill>
                  <a:schemeClr val="accent1">
                    <a:lumMod val="75000"/>
                  </a:schemeClr>
                </a:solidFill>
                <a:effectLst/>
                <a:latin typeface="Cambria" panose="02040503050406030204" pitchFamily="18" charset="0"/>
                <a:ea typeface="Cambria" panose="02040503050406030204" pitchFamily="18" charset="0"/>
              </a:rPr>
              <a:t>Data Size</a:t>
            </a:r>
            <a:endParaRPr lang="en-IN" sz="2000" b="1" dirty="0">
              <a:solidFill>
                <a:schemeClr val="accent1">
                  <a:lumMod val="75000"/>
                </a:schemeClr>
              </a:solidFill>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IN" sz="2000" b="1" i="0" dirty="0">
                <a:solidFill>
                  <a:schemeClr val="accent1">
                    <a:lumMod val="75000"/>
                  </a:schemeClr>
                </a:solidFill>
                <a:effectLst/>
                <a:latin typeface="Cambria" panose="02040503050406030204" pitchFamily="18" charset="0"/>
                <a:ea typeface="Cambria" panose="02040503050406030204" pitchFamily="18" charset="0"/>
              </a:rPr>
              <a:t>Data Quality</a:t>
            </a:r>
          </a:p>
          <a:p>
            <a:endParaRPr lang="en-IN" dirty="0"/>
          </a:p>
          <a:p>
            <a:r>
              <a:rPr lang="en-IN" sz="2000" b="1" dirty="0">
                <a:solidFill>
                  <a:schemeClr val="accent2"/>
                </a:solidFill>
                <a:latin typeface="Cambria" panose="02040503050406030204" pitchFamily="18" charset="0"/>
                <a:ea typeface="Cambria" panose="02040503050406030204" pitchFamily="18" charset="0"/>
              </a:rPr>
              <a:t>Dataset Selected: </a:t>
            </a:r>
            <a:r>
              <a:rPr lang="en-IN" sz="2000" b="1" dirty="0">
                <a:solidFill>
                  <a:schemeClr val="accent1">
                    <a:lumMod val="75000"/>
                  </a:schemeClr>
                </a:solidFill>
                <a:latin typeface="Cambria" panose="02040503050406030204" pitchFamily="18" charset="0"/>
                <a:ea typeface="Cambria" panose="02040503050406030204" pitchFamily="18" charset="0"/>
              </a:rPr>
              <a:t>Sentiment140 </a:t>
            </a:r>
          </a:p>
        </p:txBody>
      </p:sp>
      <p:pic>
        <p:nvPicPr>
          <p:cNvPr id="1028" name="Picture 4" descr="Sources of Data Collection - GeeksforGeeks">
            <a:extLst>
              <a:ext uri="{FF2B5EF4-FFF2-40B4-BE49-F238E27FC236}">
                <a16:creationId xmlns:a16="http://schemas.microsoft.com/office/drawing/2014/main" id="{446B46A1-36DC-4307-F0CB-ACC5B78A3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250" y="3515249"/>
            <a:ext cx="6041499" cy="3206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6C7C07BA-8D52-FDD5-0F65-6F34D3049A05}"/>
              </a:ext>
            </a:extLst>
          </p:cNvPr>
          <p:cNvSpPr txBox="1"/>
          <p:nvPr/>
        </p:nvSpPr>
        <p:spPr>
          <a:xfrm>
            <a:off x="5937114" y="2011478"/>
            <a:ext cx="3338004" cy="984885"/>
          </a:xfrm>
          <a:prstGeom prst="rect">
            <a:avLst/>
          </a:prstGeom>
          <a:noFill/>
        </p:spPr>
        <p:txBody>
          <a:bodyPr wrap="square" rtlCol="0">
            <a:spAutoFit/>
          </a:bodyPr>
          <a:lstStyle/>
          <a:p>
            <a:pPr marL="800100" lvl="1" indent="-342900">
              <a:buFont typeface="Arial" panose="020B0604020202020204" pitchFamily="34" charset="0"/>
              <a:buChar char="•"/>
            </a:pPr>
            <a:r>
              <a:rPr lang="en-IN" sz="2000" b="1" i="0" dirty="0">
                <a:solidFill>
                  <a:schemeClr val="accent1">
                    <a:lumMod val="75000"/>
                  </a:schemeClr>
                </a:solidFill>
                <a:effectLst/>
                <a:latin typeface="Cambria" panose="02040503050406030204" pitchFamily="18" charset="0"/>
                <a:ea typeface="Cambria" panose="02040503050406030204" pitchFamily="18" charset="0"/>
              </a:rPr>
              <a:t>Data Diversity</a:t>
            </a:r>
            <a:endParaRPr lang="en-IN" sz="2000" b="1" dirty="0">
              <a:solidFill>
                <a:schemeClr val="accent1">
                  <a:lumMod val="75000"/>
                </a:schemeClr>
              </a:solidFill>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IN" sz="2000" b="1" dirty="0">
                <a:solidFill>
                  <a:schemeClr val="accent1">
                    <a:lumMod val="75000"/>
                  </a:schemeClr>
                </a:solidFill>
                <a:latin typeface="Cambria" panose="02040503050406030204" pitchFamily="18" charset="0"/>
                <a:ea typeface="Cambria" panose="02040503050406030204" pitchFamily="18" charset="0"/>
              </a:rPr>
              <a:t>Data Balance</a:t>
            </a:r>
            <a:endParaRPr lang="en-US" sz="2000" b="1" dirty="0">
              <a:solidFill>
                <a:schemeClr val="accent1">
                  <a:lumMod val="75000"/>
                </a:schemeClr>
              </a:solidFill>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64974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FBFC-6451-C298-27A7-1E4882E67F4A}"/>
              </a:ext>
            </a:extLst>
          </p:cNvPr>
          <p:cNvSpPr>
            <a:spLocks noGrp="1"/>
          </p:cNvSpPr>
          <p:nvPr>
            <p:ph type="title"/>
          </p:nvPr>
        </p:nvSpPr>
        <p:spPr>
          <a:xfrm>
            <a:off x="3462130" y="-302785"/>
            <a:ext cx="10515600" cy="1325563"/>
          </a:xfrm>
        </p:spPr>
        <p:txBody>
          <a:bodyPr>
            <a:normAutofit/>
          </a:bodyPr>
          <a:lstStyle/>
          <a:p>
            <a:r>
              <a:rPr lang="en-IN" sz="4800" b="1" i="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Data Visualization</a:t>
            </a:r>
            <a:endParaRPr lang="en-IN" sz="480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04FCFBD-4F6B-320C-E730-ADE930507C0A}"/>
              </a:ext>
            </a:extLst>
          </p:cNvPr>
          <p:cNvSpPr>
            <a:spLocks noGrp="1"/>
          </p:cNvSpPr>
          <p:nvPr>
            <p:ph idx="1"/>
          </p:nvPr>
        </p:nvSpPr>
        <p:spPr>
          <a:xfrm>
            <a:off x="774590" y="704490"/>
            <a:ext cx="11033097" cy="3247307"/>
          </a:xfrm>
        </p:spPr>
        <p:txBody>
          <a:bodyPr>
            <a:noAutofit/>
          </a:bodyPr>
          <a:lstStyle/>
          <a:p>
            <a:pPr>
              <a:buFont typeface="Wingdings" panose="05000000000000000000" pitchFamily="2" charset="2"/>
              <a:buChar char="v"/>
            </a:pPr>
            <a:r>
              <a:rPr lang="en-US" sz="2000" b="1" dirty="0">
                <a:solidFill>
                  <a:schemeClr val="accent1">
                    <a:lumMod val="75000"/>
                  </a:schemeClr>
                </a:solidFill>
                <a:latin typeface="Cambria" panose="02040503050406030204" pitchFamily="18" charset="0"/>
                <a:ea typeface="Cambria" panose="02040503050406030204" pitchFamily="18" charset="0"/>
              </a:rPr>
              <a:t>In Data Visualization there is</a:t>
            </a:r>
            <a:r>
              <a:rPr lang="en-US" sz="2000" b="1" i="0" dirty="0">
                <a:solidFill>
                  <a:schemeClr val="accent1">
                    <a:lumMod val="75000"/>
                  </a:schemeClr>
                </a:solidFill>
                <a:effectLst/>
                <a:latin typeface="Cambria" panose="02040503050406030204" pitchFamily="18" charset="0"/>
                <a:ea typeface="Cambria" panose="02040503050406030204" pitchFamily="18" charset="0"/>
              </a:rPr>
              <a:t> a representation of data through the use of common graphics, such as charts, plots, and infographics in order to understand the pattern and get deeper insights</a:t>
            </a:r>
          </a:p>
          <a:p>
            <a:pPr marL="0" indent="0">
              <a:buNone/>
            </a:pP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a:buFont typeface="Wingdings" panose="05000000000000000000" pitchFamily="2" charset="2"/>
              <a:buChar char="v"/>
            </a:pPr>
            <a:r>
              <a:rPr lang="en-US" sz="2200" b="1" dirty="0">
                <a:solidFill>
                  <a:schemeClr val="accent2"/>
                </a:solidFill>
                <a:latin typeface="Cambria" panose="02040503050406030204" pitchFamily="18" charset="0"/>
                <a:ea typeface="Cambria" panose="02040503050406030204" pitchFamily="18" charset="0"/>
              </a:rPr>
              <a:t>Data Visualizations performed</a:t>
            </a:r>
          </a:p>
          <a:p>
            <a:pPr marL="0" indent="0">
              <a:buNone/>
            </a:pPr>
            <a:r>
              <a:rPr lang="en-US" sz="2200" b="1" dirty="0">
                <a:solidFill>
                  <a:schemeClr val="accent2"/>
                </a:solidFill>
                <a:latin typeface="Cambria" panose="02040503050406030204" pitchFamily="18" charset="0"/>
                <a:ea typeface="Cambria" panose="02040503050406030204" pitchFamily="18" charset="0"/>
              </a:rPr>
              <a:t> </a:t>
            </a:r>
          </a:p>
          <a:p>
            <a:pPr lvl="1"/>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Sentiment Distribution</a:t>
            </a:r>
          </a:p>
          <a:p>
            <a:pPr lvl="1"/>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lvl="1"/>
            <a:endParaRPr lang="en-US" sz="2000" b="1" dirty="0">
              <a:solidFill>
                <a:schemeClr val="accent1">
                  <a:lumMod val="75000"/>
                </a:schemeClr>
              </a:solidFill>
              <a:latin typeface="Cambria" panose="02040503050406030204" pitchFamily="18" charset="0"/>
              <a:ea typeface="Cambria" panose="02040503050406030204" pitchFamily="18" charset="0"/>
            </a:endParaRPr>
          </a:p>
          <a:p>
            <a:pPr lvl="1"/>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lvl="1"/>
            <a:endParaRPr lang="en-US" sz="2000" b="1" dirty="0">
              <a:solidFill>
                <a:schemeClr val="accent1">
                  <a:lumMod val="75000"/>
                </a:schemeClr>
              </a:solidFill>
              <a:latin typeface="Cambria" panose="02040503050406030204" pitchFamily="18" charset="0"/>
              <a:ea typeface="Cambria" panose="02040503050406030204" pitchFamily="18" charset="0"/>
            </a:endParaRPr>
          </a:p>
          <a:p>
            <a:pPr lvl="1"/>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lvl="1"/>
            <a:endParaRPr lang="en-US" sz="2000" b="1" dirty="0">
              <a:solidFill>
                <a:schemeClr val="accent1">
                  <a:lumMod val="75000"/>
                </a:schemeClr>
              </a:solidFill>
              <a:latin typeface="Cambria" panose="02040503050406030204" pitchFamily="18" charset="0"/>
              <a:ea typeface="Cambria" panose="02040503050406030204" pitchFamily="18" charset="0"/>
            </a:endParaRPr>
          </a:p>
          <a:p>
            <a:pPr lvl="1"/>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lvl="1"/>
            <a:endParaRPr lang="en-US" sz="2000" b="1" dirty="0">
              <a:solidFill>
                <a:schemeClr val="accent1">
                  <a:lumMod val="75000"/>
                </a:schemeClr>
              </a:solidFill>
              <a:latin typeface="Cambria" panose="02040503050406030204" pitchFamily="18" charset="0"/>
              <a:ea typeface="Cambria" panose="02040503050406030204" pitchFamily="18" charset="0"/>
            </a:endParaRPr>
          </a:p>
          <a:p>
            <a:pPr lvl="1"/>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132C3ADA-2E1D-01D9-5CC1-1F07E22FD113}"/>
              </a:ext>
            </a:extLst>
          </p:cNvPr>
          <p:cNvSpPr txBox="1"/>
          <p:nvPr/>
        </p:nvSpPr>
        <p:spPr>
          <a:xfrm>
            <a:off x="6533535" y="2861187"/>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8C565F45-7E20-8D9A-7975-B549C00648E6}"/>
              </a:ext>
            </a:extLst>
          </p:cNvPr>
          <p:cNvSpPr txBox="1"/>
          <p:nvPr/>
        </p:nvSpPr>
        <p:spPr>
          <a:xfrm>
            <a:off x="5177711" y="2742067"/>
            <a:ext cx="5427407"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Sentiments Over Time</a:t>
            </a: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64A6970D-63CD-2726-1679-FA0B783B72EF}"/>
              </a:ext>
            </a:extLst>
          </p:cNvPr>
          <p:cNvPicPr>
            <a:picLocks noChangeAspect="1"/>
          </p:cNvPicPr>
          <p:nvPr/>
        </p:nvPicPr>
        <p:blipFill>
          <a:blip r:embed="rId2"/>
          <a:stretch>
            <a:fillRect/>
          </a:stretch>
        </p:blipFill>
        <p:spPr>
          <a:xfrm>
            <a:off x="1139077" y="3318387"/>
            <a:ext cx="3674147" cy="2343389"/>
          </a:xfrm>
          <a:prstGeom prst="rect">
            <a:avLst/>
          </a:prstGeom>
        </p:spPr>
      </p:pic>
      <p:pic>
        <p:nvPicPr>
          <p:cNvPr id="9" name="Picture 8">
            <a:extLst>
              <a:ext uri="{FF2B5EF4-FFF2-40B4-BE49-F238E27FC236}">
                <a16:creationId xmlns:a16="http://schemas.microsoft.com/office/drawing/2014/main" id="{69A724F3-0D38-F81E-2810-30DAD94B7F0D}"/>
              </a:ext>
            </a:extLst>
          </p:cNvPr>
          <p:cNvPicPr>
            <a:picLocks noChangeAspect="1"/>
          </p:cNvPicPr>
          <p:nvPr/>
        </p:nvPicPr>
        <p:blipFill>
          <a:blip r:embed="rId3"/>
          <a:stretch>
            <a:fillRect/>
          </a:stretch>
        </p:blipFill>
        <p:spPr>
          <a:xfrm>
            <a:off x="5177711" y="3318387"/>
            <a:ext cx="6912669" cy="2244575"/>
          </a:xfrm>
          <a:prstGeom prst="rect">
            <a:avLst/>
          </a:prstGeom>
        </p:spPr>
      </p:pic>
    </p:spTree>
    <p:extLst>
      <p:ext uri="{BB962C8B-B14F-4D97-AF65-F5344CB8AC3E}">
        <p14:creationId xmlns:p14="http://schemas.microsoft.com/office/powerpoint/2010/main" val="323409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F13AE-321B-87A6-CF86-5AA00F165716}"/>
              </a:ext>
            </a:extLst>
          </p:cNvPr>
          <p:cNvSpPr>
            <a:spLocks noGrp="1"/>
          </p:cNvSpPr>
          <p:nvPr>
            <p:ph idx="1"/>
          </p:nvPr>
        </p:nvSpPr>
        <p:spPr>
          <a:xfrm>
            <a:off x="1011936" y="3169793"/>
            <a:ext cx="10515600" cy="4351338"/>
          </a:xfrm>
        </p:spPr>
        <p:txBody>
          <a:bodyPr/>
          <a:lstStyle/>
          <a:p>
            <a:endParaRPr lang="en-US" dirty="0"/>
          </a:p>
          <a:p>
            <a:endParaRPr lang="en-IN" dirty="0"/>
          </a:p>
        </p:txBody>
      </p:sp>
      <p:sp>
        <p:nvSpPr>
          <p:cNvPr id="4" name="TextBox 3">
            <a:extLst>
              <a:ext uri="{FF2B5EF4-FFF2-40B4-BE49-F238E27FC236}">
                <a16:creationId xmlns:a16="http://schemas.microsoft.com/office/drawing/2014/main" id="{C79846CE-D834-13BD-539F-A2200EDD1428}"/>
              </a:ext>
            </a:extLst>
          </p:cNvPr>
          <p:cNvSpPr txBox="1"/>
          <p:nvPr/>
        </p:nvSpPr>
        <p:spPr>
          <a:xfrm>
            <a:off x="793812" y="318981"/>
            <a:ext cx="3139440" cy="400110"/>
          </a:xfrm>
          <a:prstGeom prst="rect">
            <a:avLst/>
          </a:prstGeom>
          <a:noFill/>
        </p:spPr>
        <p:txBody>
          <a:bodyPr wrap="square" rtlCol="0">
            <a:spAutoFit/>
          </a:bodyPr>
          <a:lstStyle/>
          <a:p>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Text Length Distribution</a:t>
            </a:r>
            <a:endParaRPr lang="en-US" sz="2000" b="1" dirty="0">
              <a:solidFill>
                <a:schemeClr val="accent1">
                  <a:lumMod val="75000"/>
                </a:schemeClr>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CBA9E7D8-4137-4997-3997-34CDAC56328C}"/>
              </a:ext>
            </a:extLst>
          </p:cNvPr>
          <p:cNvPicPr>
            <a:picLocks noChangeAspect="1"/>
          </p:cNvPicPr>
          <p:nvPr/>
        </p:nvPicPr>
        <p:blipFill>
          <a:blip r:embed="rId2"/>
          <a:stretch>
            <a:fillRect/>
          </a:stretch>
        </p:blipFill>
        <p:spPr>
          <a:xfrm>
            <a:off x="793812" y="762142"/>
            <a:ext cx="5234503" cy="2666858"/>
          </a:xfrm>
          <a:prstGeom prst="rect">
            <a:avLst/>
          </a:prstGeom>
        </p:spPr>
      </p:pic>
      <p:sp>
        <p:nvSpPr>
          <p:cNvPr id="7" name="TextBox 6">
            <a:extLst>
              <a:ext uri="{FF2B5EF4-FFF2-40B4-BE49-F238E27FC236}">
                <a16:creationId xmlns:a16="http://schemas.microsoft.com/office/drawing/2014/main" id="{45DCCF7D-0C32-E62B-77E1-D4C6FADAB4F8}"/>
              </a:ext>
            </a:extLst>
          </p:cNvPr>
          <p:cNvSpPr txBox="1"/>
          <p:nvPr/>
        </p:nvSpPr>
        <p:spPr>
          <a:xfrm>
            <a:off x="6702640" y="318981"/>
            <a:ext cx="5326602" cy="369332"/>
          </a:xfrm>
          <a:prstGeom prst="rect">
            <a:avLst/>
          </a:prstGeom>
          <a:noFill/>
        </p:spPr>
        <p:txBody>
          <a:bodyPr wrap="square" rtlCol="0">
            <a:spAutoFit/>
          </a:bodyPr>
          <a:lstStyle/>
          <a:p>
            <a:r>
              <a:rPr lang="en-IN" sz="18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Density Plot of Text Lengths</a:t>
            </a:r>
            <a:endParaRPr lang="en-US" sz="1800" b="1" dirty="0">
              <a:solidFill>
                <a:schemeClr val="accent1">
                  <a:lumMod val="75000"/>
                </a:schemeClr>
              </a:solidFill>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A03D8D6C-BCB4-78BC-24F4-D497D84343FD}"/>
              </a:ext>
            </a:extLst>
          </p:cNvPr>
          <p:cNvPicPr>
            <a:picLocks noChangeAspect="1"/>
          </p:cNvPicPr>
          <p:nvPr/>
        </p:nvPicPr>
        <p:blipFill>
          <a:blip r:embed="rId3"/>
          <a:stretch>
            <a:fillRect/>
          </a:stretch>
        </p:blipFill>
        <p:spPr>
          <a:xfrm>
            <a:off x="6702640" y="786602"/>
            <a:ext cx="4651899" cy="2642398"/>
          </a:xfrm>
          <a:prstGeom prst="rect">
            <a:avLst/>
          </a:prstGeom>
        </p:spPr>
      </p:pic>
      <p:sp>
        <p:nvSpPr>
          <p:cNvPr id="10" name="TextBox 9">
            <a:extLst>
              <a:ext uri="{FF2B5EF4-FFF2-40B4-BE49-F238E27FC236}">
                <a16:creationId xmlns:a16="http://schemas.microsoft.com/office/drawing/2014/main" id="{49D0819F-1227-FC29-DB9D-EBA8EBEC9179}"/>
              </a:ext>
            </a:extLst>
          </p:cNvPr>
          <p:cNvSpPr txBox="1"/>
          <p:nvPr/>
        </p:nvSpPr>
        <p:spPr>
          <a:xfrm>
            <a:off x="793812" y="3629424"/>
            <a:ext cx="4288033" cy="400110"/>
          </a:xfrm>
          <a:prstGeom prst="rect">
            <a:avLst/>
          </a:prstGeom>
          <a:noFill/>
        </p:spPr>
        <p:txBody>
          <a:bodyPr wrap="square" rtlCol="0">
            <a:spAutoFit/>
          </a:bodyPr>
          <a:lstStyle/>
          <a:p>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Sentiment Counts by User</a:t>
            </a:r>
          </a:p>
        </p:txBody>
      </p:sp>
      <p:sp>
        <p:nvSpPr>
          <p:cNvPr id="12" name="TextBox 11">
            <a:extLst>
              <a:ext uri="{FF2B5EF4-FFF2-40B4-BE49-F238E27FC236}">
                <a16:creationId xmlns:a16="http://schemas.microsoft.com/office/drawing/2014/main" id="{926D162B-0AC0-0C06-DD29-C15462B8E008}"/>
              </a:ext>
            </a:extLst>
          </p:cNvPr>
          <p:cNvSpPr txBox="1"/>
          <p:nvPr/>
        </p:nvSpPr>
        <p:spPr>
          <a:xfrm>
            <a:off x="6818664" y="3652468"/>
            <a:ext cx="3755255" cy="677108"/>
          </a:xfrm>
          <a:prstGeom prst="rect">
            <a:avLst/>
          </a:prstGeom>
          <a:noFill/>
        </p:spPr>
        <p:txBody>
          <a:bodyPr wrap="square" rtlCol="0">
            <a:spAutoFit/>
          </a:bodyPr>
          <a:lstStyle/>
          <a:p>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Word Clouds</a:t>
            </a:r>
            <a:endParaRPr lang="en-IN" sz="2000" b="1" dirty="0">
              <a:solidFill>
                <a:schemeClr val="accent1">
                  <a:lumMod val="75000"/>
                </a:schemeClr>
              </a:solidFill>
              <a:latin typeface="Cambria" panose="02040503050406030204" pitchFamily="18" charset="0"/>
              <a:ea typeface="Cambria" panose="02040503050406030204" pitchFamily="18" charset="0"/>
            </a:endParaRPr>
          </a:p>
          <a:p>
            <a:endParaRPr lang="en-IN" dirty="0"/>
          </a:p>
        </p:txBody>
      </p:sp>
      <p:pic>
        <p:nvPicPr>
          <p:cNvPr id="14" name="Picture 13">
            <a:extLst>
              <a:ext uri="{FF2B5EF4-FFF2-40B4-BE49-F238E27FC236}">
                <a16:creationId xmlns:a16="http://schemas.microsoft.com/office/drawing/2014/main" id="{CBEC800C-34F3-F883-DB4F-7123E82E4856}"/>
              </a:ext>
            </a:extLst>
          </p:cNvPr>
          <p:cNvPicPr>
            <a:picLocks noChangeAspect="1"/>
          </p:cNvPicPr>
          <p:nvPr/>
        </p:nvPicPr>
        <p:blipFill>
          <a:blip r:embed="rId4"/>
          <a:stretch>
            <a:fillRect/>
          </a:stretch>
        </p:blipFill>
        <p:spPr>
          <a:xfrm>
            <a:off x="1784412" y="4039592"/>
            <a:ext cx="2858608" cy="2711359"/>
          </a:xfrm>
          <a:prstGeom prst="rect">
            <a:avLst/>
          </a:prstGeom>
        </p:spPr>
      </p:pic>
      <p:pic>
        <p:nvPicPr>
          <p:cNvPr id="16" name="Picture 15">
            <a:extLst>
              <a:ext uri="{FF2B5EF4-FFF2-40B4-BE49-F238E27FC236}">
                <a16:creationId xmlns:a16="http://schemas.microsoft.com/office/drawing/2014/main" id="{6F52B9C6-896E-EEE7-913F-CB9CF04B1CDA}"/>
              </a:ext>
            </a:extLst>
          </p:cNvPr>
          <p:cNvPicPr>
            <a:picLocks noChangeAspect="1"/>
          </p:cNvPicPr>
          <p:nvPr/>
        </p:nvPicPr>
        <p:blipFill>
          <a:blip r:embed="rId5"/>
          <a:stretch>
            <a:fillRect/>
          </a:stretch>
        </p:blipFill>
        <p:spPr>
          <a:xfrm>
            <a:off x="6818664" y="4039592"/>
            <a:ext cx="4708872" cy="2673447"/>
          </a:xfrm>
          <a:prstGeom prst="rect">
            <a:avLst/>
          </a:prstGeom>
        </p:spPr>
      </p:pic>
    </p:spTree>
    <p:extLst>
      <p:ext uri="{BB962C8B-B14F-4D97-AF65-F5344CB8AC3E}">
        <p14:creationId xmlns:p14="http://schemas.microsoft.com/office/powerpoint/2010/main" val="348346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C31D-1EFB-38C1-9B15-BA4C48F26653}"/>
              </a:ext>
            </a:extLst>
          </p:cNvPr>
          <p:cNvSpPr>
            <a:spLocks noGrp="1"/>
          </p:cNvSpPr>
          <p:nvPr>
            <p:ph type="title"/>
          </p:nvPr>
        </p:nvSpPr>
        <p:spPr>
          <a:xfrm>
            <a:off x="2995655" y="-294833"/>
            <a:ext cx="10515600" cy="1325563"/>
          </a:xfrm>
        </p:spPr>
        <p:txBody>
          <a:bodyPr>
            <a:normAutofit/>
          </a:bodyPr>
          <a:lstStyle/>
          <a:p>
            <a:r>
              <a:rPr lang="en-IN" sz="4800" b="1" i="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Data Preprocessing</a:t>
            </a:r>
            <a:endParaRPr lang="en-IN" sz="480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382AA4DE-86BC-6323-68AF-6D2883EDCC18}"/>
              </a:ext>
            </a:extLst>
          </p:cNvPr>
          <p:cNvSpPr>
            <a:spLocks noGrp="1"/>
          </p:cNvSpPr>
          <p:nvPr>
            <p:ph idx="1"/>
          </p:nvPr>
        </p:nvSpPr>
        <p:spPr>
          <a:xfrm>
            <a:off x="421419" y="784003"/>
            <a:ext cx="11664564" cy="6007414"/>
          </a:xfrm>
        </p:spPr>
        <p:txBody>
          <a:bodyPr>
            <a:normAutofit/>
          </a:bodyPr>
          <a:lstStyle/>
          <a:p>
            <a:pPr>
              <a:buFont typeface="Wingdings" panose="05000000000000000000" pitchFamily="2" charset="2"/>
              <a:buChar char="v"/>
            </a:pPr>
            <a:r>
              <a:rPr lang="en-US" sz="2000" b="1" dirty="0">
                <a:solidFill>
                  <a:schemeClr val="accent1">
                    <a:lumMod val="75000"/>
                  </a:schemeClr>
                </a:solidFill>
                <a:latin typeface="Cambria" panose="02040503050406030204" pitchFamily="18" charset="0"/>
                <a:ea typeface="Cambria" panose="02040503050406030204" pitchFamily="18" charset="0"/>
              </a:rPr>
              <a:t>Data Processing involves cleaning </a:t>
            </a:r>
            <a:r>
              <a:rPr lang="en-US" sz="2000" b="1" i="0" dirty="0">
                <a:solidFill>
                  <a:schemeClr val="accent1">
                    <a:lumMod val="75000"/>
                  </a:schemeClr>
                </a:solidFill>
                <a:effectLst/>
                <a:latin typeface="Cambria" panose="02040503050406030204" pitchFamily="18" charset="0"/>
                <a:ea typeface="Cambria" panose="02040503050406030204" pitchFamily="18" charset="0"/>
              </a:rPr>
              <a:t>raw text data and processing it to make it suitable for analysis</a:t>
            </a:r>
          </a:p>
          <a:p>
            <a:pPr marL="0" indent="0">
              <a:buNone/>
            </a:pP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a:buFont typeface="Wingdings" panose="05000000000000000000" pitchFamily="2" charset="2"/>
              <a:buChar char="v"/>
            </a:pPr>
            <a:r>
              <a:rPr lang="en-US" sz="2200" b="1" dirty="0">
                <a:solidFill>
                  <a:schemeClr val="accent2"/>
                </a:solidFill>
                <a:latin typeface="Cambria" panose="02040503050406030204" pitchFamily="18" charset="0"/>
                <a:ea typeface="Cambria" panose="02040503050406030204" pitchFamily="18" charset="0"/>
              </a:rPr>
              <a:t>Steps</a:t>
            </a:r>
            <a:r>
              <a:rPr lang="en-US" sz="2200" b="1" dirty="0">
                <a:solidFill>
                  <a:schemeClr val="accent1">
                    <a:lumMod val="75000"/>
                  </a:schemeClr>
                </a:solidFill>
                <a:latin typeface="Cambria" panose="02040503050406030204" pitchFamily="18" charset="0"/>
                <a:ea typeface="Cambria" panose="02040503050406030204" pitchFamily="18" charset="0"/>
              </a:rPr>
              <a:t> </a:t>
            </a:r>
            <a:endParaRPr lang="en-IN" sz="2200" b="1" dirty="0">
              <a:solidFill>
                <a:schemeClr val="accent1">
                  <a:lumMod val="75000"/>
                </a:schemeClr>
              </a:solidFill>
              <a:latin typeface="Cambria" panose="02040503050406030204" pitchFamily="18" charset="0"/>
              <a:ea typeface="Cambria" panose="02040503050406030204" pitchFamily="18" charset="0"/>
            </a:endParaRPr>
          </a:p>
          <a:p>
            <a:pPr lvl="1"/>
            <a:r>
              <a:rPr lang="en-US" sz="2000" b="1" i="0" dirty="0">
                <a:solidFill>
                  <a:schemeClr val="accent1">
                    <a:lumMod val="75000"/>
                  </a:schemeClr>
                </a:solidFill>
                <a:effectLst/>
                <a:latin typeface="Cambria" panose="02040503050406030204" pitchFamily="18" charset="0"/>
                <a:ea typeface="Cambria" panose="02040503050406030204" pitchFamily="18" charset="0"/>
              </a:rPr>
              <a:t>Converting the text to lowercase</a:t>
            </a:r>
          </a:p>
          <a:p>
            <a:pPr lvl="1"/>
            <a:endParaRPr lang="en-US" sz="2000" b="1" dirty="0">
              <a:solidFill>
                <a:schemeClr val="accent1">
                  <a:lumMod val="75000"/>
                </a:schemeClr>
              </a:solidFill>
              <a:latin typeface="Cambria" panose="02040503050406030204" pitchFamily="18" charset="0"/>
              <a:ea typeface="Cambria" panose="02040503050406030204" pitchFamily="18" charset="0"/>
            </a:endParaRPr>
          </a:p>
          <a:p>
            <a:pPr lvl="1"/>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marL="457200" lvl="1" indent="0">
              <a:buNone/>
            </a:pP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lvl="1"/>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Removing URLs</a:t>
            </a:r>
          </a:p>
          <a:p>
            <a:pPr lvl="1"/>
            <a:endParaRPr lang="en-IN" sz="2000" b="1" dirty="0">
              <a:solidFill>
                <a:schemeClr val="accent1">
                  <a:lumMod val="75000"/>
                </a:schemeClr>
              </a:solidFill>
              <a:latin typeface="Cambria" panose="02040503050406030204" pitchFamily="18" charset="0"/>
              <a:ea typeface="Calibri" panose="020F0502020204030204" pitchFamily="34" charset="0"/>
              <a:cs typeface="Times New Roman" panose="02020603050405020304" pitchFamily="18" charset="0"/>
            </a:endParaRPr>
          </a:p>
          <a:p>
            <a:pPr marL="457200" lvl="1" indent="0">
              <a:buNone/>
            </a:pPr>
            <a:endPar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endParaRPr>
          </a:p>
          <a:p>
            <a:pPr lvl="1"/>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Removing unnecessary characters</a:t>
            </a:r>
          </a:p>
          <a:p>
            <a:pPr lvl="1"/>
            <a:endParaRPr lang="en-IN" sz="2000" b="1" dirty="0">
              <a:solidFill>
                <a:schemeClr val="accent1">
                  <a:lumMod val="75000"/>
                </a:schemeClr>
              </a:solidFill>
              <a:latin typeface="Cambria" panose="02040503050406030204" pitchFamily="18" charset="0"/>
              <a:ea typeface="Calibri" panose="020F0502020204030204" pitchFamily="34" charset="0"/>
              <a:cs typeface="Times New Roman" panose="02020603050405020304" pitchFamily="18" charset="0"/>
            </a:endParaRPr>
          </a:p>
          <a:p>
            <a:pPr marL="457200" lvl="1" indent="0">
              <a:buNone/>
            </a:pPr>
            <a:endPar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endParaRPr>
          </a:p>
          <a:p>
            <a:pPr lvl="1"/>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Removing numbers</a:t>
            </a:r>
          </a:p>
        </p:txBody>
      </p:sp>
      <p:sp>
        <p:nvSpPr>
          <p:cNvPr id="5" name="TextBox 4">
            <a:extLst>
              <a:ext uri="{FF2B5EF4-FFF2-40B4-BE49-F238E27FC236}">
                <a16:creationId xmlns:a16="http://schemas.microsoft.com/office/drawing/2014/main" id="{63FD44AB-9331-D458-3BE7-0F2FDFCBBBE8}"/>
              </a:ext>
            </a:extLst>
          </p:cNvPr>
          <p:cNvSpPr txBox="1"/>
          <p:nvPr/>
        </p:nvSpPr>
        <p:spPr>
          <a:xfrm>
            <a:off x="6096000" y="1936716"/>
            <a:ext cx="5876141" cy="4062651"/>
          </a:xfrm>
          <a:prstGeom prst="rect">
            <a:avLst/>
          </a:prstGeom>
          <a:noFill/>
        </p:spPr>
        <p:txBody>
          <a:bodyPr wrap="square" rtlCol="0">
            <a:spAutoFit/>
          </a:bodyPr>
          <a:lstStyle/>
          <a:p>
            <a:pPr marL="800100" lvl="1" indent="-342900">
              <a:buFont typeface="Arial" panose="020B0604020202020204" pitchFamily="34" charset="0"/>
              <a:buChar char="•"/>
            </a:pPr>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Removing stop words</a:t>
            </a:r>
          </a:p>
          <a:p>
            <a:pPr lvl="1"/>
            <a:endPar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endParaRPr lang="en-IN" sz="2000" b="1" dirty="0">
              <a:solidFill>
                <a:schemeClr val="accent1">
                  <a:lumMod val="75000"/>
                </a:schemeClr>
              </a:solidFill>
              <a:latin typeface="Cambria" panose="02040503050406030204" pitchFamily="18" charset="0"/>
              <a:ea typeface="Calibri" panose="020F0502020204030204" pitchFamily="34" charset="0"/>
              <a:cs typeface="Times New Roman" panose="02020603050405020304" pitchFamily="18" charset="0"/>
            </a:endParaRPr>
          </a:p>
          <a:p>
            <a:pPr lvl="1"/>
            <a:endPar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Removing repeating characters </a:t>
            </a:r>
          </a:p>
          <a:p>
            <a:pPr marL="800100" lvl="1" indent="-342900">
              <a:buFont typeface="Arial" panose="020B0604020202020204" pitchFamily="34" charset="0"/>
              <a:buChar char="•"/>
            </a:pPr>
            <a:endParaRPr lang="en-IN" sz="2000" b="1" dirty="0">
              <a:solidFill>
                <a:schemeClr val="accent1">
                  <a:lumMod val="75000"/>
                </a:schemeClr>
              </a:solidFill>
              <a:latin typeface="Cambria" panose="02040503050406030204" pitchFamily="18"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endPar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endParaRPr>
          </a:p>
          <a:p>
            <a:pPr lvl="1"/>
            <a:endParaRPr lang="en-IN" sz="2000" b="1" dirty="0">
              <a:solidFill>
                <a:schemeClr val="accent1">
                  <a:lumMod val="75000"/>
                </a:schemeClr>
              </a:solidFill>
              <a:latin typeface="Cambria" panose="02040503050406030204" pitchFamily="18"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IN" sz="19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Tokenization</a:t>
            </a:r>
          </a:p>
          <a:p>
            <a:pPr lvl="1"/>
            <a:endParaRPr lang="en-IN" sz="2000" b="1" dirty="0">
              <a:solidFill>
                <a:schemeClr val="accent1">
                  <a:lumMod val="75000"/>
                </a:schemeClr>
              </a:solidFill>
              <a:latin typeface="Cambria" panose="02040503050406030204" pitchFamily="18"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endPar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IN" sz="2000" b="1" dirty="0">
                <a:solidFill>
                  <a:schemeClr val="accent1">
                    <a:lumMod val="75000"/>
                  </a:schemeClr>
                </a:solidFill>
                <a:effectLst/>
                <a:latin typeface="Cambria" panose="02040503050406030204" pitchFamily="18" charset="0"/>
                <a:ea typeface="Calibri" panose="020F0502020204030204" pitchFamily="34" charset="0"/>
                <a:cs typeface="Times New Roman" panose="02020603050405020304" pitchFamily="18" charset="0"/>
              </a:rPr>
              <a:t>Performing stemming or lemmatization </a:t>
            </a: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endParaRPr lang="en-IN" dirty="0"/>
          </a:p>
        </p:txBody>
      </p:sp>
      <p:pic>
        <p:nvPicPr>
          <p:cNvPr id="6" name="Picture 5">
            <a:extLst>
              <a:ext uri="{FF2B5EF4-FFF2-40B4-BE49-F238E27FC236}">
                <a16:creationId xmlns:a16="http://schemas.microsoft.com/office/drawing/2014/main" id="{22F87E1F-0EDF-72C7-EB6E-3FA435475BBD}"/>
              </a:ext>
            </a:extLst>
          </p:cNvPr>
          <p:cNvPicPr>
            <a:picLocks noChangeAspect="1"/>
          </p:cNvPicPr>
          <p:nvPr/>
        </p:nvPicPr>
        <p:blipFill>
          <a:blip r:embed="rId2"/>
          <a:stretch>
            <a:fillRect/>
          </a:stretch>
        </p:blipFill>
        <p:spPr>
          <a:xfrm>
            <a:off x="1090388" y="2312875"/>
            <a:ext cx="5069718" cy="758799"/>
          </a:xfrm>
          <a:prstGeom prst="rect">
            <a:avLst/>
          </a:prstGeom>
        </p:spPr>
      </p:pic>
      <p:pic>
        <p:nvPicPr>
          <p:cNvPr id="8" name="Picture 7">
            <a:extLst>
              <a:ext uri="{FF2B5EF4-FFF2-40B4-BE49-F238E27FC236}">
                <a16:creationId xmlns:a16="http://schemas.microsoft.com/office/drawing/2014/main" id="{CA1B0083-BB4B-9D0E-73E8-42090AC0E605}"/>
              </a:ext>
            </a:extLst>
          </p:cNvPr>
          <p:cNvPicPr>
            <a:picLocks noChangeAspect="1"/>
          </p:cNvPicPr>
          <p:nvPr/>
        </p:nvPicPr>
        <p:blipFill>
          <a:blip r:embed="rId3"/>
          <a:stretch>
            <a:fillRect/>
          </a:stretch>
        </p:blipFill>
        <p:spPr>
          <a:xfrm>
            <a:off x="1180085" y="3699968"/>
            <a:ext cx="5073282" cy="606428"/>
          </a:xfrm>
          <a:prstGeom prst="rect">
            <a:avLst/>
          </a:prstGeom>
        </p:spPr>
      </p:pic>
      <p:pic>
        <p:nvPicPr>
          <p:cNvPr id="12" name="Picture 11">
            <a:extLst>
              <a:ext uri="{FF2B5EF4-FFF2-40B4-BE49-F238E27FC236}">
                <a16:creationId xmlns:a16="http://schemas.microsoft.com/office/drawing/2014/main" id="{37ED86FE-2B81-C7C9-058A-BBA35AFB2D03}"/>
              </a:ext>
            </a:extLst>
          </p:cNvPr>
          <p:cNvPicPr>
            <a:picLocks noChangeAspect="1"/>
          </p:cNvPicPr>
          <p:nvPr/>
        </p:nvPicPr>
        <p:blipFill>
          <a:blip r:embed="rId4"/>
          <a:stretch>
            <a:fillRect/>
          </a:stretch>
        </p:blipFill>
        <p:spPr>
          <a:xfrm>
            <a:off x="1180086" y="4668381"/>
            <a:ext cx="5073281" cy="571360"/>
          </a:xfrm>
          <a:prstGeom prst="rect">
            <a:avLst/>
          </a:prstGeom>
        </p:spPr>
      </p:pic>
      <p:pic>
        <p:nvPicPr>
          <p:cNvPr id="14" name="Picture 13">
            <a:extLst>
              <a:ext uri="{FF2B5EF4-FFF2-40B4-BE49-F238E27FC236}">
                <a16:creationId xmlns:a16="http://schemas.microsoft.com/office/drawing/2014/main" id="{F1206377-CAD2-4A69-F6C2-D311D1D7D7D9}"/>
              </a:ext>
            </a:extLst>
          </p:cNvPr>
          <p:cNvPicPr>
            <a:picLocks noChangeAspect="1"/>
          </p:cNvPicPr>
          <p:nvPr/>
        </p:nvPicPr>
        <p:blipFill>
          <a:blip r:embed="rId5"/>
          <a:stretch>
            <a:fillRect/>
          </a:stretch>
        </p:blipFill>
        <p:spPr>
          <a:xfrm>
            <a:off x="1090387" y="5697603"/>
            <a:ext cx="5162979" cy="1009997"/>
          </a:xfrm>
          <a:prstGeom prst="rect">
            <a:avLst/>
          </a:prstGeom>
        </p:spPr>
      </p:pic>
      <p:pic>
        <p:nvPicPr>
          <p:cNvPr id="16" name="Picture 15">
            <a:extLst>
              <a:ext uri="{FF2B5EF4-FFF2-40B4-BE49-F238E27FC236}">
                <a16:creationId xmlns:a16="http://schemas.microsoft.com/office/drawing/2014/main" id="{C9F8C2EA-AA36-1C9F-078B-445633285798}"/>
              </a:ext>
            </a:extLst>
          </p:cNvPr>
          <p:cNvPicPr>
            <a:picLocks noChangeAspect="1"/>
          </p:cNvPicPr>
          <p:nvPr/>
        </p:nvPicPr>
        <p:blipFill>
          <a:blip r:embed="rId6"/>
          <a:stretch>
            <a:fillRect/>
          </a:stretch>
        </p:blipFill>
        <p:spPr>
          <a:xfrm>
            <a:off x="6902423" y="2380030"/>
            <a:ext cx="5069718" cy="691643"/>
          </a:xfrm>
          <a:prstGeom prst="rect">
            <a:avLst/>
          </a:prstGeom>
        </p:spPr>
      </p:pic>
      <p:pic>
        <p:nvPicPr>
          <p:cNvPr id="18" name="Picture 17">
            <a:extLst>
              <a:ext uri="{FF2B5EF4-FFF2-40B4-BE49-F238E27FC236}">
                <a16:creationId xmlns:a16="http://schemas.microsoft.com/office/drawing/2014/main" id="{224A733D-6CB3-9CCF-70BA-A0889788F985}"/>
              </a:ext>
            </a:extLst>
          </p:cNvPr>
          <p:cNvPicPr>
            <a:picLocks noChangeAspect="1"/>
          </p:cNvPicPr>
          <p:nvPr/>
        </p:nvPicPr>
        <p:blipFill>
          <a:blip r:embed="rId7"/>
          <a:stretch>
            <a:fillRect/>
          </a:stretch>
        </p:blipFill>
        <p:spPr>
          <a:xfrm>
            <a:off x="7003010" y="3677534"/>
            <a:ext cx="4969131" cy="636274"/>
          </a:xfrm>
          <a:prstGeom prst="rect">
            <a:avLst/>
          </a:prstGeom>
        </p:spPr>
      </p:pic>
      <p:pic>
        <p:nvPicPr>
          <p:cNvPr id="20" name="Picture 19">
            <a:extLst>
              <a:ext uri="{FF2B5EF4-FFF2-40B4-BE49-F238E27FC236}">
                <a16:creationId xmlns:a16="http://schemas.microsoft.com/office/drawing/2014/main" id="{953ED803-FAFB-3019-5893-BE0C00AA17B2}"/>
              </a:ext>
            </a:extLst>
          </p:cNvPr>
          <p:cNvPicPr>
            <a:picLocks noChangeAspect="1"/>
          </p:cNvPicPr>
          <p:nvPr/>
        </p:nvPicPr>
        <p:blipFill>
          <a:blip r:embed="rId8"/>
          <a:stretch>
            <a:fillRect/>
          </a:stretch>
        </p:blipFill>
        <p:spPr>
          <a:xfrm>
            <a:off x="7012033" y="4709416"/>
            <a:ext cx="4969131" cy="555384"/>
          </a:xfrm>
          <a:prstGeom prst="rect">
            <a:avLst/>
          </a:prstGeom>
        </p:spPr>
      </p:pic>
      <p:pic>
        <p:nvPicPr>
          <p:cNvPr id="24" name="Picture 23">
            <a:extLst>
              <a:ext uri="{FF2B5EF4-FFF2-40B4-BE49-F238E27FC236}">
                <a16:creationId xmlns:a16="http://schemas.microsoft.com/office/drawing/2014/main" id="{98A6C36E-19D2-544A-5F3D-954AEEF081AC}"/>
              </a:ext>
            </a:extLst>
          </p:cNvPr>
          <p:cNvPicPr>
            <a:picLocks noChangeAspect="1"/>
          </p:cNvPicPr>
          <p:nvPr/>
        </p:nvPicPr>
        <p:blipFill>
          <a:blip r:embed="rId9"/>
          <a:stretch>
            <a:fillRect/>
          </a:stretch>
        </p:blipFill>
        <p:spPr>
          <a:xfrm>
            <a:off x="7012033" y="5746746"/>
            <a:ext cx="4969131" cy="763782"/>
          </a:xfrm>
          <a:prstGeom prst="rect">
            <a:avLst/>
          </a:prstGeom>
        </p:spPr>
      </p:pic>
    </p:spTree>
    <p:extLst>
      <p:ext uri="{BB962C8B-B14F-4D97-AF65-F5344CB8AC3E}">
        <p14:creationId xmlns:p14="http://schemas.microsoft.com/office/powerpoint/2010/main" val="123509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C32C-ADD5-5791-0FD0-B5FB6B0C20EE}"/>
              </a:ext>
            </a:extLst>
          </p:cNvPr>
          <p:cNvSpPr>
            <a:spLocks noGrp="1"/>
          </p:cNvSpPr>
          <p:nvPr>
            <p:ph type="title"/>
          </p:nvPr>
        </p:nvSpPr>
        <p:spPr>
          <a:xfrm>
            <a:off x="1323229" y="-184234"/>
            <a:ext cx="10515600" cy="1325563"/>
          </a:xfrm>
        </p:spPr>
        <p:txBody>
          <a:bodyPr>
            <a:normAutofit/>
          </a:bodyPr>
          <a:lstStyle/>
          <a:p>
            <a:r>
              <a:rPr lang="en-IN" sz="4800" b="1" i="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Text-to-Numerical Conversion</a:t>
            </a:r>
            <a:endParaRPr lang="en-IN" sz="4800" b="1"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878C6BC-7F62-4F73-B0F2-52921B7BA8FA}"/>
              </a:ext>
            </a:extLst>
          </p:cNvPr>
          <p:cNvSpPr>
            <a:spLocks noGrp="1"/>
          </p:cNvSpPr>
          <p:nvPr>
            <p:ph idx="1"/>
          </p:nvPr>
        </p:nvSpPr>
        <p:spPr>
          <a:xfrm>
            <a:off x="294198" y="882596"/>
            <a:ext cx="11736125" cy="2369488"/>
          </a:xfrm>
        </p:spPr>
        <p:txBody>
          <a:bodyPr>
            <a:normAutofit lnSpcReduction="10000"/>
          </a:bodyPr>
          <a:lstStyle/>
          <a:p>
            <a:pPr>
              <a:buFont typeface="Wingdings" panose="05000000000000000000" pitchFamily="2" charset="2"/>
              <a:buChar char="v"/>
            </a:pPr>
            <a:r>
              <a:rPr lang="en-US" sz="2000" b="1" i="0" dirty="0">
                <a:solidFill>
                  <a:schemeClr val="accent1">
                    <a:lumMod val="75000"/>
                  </a:schemeClr>
                </a:solidFill>
                <a:effectLst/>
                <a:latin typeface="Cambria" panose="02040503050406030204" pitchFamily="18" charset="0"/>
                <a:ea typeface="Cambria" panose="02040503050406030204" pitchFamily="18" charset="0"/>
              </a:rPr>
              <a:t>Machine learning models require numerical inputs. </a:t>
            </a:r>
            <a:r>
              <a:rPr lang="en-US" sz="2000" b="1" dirty="0">
                <a:solidFill>
                  <a:schemeClr val="accent1">
                    <a:lumMod val="75000"/>
                  </a:schemeClr>
                </a:solidFill>
                <a:latin typeface="Cambria" panose="02040503050406030204" pitchFamily="18" charset="0"/>
                <a:ea typeface="Cambria" panose="02040503050406030204" pitchFamily="18" charset="0"/>
              </a:rPr>
              <a:t>So in this step</a:t>
            </a:r>
            <a:r>
              <a:rPr lang="en-US" sz="2000" b="1" i="0" dirty="0">
                <a:solidFill>
                  <a:schemeClr val="accent1">
                    <a:lumMod val="75000"/>
                  </a:schemeClr>
                </a:solidFill>
                <a:effectLst/>
                <a:latin typeface="Cambria" panose="02040503050406030204" pitchFamily="18" charset="0"/>
                <a:ea typeface="Cambria" panose="02040503050406030204" pitchFamily="18" charset="0"/>
              </a:rPr>
              <a:t> the preprocessed text data needs to be transformed into numerical features</a:t>
            </a:r>
          </a:p>
          <a:p>
            <a:pPr marL="0" indent="0">
              <a:buNone/>
            </a:pP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a:buFont typeface="Wingdings" panose="05000000000000000000" pitchFamily="2" charset="2"/>
              <a:buChar char="v"/>
            </a:pPr>
            <a:r>
              <a:rPr lang="en-US" sz="2200" b="1" dirty="0">
                <a:solidFill>
                  <a:schemeClr val="accent2"/>
                </a:solidFill>
                <a:latin typeface="Cambria" panose="02040503050406030204" pitchFamily="18" charset="0"/>
                <a:ea typeface="Cambria" panose="02040503050406030204" pitchFamily="18" charset="0"/>
              </a:rPr>
              <a:t>T</a:t>
            </a:r>
            <a:r>
              <a:rPr lang="en-US" sz="2200" b="1" i="0" dirty="0">
                <a:solidFill>
                  <a:schemeClr val="accent2"/>
                </a:solidFill>
                <a:effectLst/>
                <a:latin typeface="Cambria" panose="02040503050406030204" pitchFamily="18" charset="0"/>
                <a:ea typeface="Cambria" panose="02040503050406030204" pitchFamily="18" charset="0"/>
              </a:rPr>
              <a:t>ypes</a:t>
            </a:r>
            <a:endParaRPr lang="en-US" sz="2200" b="1" dirty="0">
              <a:solidFill>
                <a:schemeClr val="accent2"/>
              </a:solidFill>
              <a:latin typeface="Cambria" panose="02040503050406030204" pitchFamily="18" charset="0"/>
              <a:ea typeface="Cambria" panose="02040503050406030204" pitchFamily="18" charset="0"/>
            </a:endParaRPr>
          </a:p>
          <a:p>
            <a:pPr marL="914400" lvl="1" indent="-457200">
              <a:buFont typeface="+mj-lt"/>
              <a:buAutoNum type="arabicPeriod"/>
            </a:pPr>
            <a:r>
              <a:rPr lang="en-US" sz="2000" b="1" i="0" dirty="0">
                <a:solidFill>
                  <a:schemeClr val="accent1">
                    <a:lumMod val="75000"/>
                  </a:schemeClr>
                </a:solidFill>
                <a:effectLst/>
                <a:latin typeface="Cambria" panose="02040503050406030204" pitchFamily="18" charset="0"/>
                <a:ea typeface="Cambria" panose="02040503050406030204" pitchFamily="18" charset="0"/>
              </a:rPr>
              <a:t>Bag-of-Words (</a:t>
            </a:r>
            <a:r>
              <a:rPr lang="en-US" sz="2000" b="1" i="0" dirty="0" err="1">
                <a:solidFill>
                  <a:schemeClr val="accent1">
                    <a:lumMod val="75000"/>
                  </a:schemeClr>
                </a:solidFill>
                <a:effectLst/>
                <a:latin typeface="Cambria" panose="02040503050406030204" pitchFamily="18" charset="0"/>
                <a:ea typeface="Cambria" panose="02040503050406030204" pitchFamily="18" charset="0"/>
              </a:rPr>
              <a:t>BoW</a:t>
            </a:r>
            <a:r>
              <a:rPr lang="en-US" sz="2000" b="1" i="0" dirty="0">
                <a:solidFill>
                  <a:schemeClr val="accent1">
                    <a:lumMod val="75000"/>
                  </a:schemeClr>
                </a:solidFill>
                <a:effectLst/>
                <a:latin typeface="Cambria" panose="02040503050406030204" pitchFamily="18" charset="0"/>
                <a:ea typeface="Cambria" panose="02040503050406030204" pitchFamily="18" charset="0"/>
              </a:rPr>
              <a:t>) representation </a:t>
            </a:r>
          </a:p>
          <a:p>
            <a:pPr marL="914400" lvl="1" indent="-457200">
              <a:buFont typeface="+mj-lt"/>
              <a:buAutoNum type="arabicPeriod"/>
            </a:pPr>
            <a:r>
              <a:rPr lang="en-US" sz="2000" b="1" i="0" dirty="0">
                <a:solidFill>
                  <a:schemeClr val="accent1">
                    <a:lumMod val="75000"/>
                  </a:schemeClr>
                </a:solidFill>
                <a:effectLst/>
                <a:latin typeface="Cambria" panose="02040503050406030204" pitchFamily="18" charset="0"/>
                <a:ea typeface="Cambria" panose="02040503050406030204" pitchFamily="18" charset="0"/>
              </a:rPr>
              <a:t>Word embeddings</a:t>
            </a:r>
            <a:br>
              <a:rPr lang="en-US" dirty="0"/>
            </a:br>
            <a:endParaRPr lang="en-IN" dirty="0"/>
          </a:p>
        </p:txBody>
      </p:sp>
      <p:pic>
        <p:nvPicPr>
          <p:cNvPr id="1026" name="Picture 2" descr="What is Encoding? — Definition by Techslang">
            <a:extLst>
              <a:ext uri="{FF2B5EF4-FFF2-40B4-BE49-F238E27FC236}">
                <a16:creationId xmlns:a16="http://schemas.microsoft.com/office/drawing/2014/main" id="{463D0D46-7E64-4BBF-7D29-EFED946C54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4" b="49070"/>
          <a:stretch/>
        </p:blipFill>
        <p:spPr bwMode="auto">
          <a:xfrm>
            <a:off x="7423219" y="3792314"/>
            <a:ext cx="3711905" cy="19017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Encoding? — Definition by Techslang">
            <a:extLst>
              <a:ext uri="{FF2B5EF4-FFF2-40B4-BE49-F238E27FC236}">
                <a16:creationId xmlns:a16="http://schemas.microsoft.com/office/drawing/2014/main" id="{1D6C5F5E-AF16-0A07-8F1F-B2C2B7C7F2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4" t="50000" r="-1" b="7244"/>
          <a:stretch/>
        </p:blipFill>
        <p:spPr bwMode="auto">
          <a:xfrm>
            <a:off x="436916" y="3927944"/>
            <a:ext cx="4039410" cy="17333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lack Arrow Images – Browse 902,407 Stock Photos, Vectors, and Video |  Adobe Stock">
            <a:extLst>
              <a:ext uri="{FF2B5EF4-FFF2-40B4-BE49-F238E27FC236}">
                <a16:creationId xmlns:a16="http://schemas.microsoft.com/office/drawing/2014/main" id="{A4D7DADB-4A3C-73EF-C27A-7189BB14A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095" y="4406982"/>
            <a:ext cx="1884458" cy="50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6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972-7342-8AFC-D0D6-10999AE65EAE}"/>
              </a:ext>
            </a:extLst>
          </p:cNvPr>
          <p:cNvSpPr>
            <a:spLocks noGrp="1"/>
          </p:cNvSpPr>
          <p:nvPr>
            <p:ph type="title"/>
          </p:nvPr>
        </p:nvSpPr>
        <p:spPr>
          <a:xfrm>
            <a:off x="3827891" y="-305420"/>
            <a:ext cx="10515600" cy="1325563"/>
          </a:xfrm>
        </p:spPr>
        <p:txBody>
          <a:bodyPr>
            <a:normAutofit/>
          </a:bodyPr>
          <a:lstStyle/>
          <a:p>
            <a:r>
              <a:rPr lang="en-IN" sz="4800" b="1" i="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Model Selection</a:t>
            </a:r>
            <a:endParaRPr lang="en-IN" sz="480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9FC41F3-81D4-F468-7B21-70D6E523BC41}"/>
              </a:ext>
            </a:extLst>
          </p:cNvPr>
          <p:cNvSpPr>
            <a:spLocks noGrp="1"/>
          </p:cNvSpPr>
          <p:nvPr>
            <p:ph idx="1"/>
          </p:nvPr>
        </p:nvSpPr>
        <p:spPr>
          <a:xfrm>
            <a:off x="548640" y="707666"/>
            <a:ext cx="11497585" cy="2472856"/>
          </a:xfrm>
        </p:spPr>
        <p:txBody>
          <a:bodyPr>
            <a:normAutofit/>
          </a:bodyPr>
          <a:lstStyle/>
          <a:p>
            <a:r>
              <a:rPr lang="en-US" sz="2000" b="1" dirty="0">
                <a:solidFill>
                  <a:schemeClr val="accent1">
                    <a:lumMod val="75000"/>
                  </a:schemeClr>
                </a:solidFill>
                <a:latin typeface="Cambria" panose="02040503050406030204" pitchFamily="18" charset="0"/>
                <a:ea typeface="Cambria" panose="02040503050406030204" pitchFamily="18" charset="0"/>
              </a:rPr>
              <a:t>It involves choosing an </a:t>
            </a:r>
            <a:r>
              <a:rPr lang="en-US" sz="2000" b="1" i="0" dirty="0">
                <a:solidFill>
                  <a:schemeClr val="accent1">
                    <a:lumMod val="75000"/>
                  </a:schemeClr>
                </a:solidFill>
                <a:effectLst/>
                <a:latin typeface="Cambria" panose="02040503050406030204" pitchFamily="18" charset="0"/>
                <a:ea typeface="Cambria" panose="02040503050406030204" pitchFamily="18" charset="0"/>
              </a:rPr>
              <a:t>appropriate model is critical for the success of the sentiment analysis task</a:t>
            </a:r>
          </a:p>
          <a:p>
            <a:pPr algn="l">
              <a:buFont typeface="Arial" panose="020B0604020202020204" pitchFamily="34" charset="0"/>
              <a:buChar char="•"/>
            </a:pPr>
            <a:r>
              <a:rPr lang="en-US" sz="2200" b="1" i="0" dirty="0">
                <a:solidFill>
                  <a:schemeClr val="accent2"/>
                </a:solidFill>
                <a:effectLst/>
                <a:latin typeface="Cambria" panose="02040503050406030204" pitchFamily="18" charset="0"/>
                <a:ea typeface="Cambria" panose="02040503050406030204" pitchFamily="18" charset="0"/>
              </a:rPr>
              <a:t>Common choices include:</a:t>
            </a:r>
          </a:p>
          <a:p>
            <a:pPr lvl="1"/>
            <a:r>
              <a:rPr lang="en-US" sz="2000" b="1" dirty="0">
                <a:solidFill>
                  <a:schemeClr val="accent1">
                    <a:lumMod val="75000"/>
                  </a:schemeClr>
                </a:solidFill>
                <a:latin typeface="Cambria" panose="02040503050406030204" pitchFamily="18" charset="0"/>
                <a:ea typeface="Cambria" panose="02040503050406030204" pitchFamily="18" charset="0"/>
              </a:rPr>
              <a:t>Logistic Regression </a:t>
            </a: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lvl="1"/>
            <a:r>
              <a:rPr lang="en-US" sz="2000" b="1" i="0" dirty="0">
                <a:solidFill>
                  <a:schemeClr val="accent1">
                    <a:lumMod val="75000"/>
                  </a:schemeClr>
                </a:solidFill>
                <a:effectLst/>
                <a:latin typeface="Cambria" panose="02040503050406030204" pitchFamily="18" charset="0"/>
                <a:ea typeface="Cambria" panose="02040503050406030204" pitchFamily="18" charset="0"/>
              </a:rPr>
              <a:t>Naive Bayes</a:t>
            </a:r>
          </a:p>
          <a:p>
            <a:pPr lvl="1"/>
            <a:r>
              <a:rPr lang="en-US" sz="2000" b="1" dirty="0">
                <a:solidFill>
                  <a:schemeClr val="accent1">
                    <a:lumMod val="75000"/>
                  </a:schemeClr>
                </a:solidFill>
                <a:latin typeface="Cambria" panose="02040503050406030204" pitchFamily="18" charset="0"/>
                <a:ea typeface="Cambria" panose="02040503050406030204" pitchFamily="18" charset="0"/>
              </a:rPr>
              <a:t>Support Vector Machines</a:t>
            </a: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lvl="1"/>
            <a:r>
              <a:rPr lang="en-US" sz="2000" b="1" dirty="0">
                <a:solidFill>
                  <a:schemeClr val="accent1">
                    <a:lumMod val="75000"/>
                  </a:schemeClr>
                </a:solidFill>
                <a:latin typeface="Cambria" panose="02040503050406030204" pitchFamily="18" charset="0"/>
                <a:ea typeface="Cambria" panose="02040503050406030204" pitchFamily="18" charset="0"/>
              </a:rPr>
              <a:t>K- Nearest </a:t>
            </a:r>
            <a:r>
              <a:rPr lang="en-US" sz="2000" b="1" dirty="0" err="1">
                <a:solidFill>
                  <a:schemeClr val="accent1">
                    <a:lumMod val="75000"/>
                  </a:schemeClr>
                </a:solidFill>
                <a:latin typeface="Cambria" panose="02040503050406030204" pitchFamily="18" charset="0"/>
                <a:ea typeface="Cambria" panose="02040503050406030204" pitchFamily="18" charset="0"/>
              </a:rPr>
              <a:t>Neighbours</a:t>
            </a:r>
            <a:endParaRPr lang="en-IN" sz="2000" b="1" dirty="0">
              <a:solidFill>
                <a:schemeClr val="accent1">
                  <a:lumMod val="75000"/>
                </a:schemeClr>
              </a:solidFill>
              <a:latin typeface="Cambria" panose="02040503050406030204" pitchFamily="18" charset="0"/>
              <a:ea typeface="Cambria" panose="02040503050406030204" pitchFamily="18" charset="0"/>
            </a:endParaRPr>
          </a:p>
        </p:txBody>
      </p:sp>
      <p:pic>
        <p:nvPicPr>
          <p:cNvPr id="2050" name="Picture 2" descr="Brief Guide for Machine Learning Model Selection | by Youssef Hosni |  MLearning.ai | Medium">
            <a:extLst>
              <a:ext uri="{FF2B5EF4-FFF2-40B4-BE49-F238E27FC236}">
                <a16:creationId xmlns:a16="http://schemas.microsoft.com/office/drawing/2014/main" id="{4A7908D8-8BCC-9A5F-BDEB-D705104AC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654" y="3315693"/>
            <a:ext cx="5238050" cy="336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67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236C-F7C0-D0C5-5793-40C6F47C7B3F}"/>
              </a:ext>
            </a:extLst>
          </p:cNvPr>
          <p:cNvSpPr>
            <a:spLocks noGrp="1"/>
          </p:cNvSpPr>
          <p:nvPr>
            <p:ph type="title"/>
          </p:nvPr>
        </p:nvSpPr>
        <p:spPr>
          <a:xfrm>
            <a:off x="3796085" y="-247125"/>
            <a:ext cx="10515600" cy="1325563"/>
          </a:xfrm>
        </p:spPr>
        <p:txBody>
          <a:bodyPr/>
          <a:lstStyle/>
          <a:p>
            <a:r>
              <a:rPr lang="en-IN" b="1" i="0"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Training Process</a:t>
            </a:r>
            <a:endParaRPr lang="en-IN" dirty="0">
              <a:solidFill>
                <a:schemeClr val="accent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9E2BC54-DFEE-51B7-0329-8EFA61BB2FCF}"/>
              </a:ext>
            </a:extLst>
          </p:cNvPr>
          <p:cNvSpPr>
            <a:spLocks noGrp="1"/>
          </p:cNvSpPr>
          <p:nvPr>
            <p:ph idx="1"/>
          </p:nvPr>
        </p:nvSpPr>
        <p:spPr>
          <a:xfrm>
            <a:off x="675860" y="747423"/>
            <a:ext cx="10677939" cy="2681577"/>
          </a:xfrm>
        </p:spPr>
        <p:txBody>
          <a:bodyPr>
            <a:normAutofit lnSpcReduction="10000"/>
          </a:bodyPr>
          <a:lstStyle/>
          <a:p>
            <a:pPr>
              <a:buFont typeface="Wingdings" panose="05000000000000000000" pitchFamily="2" charset="2"/>
              <a:buChar char="v"/>
            </a:pPr>
            <a:r>
              <a:rPr lang="en-US" sz="2000" b="1" dirty="0">
                <a:solidFill>
                  <a:schemeClr val="accent1">
                    <a:lumMod val="75000"/>
                  </a:schemeClr>
                </a:solidFill>
                <a:latin typeface="Cambria" panose="02040503050406030204" pitchFamily="18" charset="0"/>
                <a:ea typeface="Cambria" panose="02040503050406030204" pitchFamily="18" charset="0"/>
              </a:rPr>
              <a:t>Model Training involves </a:t>
            </a:r>
            <a:r>
              <a:rPr lang="en-US" sz="2000" b="1" i="0" dirty="0">
                <a:solidFill>
                  <a:schemeClr val="accent1">
                    <a:lumMod val="75000"/>
                  </a:schemeClr>
                </a:solidFill>
                <a:effectLst/>
                <a:latin typeface="Cambria" panose="02040503050406030204" pitchFamily="18" charset="0"/>
                <a:ea typeface="Cambria" panose="02040503050406030204" pitchFamily="18" charset="0"/>
              </a:rPr>
              <a:t>learning from the training data to make predictions on new, unseen data.</a:t>
            </a:r>
          </a:p>
          <a:p>
            <a:pPr>
              <a:buFont typeface="Wingdings" panose="05000000000000000000" pitchFamily="2" charset="2"/>
              <a:buChar char="v"/>
            </a:pPr>
            <a:r>
              <a:rPr lang="en-US" sz="2000" b="1" dirty="0">
                <a:solidFill>
                  <a:schemeClr val="accent2"/>
                </a:solidFill>
                <a:latin typeface="Cambria" panose="02040503050406030204" pitchFamily="18" charset="0"/>
                <a:ea typeface="Cambria" panose="02040503050406030204" pitchFamily="18" charset="0"/>
              </a:rPr>
              <a:t>Steps</a:t>
            </a:r>
          </a:p>
          <a:p>
            <a:pPr lvl="1"/>
            <a:r>
              <a:rPr lang="en-IN" sz="2000" b="1" dirty="0">
                <a:solidFill>
                  <a:schemeClr val="accent1">
                    <a:lumMod val="75000"/>
                  </a:schemeClr>
                </a:solidFill>
                <a:latin typeface="Cambria" panose="02040503050406030204" pitchFamily="18" charset="0"/>
                <a:ea typeface="Cambria" panose="02040503050406030204" pitchFamily="18" charset="0"/>
              </a:rPr>
              <a:t>Converting Data into a bag of words representation by determining the minimum </a:t>
            </a:r>
          </a:p>
          <a:p>
            <a:pPr marL="457200" lvl="1" indent="0">
              <a:buNone/>
            </a:pPr>
            <a:r>
              <a:rPr lang="en-IN" sz="2000" b="1" dirty="0">
                <a:solidFill>
                  <a:schemeClr val="accent1">
                    <a:lumMod val="75000"/>
                  </a:schemeClr>
                </a:solidFill>
                <a:latin typeface="Cambria" panose="02040503050406030204" pitchFamily="18" charset="0"/>
                <a:ea typeface="Cambria" panose="02040503050406030204" pitchFamily="18" charset="0"/>
              </a:rPr>
              <a:t>     features(columns) sufficient for training</a:t>
            </a:r>
            <a:endParaRPr lang="en-US" sz="2000" b="1" i="0" dirty="0">
              <a:solidFill>
                <a:schemeClr val="accent1">
                  <a:lumMod val="75000"/>
                </a:schemeClr>
              </a:solidFill>
              <a:effectLst/>
              <a:latin typeface="Cambria" panose="02040503050406030204" pitchFamily="18" charset="0"/>
              <a:ea typeface="Cambria" panose="02040503050406030204" pitchFamily="18" charset="0"/>
            </a:endParaRPr>
          </a:p>
          <a:p>
            <a:pPr lvl="1"/>
            <a:r>
              <a:rPr lang="en-IN" sz="2000" b="1" i="0" dirty="0">
                <a:solidFill>
                  <a:schemeClr val="accent1">
                    <a:lumMod val="75000"/>
                  </a:schemeClr>
                </a:solidFill>
                <a:effectLst/>
                <a:latin typeface="Cambria" panose="02040503050406030204" pitchFamily="18" charset="0"/>
                <a:ea typeface="Cambria" panose="02040503050406030204" pitchFamily="18" charset="0"/>
              </a:rPr>
              <a:t>Data Splitting</a:t>
            </a:r>
          </a:p>
          <a:p>
            <a:pPr lvl="1"/>
            <a:r>
              <a:rPr lang="en-IN" sz="2000" b="1" i="0" dirty="0">
                <a:solidFill>
                  <a:schemeClr val="accent1">
                    <a:lumMod val="75000"/>
                  </a:schemeClr>
                </a:solidFill>
                <a:effectLst/>
                <a:latin typeface="Cambria" panose="02040503050406030204" pitchFamily="18" charset="0"/>
                <a:ea typeface="Cambria" panose="02040503050406030204" pitchFamily="18" charset="0"/>
              </a:rPr>
              <a:t>Training the models</a:t>
            </a:r>
            <a:endParaRPr lang="en-US" sz="2000" b="1" dirty="0">
              <a:solidFill>
                <a:schemeClr val="accent1">
                  <a:lumMod val="75000"/>
                </a:schemeClr>
              </a:solidFill>
              <a:latin typeface="Cambria" panose="02040503050406030204" pitchFamily="18" charset="0"/>
              <a:ea typeface="Cambria" panose="02040503050406030204" pitchFamily="18" charset="0"/>
            </a:endParaRPr>
          </a:p>
          <a:p>
            <a:pPr lvl="1"/>
            <a:r>
              <a:rPr lang="en-IN" sz="2000" b="1" dirty="0">
                <a:solidFill>
                  <a:schemeClr val="accent1">
                    <a:lumMod val="75000"/>
                  </a:schemeClr>
                </a:solidFill>
                <a:latin typeface="Cambria" panose="02040503050406030204" pitchFamily="18" charset="0"/>
                <a:ea typeface="Cambria" panose="02040503050406030204" pitchFamily="18" charset="0"/>
              </a:rPr>
              <a:t>Performed Ensemble </a:t>
            </a:r>
            <a:r>
              <a:rPr lang="en-IN" sz="2000" b="1" dirty="0" err="1">
                <a:solidFill>
                  <a:schemeClr val="accent1">
                    <a:lumMod val="75000"/>
                  </a:schemeClr>
                </a:solidFill>
                <a:latin typeface="Cambria" panose="02040503050406030204" pitchFamily="18" charset="0"/>
                <a:ea typeface="Cambria" panose="02040503050406030204" pitchFamily="18" charset="0"/>
              </a:rPr>
              <a:t>modeling</a:t>
            </a:r>
            <a:endParaRPr lang="en-IN" sz="2000" b="1" dirty="0">
              <a:solidFill>
                <a:schemeClr val="accent1">
                  <a:lumMod val="75000"/>
                </a:schemeClr>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28D6064E-CABA-535A-3D0E-F7EE867B0D8B}"/>
              </a:ext>
            </a:extLst>
          </p:cNvPr>
          <p:cNvPicPr>
            <a:picLocks noChangeAspect="1"/>
          </p:cNvPicPr>
          <p:nvPr/>
        </p:nvPicPr>
        <p:blipFill>
          <a:blip r:embed="rId2"/>
          <a:stretch>
            <a:fillRect/>
          </a:stretch>
        </p:blipFill>
        <p:spPr>
          <a:xfrm>
            <a:off x="2792445" y="3429000"/>
            <a:ext cx="6607109" cy="2102606"/>
          </a:xfrm>
          <a:prstGeom prst="rect">
            <a:avLst/>
          </a:prstGeom>
        </p:spPr>
      </p:pic>
      <p:sp>
        <p:nvSpPr>
          <p:cNvPr id="7" name="TextBox 6">
            <a:extLst>
              <a:ext uri="{FF2B5EF4-FFF2-40B4-BE49-F238E27FC236}">
                <a16:creationId xmlns:a16="http://schemas.microsoft.com/office/drawing/2014/main" id="{DBA3C682-8CA8-5901-ACB1-6C5EBDE23EC1}"/>
              </a:ext>
            </a:extLst>
          </p:cNvPr>
          <p:cNvSpPr txBox="1"/>
          <p:nvPr/>
        </p:nvSpPr>
        <p:spPr>
          <a:xfrm>
            <a:off x="4735796" y="5594896"/>
            <a:ext cx="3483864" cy="369332"/>
          </a:xfrm>
          <a:prstGeom prst="rect">
            <a:avLst/>
          </a:prstGeom>
          <a:noFill/>
        </p:spPr>
        <p:txBody>
          <a:bodyPr wrap="square" rtlCol="0">
            <a:spAutoFit/>
          </a:bodyPr>
          <a:lstStyle/>
          <a:p>
            <a:r>
              <a:rPr lang="en-US" b="1" dirty="0">
                <a:solidFill>
                  <a:schemeClr val="accent2"/>
                </a:solidFill>
                <a:latin typeface="Cambria" panose="02040503050406030204" pitchFamily="18" charset="0"/>
                <a:ea typeface="Cambria" panose="02040503050406030204" pitchFamily="18" charset="0"/>
              </a:rPr>
              <a:t>Precision vs Wordcount</a:t>
            </a:r>
            <a:endParaRPr lang="en-IN" b="1"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31181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600</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Wingdings</vt:lpstr>
      <vt:lpstr>Office Theme</vt:lpstr>
      <vt:lpstr>Machine Learning ISE-3</vt:lpstr>
      <vt:lpstr>                        Introduction</vt:lpstr>
      <vt:lpstr>Data Collection</vt:lpstr>
      <vt:lpstr>Data Visualization</vt:lpstr>
      <vt:lpstr>PowerPoint Presentation</vt:lpstr>
      <vt:lpstr>Data Preprocessing</vt:lpstr>
      <vt:lpstr>Text-to-Numerical Conversion</vt:lpstr>
      <vt:lpstr>Model Selection</vt:lpstr>
      <vt:lpstr>Training Process</vt:lpstr>
      <vt:lpstr>Model Optimization</vt:lpstr>
      <vt:lpstr>Model Hosting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dc:title>
  <dc:creator>Urmil Pawar</dc:creator>
  <cp:lastModifiedBy>Urmil Pawar</cp:lastModifiedBy>
  <cp:revision>2</cp:revision>
  <dcterms:created xsi:type="dcterms:W3CDTF">2023-08-05T18:13:49Z</dcterms:created>
  <dcterms:modified xsi:type="dcterms:W3CDTF">2023-10-19T14:01:12Z</dcterms:modified>
</cp:coreProperties>
</file>