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372930-BC78-4910-AAC1-FD9B89992821}">
  <a:tblStyle styleId="{46372930-BC78-4910-AAC1-FD9B8999282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37" name="Shape 37"/>
        <p:cNvGrpSpPr/>
        <p:nvPr/>
      </p:nvGrpSpPr>
      <p:grpSpPr>
        <a:xfrm>
          <a:off x="0" y="0"/>
          <a:ext cx="0" cy="0"/>
          <a:chOff x="0" y="0"/>
          <a:chExt cx="0" cy="0"/>
        </a:xfrm>
      </p:grpSpPr>
      <p:sp>
        <p:nvSpPr>
          <p:cNvPr id="38" name="Google Shape;38;p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3"/>
          <p:cNvGrpSpPr/>
          <p:nvPr/>
        </p:nvGrpSpPr>
        <p:grpSpPr>
          <a:xfrm>
            <a:off x="255991" y="-118"/>
            <a:ext cx="2251347" cy="1043408"/>
            <a:chOff x="3961956" y="4383950"/>
            <a:chExt cx="1160548" cy="548700"/>
          </a:xfrm>
        </p:grpSpPr>
        <p:sp>
          <p:nvSpPr>
            <p:cNvPr id="41" name="Google Shape;41;p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3"/>
          <p:cNvGrpSpPr/>
          <p:nvPr/>
        </p:nvGrpSpPr>
        <p:grpSpPr>
          <a:xfrm>
            <a:off x="34934" y="4522125"/>
            <a:ext cx="1593306" cy="617072"/>
            <a:chOff x="6917201" y="0"/>
            <a:chExt cx="2227777" cy="863400"/>
          </a:xfrm>
        </p:grpSpPr>
        <p:sp>
          <p:nvSpPr>
            <p:cNvPr id="46" name="Google Shape;46;p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3"/>
          <p:cNvGrpSpPr/>
          <p:nvPr/>
        </p:nvGrpSpPr>
        <p:grpSpPr>
          <a:xfrm>
            <a:off x="5886353" y="1243"/>
            <a:ext cx="3257454" cy="1261514"/>
            <a:chOff x="6917201" y="0"/>
            <a:chExt cx="2227777" cy="863400"/>
          </a:xfrm>
        </p:grpSpPr>
        <p:sp>
          <p:nvSpPr>
            <p:cNvPr id="50" name="Google Shape;50;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54" name="Google Shape;54;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5" name="Shape 55"/>
        <p:cNvGrpSpPr/>
        <p:nvPr/>
      </p:nvGrpSpPr>
      <p:grpSpPr>
        <a:xfrm>
          <a:off x="0" y="0"/>
          <a:ext cx="0" cy="0"/>
          <a:chOff x="0" y="0"/>
          <a:chExt cx="0" cy="0"/>
        </a:xfrm>
      </p:grpSpPr>
      <p:sp>
        <p:nvSpPr>
          <p:cNvPr id="56" name="Google Shape;56;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5"/>
          <p:cNvGrpSpPr/>
          <p:nvPr/>
        </p:nvGrpSpPr>
        <p:grpSpPr>
          <a:xfrm>
            <a:off x="5594190" y="3961115"/>
            <a:ext cx="2910144" cy="1182340"/>
            <a:chOff x="6917201" y="0"/>
            <a:chExt cx="2227777" cy="863400"/>
          </a:xfrm>
        </p:grpSpPr>
        <p:sp>
          <p:nvSpPr>
            <p:cNvPr id="64" name="Google Shape;64;p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5"/>
          <p:cNvGrpSpPr/>
          <p:nvPr/>
        </p:nvGrpSpPr>
        <p:grpSpPr>
          <a:xfrm>
            <a:off x="199149" y="2"/>
            <a:ext cx="2795413" cy="1083308"/>
            <a:chOff x="6917201" y="0"/>
            <a:chExt cx="2227777" cy="863400"/>
          </a:xfrm>
        </p:grpSpPr>
        <p:sp>
          <p:nvSpPr>
            <p:cNvPr id="68" name="Google Shape;68;p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2" name="Google Shape;7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73" name="Shape 73"/>
        <p:cNvGrpSpPr/>
        <p:nvPr/>
      </p:nvGrpSpPr>
      <p:grpSpPr>
        <a:xfrm>
          <a:off x="0" y="0"/>
          <a:ext cx="0" cy="0"/>
          <a:chOff x="0" y="0"/>
          <a:chExt cx="0" cy="0"/>
        </a:xfrm>
      </p:grpSpPr>
      <p:sp>
        <p:nvSpPr>
          <p:cNvPr id="74" name="Google Shape;74;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9" name="Google Shape;7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80" name="Shape 80"/>
        <p:cNvGrpSpPr/>
        <p:nvPr/>
      </p:nvGrpSpPr>
      <p:grpSpPr>
        <a:xfrm>
          <a:off x="0" y="0"/>
          <a:ext cx="0" cy="0"/>
          <a:chOff x="0" y="0"/>
          <a:chExt cx="0" cy="0"/>
        </a:xfrm>
      </p:grpSpPr>
      <p:sp>
        <p:nvSpPr>
          <p:cNvPr id="81" name="Google Shape;8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5" name="Google Shape;85;p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6" name="Google Shape;86;p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7" name="Google Shape;87;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8" name="Shape 88"/>
        <p:cNvGrpSpPr/>
        <p:nvPr/>
      </p:nvGrpSpPr>
      <p:grpSpPr>
        <a:xfrm>
          <a:off x="0" y="0"/>
          <a:ext cx="0" cy="0"/>
          <a:chOff x="0" y="0"/>
          <a:chExt cx="0" cy="0"/>
        </a:xfrm>
      </p:grpSpPr>
      <p:sp>
        <p:nvSpPr>
          <p:cNvPr id="89" name="Google Shape;89;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sz="4200"/>
              <a:t>COVID 19 Vaccines</a:t>
            </a:r>
            <a:endParaRPr sz="4200"/>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1600"/>
              <a:buNone/>
            </a:pPr>
            <a:r>
              <a:rPr lang="en" sz="2400"/>
              <a:t>Amirah Daniels &amp; Caroline Leon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309050" y="323150"/>
            <a:ext cx="8552400" cy="1051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Conclusion</a:t>
            </a:r>
            <a:endParaRPr>
              <a:solidFill>
                <a:schemeClr val="accent5"/>
              </a:solidFill>
            </a:endParaRPr>
          </a:p>
        </p:txBody>
      </p:sp>
      <p:sp>
        <p:nvSpPr>
          <p:cNvPr id="209" name="Google Shape;209;p22"/>
          <p:cNvSpPr txBox="1"/>
          <p:nvPr/>
        </p:nvSpPr>
        <p:spPr>
          <a:xfrm>
            <a:off x="295800" y="1374650"/>
            <a:ext cx="8552400" cy="3151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Based on our analysis the United States trajectory is not on trend to have everyone in the US vaccinated by the end of May. Based on the data we have compiled and reviewed, we are projecting completion will be October.</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324900" y="360650"/>
            <a:ext cx="8494200" cy="128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200"/>
              <a:buNone/>
            </a:pPr>
            <a:r>
              <a:rPr lang="en"/>
              <a:t>How Do We Measure When Compared to Other Nations</a:t>
            </a:r>
            <a:endParaRPr/>
          </a:p>
        </p:txBody>
      </p:sp>
      <p:sp>
        <p:nvSpPr>
          <p:cNvPr id="215" name="Google Shape;215;p23"/>
          <p:cNvSpPr txBox="1"/>
          <p:nvPr/>
        </p:nvSpPr>
        <p:spPr>
          <a:xfrm>
            <a:off x="324900" y="1645850"/>
            <a:ext cx="8494200" cy="2821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Arial"/>
              <a:buNone/>
            </a:pPr>
            <a:r>
              <a:rPr b="0" i="0" lang="en" sz="2600" u="none" cap="none" strike="noStrike">
                <a:solidFill>
                  <a:srgbClr val="000000"/>
                </a:solidFill>
                <a:latin typeface="Arial"/>
                <a:ea typeface="Arial"/>
                <a:cs typeface="Arial"/>
                <a:sym typeface="Arial"/>
              </a:rPr>
              <a:t>We are doing exponentially better than the European Union and Germany who just initiated another lockdown due to COVID.</a:t>
            </a:r>
            <a:endParaRPr b="0" i="0" sz="2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600"/>
              <a:buFont typeface="Arial"/>
              <a:buNone/>
            </a:pPr>
            <a:r>
              <a:rPr b="0" i="0" lang="en" sz="2600" u="none" cap="none" strike="noStrike">
                <a:solidFill>
                  <a:srgbClr val="000000"/>
                </a:solidFill>
                <a:latin typeface="Arial"/>
                <a:ea typeface="Arial"/>
                <a:cs typeface="Arial"/>
                <a:sym typeface="Arial"/>
              </a:rPr>
              <a:t>We are underperforming in our vaccine rollout when compared to some of the less populous nations such as Israel.</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293925" y="323300"/>
            <a:ext cx="8508900" cy="867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US and Mexico </a:t>
            </a:r>
            <a:endParaRPr/>
          </a:p>
        </p:txBody>
      </p:sp>
      <p:pic>
        <p:nvPicPr>
          <p:cNvPr id="221" name="Google Shape;221;p24"/>
          <p:cNvPicPr preferRelativeResize="0"/>
          <p:nvPr/>
        </p:nvPicPr>
        <p:blipFill rotWithShape="1">
          <a:blip r:embed="rId3">
            <a:alphaModFix/>
          </a:blip>
          <a:srcRect b="2660" l="866" r="688" t="2272"/>
          <a:stretch/>
        </p:blipFill>
        <p:spPr>
          <a:xfrm>
            <a:off x="367400" y="1190300"/>
            <a:ext cx="8376550" cy="3468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279225" y="338000"/>
            <a:ext cx="8538300" cy="881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US and Canada</a:t>
            </a:r>
            <a:endParaRPr/>
          </a:p>
        </p:txBody>
      </p:sp>
      <p:pic>
        <p:nvPicPr>
          <p:cNvPr id="227" name="Google Shape;227;p25"/>
          <p:cNvPicPr preferRelativeResize="0"/>
          <p:nvPr/>
        </p:nvPicPr>
        <p:blipFill rotWithShape="1">
          <a:blip r:embed="rId3">
            <a:alphaModFix/>
          </a:blip>
          <a:srcRect b="0" l="0" r="0" t="0"/>
          <a:stretch/>
        </p:blipFill>
        <p:spPr>
          <a:xfrm>
            <a:off x="646600" y="1219700"/>
            <a:ext cx="7920999" cy="346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293925" y="331225"/>
            <a:ext cx="8494200" cy="873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US and Israel</a:t>
            </a:r>
            <a:endParaRPr/>
          </a:p>
        </p:txBody>
      </p:sp>
      <p:pic>
        <p:nvPicPr>
          <p:cNvPr id="233" name="Google Shape;233;p26"/>
          <p:cNvPicPr preferRelativeResize="0"/>
          <p:nvPr/>
        </p:nvPicPr>
        <p:blipFill rotWithShape="1">
          <a:blip r:embed="rId3">
            <a:alphaModFix/>
          </a:blip>
          <a:srcRect b="-1145" l="1975" r="-4317" t="-1156"/>
          <a:stretch/>
        </p:blipFill>
        <p:spPr>
          <a:xfrm>
            <a:off x="1587125" y="1205125"/>
            <a:ext cx="6583675" cy="360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338000" y="367400"/>
            <a:ext cx="8479500" cy="837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US and European Union</a:t>
            </a:r>
            <a:endParaRPr/>
          </a:p>
        </p:txBody>
      </p:sp>
      <p:pic>
        <p:nvPicPr>
          <p:cNvPr id="239" name="Google Shape;239;p27"/>
          <p:cNvPicPr preferRelativeResize="0"/>
          <p:nvPr/>
        </p:nvPicPr>
        <p:blipFill rotWithShape="1">
          <a:blip r:embed="rId3">
            <a:alphaModFix/>
          </a:blip>
          <a:srcRect b="1722" l="0" r="0" t="2030"/>
          <a:stretch/>
        </p:blipFill>
        <p:spPr>
          <a:xfrm>
            <a:off x="338000" y="1205000"/>
            <a:ext cx="8479499" cy="349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293925" y="396775"/>
            <a:ext cx="8508900" cy="793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Challenges of This Dataset</a:t>
            </a:r>
            <a:endParaRPr/>
          </a:p>
        </p:txBody>
      </p:sp>
      <p:sp>
        <p:nvSpPr>
          <p:cNvPr id="245" name="Google Shape;245;p28"/>
          <p:cNvSpPr txBox="1"/>
          <p:nvPr/>
        </p:nvSpPr>
        <p:spPr>
          <a:xfrm>
            <a:off x="293925" y="1293225"/>
            <a:ext cx="85089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alibri"/>
                <a:ea typeface="Calibri"/>
                <a:cs typeface="Calibri"/>
                <a:sym typeface="Calibri"/>
              </a:rPr>
              <a:t>Differences in General Population: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alibri"/>
                <a:ea typeface="Calibri"/>
                <a:cs typeface="Calibri"/>
                <a:sym typeface="Calibri"/>
              </a:rPr>
              <a:t>Variances in populations of nations may make this data seem biased in favor of smaller, less populous nations. This is due to the fact that less populous nations’ vaccination percentages would rise at a faster rate than densely populated nations.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alibri"/>
                <a:ea typeface="Calibri"/>
                <a:cs typeface="Calibri"/>
                <a:sym typeface="Calibri"/>
              </a:rPr>
              <a:t>Access to Vaccine:</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alibri"/>
                <a:ea typeface="Calibri"/>
                <a:cs typeface="Calibri"/>
                <a:sym typeface="Calibri"/>
              </a:rPr>
              <a:t>Some nations have limited access to vaccine supplies for various reasons. An example of this is the European Union now prioritizing its members, meaning UK and by extension Canada will have less access to EU vaccine supply.</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293925" y="396775"/>
            <a:ext cx="8508900" cy="793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Challenges of This Dataset</a:t>
            </a:r>
            <a:endParaRPr/>
          </a:p>
        </p:txBody>
      </p:sp>
      <p:sp>
        <p:nvSpPr>
          <p:cNvPr id="251" name="Google Shape;251;p29"/>
          <p:cNvSpPr txBox="1"/>
          <p:nvPr/>
        </p:nvSpPr>
        <p:spPr>
          <a:xfrm>
            <a:off x="293925" y="1463550"/>
            <a:ext cx="85089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Calibri"/>
                <a:ea typeface="Calibri"/>
                <a:cs typeface="Calibri"/>
                <a:sym typeface="Calibri"/>
              </a:rPr>
              <a:t>Government Management of Vaccine Distribution:</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Calibri"/>
                <a:ea typeface="Calibri"/>
                <a:cs typeface="Calibri"/>
                <a:sym typeface="Calibri"/>
              </a:rPr>
              <a:t>Israel has been referred to as executing a successful vaccine rollout. As evidenced in our analysis, the US is not on track to meet its own timetable.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Calibri"/>
                <a:ea typeface="Calibri"/>
                <a:cs typeface="Calibri"/>
                <a:sym typeface="Calibri"/>
              </a:rPr>
              <a:t>The differences between these two populations is vast - over 330 Million in USA to Israel’s approximately 9 million. However, a review of Israel’s best practices may prove beneficial to larger nations.</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23300" y="276500"/>
            <a:ext cx="8508900" cy="925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Additional Factors Influencing The Data</a:t>
            </a:r>
            <a:endParaRPr/>
          </a:p>
        </p:txBody>
      </p:sp>
      <p:sp>
        <p:nvSpPr>
          <p:cNvPr id="257" name="Google Shape;257;p30"/>
          <p:cNvSpPr txBox="1"/>
          <p:nvPr/>
        </p:nvSpPr>
        <p:spPr>
          <a:xfrm>
            <a:off x="317550" y="1189200"/>
            <a:ext cx="8508900" cy="359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1" i="0" lang="en" sz="1900" u="none" cap="none" strike="noStrike">
                <a:solidFill>
                  <a:srgbClr val="000000"/>
                </a:solidFill>
                <a:latin typeface="Arial"/>
                <a:ea typeface="Arial"/>
                <a:cs typeface="Arial"/>
                <a:sym typeface="Arial"/>
              </a:rPr>
              <a:t>Vaccine Supply:</a:t>
            </a:r>
            <a:endParaRPr b="1" i="0" sz="1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A sudden influx of vaccine supply due to increases in production, another manufacturer gaining emergency approval would skew the current data.</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Choice:</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This data does not factor the political undercurrent of COVID and its vaccine. At this time vaccination is recommended, not required as it is in the USA with MMR (Measles, Mumps, Rubella). But if more businesses, institutions, or even the government start to require the vaccine then this data will experience a positive correlation as a result.</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Questions? Comments? </a:t>
            </a:r>
            <a:endParaRPr/>
          </a:p>
        </p:txBody>
      </p:sp>
      <p:sp>
        <p:nvSpPr>
          <p:cNvPr id="263" name="Google Shape;263;p31"/>
          <p:cNvSpPr txBox="1"/>
          <p:nvPr>
            <p:ph idx="1" type="subTitle"/>
          </p:nvPr>
        </p:nvSpPr>
        <p:spPr>
          <a:xfrm>
            <a:off x="1858700" y="3270933"/>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800"/>
              <a:t>?????????????</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b="0" l="0" r="0" t="0"/>
          <a:stretch/>
        </p:blipFill>
        <p:spPr>
          <a:xfrm>
            <a:off x="1478525" y="346937"/>
            <a:ext cx="7382850" cy="4449633"/>
          </a:xfrm>
          <a:prstGeom prst="rect">
            <a:avLst/>
          </a:prstGeom>
          <a:noFill/>
          <a:ln>
            <a:noFill/>
          </a:ln>
        </p:spPr>
      </p:pic>
      <p:pic>
        <p:nvPicPr>
          <p:cNvPr id="135" name="Google Shape;135;p14"/>
          <p:cNvPicPr preferRelativeResize="0"/>
          <p:nvPr/>
        </p:nvPicPr>
        <p:blipFill rotWithShape="1">
          <a:blip r:embed="rId4">
            <a:alphaModFix/>
          </a:blip>
          <a:srcRect b="0" l="0" r="0" t="0"/>
          <a:stretch/>
        </p:blipFill>
        <p:spPr>
          <a:xfrm>
            <a:off x="498400" y="466200"/>
            <a:ext cx="745448" cy="713500"/>
          </a:xfrm>
          <a:prstGeom prst="rect">
            <a:avLst/>
          </a:prstGeom>
          <a:noFill/>
          <a:ln>
            <a:noFill/>
          </a:ln>
        </p:spPr>
      </p:pic>
      <p:pic>
        <p:nvPicPr>
          <p:cNvPr id="136" name="Google Shape;136;p14"/>
          <p:cNvPicPr preferRelativeResize="0"/>
          <p:nvPr/>
        </p:nvPicPr>
        <p:blipFill rotWithShape="1">
          <a:blip r:embed="rId5">
            <a:alphaModFix/>
          </a:blip>
          <a:srcRect b="0" l="0" r="0" t="0"/>
          <a:stretch/>
        </p:blipFill>
        <p:spPr>
          <a:xfrm>
            <a:off x="174835" y="536802"/>
            <a:ext cx="1392600" cy="572300"/>
          </a:xfrm>
          <a:prstGeom prst="rect">
            <a:avLst/>
          </a:prstGeom>
          <a:noFill/>
          <a:ln>
            <a:noFill/>
          </a:ln>
        </p:spPr>
      </p:pic>
      <p:pic>
        <p:nvPicPr>
          <p:cNvPr id="137" name="Google Shape;137;p14"/>
          <p:cNvPicPr preferRelativeResize="0"/>
          <p:nvPr/>
        </p:nvPicPr>
        <p:blipFill rotWithShape="1">
          <a:blip r:embed="rId6">
            <a:alphaModFix/>
          </a:blip>
          <a:srcRect b="0" l="0" r="0" t="0"/>
          <a:stretch/>
        </p:blipFill>
        <p:spPr>
          <a:xfrm>
            <a:off x="498412" y="1296778"/>
            <a:ext cx="745450" cy="788072"/>
          </a:xfrm>
          <a:prstGeom prst="rect">
            <a:avLst/>
          </a:prstGeom>
          <a:noFill/>
          <a:ln>
            <a:noFill/>
          </a:ln>
        </p:spPr>
      </p:pic>
      <p:pic>
        <p:nvPicPr>
          <p:cNvPr id="138" name="Google Shape;138;p14"/>
          <p:cNvPicPr preferRelativeResize="0"/>
          <p:nvPr/>
        </p:nvPicPr>
        <p:blipFill rotWithShape="1">
          <a:blip r:embed="rId7">
            <a:alphaModFix/>
          </a:blip>
          <a:srcRect b="0" l="0" r="0" t="0"/>
          <a:stretch/>
        </p:blipFill>
        <p:spPr>
          <a:xfrm>
            <a:off x="250500" y="1791575"/>
            <a:ext cx="1301511" cy="437225"/>
          </a:xfrm>
          <a:prstGeom prst="rect">
            <a:avLst/>
          </a:prstGeom>
          <a:noFill/>
          <a:ln>
            <a:noFill/>
          </a:ln>
        </p:spPr>
      </p:pic>
      <p:pic>
        <p:nvPicPr>
          <p:cNvPr id="139" name="Google Shape;139;p14"/>
          <p:cNvPicPr preferRelativeResize="0"/>
          <p:nvPr/>
        </p:nvPicPr>
        <p:blipFill rotWithShape="1">
          <a:blip r:embed="rId8">
            <a:alphaModFix/>
          </a:blip>
          <a:srcRect b="0" l="0" r="0" t="0"/>
          <a:stretch/>
        </p:blipFill>
        <p:spPr>
          <a:xfrm>
            <a:off x="453038" y="2474060"/>
            <a:ext cx="836175" cy="900490"/>
          </a:xfrm>
          <a:prstGeom prst="rect">
            <a:avLst/>
          </a:prstGeom>
          <a:noFill/>
          <a:ln>
            <a:noFill/>
          </a:ln>
        </p:spPr>
      </p:pic>
      <p:pic>
        <p:nvPicPr>
          <p:cNvPr id="140" name="Google Shape;140;p14"/>
          <p:cNvPicPr preferRelativeResize="0"/>
          <p:nvPr/>
        </p:nvPicPr>
        <p:blipFill rotWithShape="1">
          <a:blip r:embed="rId9">
            <a:alphaModFix/>
          </a:blip>
          <a:srcRect b="0" l="0" r="0" t="0"/>
          <a:stretch/>
        </p:blipFill>
        <p:spPr>
          <a:xfrm>
            <a:off x="396163" y="3763757"/>
            <a:ext cx="949925" cy="963119"/>
          </a:xfrm>
          <a:prstGeom prst="rect">
            <a:avLst/>
          </a:prstGeom>
          <a:noFill/>
          <a:ln>
            <a:noFill/>
          </a:ln>
        </p:spPr>
      </p:pic>
      <p:pic>
        <p:nvPicPr>
          <p:cNvPr id="141" name="Google Shape;141;p14"/>
          <p:cNvPicPr preferRelativeResize="0"/>
          <p:nvPr/>
        </p:nvPicPr>
        <p:blipFill rotWithShape="1">
          <a:blip r:embed="rId7">
            <a:alphaModFix/>
          </a:blip>
          <a:srcRect b="0" l="0" r="0" t="0"/>
          <a:stretch/>
        </p:blipFill>
        <p:spPr>
          <a:xfrm>
            <a:off x="111925" y="3993100"/>
            <a:ext cx="1518400" cy="510088"/>
          </a:xfrm>
          <a:prstGeom prst="rect">
            <a:avLst/>
          </a:prstGeom>
          <a:noFill/>
          <a:ln>
            <a:noFill/>
          </a:ln>
        </p:spPr>
      </p:pic>
      <p:pic>
        <p:nvPicPr>
          <p:cNvPr id="142" name="Google Shape;142;p14"/>
          <p:cNvPicPr preferRelativeResize="0"/>
          <p:nvPr/>
        </p:nvPicPr>
        <p:blipFill rotWithShape="1">
          <a:blip r:embed="rId5">
            <a:alphaModFix/>
          </a:blip>
          <a:srcRect b="0" l="0" r="0" t="0"/>
          <a:stretch/>
        </p:blipFill>
        <p:spPr>
          <a:xfrm>
            <a:off x="174825" y="1283200"/>
            <a:ext cx="1392600" cy="572300"/>
          </a:xfrm>
          <a:prstGeom prst="rect">
            <a:avLst/>
          </a:prstGeom>
          <a:noFill/>
          <a:ln>
            <a:noFill/>
          </a:ln>
        </p:spPr>
      </p:pic>
      <p:pic>
        <p:nvPicPr>
          <p:cNvPr id="143" name="Google Shape;143;p14"/>
          <p:cNvPicPr preferRelativeResize="0"/>
          <p:nvPr/>
        </p:nvPicPr>
        <p:blipFill rotWithShape="1">
          <a:blip r:embed="rId7">
            <a:alphaModFix/>
          </a:blip>
          <a:srcRect b="0" l="0" r="0" t="0"/>
          <a:stretch/>
        </p:blipFill>
        <p:spPr>
          <a:xfrm>
            <a:off x="174837" y="2474044"/>
            <a:ext cx="1392600" cy="467831"/>
          </a:xfrm>
          <a:prstGeom prst="rect">
            <a:avLst/>
          </a:prstGeom>
          <a:noFill/>
          <a:ln>
            <a:noFill/>
          </a:ln>
        </p:spPr>
      </p:pic>
      <p:pic>
        <p:nvPicPr>
          <p:cNvPr id="144" name="Google Shape;144;p14"/>
          <p:cNvPicPr preferRelativeResize="0"/>
          <p:nvPr/>
        </p:nvPicPr>
        <p:blipFill rotWithShape="1">
          <a:blip r:embed="rId5">
            <a:alphaModFix/>
          </a:blip>
          <a:srcRect b="0" l="0" r="0" t="0"/>
          <a:stretch/>
        </p:blipFill>
        <p:spPr>
          <a:xfrm>
            <a:off x="174825" y="2941875"/>
            <a:ext cx="1392600" cy="57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chemeClr val="lt2"/>
                </a:solidFill>
              </a:rPr>
              <a:t>Milestones</a:t>
            </a:r>
            <a:endParaRPr>
              <a:solidFill>
                <a:schemeClr val="lt2"/>
              </a:solidFill>
            </a:endParaRPr>
          </a:p>
        </p:txBody>
      </p:sp>
      <p:graphicFrame>
        <p:nvGraphicFramePr>
          <p:cNvPr id="269" name="Google Shape;269;p32"/>
          <p:cNvGraphicFramePr/>
          <p:nvPr/>
        </p:nvGraphicFramePr>
        <p:xfrm>
          <a:off x="323100" y="2393975"/>
          <a:ext cx="3000000" cy="3000000"/>
        </p:xfrm>
        <a:graphic>
          <a:graphicData uri="http://schemas.openxmlformats.org/drawingml/2006/table">
            <a:tbl>
              <a:tblPr>
                <a:noFill/>
                <a:tableStyleId>{46372930-BC78-4910-AAC1-FD9B89992821}</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rPr>
                        <a:t>2014</a:t>
                      </a:r>
                      <a:endParaRPr sz="1800" u="none" cap="none" strike="noStrike">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rPr>
                        <a:t>2015</a:t>
                      </a:r>
                      <a:endParaRPr sz="1800" u="none" cap="none" strike="noStrike">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270" name="Google Shape;270;p32"/>
          <p:cNvCxnSpPr/>
          <p:nvPr/>
        </p:nvCxnSpPr>
        <p:spPr>
          <a:xfrm rot="10800000">
            <a:off x="569975" y="1439375"/>
            <a:ext cx="0" cy="954600"/>
          </a:xfrm>
          <a:prstGeom prst="straightConnector1">
            <a:avLst/>
          </a:prstGeom>
          <a:noFill/>
          <a:ln cap="flat" cmpd="sng" w="9525">
            <a:solidFill>
              <a:schemeClr val="dk2"/>
            </a:solidFill>
            <a:prstDash val="solid"/>
            <a:round/>
            <a:headEnd len="sm" w="sm" type="none"/>
            <a:tailEnd len="med" w="med" type="oval"/>
          </a:ln>
        </p:spPr>
      </p:cxnSp>
      <p:sp>
        <p:nvSpPr>
          <p:cNvPr id="271" name="Google Shape;271;p32"/>
          <p:cNvSpPr txBox="1"/>
          <p:nvPr>
            <p:ph type="title"/>
          </p:nvPr>
        </p:nvSpPr>
        <p:spPr>
          <a:xfrm>
            <a:off x="646175" y="1235062"/>
            <a:ext cx="2315700" cy="392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1800">
                <a:solidFill>
                  <a:schemeClr val="dk1"/>
                </a:solidFill>
              </a:rPr>
              <a:t>October 2014</a:t>
            </a:r>
            <a:endParaRPr b="1" sz="1800">
              <a:solidFill>
                <a:schemeClr val="dk1"/>
              </a:solidFill>
            </a:endParaRPr>
          </a:p>
        </p:txBody>
      </p:sp>
      <p:sp>
        <p:nvSpPr>
          <p:cNvPr id="272" name="Google Shape;272;p32"/>
          <p:cNvSpPr txBox="1"/>
          <p:nvPr>
            <p:ph idx="4294967295" type="body"/>
          </p:nvPr>
        </p:nvSpPr>
        <p:spPr>
          <a:xfrm>
            <a:off x="646175" y="1560476"/>
            <a:ext cx="2315700" cy="5787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Clr>
                <a:schemeClr val="dk2"/>
              </a:buClr>
              <a:buSzPct val="78571"/>
              <a:buFont typeface="Arial"/>
              <a:buNone/>
            </a:pPr>
            <a:r>
              <a:rPr lang="en" sz="1400"/>
              <a:t>Translate web pages with Chrome extension</a:t>
            </a:r>
            <a:endParaRPr sz="1400"/>
          </a:p>
          <a:p>
            <a:pPr indent="0" lvl="0" marL="0" rtl="0" algn="l">
              <a:lnSpc>
                <a:spcPct val="115000"/>
              </a:lnSpc>
              <a:spcBef>
                <a:spcPts val="1200"/>
              </a:spcBef>
              <a:spcAft>
                <a:spcPts val="1200"/>
              </a:spcAft>
              <a:buSzPct val="168831"/>
              <a:buNone/>
            </a:pPr>
            <a:r>
              <a:t/>
            </a:r>
            <a:endParaRPr sz="1400"/>
          </a:p>
        </p:txBody>
      </p:sp>
      <p:sp>
        <p:nvSpPr>
          <p:cNvPr id="273" name="Google Shape;273;p32"/>
          <p:cNvSpPr txBox="1"/>
          <p:nvPr>
            <p:ph type="title"/>
          </p:nvPr>
        </p:nvSpPr>
        <p:spPr>
          <a:xfrm>
            <a:off x="3251009" y="3668337"/>
            <a:ext cx="2315700" cy="392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1800">
                <a:solidFill>
                  <a:schemeClr val="dk1"/>
                </a:solidFill>
              </a:rPr>
              <a:t>August 2015</a:t>
            </a:r>
            <a:endParaRPr b="1" sz="1800">
              <a:solidFill>
                <a:schemeClr val="dk1"/>
              </a:solidFill>
            </a:endParaRPr>
          </a:p>
        </p:txBody>
      </p:sp>
      <p:sp>
        <p:nvSpPr>
          <p:cNvPr id="274" name="Google Shape;274;p32"/>
          <p:cNvSpPr txBox="1"/>
          <p:nvPr>
            <p:ph idx="4294967295" type="body"/>
          </p:nvPr>
        </p:nvSpPr>
        <p:spPr>
          <a:xfrm>
            <a:off x="3251009" y="3993750"/>
            <a:ext cx="2315700" cy="578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0386"/>
              <a:buNone/>
            </a:pPr>
            <a:r>
              <a:rPr lang="en" sz="1400"/>
              <a:t>Translate conversations through your Android watch</a:t>
            </a:r>
            <a:endParaRPr sz="1400"/>
          </a:p>
        </p:txBody>
      </p:sp>
      <p:sp>
        <p:nvSpPr>
          <p:cNvPr id="275" name="Google Shape;275;p32"/>
          <p:cNvSpPr txBox="1"/>
          <p:nvPr>
            <p:ph type="title"/>
          </p:nvPr>
        </p:nvSpPr>
        <p:spPr>
          <a:xfrm>
            <a:off x="5091057" y="1235062"/>
            <a:ext cx="2353200" cy="392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1800">
                <a:solidFill>
                  <a:schemeClr val="dk1"/>
                </a:solidFill>
              </a:rPr>
              <a:t>October 2015</a:t>
            </a:r>
            <a:endParaRPr b="1" sz="1800">
              <a:solidFill>
                <a:schemeClr val="dk1"/>
              </a:solidFill>
            </a:endParaRPr>
          </a:p>
        </p:txBody>
      </p:sp>
      <p:sp>
        <p:nvSpPr>
          <p:cNvPr id="276" name="Google Shape;276;p32"/>
          <p:cNvSpPr txBox="1"/>
          <p:nvPr>
            <p:ph idx="4294967295" type="body"/>
          </p:nvPr>
        </p:nvSpPr>
        <p:spPr>
          <a:xfrm>
            <a:off x="5091049" y="1560476"/>
            <a:ext cx="2353200" cy="578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0386"/>
              <a:buNone/>
            </a:pPr>
            <a:r>
              <a:rPr lang="en" sz="1400"/>
              <a:t>Translate text within an app</a:t>
            </a:r>
            <a:endParaRPr sz="1400"/>
          </a:p>
        </p:txBody>
      </p:sp>
      <p:sp>
        <p:nvSpPr>
          <p:cNvPr id="277" name="Google Shape;277;p32"/>
          <p:cNvSpPr txBox="1"/>
          <p:nvPr>
            <p:ph type="title"/>
          </p:nvPr>
        </p:nvSpPr>
        <p:spPr>
          <a:xfrm>
            <a:off x="6245122" y="3668337"/>
            <a:ext cx="2353200" cy="392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1800">
                <a:solidFill>
                  <a:schemeClr val="dk1"/>
                </a:solidFill>
              </a:rPr>
              <a:t>November 2015</a:t>
            </a:r>
            <a:endParaRPr b="1" sz="1800">
              <a:solidFill>
                <a:schemeClr val="dk1"/>
              </a:solidFill>
            </a:endParaRPr>
          </a:p>
        </p:txBody>
      </p:sp>
      <p:sp>
        <p:nvSpPr>
          <p:cNvPr id="278" name="Google Shape;278;p32"/>
          <p:cNvSpPr txBox="1"/>
          <p:nvPr>
            <p:ph idx="4294967295" type="body"/>
          </p:nvPr>
        </p:nvSpPr>
        <p:spPr>
          <a:xfrm>
            <a:off x="6245125" y="3993750"/>
            <a:ext cx="2353200" cy="5787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1200"/>
              </a:spcAft>
              <a:buSzPct val="148571"/>
              <a:buNone/>
            </a:pPr>
            <a:r>
              <a:rPr lang="en" sz="1400"/>
              <a:t>Translate written text from English or German to Arabic with the click of a camera</a:t>
            </a:r>
            <a:endParaRPr sz="1400"/>
          </a:p>
        </p:txBody>
      </p:sp>
      <p:cxnSp>
        <p:nvCxnSpPr>
          <p:cNvPr id="279" name="Google Shape;279;p32"/>
          <p:cNvCxnSpPr/>
          <p:nvPr/>
        </p:nvCxnSpPr>
        <p:spPr>
          <a:xfrm>
            <a:off x="3174800" y="3113100"/>
            <a:ext cx="0" cy="828000"/>
          </a:xfrm>
          <a:prstGeom prst="straightConnector1">
            <a:avLst/>
          </a:prstGeom>
          <a:noFill/>
          <a:ln cap="flat" cmpd="sng" w="9525">
            <a:solidFill>
              <a:schemeClr val="dk2"/>
            </a:solidFill>
            <a:prstDash val="solid"/>
            <a:round/>
            <a:headEnd len="sm" w="sm" type="none"/>
            <a:tailEnd len="med" w="med" type="oval"/>
          </a:ln>
        </p:spPr>
      </p:cxnSp>
      <p:cxnSp>
        <p:nvCxnSpPr>
          <p:cNvPr id="280" name="Google Shape;280;p32"/>
          <p:cNvCxnSpPr/>
          <p:nvPr/>
        </p:nvCxnSpPr>
        <p:spPr>
          <a:xfrm rot="10800000">
            <a:off x="4997750" y="1439375"/>
            <a:ext cx="0" cy="954600"/>
          </a:xfrm>
          <a:prstGeom prst="straightConnector1">
            <a:avLst/>
          </a:prstGeom>
          <a:noFill/>
          <a:ln cap="flat" cmpd="sng" w="9525">
            <a:solidFill>
              <a:schemeClr val="dk2"/>
            </a:solidFill>
            <a:prstDash val="solid"/>
            <a:round/>
            <a:headEnd len="sm" w="sm" type="none"/>
            <a:tailEnd len="med" w="med" type="oval"/>
          </a:ln>
        </p:spPr>
      </p:cxnSp>
      <p:cxnSp>
        <p:nvCxnSpPr>
          <p:cNvPr id="281" name="Google Shape;281;p32"/>
          <p:cNvCxnSpPr/>
          <p:nvPr/>
        </p:nvCxnSpPr>
        <p:spPr>
          <a:xfrm>
            <a:off x="6168925" y="3113100"/>
            <a:ext cx="0" cy="828000"/>
          </a:xfrm>
          <a:prstGeom prst="straightConnector1">
            <a:avLst/>
          </a:prstGeom>
          <a:noFill/>
          <a:ln cap="flat" cmpd="sng" w="9525">
            <a:solidFill>
              <a:schemeClr val="dk2"/>
            </a:solidFill>
            <a:prstDash val="solid"/>
            <a:round/>
            <a:headEnd len="sm" w="sm"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ctrTitle"/>
          </p:nvPr>
        </p:nvSpPr>
        <p:spPr>
          <a:xfrm>
            <a:off x="1858703" y="1847708"/>
            <a:ext cx="5361300" cy="1448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800"/>
              <a:buNone/>
            </a:pPr>
            <a:r>
              <a:rPr lang="en"/>
              <a:t>Why We Choose Our Topic</a:t>
            </a:r>
            <a:endParaRPr/>
          </a:p>
        </p:txBody>
      </p:sp>
      <p:sp>
        <p:nvSpPr>
          <p:cNvPr id="150" name="Google Shape;150;p15"/>
          <p:cNvSpPr txBox="1"/>
          <p:nvPr>
            <p:ph idx="1" type="subTitle"/>
          </p:nvPr>
        </p:nvSpPr>
        <p:spPr>
          <a:xfrm>
            <a:off x="455575" y="3295800"/>
            <a:ext cx="8273700" cy="76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18"/>
              <a:buNone/>
            </a:pPr>
            <a:r>
              <a:rPr lang="en" sz="2000"/>
              <a:t>Answering The “What” And “Why” Of Our COVID Vaccine Analysis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280800" y="279225"/>
            <a:ext cx="8582400" cy="102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lt1"/>
                </a:solidFill>
                <a:latin typeface="Nunito"/>
                <a:ea typeface="Nunito"/>
                <a:cs typeface="Nunito"/>
                <a:sym typeface="Nunito"/>
              </a:rPr>
              <a:t>Why We Choose Our Topic</a:t>
            </a:r>
            <a:endParaRPr b="0" i="0" sz="1400" u="none" cap="none" strike="noStrike">
              <a:solidFill>
                <a:srgbClr val="000000"/>
              </a:solidFill>
              <a:latin typeface="Calibri"/>
              <a:ea typeface="Calibri"/>
              <a:cs typeface="Calibri"/>
              <a:sym typeface="Calibri"/>
            </a:endParaRPr>
          </a:p>
        </p:txBody>
      </p:sp>
      <p:sp>
        <p:nvSpPr>
          <p:cNvPr id="156" name="Google Shape;156;p16"/>
          <p:cNvSpPr/>
          <p:nvPr/>
        </p:nvSpPr>
        <p:spPr>
          <a:xfrm>
            <a:off x="2485200" y="1301025"/>
            <a:ext cx="4173600" cy="30933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txBox="1"/>
          <p:nvPr>
            <p:ph type="title"/>
          </p:nvPr>
        </p:nvSpPr>
        <p:spPr>
          <a:xfrm>
            <a:off x="2806875" y="1785750"/>
            <a:ext cx="3527100" cy="24171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3200"/>
              <a:buNone/>
            </a:pPr>
            <a:r>
              <a:rPr b="1" lang="en" sz="1890" u="sng"/>
              <a:t>Project Topic</a:t>
            </a:r>
            <a:endParaRPr b="1" sz="1890" u="sng"/>
          </a:p>
          <a:p>
            <a:pPr indent="0" lvl="0" marL="0" marR="0" rtl="0" algn="ctr">
              <a:lnSpc>
                <a:spcPct val="100000"/>
              </a:lnSpc>
              <a:spcBef>
                <a:spcPts val="1200"/>
              </a:spcBef>
              <a:spcAft>
                <a:spcPts val="0"/>
              </a:spcAft>
              <a:buSzPts val="3200"/>
              <a:buNone/>
            </a:pPr>
            <a:r>
              <a:rPr lang="en" sz="2090"/>
              <a:t>Are we on track to meet president Biden’s May 2021 deadline for covid 19 vaccinations of Americans?</a:t>
            </a:r>
            <a:endParaRPr sz="2090"/>
          </a:p>
          <a:p>
            <a:pPr indent="0" lvl="0" marL="0" rtl="0" algn="ctr">
              <a:lnSpc>
                <a:spcPct val="100000"/>
              </a:lnSpc>
              <a:spcBef>
                <a:spcPts val="1200"/>
              </a:spcBef>
              <a:spcAft>
                <a:spcPts val="1200"/>
              </a:spcAft>
              <a:buSzPts val="32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261750" y="271275"/>
            <a:ext cx="8620500" cy="1019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200"/>
              <a:buNone/>
            </a:pPr>
            <a:r>
              <a:rPr lang="en"/>
              <a:t>Why We Choose Our Topic</a:t>
            </a:r>
            <a:endParaRPr/>
          </a:p>
        </p:txBody>
      </p:sp>
      <p:sp>
        <p:nvSpPr>
          <p:cNvPr id="163" name="Google Shape;163;p17"/>
          <p:cNvSpPr/>
          <p:nvPr/>
        </p:nvSpPr>
        <p:spPr>
          <a:xfrm>
            <a:off x="1028400" y="1124425"/>
            <a:ext cx="2168100" cy="2834700"/>
          </a:xfrm>
          <a:prstGeom prst="wedgeRectCallout">
            <a:avLst>
              <a:gd fmla="val -20173" name="adj1"/>
              <a:gd fmla="val 63116"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7"/>
          <p:cNvSpPr/>
          <p:nvPr/>
        </p:nvSpPr>
        <p:spPr>
          <a:xfrm flipH="1">
            <a:off x="5894125" y="1124425"/>
            <a:ext cx="1980600" cy="2966700"/>
          </a:xfrm>
          <a:prstGeom prst="wedgeRectCallout">
            <a:avLst>
              <a:gd fmla="val -20833" name="adj1"/>
              <a:gd fmla="val 62500" name="adj2"/>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txBox="1"/>
          <p:nvPr>
            <p:ph type="title"/>
          </p:nvPr>
        </p:nvSpPr>
        <p:spPr>
          <a:xfrm>
            <a:off x="1104300" y="1268875"/>
            <a:ext cx="2016300" cy="254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1700">
                <a:solidFill>
                  <a:srgbClr val="FFFFFF"/>
                </a:solidFill>
              </a:rPr>
              <a:t>Did you know that Israel has most of their population vaccinated. </a:t>
            </a:r>
            <a:endParaRPr sz="1700">
              <a:solidFill>
                <a:srgbClr val="FFFFFF"/>
              </a:solidFill>
            </a:endParaRPr>
          </a:p>
          <a:p>
            <a:pPr indent="0" lvl="0" marL="0" rtl="0" algn="ctr">
              <a:lnSpc>
                <a:spcPct val="100000"/>
              </a:lnSpc>
              <a:spcBef>
                <a:spcPts val="1200"/>
              </a:spcBef>
              <a:spcAft>
                <a:spcPts val="1200"/>
              </a:spcAft>
              <a:buSzPts val="990"/>
              <a:buNone/>
            </a:pPr>
            <a:r>
              <a:rPr lang="en" sz="1700">
                <a:solidFill>
                  <a:srgbClr val="FFFFFF"/>
                </a:solidFill>
              </a:rPr>
              <a:t>I could use a vacation, I wonder if they are going to start back taking vacations? </a:t>
            </a:r>
            <a:endParaRPr sz="1700">
              <a:solidFill>
                <a:srgbClr val="FFFFFF"/>
              </a:solidFill>
            </a:endParaRPr>
          </a:p>
        </p:txBody>
      </p:sp>
      <p:sp>
        <p:nvSpPr>
          <p:cNvPr id="166" name="Google Shape;166;p17"/>
          <p:cNvSpPr txBox="1"/>
          <p:nvPr>
            <p:ph type="title"/>
          </p:nvPr>
        </p:nvSpPr>
        <p:spPr>
          <a:xfrm>
            <a:off x="5954875" y="1193725"/>
            <a:ext cx="1859100" cy="27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1750"/>
              <a:t>I just got my covid vaccine and I’m ready for sand in my toes.</a:t>
            </a:r>
            <a:endParaRPr sz="1750"/>
          </a:p>
          <a:p>
            <a:pPr indent="0" lvl="0" marL="0" rtl="0" algn="ctr">
              <a:lnSpc>
                <a:spcPct val="100000"/>
              </a:lnSpc>
              <a:spcBef>
                <a:spcPts val="1200"/>
              </a:spcBef>
              <a:spcAft>
                <a:spcPts val="1200"/>
              </a:spcAft>
              <a:buSzPts val="990"/>
              <a:buNone/>
            </a:pPr>
            <a:r>
              <a:rPr lang="en" sz="1750"/>
              <a:t>I wonder how long it will take for the US to vaccinated?</a:t>
            </a:r>
            <a:endParaRPr sz="1750"/>
          </a:p>
        </p:txBody>
      </p:sp>
      <p:pic>
        <p:nvPicPr>
          <p:cNvPr id="167" name="Google Shape;167;p17"/>
          <p:cNvPicPr preferRelativeResize="0"/>
          <p:nvPr/>
        </p:nvPicPr>
        <p:blipFill rotWithShape="1">
          <a:blip r:embed="rId3">
            <a:alphaModFix/>
          </a:blip>
          <a:srcRect b="0" l="0" r="0" t="0"/>
          <a:stretch/>
        </p:blipFill>
        <p:spPr>
          <a:xfrm>
            <a:off x="3379525" y="1268875"/>
            <a:ext cx="2255675" cy="2966699"/>
          </a:xfrm>
          <a:prstGeom prst="rect">
            <a:avLst/>
          </a:prstGeom>
          <a:noFill/>
          <a:ln>
            <a:noFill/>
          </a:ln>
        </p:spPr>
      </p:pic>
      <p:sp>
        <p:nvSpPr>
          <p:cNvPr id="168" name="Google Shape;168;p17"/>
          <p:cNvSpPr/>
          <p:nvPr/>
        </p:nvSpPr>
        <p:spPr>
          <a:xfrm>
            <a:off x="1028400" y="4331600"/>
            <a:ext cx="1461000" cy="302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Arial"/>
                <a:ea typeface="Arial"/>
                <a:cs typeface="Arial"/>
                <a:sym typeface="Arial"/>
              </a:rPr>
              <a:t>Caroline</a:t>
            </a:r>
            <a:endParaRPr b="0" i="0" sz="1500" u="none" cap="none" strike="noStrike">
              <a:solidFill>
                <a:srgbClr val="FFFFFF"/>
              </a:solidFill>
              <a:latin typeface="Arial"/>
              <a:ea typeface="Arial"/>
              <a:cs typeface="Arial"/>
              <a:sym typeface="Arial"/>
            </a:endParaRPr>
          </a:p>
        </p:txBody>
      </p:sp>
      <p:sp>
        <p:nvSpPr>
          <p:cNvPr id="169" name="Google Shape;169;p17"/>
          <p:cNvSpPr/>
          <p:nvPr/>
        </p:nvSpPr>
        <p:spPr>
          <a:xfrm>
            <a:off x="6633925" y="4331600"/>
            <a:ext cx="1461000" cy="302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Arial"/>
                <a:ea typeface="Arial"/>
                <a:cs typeface="Arial"/>
                <a:sym typeface="Arial"/>
              </a:rPr>
              <a:t>Amirah</a:t>
            </a:r>
            <a:endParaRPr b="0" i="0" sz="1500" u="none" cap="none" strike="noStrike">
              <a:solidFill>
                <a:srgbClr val="FFFFFF"/>
              </a:solidFill>
              <a:latin typeface="Arial"/>
              <a:ea typeface="Arial"/>
              <a:cs typeface="Arial"/>
              <a:sym typeface="Arial"/>
            </a:endParaRPr>
          </a:p>
        </p:txBody>
      </p:sp>
      <p:sp>
        <p:nvSpPr>
          <p:cNvPr id="170" name="Google Shape;170;p17"/>
          <p:cNvSpPr txBox="1"/>
          <p:nvPr/>
        </p:nvSpPr>
        <p:spPr>
          <a:xfrm rot="2164292">
            <a:off x="4542630" y="2295434"/>
            <a:ext cx="1774132" cy="49267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3F3F3"/>
                </a:solidFill>
                <a:latin typeface="Calibri"/>
                <a:ea typeface="Calibri"/>
                <a:cs typeface="Calibri"/>
                <a:sym typeface="Calibri"/>
              </a:rPr>
              <a:t>Deadlines</a:t>
            </a:r>
            <a:endParaRPr b="0" i="0" sz="2000" u="none" cap="none" strike="noStrike">
              <a:solidFill>
                <a:srgbClr val="F3F3F3"/>
              </a:solidFill>
              <a:latin typeface="Calibri"/>
              <a:ea typeface="Calibri"/>
              <a:cs typeface="Calibri"/>
              <a:sym typeface="Calibri"/>
            </a:endParaRPr>
          </a:p>
        </p:txBody>
      </p:sp>
      <p:sp>
        <p:nvSpPr>
          <p:cNvPr id="171" name="Google Shape;171;p17"/>
          <p:cNvSpPr txBox="1"/>
          <p:nvPr/>
        </p:nvSpPr>
        <p:spPr>
          <a:xfrm rot="2306767">
            <a:off x="3240373" y="3566701"/>
            <a:ext cx="1771210" cy="50803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F3F3F3"/>
                </a:solidFill>
                <a:latin typeface="Calibri"/>
                <a:ea typeface="Calibri"/>
                <a:cs typeface="Calibri"/>
                <a:sym typeface="Calibri"/>
              </a:rPr>
              <a:t>Efficiency %</a:t>
            </a:r>
            <a:endParaRPr b="0" i="0" sz="2100" u="none" cap="none" strike="noStrike">
              <a:solidFill>
                <a:srgbClr val="F3F3F3"/>
              </a:solidFill>
              <a:latin typeface="Calibri"/>
              <a:ea typeface="Calibri"/>
              <a:cs typeface="Calibri"/>
              <a:sym typeface="Calibri"/>
            </a:endParaRPr>
          </a:p>
        </p:txBody>
      </p:sp>
      <p:sp>
        <p:nvSpPr>
          <p:cNvPr id="172" name="Google Shape;172;p17"/>
          <p:cNvSpPr txBox="1"/>
          <p:nvPr/>
        </p:nvSpPr>
        <p:spPr>
          <a:xfrm rot="-1686217">
            <a:off x="3249031" y="1401596"/>
            <a:ext cx="1753888" cy="66210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F3F3F3"/>
                </a:solidFill>
                <a:latin typeface="Calibri"/>
                <a:ea typeface="Calibri"/>
                <a:cs typeface="Calibri"/>
                <a:sym typeface="Calibri"/>
              </a:rPr>
              <a:t>Vacations</a:t>
            </a:r>
            <a:endParaRPr b="0" i="0" sz="3100" u="none" cap="none" strike="noStrike">
              <a:solidFill>
                <a:srgbClr val="F3F3F3"/>
              </a:solidFill>
              <a:latin typeface="Calibri"/>
              <a:ea typeface="Calibri"/>
              <a:cs typeface="Calibri"/>
              <a:sym typeface="Calibri"/>
            </a:endParaRPr>
          </a:p>
        </p:txBody>
      </p:sp>
      <p:sp>
        <p:nvSpPr>
          <p:cNvPr id="173" name="Google Shape;173;p17"/>
          <p:cNvSpPr txBox="1"/>
          <p:nvPr/>
        </p:nvSpPr>
        <p:spPr>
          <a:xfrm rot="-2567551">
            <a:off x="4327699" y="2942222"/>
            <a:ext cx="1624652" cy="60075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F3F3F3"/>
                </a:solidFill>
                <a:latin typeface="Calibri"/>
                <a:ea typeface="Calibri"/>
                <a:cs typeface="Calibri"/>
                <a:sym typeface="Calibri"/>
              </a:rPr>
              <a:t>Vaccines</a:t>
            </a:r>
            <a:endParaRPr b="0" i="0" sz="2700" u="none" cap="none" strike="noStrike">
              <a:solidFill>
                <a:srgbClr val="F3F3F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Technologies Used</a:t>
            </a:r>
            <a:endParaRPr/>
          </a:p>
        </p:txBody>
      </p:sp>
      <p:sp>
        <p:nvSpPr>
          <p:cNvPr id="179" name="Google Shape;179;p1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sz="2200"/>
              <a:t>Details on our workflow</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283100" y="328500"/>
            <a:ext cx="4626900" cy="4219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000"/>
              </a:spcAft>
              <a:buSzPts val="3200"/>
              <a:buNone/>
            </a:pPr>
            <a:r>
              <a:rPr lang="en">
                <a:solidFill>
                  <a:schemeClr val="accent5"/>
                </a:solidFill>
              </a:rPr>
              <a:t>Using Python in Jupyter Notebook, we coded our hearts out to extract, clean and transform, convert CSV’s, create data files, loaded our database, trained our machine learning.</a:t>
            </a:r>
            <a:endParaRPr b="0" sz="2400"/>
          </a:p>
        </p:txBody>
      </p:sp>
      <p:grpSp>
        <p:nvGrpSpPr>
          <p:cNvPr id="185" name="Google Shape;185;p19"/>
          <p:cNvGrpSpPr/>
          <p:nvPr/>
        </p:nvGrpSpPr>
        <p:grpSpPr>
          <a:xfrm>
            <a:off x="5100286" y="328512"/>
            <a:ext cx="3752079" cy="4452061"/>
            <a:chOff x="6803275" y="395363"/>
            <a:chExt cx="2212050" cy="2537076"/>
          </a:xfrm>
        </p:grpSpPr>
        <p:pic>
          <p:nvPicPr>
            <p:cNvPr id="186" name="Google Shape;186;p19"/>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87" name="Google Shape;187;p19"/>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grpSp>
      <p:pic>
        <p:nvPicPr>
          <p:cNvPr id="188" name="Google Shape;188;p19"/>
          <p:cNvPicPr preferRelativeResize="0"/>
          <p:nvPr/>
        </p:nvPicPr>
        <p:blipFill rotWithShape="1">
          <a:blip r:embed="rId5">
            <a:alphaModFix/>
          </a:blip>
          <a:srcRect b="0" l="0" r="0" t="0"/>
          <a:stretch/>
        </p:blipFill>
        <p:spPr>
          <a:xfrm>
            <a:off x="5364113" y="956025"/>
            <a:ext cx="3224428" cy="3591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373850" y="544600"/>
            <a:ext cx="4769700" cy="3984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We used Visual Studio and Javascript to code our HTML.</a:t>
            </a:r>
            <a:endParaRPr/>
          </a:p>
        </p:txBody>
      </p:sp>
      <p:grpSp>
        <p:nvGrpSpPr>
          <p:cNvPr id="194" name="Google Shape;194;p20"/>
          <p:cNvGrpSpPr/>
          <p:nvPr/>
        </p:nvGrpSpPr>
        <p:grpSpPr>
          <a:xfrm>
            <a:off x="4952265" y="544607"/>
            <a:ext cx="3900065" cy="4236150"/>
            <a:chOff x="6803273" y="395363"/>
            <a:chExt cx="2212050" cy="2537072"/>
          </a:xfrm>
        </p:grpSpPr>
        <p:pic>
          <p:nvPicPr>
            <p:cNvPr id="195" name="Google Shape;195;p20"/>
            <p:cNvPicPr preferRelativeResize="0"/>
            <p:nvPr/>
          </p:nvPicPr>
          <p:blipFill rotWithShape="1">
            <a:blip r:embed="rId3">
              <a:alphaModFix/>
            </a:blip>
            <a:srcRect b="0" l="0" r="0" t="0"/>
            <a:stretch/>
          </p:blipFill>
          <p:spPr>
            <a:xfrm>
              <a:off x="6803273" y="427440"/>
              <a:ext cx="2212050" cy="2504995"/>
            </a:xfrm>
            <a:prstGeom prst="rect">
              <a:avLst/>
            </a:prstGeom>
            <a:noFill/>
            <a:ln>
              <a:noFill/>
            </a:ln>
          </p:spPr>
        </p:pic>
        <p:pic>
          <p:nvPicPr>
            <p:cNvPr descr="Piece of duct tape sticking a note to the slide" id="196" name="Google Shape;196;p20"/>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grpSp>
      <p:pic>
        <p:nvPicPr>
          <p:cNvPr id="197" name="Google Shape;197;p20"/>
          <p:cNvPicPr preferRelativeResize="0"/>
          <p:nvPr/>
        </p:nvPicPr>
        <p:blipFill rotWithShape="1">
          <a:blip r:embed="rId5">
            <a:alphaModFix/>
          </a:blip>
          <a:srcRect b="0" l="0" r="0" t="0"/>
          <a:stretch/>
        </p:blipFill>
        <p:spPr>
          <a:xfrm>
            <a:off x="5143550" y="755882"/>
            <a:ext cx="3476898" cy="37736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ctrTitle"/>
          </p:nvPr>
        </p:nvSpPr>
        <p:spPr>
          <a:xfrm>
            <a:off x="367400" y="1822825"/>
            <a:ext cx="82884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Conclusion Based on Analysis</a:t>
            </a:r>
            <a:endParaRPr/>
          </a:p>
        </p:txBody>
      </p:sp>
      <p:sp>
        <p:nvSpPr>
          <p:cNvPr id="203" name="Google Shape;203;p21"/>
          <p:cNvSpPr txBox="1"/>
          <p:nvPr>
            <p:ph idx="1" type="subTitle"/>
          </p:nvPr>
        </p:nvSpPr>
        <p:spPr>
          <a:xfrm>
            <a:off x="367400" y="3413150"/>
            <a:ext cx="82884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sz="2200"/>
              <a:t>What Does the Data Say?</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