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c564da1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c564da1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c564da1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c564da1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c564da1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c564da1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c564da1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c564da1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c564da1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c564da1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c564da1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c564da1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c564da1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c564da1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c564da1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c564da1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13" y="152400"/>
            <a:ext cx="7735380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13" y="152400"/>
            <a:ext cx="7735380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" name="Google Shape;60;p14"/>
          <p:cNvSpPr/>
          <p:nvPr/>
        </p:nvSpPr>
        <p:spPr>
          <a:xfrm>
            <a:off x="771050" y="196350"/>
            <a:ext cx="38010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13" y="152400"/>
            <a:ext cx="7735380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" name="Google Shape;66;p15"/>
          <p:cNvSpPr/>
          <p:nvPr/>
        </p:nvSpPr>
        <p:spPr>
          <a:xfrm>
            <a:off x="771050" y="196350"/>
            <a:ext cx="38010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7724825" y="253825"/>
            <a:ext cx="6417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13" y="152400"/>
            <a:ext cx="7735380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6"/>
          <p:cNvSpPr/>
          <p:nvPr/>
        </p:nvSpPr>
        <p:spPr>
          <a:xfrm>
            <a:off x="771050" y="196350"/>
            <a:ext cx="38010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7724825" y="253825"/>
            <a:ext cx="6417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331375" y="1278700"/>
            <a:ext cx="4272000" cy="111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13" y="152400"/>
            <a:ext cx="7735380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7"/>
          <p:cNvSpPr/>
          <p:nvPr/>
        </p:nvSpPr>
        <p:spPr>
          <a:xfrm>
            <a:off x="771050" y="196350"/>
            <a:ext cx="38010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7724825" y="253825"/>
            <a:ext cx="6417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331375" y="1278700"/>
            <a:ext cx="4272000" cy="111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264325" y="1197275"/>
            <a:ext cx="4406100" cy="37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13" y="152400"/>
            <a:ext cx="7735380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8"/>
          <p:cNvSpPr/>
          <p:nvPr/>
        </p:nvSpPr>
        <p:spPr>
          <a:xfrm>
            <a:off x="771050" y="196350"/>
            <a:ext cx="3801000" cy="47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724825" y="253825"/>
            <a:ext cx="6417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331375" y="1278700"/>
            <a:ext cx="4272000" cy="111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264325" y="1197275"/>
            <a:ext cx="4406100" cy="37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6010325" y="1958750"/>
            <a:ext cx="1863000" cy="150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9"/>
          <p:cNvGrpSpPr/>
          <p:nvPr/>
        </p:nvGrpSpPr>
        <p:grpSpPr>
          <a:xfrm>
            <a:off x="292471" y="1232878"/>
            <a:ext cx="3323119" cy="2677736"/>
            <a:chOff x="704313" y="152400"/>
            <a:chExt cx="7735380" cy="4838699"/>
          </a:xfrm>
        </p:grpSpPr>
        <p:pic>
          <p:nvPicPr>
            <p:cNvPr id="100" name="Google Shape;10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313" y="152400"/>
              <a:ext cx="7735380" cy="483869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1" name="Google Shape;101;p19"/>
            <p:cNvSpPr/>
            <p:nvPr/>
          </p:nvSpPr>
          <p:spPr>
            <a:xfrm>
              <a:off x="771050" y="196350"/>
              <a:ext cx="3801000" cy="47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7724825" y="253825"/>
              <a:ext cx="641700" cy="354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19"/>
            <p:cNvGrpSpPr/>
            <p:nvPr/>
          </p:nvGrpSpPr>
          <p:grpSpPr>
            <a:xfrm>
              <a:off x="1264325" y="1197275"/>
              <a:ext cx="4406100" cy="3726000"/>
              <a:chOff x="1264325" y="1197275"/>
              <a:chExt cx="4406100" cy="3726000"/>
            </a:xfrm>
          </p:grpSpPr>
          <p:sp>
            <p:nvSpPr>
              <p:cNvPr id="104" name="Google Shape;104;p19"/>
              <p:cNvSpPr/>
              <p:nvPr/>
            </p:nvSpPr>
            <p:spPr>
              <a:xfrm>
                <a:off x="1264325" y="1197275"/>
                <a:ext cx="4406100" cy="37260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9"/>
              <p:cNvSpPr/>
              <p:nvPr/>
            </p:nvSpPr>
            <p:spPr>
              <a:xfrm>
                <a:off x="1331375" y="1278700"/>
                <a:ext cx="4272000" cy="1116000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" name="Google Shape;106;p19"/>
            <p:cNvSpPr/>
            <p:nvPr/>
          </p:nvSpPr>
          <p:spPr>
            <a:xfrm>
              <a:off x="6010325" y="1958750"/>
              <a:ext cx="1863000" cy="1503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Portions of the screen that exhibit certain behavior are called '</a:t>
            </a:r>
            <a:r>
              <a:rPr i="1" lang="en-GB" sz="1400"/>
              <a:t>Components</a:t>
            </a:r>
            <a:r>
              <a:rPr lang="en-GB" sz="1400"/>
              <a:t>' in Angular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One can define as many logical components as he/she wants, there are no rules</a:t>
            </a:r>
            <a:endParaRPr sz="1400"/>
          </a:p>
          <a:p>
            <a:pPr indent="-317500" lvl="0" marL="45720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 sz="1400"/>
              <a:t>Example components in a </a:t>
            </a:r>
            <a:r>
              <a:rPr lang="en-GB" sz="1400"/>
              <a:t>ecommerce</a:t>
            </a:r>
            <a:r>
              <a:rPr lang="en-GB" sz="1400"/>
              <a:t> application would be cart, navigation, products details, product list etc.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431025"/>
            <a:ext cx="39999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 component in Angular version 6 using CLI is created by running the command </a:t>
            </a:r>
            <a:br>
              <a:rPr lang="en-GB" sz="1200"/>
            </a:b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ng generate component &lt;component name&gt;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-GB" sz="1200"/>
              <a:t>A component folder created will typically include an HTML file (</a:t>
            </a:r>
            <a:r>
              <a:rPr i="1" lang="en-GB" sz="1200"/>
              <a:t>Template</a:t>
            </a:r>
            <a:r>
              <a:rPr lang="en-GB" sz="1200"/>
              <a:t>), a css file, a typescript file for the component business logic, and a user can create another typescript file for a </a:t>
            </a:r>
            <a:r>
              <a:rPr i="1" lang="en-GB" sz="1200"/>
              <a:t>S</a:t>
            </a:r>
            <a:r>
              <a:rPr i="1" lang="en-GB" sz="1200"/>
              <a:t>ervice</a:t>
            </a:r>
            <a:r>
              <a:rPr lang="en-GB" sz="1200"/>
              <a:t> in that folder</a:t>
            </a:r>
            <a:endParaRPr sz="1200"/>
          </a:p>
          <a:p>
            <a:pPr indent="-304800" lvl="0" marL="457200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Template displays the data passed on by corresponding component file</a:t>
            </a:r>
            <a:endParaRPr sz="1200"/>
          </a:p>
          <a:p>
            <a:pPr indent="-304800" lvl="0" marL="457200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 component file receives or sends data to a service, and processes the data received from service before forwarding it to a template. The process is called </a:t>
            </a:r>
            <a:r>
              <a:rPr i="1" lang="en-GB" sz="1200"/>
              <a:t>data binding.</a:t>
            </a:r>
            <a:endParaRPr i="1" sz="1200"/>
          </a:p>
          <a:p>
            <a:pPr indent="-304800" lvl="0" marL="457200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GB" sz="1200"/>
              <a:t>A service handles the logic that is not related to the UI such as backend interaction</a:t>
            </a:r>
            <a:endParaRPr sz="12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410775" y="502800"/>
            <a:ext cx="45735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605113" y="1067975"/>
            <a:ext cx="10986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HTML template (e.g. cart.html)</a:t>
            </a:r>
            <a:endParaRPr sz="1100"/>
          </a:p>
        </p:txBody>
      </p:sp>
      <p:sp>
        <p:nvSpPr>
          <p:cNvPr id="115" name="Google Shape;115;p20"/>
          <p:cNvSpPr/>
          <p:nvPr/>
        </p:nvSpPr>
        <p:spPr>
          <a:xfrm>
            <a:off x="6082175" y="1067975"/>
            <a:ext cx="13602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 component file (e.g. cart.component.ts)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7820825" y="1067975"/>
            <a:ext cx="10986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 service file (e.g. cart.service.ts)</a:t>
            </a:r>
            <a:endParaRPr sz="1100"/>
          </a:p>
        </p:txBody>
      </p:sp>
      <p:sp>
        <p:nvSpPr>
          <p:cNvPr id="117" name="Google Shape;117;p20"/>
          <p:cNvSpPr/>
          <p:nvPr/>
        </p:nvSpPr>
        <p:spPr>
          <a:xfrm>
            <a:off x="4740125" y="2753750"/>
            <a:ext cx="828600" cy="9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CSS file (e.g. cart.css)</a:t>
            </a:r>
            <a:endParaRPr sz="1100"/>
          </a:p>
        </p:txBody>
      </p:sp>
      <p:cxnSp>
        <p:nvCxnSpPr>
          <p:cNvPr id="118" name="Google Shape;118;p20"/>
          <p:cNvCxnSpPr>
            <a:stCxn id="117" idx="0"/>
            <a:endCxn id="114" idx="2"/>
          </p:cNvCxnSpPr>
          <p:nvPr/>
        </p:nvCxnSpPr>
        <p:spPr>
          <a:xfrm rot="10800000">
            <a:off x="5154425" y="2375450"/>
            <a:ext cx="0" cy="3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stCxn id="114" idx="3"/>
            <a:endCxn id="115" idx="1"/>
          </p:cNvCxnSpPr>
          <p:nvPr/>
        </p:nvCxnSpPr>
        <p:spPr>
          <a:xfrm>
            <a:off x="5703713" y="1721675"/>
            <a:ext cx="37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0" name="Google Shape;120;p20"/>
          <p:cNvCxnSpPr>
            <a:stCxn id="115" idx="3"/>
            <a:endCxn id="116" idx="1"/>
          </p:cNvCxnSpPr>
          <p:nvPr/>
        </p:nvCxnSpPr>
        <p:spPr>
          <a:xfrm>
            <a:off x="7442375" y="1721675"/>
            <a:ext cx="37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05550"/>
            <a:ext cx="8520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Other important concepts in Angular</a:t>
            </a:r>
            <a:endParaRPr sz="18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905150"/>
            <a:ext cx="39999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