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oyZverlLiy/xaKsSZ6jGHXOvm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12" scaled="0"/>
        </a:gradFill>
      </p:bgPr>
    </p:bg>
    <p:spTree>
      <p:nvGrpSpPr>
        <p:cNvPr id="12" name="Shape 12"/>
        <p:cNvGrpSpPr/>
        <p:nvPr/>
      </p:nvGrpSpPr>
      <p:grpSpPr>
        <a:xfrm>
          <a:off x="0" y="0"/>
          <a:ext cx="0" cy="0"/>
          <a:chOff x="0" y="0"/>
          <a:chExt cx="0" cy="0"/>
        </a:xfrm>
      </p:grpSpPr>
      <p:sp>
        <p:nvSpPr>
          <p:cNvPr id="13" name="Google Shape;13;p14"/>
          <p:cNvSpPr/>
          <p:nvPr/>
        </p:nvSpPr>
        <p:spPr>
          <a:xfrm>
            <a:off x="0" y="0"/>
            <a:ext cx="12192000" cy="6858000"/>
          </a:xfrm>
          <a:prstGeom prst="rect">
            <a:avLst/>
          </a:prstGeom>
          <a:blipFill rotWithShape="1">
            <a:blip r:embed="rId2">
              <a:alphaModFix amt="45000"/>
            </a:blip>
            <a:tile algn="tl" flip="none" tx="-44450" sx="84997" ty="3810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1307870" y="1267730"/>
            <a:ext cx="9576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1447801" y="1411615"/>
            <a:ext cx="9296400" cy="40347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5135880" y="1267730"/>
            <a:ext cx="1920300" cy="73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14"/>
          <p:cNvGrpSpPr/>
          <p:nvPr/>
        </p:nvGrpSpPr>
        <p:grpSpPr>
          <a:xfrm>
            <a:off x="5250113" y="1267730"/>
            <a:ext cx="1691620" cy="645295"/>
            <a:chOff x="5318306" y="1386268"/>
            <a:chExt cx="1567331" cy="645295"/>
          </a:xfrm>
        </p:grpSpPr>
        <p:cxnSp>
          <p:nvCxnSpPr>
            <p:cNvPr id="18" name="Google Shape;18;p14"/>
            <p:cNvCxnSpPr/>
            <p:nvPr/>
          </p:nvCxnSpPr>
          <p:spPr>
            <a:xfrm>
              <a:off x="5318306"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9" name="Google Shape;19;p14"/>
            <p:cNvCxnSpPr/>
            <p:nvPr/>
          </p:nvCxnSpPr>
          <p:spPr>
            <a:xfrm>
              <a:off x="6885637"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0" name="Google Shape;20;p14"/>
            <p:cNvCxnSpPr/>
            <p:nvPr/>
          </p:nvCxnSpPr>
          <p:spPr>
            <a:xfrm>
              <a:off x="5318306" y="2031563"/>
              <a:ext cx="1567200"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1" name="Google Shape;21;p14"/>
          <p:cNvSpPr txBox="1"/>
          <p:nvPr>
            <p:ph type="ctrTitle"/>
          </p:nvPr>
        </p:nvSpPr>
        <p:spPr>
          <a:xfrm>
            <a:off x="1561708" y="2091263"/>
            <a:ext cx="9068700"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subTitle"/>
          </p:nvPr>
        </p:nvSpPr>
        <p:spPr>
          <a:xfrm>
            <a:off x="1562100" y="4682062"/>
            <a:ext cx="9070800" cy="457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14"/>
          <p:cNvSpPr txBox="1"/>
          <p:nvPr>
            <p:ph idx="10" type="dt"/>
          </p:nvPr>
        </p:nvSpPr>
        <p:spPr>
          <a:xfrm>
            <a:off x="5318760" y="1341255"/>
            <a:ext cx="1554600" cy="5271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8606919" y="5212080"/>
            <a:ext cx="211200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txBox="1"/>
          <p:nvPr>
            <p:ph idx="1" type="body"/>
          </p:nvPr>
        </p:nvSpPr>
        <p:spPr>
          <a:xfrm rot="5400000">
            <a:off x="4130100" y="-960180"/>
            <a:ext cx="393180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23"/>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24"/>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9" name="Google Shape;29;p15"/>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12" scaled="0"/>
        </a:gradFill>
      </p:bgPr>
    </p:bg>
    <p:spTree>
      <p:nvGrpSpPr>
        <p:cNvPr id="32" name="Shape 32"/>
        <p:cNvGrpSpPr/>
        <p:nvPr/>
      </p:nvGrpSpPr>
      <p:grpSpPr>
        <a:xfrm>
          <a:off x="0" y="0"/>
          <a:ext cx="0" cy="0"/>
          <a:chOff x="0" y="0"/>
          <a:chExt cx="0" cy="0"/>
        </a:xfrm>
      </p:grpSpPr>
      <p:sp>
        <p:nvSpPr>
          <p:cNvPr id="33" name="Google Shape;33;p16"/>
          <p:cNvSpPr/>
          <p:nvPr/>
        </p:nvSpPr>
        <p:spPr>
          <a:xfrm>
            <a:off x="0" y="0"/>
            <a:ext cx="12192000" cy="6858000"/>
          </a:xfrm>
          <a:prstGeom prst="rect">
            <a:avLst/>
          </a:prstGeom>
          <a:blipFill rotWithShape="1">
            <a:blip r:embed="rId2">
              <a:alphaModFix amt="45000"/>
            </a:blip>
            <a:tile algn="tl" flip="none" tx="-44450" sx="84997" ty="3810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6"/>
          <p:cNvSpPr/>
          <p:nvPr/>
        </p:nvSpPr>
        <p:spPr>
          <a:xfrm>
            <a:off x="1307870" y="1267730"/>
            <a:ext cx="9576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6"/>
          <p:cNvSpPr/>
          <p:nvPr/>
        </p:nvSpPr>
        <p:spPr>
          <a:xfrm>
            <a:off x="1447800" y="1411615"/>
            <a:ext cx="9296400" cy="40347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p:nvPr/>
        </p:nvSpPr>
        <p:spPr>
          <a:xfrm>
            <a:off x="5135880" y="1267730"/>
            <a:ext cx="1920300" cy="73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16"/>
          <p:cNvGrpSpPr/>
          <p:nvPr/>
        </p:nvGrpSpPr>
        <p:grpSpPr>
          <a:xfrm>
            <a:off x="5250113" y="1267730"/>
            <a:ext cx="1691620" cy="645295"/>
            <a:chOff x="5318306" y="1386268"/>
            <a:chExt cx="1567331" cy="645295"/>
          </a:xfrm>
        </p:grpSpPr>
        <p:cxnSp>
          <p:nvCxnSpPr>
            <p:cNvPr id="38" name="Google Shape;38;p16"/>
            <p:cNvCxnSpPr/>
            <p:nvPr/>
          </p:nvCxnSpPr>
          <p:spPr>
            <a:xfrm>
              <a:off x="5318306"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39" name="Google Shape;39;p16"/>
            <p:cNvCxnSpPr/>
            <p:nvPr/>
          </p:nvCxnSpPr>
          <p:spPr>
            <a:xfrm>
              <a:off x="6885637"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0" name="Google Shape;40;p16"/>
            <p:cNvCxnSpPr/>
            <p:nvPr/>
          </p:nvCxnSpPr>
          <p:spPr>
            <a:xfrm>
              <a:off x="5318306" y="2031563"/>
              <a:ext cx="1567200"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1" name="Google Shape;41;p16"/>
          <p:cNvSpPr txBox="1"/>
          <p:nvPr>
            <p:ph type="title"/>
          </p:nvPr>
        </p:nvSpPr>
        <p:spPr>
          <a:xfrm>
            <a:off x="1563623" y="2094309"/>
            <a:ext cx="9070800" cy="2587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1563624" y="4682062"/>
            <a:ext cx="9070800"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3" name="Google Shape;43;p16"/>
          <p:cNvSpPr txBox="1"/>
          <p:nvPr>
            <p:ph idx="10" type="dt"/>
          </p:nvPr>
        </p:nvSpPr>
        <p:spPr>
          <a:xfrm>
            <a:off x="5321808" y="1344502"/>
            <a:ext cx="1554600" cy="5304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1453553" y="5211060"/>
            <a:ext cx="59070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8604504" y="5211060"/>
            <a:ext cx="211230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 type="body"/>
          </p:nvPr>
        </p:nvSpPr>
        <p:spPr>
          <a:xfrm>
            <a:off x="1066800" y="2103120"/>
            <a:ext cx="4755000" cy="3749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9" name="Google Shape;49;p17"/>
          <p:cNvSpPr txBox="1"/>
          <p:nvPr>
            <p:ph idx="2" type="body"/>
          </p:nvPr>
        </p:nvSpPr>
        <p:spPr>
          <a:xfrm>
            <a:off x="6370320" y="2103120"/>
            <a:ext cx="4755000" cy="3749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0" name="Google Shape;50;p17"/>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 type="body"/>
          </p:nvPr>
        </p:nvSpPr>
        <p:spPr>
          <a:xfrm>
            <a:off x="1069848" y="2074334"/>
            <a:ext cx="4755000" cy="6402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6" name="Google Shape;56;p18"/>
          <p:cNvSpPr txBox="1"/>
          <p:nvPr>
            <p:ph idx="2" type="body"/>
          </p:nvPr>
        </p:nvSpPr>
        <p:spPr>
          <a:xfrm>
            <a:off x="1069848" y="2755898"/>
            <a:ext cx="47550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7" name="Google Shape;57;p18"/>
          <p:cNvSpPr txBox="1"/>
          <p:nvPr>
            <p:ph idx="3" type="body"/>
          </p:nvPr>
        </p:nvSpPr>
        <p:spPr>
          <a:xfrm>
            <a:off x="6373368" y="2074334"/>
            <a:ext cx="4755000" cy="6402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8" name="Google Shape;58;p18"/>
          <p:cNvSpPr txBox="1"/>
          <p:nvPr>
            <p:ph idx="4" type="body"/>
          </p:nvPr>
        </p:nvSpPr>
        <p:spPr>
          <a:xfrm>
            <a:off x="6373368" y="2756581"/>
            <a:ext cx="47550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9" name="Google Shape;59;p18"/>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0"/>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1"/>
          <p:cNvSpPr/>
          <p:nvPr/>
        </p:nvSpPr>
        <p:spPr>
          <a:xfrm>
            <a:off x="245529" y="237744"/>
            <a:ext cx="8531400" cy="638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1"/>
          <p:cNvSpPr/>
          <p:nvPr/>
        </p:nvSpPr>
        <p:spPr>
          <a:xfrm>
            <a:off x="9020386" y="237744"/>
            <a:ext cx="2926200" cy="638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type="title"/>
          </p:nvPr>
        </p:nvSpPr>
        <p:spPr>
          <a:xfrm>
            <a:off x="9296400" y="607392"/>
            <a:ext cx="2430900" cy="1645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21"/>
          <p:cNvSpPr txBox="1"/>
          <p:nvPr>
            <p:ph idx="2" type="body"/>
          </p:nvPr>
        </p:nvSpPr>
        <p:spPr>
          <a:xfrm>
            <a:off x="9296400" y="2286000"/>
            <a:ext cx="243090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21"/>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10393677" y="6223002"/>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1"/>
          <p:cNvSpPr/>
          <p:nvPr/>
        </p:nvSpPr>
        <p:spPr>
          <a:xfrm>
            <a:off x="9157546" y="374904"/>
            <a:ext cx="2651700" cy="610830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22"/>
          <p:cNvSpPr/>
          <p:nvPr/>
        </p:nvSpPr>
        <p:spPr>
          <a:xfrm>
            <a:off x="9020386" y="237744"/>
            <a:ext cx="2926200" cy="638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2"/>
          <p:cNvSpPr txBox="1"/>
          <p:nvPr>
            <p:ph type="title"/>
          </p:nvPr>
        </p:nvSpPr>
        <p:spPr>
          <a:xfrm>
            <a:off x="9296400" y="603504"/>
            <a:ext cx="2432400" cy="1645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p:nvPr>
            <p:ph idx="2" type="pic"/>
          </p:nvPr>
        </p:nvSpPr>
        <p:spPr>
          <a:xfrm>
            <a:off x="228599" y="237744"/>
            <a:ext cx="8531400" cy="6382500"/>
          </a:xfrm>
          <a:prstGeom prst="rect">
            <a:avLst/>
          </a:prstGeom>
          <a:solidFill>
            <a:srgbClr val="76CEEF"/>
          </a:solidFill>
          <a:ln>
            <a:noFill/>
          </a:ln>
        </p:spPr>
      </p:sp>
      <p:sp>
        <p:nvSpPr>
          <p:cNvPr id="85" name="Google Shape;85;p22"/>
          <p:cNvSpPr txBox="1"/>
          <p:nvPr>
            <p:ph idx="1" type="body"/>
          </p:nvPr>
        </p:nvSpPr>
        <p:spPr>
          <a:xfrm>
            <a:off x="9296400" y="2286000"/>
            <a:ext cx="2432400" cy="3502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22"/>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10396728" y="6227064"/>
            <a:ext cx="1463100" cy="274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2"/>
          <p:cNvSpPr/>
          <p:nvPr/>
        </p:nvSpPr>
        <p:spPr>
          <a:xfrm>
            <a:off x="9157546" y="374904"/>
            <a:ext cx="2651700" cy="610830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234696" y="237744"/>
            <a:ext cx="11722500" cy="638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3"/>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9" name="Google Shape;9;p13"/>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marR="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3"/>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marR="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13"/>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3539" y="3111567"/>
            <a:ext cx="9171907" cy="1325106"/>
          </a:xfrm>
          <a:prstGeom prst="rect">
            <a:avLst/>
          </a:prstGeom>
          <a:noFill/>
          <a:ln>
            <a:noFill/>
          </a:ln>
        </p:spPr>
        <p:txBody>
          <a:bodyPr anchorCtr="0" anchor="ctr" bIns="45700" lIns="91425" spcFirstLastPara="1" rIns="91425" wrap="square" tIns="45700">
            <a:noAutofit/>
          </a:bodyPr>
          <a:lstStyle/>
          <a:p>
            <a:pPr indent="0" lvl="0" marL="0" rtl="0" algn="r">
              <a:lnSpc>
                <a:spcPct val="83000"/>
              </a:lnSpc>
              <a:spcBef>
                <a:spcPts val="0"/>
              </a:spcBef>
              <a:spcAft>
                <a:spcPts val="0"/>
              </a:spcAft>
              <a:buClr>
                <a:srgbClr val="262626"/>
              </a:buClr>
              <a:buSzPts val="6000"/>
              <a:buFont typeface="Century Gothic"/>
              <a:buNone/>
            </a:pPr>
            <a:r>
              <a:rPr lang="en-US" sz="6000"/>
              <a:t>TITLE: GOLD PRICE REGRESSION</a:t>
            </a:r>
            <a:br>
              <a:rPr lang="en-US" sz="6000"/>
            </a:br>
            <a:r>
              <a:rPr lang="en-US"/>
              <a:t>                 </a:t>
            </a:r>
            <a:r>
              <a:rPr lang="en-US">
                <a:solidFill>
                  <a:srgbClr val="262626"/>
                </a:solidFill>
              </a:rPr>
              <a:t>      </a:t>
            </a:r>
            <a:r>
              <a:rPr lang="en-US"/>
              <a:t>       </a:t>
            </a:r>
            <a:endParaRPr sz="3600"/>
          </a:p>
        </p:txBody>
      </p:sp>
      <p:sp>
        <p:nvSpPr>
          <p:cNvPr id="107" name="Google Shape;107;p1"/>
          <p:cNvSpPr txBox="1"/>
          <p:nvPr>
            <p:ph idx="1" type="subTitle"/>
          </p:nvPr>
        </p:nvSpPr>
        <p:spPr>
          <a:xfrm>
            <a:off x="-1655475" y="3801025"/>
            <a:ext cx="4736400" cy="82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latin typeface="Calibri"/>
              <a:ea typeface="Calibri"/>
              <a:cs typeface="Calibri"/>
              <a:sym typeface="Calibri"/>
            </a:endParaRPr>
          </a:p>
          <a:p>
            <a:pPr indent="0" lvl="0" marL="7315200" rtl="0" algn="l">
              <a:lnSpc>
                <a:spcPct val="100000"/>
              </a:lnSpc>
              <a:spcBef>
                <a:spcPts val="0"/>
              </a:spcBef>
              <a:spcAft>
                <a:spcPts val="0"/>
              </a:spcAft>
              <a:buSzPts val="2000"/>
              <a:buNone/>
            </a:pPr>
            <a:r>
              <a:t/>
            </a:r>
            <a:endParaRPr/>
          </a:p>
        </p:txBody>
      </p:sp>
      <p:sp>
        <p:nvSpPr>
          <p:cNvPr id="108" name="Google Shape;108;p1"/>
          <p:cNvSpPr txBox="1"/>
          <p:nvPr>
            <p:ph idx="1" type="subTitle"/>
          </p:nvPr>
        </p:nvSpPr>
        <p:spPr>
          <a:xfrm>
            <a:off x="9389075" y="5011275"/>
            <a:ext cx="1237200" cy="36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sz="1500"/>
              <a:t>15-11-2024</a:t>
            </a:r>
            <a:endParaRPr sz="1100"/>
          </a:p>
          <a:p>
            <a:pPr indent="0" lvl="0" marL="7315200" rtl="0" algn="l">
              <a:lnSpc>
                <a:spcPct val="100000"/>
              </a:lnSpc>
              <a:spcBef>
                <a:spcPts val="0"/>
              </a:spcBef>
              <a:spcAft>
                <a:spcPts val="0"/>
              </a:spcAft>
              <a:buSzPts val="2000"/>
              <a:buNone/>
            </a:pPr>
            <a:r>
              <a:t/>
            </a:r>
            <a:endParaRPr sz="900"/>
          </a:p>
        </p:txBody>
      </p:sp>
      <p:sp>
        <p:nvSpPr>
          <p:cNvPr id="109" name="Google Shape;109;p1"/>
          <p:cNvSpPr/>
          <p:nvPr/>
        </p:nvSpPr>
        <p:spPr>
          <a:xfrm>
            <a:off x="1795950" y="4391925"/>
            <a:ext cx="3795000" cy="821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110" name="Google Shape;110;p1"/>
          <p:cNvSpPr txBox="1"/>
          <p:nvPr/>
        </p:nvSpPr>
        <p:spPr>
          <a:xfrm>
            <a:off x="1795950" y="4436675"/>
            <a:ext cx="37950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en-US" sz="1900">
                <a:solidFill>
                  <a:schemeClr val="dk1"/>
                </a:solidFill>
                <a:latin typeface="Calibri"/>
                <a:ea typeface="Calibri"/>
                <a:cs typeface="Calibri"/>
                <a:sym typeface="Calibri"/>
              </a:rPr>
              <a:t>Team members: Urooj and Shanza</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lang="en-US" sz="1900">
                <a:solidFill>
                  <a:schemeClr val="dk1"/>
                </a:solidFill>
                <a:latin typeface="Calibri"/>
                <a:ea typeface="Calibri"/>
                <a:cs typeface="Calibri"/>
                <a:sym typeface="Calibri"/>
              </a:rPr>
              <a:t>      		Team leader: Urooj</a:t>
            </a:r>
            <a:endParaRPr sz="17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5" name="Shape 175"/>
        <p:cNvGrpSpPr/>
        <p:nvPr/>
      </p:nvGrpSpPr>
      <p:grpSpPr>
        <a:xfrm>
          <a:off x="0" y="0"/>
          <a:ext cx="0" cy="0"/>
          <a:chOff x="0" y="0"/>
          <a:chExt cx="0" cy="0"/>
        </a:xfrm>
      </p:grpSpPr>
      <p:sp>
        <p:nvSpPr>
          <p:cNvPr id="176" name="Google Shape;176;p10"/>
          <p:cNvSpPr txBox="1"/>
          <p:nvPr>
            <p:ph type="title"/>
          </p:nvPr>
        </p:nvSpPr>
        <p:spPr>
          <a:xfrm rot="745">
            <a:off x="7364800" y="887150"/>
            <a:ext cx="2769600" cy="137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6000"/>
              <a:buFont typeface="Calibri"/>
              <a:buNone/>
            </a:pPr>
            <a:r>
              <a:rPr lang="en-US" sz="6000">
                <a:solidFill>
                  <a:srgbClr val="0C343D"/>
                </a:solidFill>
                <a:latin typeface="Calibri"/>
                <a:ea typeface="Calibri"/>
                <a:cs typeface="Calibri"/>
                <a:sym typeface="Calibri"/>
              </a:rPr>
              <a:t>  </a:t>
            </a:r>
            <a:r>
              <a:rPr lang="en-US" sz="6500">
                <a:solidFill>
                  <a:srgbClr val="0C343D"/>
                </a:solidFill>
                <a:latin typeface="Calibri"/>
                <a:ea typeface="Calibri"/>
                <a:cs typeface="Calibri"/>
                <a:sym typeface="Calibri"/>
              </a:rPr>
              <a:t>R</a:t>
            </a:r>
            <a:r>
              <a:rPr lang="en-US" sz="6000">
                <a:solidFill>
                  <a:srgbClr val="0C343D"/>
                </a:solidFill>
                <a:latin typeface="Calibri"/>
                <a:ea typeface="Calibri"/>
                <a:cs typeface="Calibri"/>
                <a:sym typeface="Calibri"/>
              </a:rPr>
              <a:t>esults</a:t>
            </a:r>
            <a:endParaRPr sz="6000">
              <a:solidFill>
                <a:srgbClr val="0C343D"/>
              </a:solidFill>
              <a:latin typeface="Calibri"/>
              <a:ea typeface="Calibri"/>
              <a:cs typeface="Calibri"/>
              <a:sym typeface="Calibri"/>
            </a:endParaRPr>
          </a:p>
        </p:txBody>
      </p:sp>
      <p:sp>
        <p:nvSpPr>
          <p:cNvPr id="177" name="Google Shape;177;p10"/>
          <p:cNvSpPr/>
          <p:nvPr/>
        </p:nvSpPr>
        <p:spPr>
          <a:xfrm>
            <a:off x="727654" y="727628"/>
            <a:ext cx="5367300" cy="541560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883978" y="886862"/>
            <a:ext cx="5054400" cy="50970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white sheet with black text&#10;&#10;Description automatically generated" id="179" name="Google Shape;179;p10"/>
          <p:cNvPicPr preferRelativeResize="0"/>
          <p:nvPr/>
        </p:nvPicPr>
        <p:blipFill rotWithShape="1">
          <a:blip r:embed="rId3">
            <a:alphaModFix/>
          </a:blip>
          <a:srcRect b="0" l="0" r="0" t="0"/>
          <a:stretch/>
        </p:blipFill>
        <p:spPr>
          <a:xfrm>
            <a:off x="881136" y="1075203"/>
            <a:ext cx="5060200" cy="4888299"/>
          </a:xfrm>
          <a:prstGeom prst="rect">
            <a:avLst/>
          </a:prstGeom>
          <a:noFill/>
          <a:ln>
            <a:noFill/>
          </a:ln>
        </p:spPr>
      </p:pic>
      <p:pic>
        <p:nvPicPr>
          <p:cNvPr id="180" name="Google Shape;180;p10"/>
          <p:cNvPicPr preferRelativeResize="0"/>
          <p:nvPr/>
        </p:nvPicPr>
        <p:blipFill>
          <a:blip r:embed="rId4">
            <a:alphaModFix/>
          </a:blip>
          <a:stretch>
            <a:fillRect/>
          </a:stretch>
        </p:blipFill>
        <p:spPr>
          <a:xfrm>
            <a:off x="6668400" y="2809554"/>
            <a:ext cx="5054400" cy="3153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4" name="Shape 184"/>
        <p:cNvGrpSpPr/>
        <p:nvPr/>
      </p:nvGrpSpPr>
      <p:grpSpPr>
        <a:xfrm>
          <a:off x="0" y="0"/>
          <a:ext cx="0" cy="0"/>
          <a:chOff x="0" y="0"/>
          <a:chExt cx="0" cy="0"/>
        </a:xfrm>
      </p:grpSpPr>
      <p:sp>
        <p:nvSpPr>
          <p:cNvPr id="185" name="Google Shape;185;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0D0D"/>
              </a:buClr>
              <a:buSzPts val="4800"/>
              <a:buFont typeface="Century Gothic"/>
              <a:buNone/>
            </a:pPr>
            <a:r>
              <a:rPr b="1" lang="en-US">
                <a:solidFill>
                  <a:srgbClr val="0D0D0D"/>
                </a:solidFill>
              </a:rPr>
              <a:t>  </a:t>
            </a:r>
            <a:endParaRPr b="1">
              <a:solidFill>
                <a:srgbClr val="0D0D0D"/>
              </a:solidFill>
              <a:latin typeface="Calibri"/>
              <a:ea typeface="Calibri"/>
              <a:cs typeface="Calibri"/>
              <a:sym typeface="Calibri"/>
            </a:endParaRPr>
          </a:p>
        </p:txBody>
      </p:sp>
      <p:sp>
        <p:nvSpPr>
          <p:cNvPr id="186" name="Google Shape;186;p11"/>
          <p:cNvSpPr txBox="1"/>
          <p:nvPr>
            <p:ph idx="1" type="body"/>
          </p:nvPr>
        </p:nvSpPr>
        <p:spPr>
          <a:xfrm>
            <a:off x="511450" y="371175"/>
            <a:ext cx="11220900" cy="6187200"/>
          </a:xfrm>
          <a:prstGeom prst="rect">
            <a:avLst/>
          </a:prstGeom>
          <a:noFill/>
          <a:ln>
            <a:noFill/>
          </a:ln>
        </p:spPr>
        <p:txBody>
          <a:bodyPr anchorCtr="0" anchor="t" bIns="45700" lIns="91425" spcFirstLastPara="1" rIns="91425" wrap="square" tIns="45700">
            <a:noAutofit/>
          </a:bodyPr>
          <a:lstStyle/>
          <a:p>
            <a:pPr indent="-182880" lvl="0" marL="182880" rtl="0" algn="l">
              <a:lnSpc>
                <a:spcPct val="100000"/>
              </a:lnSpc>
              <a:spcBef>
                <a:spcPts val="0"/>
              </a:spcBef>
              <a:spcAft>
                <a:spcPts val="0"/>
              </a:spcAft>
              <a:buSzPts val="3600"/>
              <a:buNone/>
            </a:pPr>
            <a:r>
              <a:rPr b="1" lang="en-US" sz="3600"/>
              <a:t> </a:t>
            </a:r>
            <a:r>
              <a:rPr b="1" lang="en-US" sz="3600">
                <a:latin typeface="Calibri"/>
                <a:ea typeface="Calibri"/>
                <a:cs typeface="Calibri"/>
                <a:sym typeface="Calibri"/>
              </a:rPr>
              <a:t>                  </a:t>
            </a:r>
            <a:r>
              <a:rPr b="1" lang="en-US" sz="4400">
                <a:latin typeface="Calibri"/>
                <a:ea typeface="Calibri"/>
                <a:cs typeface="Calibri"/>
                <a:sym typeface="Calibri"/>
              </a:rPr>
              <a:t>              </a:t>
            </a:r>
            <a:r>
              <a:rPr b="1" lang="en-US" sz="4400">
                <a:solidFill>
                  <a:srgbClr val="0C343D"/>
                </a:solidFill>
                <a:latin typeface="Calibri"/>
                <a:ea typeface="Calibri"/>
                <a:cs typeface="Calibri"/>
                <a:sym typeface="Calibri"/>
              </a:rPr>
              <a:t>Conclusions</a:t>
            </a:r>
            <a:endParaRPr sz="4400">
              <a:solidFill>
                <a:srgbClr val="0C343D"/>
              </a:solidFill>
              <a:latin typeface="Calibri"/>
              <a:ea typeface="Calibri"/>
              <a:cs typeface="Calibri"/>
              <a:sym typeface="Calibri"/>
            </a:endParaRPr>
          </a:p>
          <a:p>
            <a:pPr indent="-182880" lvl="0" marL="182880" rtl="0" algn="l">
              <a:lnSpc>
                <a:spcPct val="100000"/>
              </a:lnSpc>
              <a:spcBef>
                <a:spcPts val="900"/>
              </a:spcBef>
              <a:spcAft>
                <a:spcPts val="0"/>
              </a:spcAft>
              <a:buSzPts val="2000"/>
              <a:buFont typeface="Garamond"/>
              <a:buChar char="◦"/>
            </a:pPr>
            <a:r>
              <a:rPr b="1" lang="en-US" sz="2000">
                <a:solidFill>
                  <a:srgbClr val="0C343D"/>
                </a:solidFill>
                <a:latin typeface="Calibri"/>
                <a:ea typeface="Calibri"/>
                <a:cs typeface="Calibri"/>
                <a:sym typeface="Calibri"/>
              </a:rPr>
              <a:t>Model Performance</a:t>
            </a:r>
            <a:r>
              <a:rPr lang="en-US" sz="2000">
                <a:solidFill>
                  <a:srgbClr val="0D0D0D"/>
                </a:solidFill>
                <a:latin typeface="Calibri"/>
                <a:ea typeface="Calibri"/>
                <a:cs typeface="Calibri"/>
                <a:sym typeface="Calibri"/>
              </a:rPr>
              <a:t>: Regression model shows [RMSE, MAE, R² values], indicating [strengths/limitations] in gold price predictions.</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Significant Variables</a:t>
            </a:r>
            <a:r>
              <a:rPr lang="en-US" sz="2000">
                <a:solidFill>
                  <a:srgbClr val="0C343D"/>
                </a:solidFill>
                <a:latin typeface="Calibri"/>
                <a:ea typeface="Calibri"/>
                <a:cs typeface="Calibri"/>
                <a:sym typeface="Calibri"/>
              </a:rPr>
              <a:t>: </a:t>
            </a:r>
            <a:r>
              <a:rPr lang="en-US" sz="2000">
                <a:solidFill>
                  <a:srgbClr val="0D0D0D"/>
                </a:solidFill>
                <a:latin typeface="Calibri"/>
                <a:ea typeface="Calibri"/>
                <a:cs typeface="Calibri"/>
                <a:sym typeface="Calibri"/>
              </a:rPr>
              <a:t>Key predictors include [e.g., inflation rate, USD strength, interest rates].</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Insights</a:t>
            </a:r>
            <a:r>
              <a:rPr lang="en-US" sz="2000">
                <a:solidFill>
                  <a:srgbClr val="0C343D"/>
                </a:solidFill>
                <a:latin typeface="Calibri"/>
                <a:ea typeface="Calibri"/>
                <a:cs typeface="Calibri"/>
                <a:sym typeface="Calibri"/>
              </a:rPr>
              <a:t>:</a:t>
            </a:r>
            <a:r>
              <a:rPr lang="en-US" sz="2000">
                <a:solidFill>
                  <a:srgbClr val="0D0D0D"/>
                </a:solidFill>
                <a:latin typeface="Calibri"/>
                <a:ea typeface="Calibri"/>
                <a:cs typeface="Calibri"/>
                <a:sym typeface="Calibri"/>
              </a:rPr>
              <a:t> Model reveals correlations between gold prices and macroeconomic factors, supporting its role as a hedge against [e.g., inflation, market volatility].</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Limitations</a:t>
            </a:r>
            <a:r>
              <a:rPr lang="en-US" sz="2000">
                <a:solidFill>
                  <a:srgbClr val="0C343D"/>
                </a:solidFill>
                <a:latin typeface="Calibri"/>
                <a:ea typeface="Calibri"/>
                <a:cs typeface="Calibri"/>
                <a:sym typeface="Calibri"/>
              </a:rPr>
              <a:t>:</a:t>
            </a:r>
            <a:r>
              <a:rPr lang="en-US" sz="2000">
                <a:solidFill>
                  <a:srgbClr val="0D0D0D"/>
                </a:solidFill>
                <a:latin typeface="Calibri"/>
                <a:ea typeface="Calibri"/>
                <a:cs typeface="Calibri"/>
                <a:sym typeface="Calibri"/>
              </a:rPr>
              <a:t> Sensitive to market shifts and past trends; may miss unprecedented events (e.g., geopolitical crises).</a:t>
            </a:r>
            <a:endParaRPr sz="2000">
              <a:latin typeface="Calibri"/>
              <a:ea typeface="Calibri"/>
              <a:cs typeface="Calibri"/>
              <a:sym typeface="Calibri"/>
            </a:endParaRPr>
          </a:p>
          <a:p>
            <a:pPr indent="0" lvl="0" marL="182880" rtl="0" algn="l">
              <a:lnSpc>
                <a:spcPct val="100000"/>
              </a:lnSpc>
              <a:spcBef>
                <a:spcPts val="900"/>
              </a:spcBef>
              <a:spcAft>
                <a:spcPts val="0"/>
              </a:spcAft>
              <a:buSzPts val="2400"/>
              <a:buNone/>
            </a:pPr>
            <a:r>
              <a:rPr b="1" lang="en-US" sz="2400">
                <a:latin typeface="Calibri"/>
                <a:ea typeface="Calibri"/>
                <a:cs typeface="Calibri"/>
                <a:sym typeface="Calibri"/>
              </a:rPr>
              <a:t>                                                         </a:t>
            </a:r>
            <a:r>
              <a:rPr b="1" lang="en-US" sz="4000">
                <a:latin typeface="Calibri"/>
                <a:ea typeface="Calibri"/>
                <a:cs typeface="Calibri"/>
                <a:sym typeface="Calibri"/>
              </a:rPr>
              <a:t> </a:t>
            </a:r>
            <a:r>
              <a:rPr b="1" lang="en-US" sz="4000">
                <a:solidFill>
                  <a:srgbClr val="0C343D"/>
                </a:solidFill>
                <a:latin typeface="Calibri"/>
                <a:ea typeface="Calibri"/>
                <a:cs typeface="Calibri"/>
                <a:sym typeface="Calibri"/>
              </a:rPr>
              <a:t>Future Work</a:t>
            </a:r>
            <a:endParaRPr sz="4000">
              <a:solidFill>
                <a:srgbClr val="0C343D"/>
              </a:solidFill>
              <a:latin typeface="Calibri"/>
              <a:ea typeface="Calibri"/>
              <a:cs typeface="Calibri"/>
              <a:sym typeface="Calibri"/>
            </a:endParaRPr>
          </a:p>
          <a:p>
            <a:pPr indent="-182880" lvl="0" marL="182880" rtl="0" algn="l">
              <a:lnSpc>
                <a:spcPct val="100000"/>
              </a:lnSpc>
              <a:spcBef>
                <a:spcPts val="900"/>
              </a:spcBef>
              <a:spcAft>
                <a:spcPts val="0"/>
              </a:spcAft>
              <a:buSzPts val="2000"/>
              <a:buFont typeface="Garamond"/>
              <a:buChar char="◦"/>
            </a:pPr>
            <a:r>
              <a:rPr b="1" lang="en-US" sz="2000">
                <a:solidFill>
                  <a:srgbClr val="0C343D"/>
                </a:solidFill>
                <a:latin typeface="Calibri"/>
                <a:ea typeface="Calibri"/>
                <a:cs typeface="Calibri"/>
                <a:sym typeface="Calibri"/>
              </a:rPr>
              <a:t>Model Improvement</a:t>
            </a:r>
            <a:r>
              <a:rPr lang="en-US" sz="2000">
                <a:solidFill>
                  <a:srgbClr val="0C343D"/>
                </a:solidFill>
                <a:latin typeface="Calibri"/>
                <a:ea typeface="Calibri"/>
                <a:cs typeface="Calibri"/>
                <a:sym typeface="Calibri"/>
              </a:rPr>
              <a:t>:</a:t>
            </a:r>
            <a:r>
              <a:rPr lang="en-US" sz="2000">
                <a:solidFill>
                  <a:srgbClr val="0D0D0D"/>
                </a:solidFill>
                <a:latin typeface="Calibri"/>
                <a:ea typeface="Calibri"/>
                <a:cs typeface="Calibri"/>
                <a:sym typeface="Calibri"/>
              </a:rPr>
              <a:t> Explore advanced models like LSTM or XGBoost for better trend capture.</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Feature Engineering</a:t>
            </a:r>
            <a:r>
              <a:rPr lang="en-US" sz="2000">
                <a:solidFill>
                  <a:srgbClr val="0C343D"/>
                </a:solidFill>
                <a:latin typeface="Calibri"/>
                <a:ea typeface="Calibri"/>
                <a:cs typeface="Calibri"/>
                <a:sym typeface="Calibri"/>
              </a:rPr>
              <a:t>:</a:t>
            </a:r>
            <a:r>
              <a:rPr lang="en-US" sz="2000">
                <a:solidFill>
                  <a:srgbClr val="0D0D0D"/>
                </a:solidFill>
                <a:latin typeface="Calibri"/>
                <a:ea typeface="Calibri"/>
                <a:cs typeface="Calibri"/>
                <a:sym typeface="Calibri"/>
              </a:rPr>
              <a:t> Add predictors like geopolitical risk and supply/demand metrics.</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Real-Time Updates</a:t>
            </a:r>
            <a:r>
              <a:rPr lang="en-US" sz="2000">
                <a:solidFill>
                  <a:srgbClr val="0C343D"/>
                </a:solidFill>
                <a:latin typeface="Calibri"/>
                <a:ea typeface="Calibri"/>
                <a:cs typeface="Calibri"/>
                <a:sym typeface="Calibri"/>
              </a:rPr>
              <a:t>:</a:t>
            </a:r>
            <a:r>
              <a:rPr lang="en-US" sz="2000">
                <a:solidFill>
                  <a:srgbClr val="0D0D0D"/>
                </a:solidFill>
                <a:latin typeface="Calibri"/>
                <a:ea typeface="Calibri"/>
                <a:cs typeface="Calibri"/>
                <a:sym typeface="Calibri"/>
              </a:rPr>
              <a:t> Develop a dynamic model for continuous accuracy.</a:t>
            </a:r>
            <a:endParaRPr sz="2000">
              <a:latin typeface="Calibri"/>
              <a:ea typeface="Calibri"/>
              <a:cs typeface="Calibri"/>
              <a:sym typeface="Calibri"/>
            </a:endParaRPr>
          </a:p>
          <a:p>
            <a:pPr indent="-182880" lvl="0" marL="182880" rtl="0" algn="l">
              <a:lnSpc>
                <a:spcPct val="100000"/>
              </a:lnSpc>
              <a:spcBef>
                <a:spcPts val="900"/>
              </a:spcBef>
              <a:spcAft>
                <a:spcPts val="0"/>
              </a:spcAft>
              <a:buClr>
                <a:srgbClr val="262626"/>
              </a:buClr>
              <a:buSzPts val="2000"/>
              <a:buFont typeface="Garamond"/>
              <a:buChar char="◦"/>
            </a:pPr>
            <a:r>
              <a:rPr b="1" lang="en-US" sz="2000">
                <a:solidFill>
                  <a:srgbClr val="0C343D"/>
                </a:solidFill>
                <a:latin typeface="Calibri"/>
                <a:ea typeface="Calibri"/>
                <a:cs typeface="Calibri"/>
                <a:sym typeface="Calibri"/>
              </a:rPr>
              <a:t>Explainability</a:t>
            </a:r>
            <a:r>
              <a:rPr lang="en-US" sz="2000">
                <a:solidFill>
                  <a:srgbClr val="0C343D"/>
                </a:solidFill>
                <a:latin typeface="Calibri"/>
                <a:ea typeface="Calibri"/>
                <a:cs typeface="Calibri"/>
                <a:sym typeface="Calibri"/>
              </a:rPr>
              <a:t>: </a:t>
            </a:r>
            <a:r>
              <a:rPr lang="en-US" sz="2000">
                <a:solidFill>
                  <a:srgbClr val="0D0D0D"/>
                </a:solidFill>
                <a:latin typeface="Calibri"/>
                <a:ea typeface="Calibri"/>
                <a:cs typeface="Calibri"/>
                <a:sym typeface="Calibri"/>
              </a:rPr>
              <a:t>Use techniques like SHAP to clarify feature impact for stakeholders</a:t>
            </a:r>
            <a:r>
              <a:rPr lang="en-US" sz="2000">
                <a:solidFill>
                  <a:srgbClr val="0D0D0D"/>
                </a:solidFill>
              </a:rPr>
              <a:t>.</a:t>
            </a:r>
            <a:endParaRPr sz="2000"/>
          </a:p>
          <a:p>
            <a:pPr indent="0" lvl="0" marL="182880" rtl="0" algn="l">
              <a:lnSpc>
                <a:spcPct val="100000"/>
              </a:lnSpc>
              <a:spcBef>
                <a:spcPts val="900"/>
              </a:spcBef>
              <a:spcAft>
                <a:spcPts val="0"/>
              </a:spcAft>
              <a:buNone/>
            </a:pPr>
            <a:r>
              <a:t/>
            </a:r>
            <a:endParaRPr sz="1400"/>
          </a:p>
          <a:p>
            <a:pPr indent="0" lvl="0" marL="0" rtl="0" algn="l">
              <a:lnSpc>
                <a:spcPct val="100000"/>
              </a:lnSpc>
              <a:spcBef>
                <a:spcPts val="900"/>
              </a:spcBef>
              <a:spcAft>
                <a:spcPts val="0"/>
              </a:spcAft>
              <a:buSzPts val="1200"/>
              <a:buNone/>
            </a:pPr>
            <a:r>
              <a:t/>
            </a:r>
            <a:endParaRPr sz="1200">
              <a:solidFill>
                <a:srgbClr val="0D0D0D"/>
              </a:solidFill>
              <a:latin typeface="Calibri"/>
              <a:ea typeface="Calibri"/>
              <a:cs typeface="Calibri"/>
              <a:sym typeface="Calibri"/>
            </a:endParaRPr>
          </a:p>
          <a:p>
            <a:pPr indent="-68579" lvl="0" marL="182880" rtl="0" algn="l">
              <a:lnSpc>
                <a:spcPct val="100000"/>
              </a:lnSpc>
              <a:spcBef>
                <a:spcPts val="900"/>
              </a:spcBef>
              <a:spcAft>
                <a:spcPts val="0"/>
              </a:spcAft>
              <a:buClr>
                <a:srgbClr val="262626"/>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0" name="Shape 190"/>
        <p:cNvGrpSpPr/>
        <p:nvPr/>
      </p:nvGrpSpPr>
      <p:grpSpPr>
        <a:xfrm>
          <a:off x="0" y="0"/>
          <a:ext cx="0" cy="0"/>
          <a:chOff x="0" y="0"/>
          <a:chExt cx="0" cy="0"/>
        </a:xfrm>
      </p:grpSpPr>
      <p:sp>
        <p:nvSpPr>
          <p:cNvPr id="191" name="Google Shape;191;p12"/>
          <p:cNvSpPr txBox="1"/>
          <p:nvPr>
            <p:ph type="title"/>
          </p:nvPr>
        </p:nvSpPr>
        <p:spPr>
          <a:xfrm>
            <a:off x="1066800" y="2652697"/>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                    </a:t>
            </a:r>
            <a:r>
              <a:rPr lang="en-US">
                <a:solidFill>
                  <a:srgbClr val="0C343D"/>
                </a:solidFill>
              </a:rPr>
              <a:t>Thank you!</a:t>
            </a:r>
            <a:endParaRPr>
              <a:solidFill>
                <a:srgbClr val="0C343D"/>
              </a:solidFill>
            </a:endParaRPr>
          </a:p>
        </p:txBody>
      </p:sp>
      <p:sp>
        <p:nvSpPr>
          <p:cNvPr id="192" name="Google Shape;192;p12"/>
          <p:cNvSpPr txBox="1"/>
          <p:nvPr>
            <p:ph idx="1" type="body"/>
          </p:nvPr>
        </p:nvSpPr>
        <p:spPr>
          <a:xfrm>
            <a:off x="1510646" y="4024309"/>
            <a:ext cx="9808800" cy="1461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en-US" sz="2000">
                <a:solidFill>
                  <a:srgbClr val="0C343D"/>
                </a:solidFill>
              </a:rPr>
              <a:t>  </a:t>
            </a:r>
            <a:r>
              <a:rPr b="1" lang="en-US" sz="2000">
                <a:solidFill>
                  <a:srgbClr val="0C343D"/>
                </a:solidFill>
              </a:rPr>
              <a:t>Thank you! Are there any questions or points you'd like me to elaborate on?</a:t>
            </a:r>
            <a:endParaRPr>
              <a:solidFill>
                <a:srgbClr val="0C34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812575" y="2612325"/>
            <a:ext cx="6467400" cy="2244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4854"/>
              <a:buFont typeface="Century Gothic"/>
              <a:buNone/>
            </a:pPr>
            <a:r>
              <a:rPr lang="en-US"/>
              <a:t>                    </a:t>
            </a:r>
            <a:r>
              <a:rPr b="1" lang="en-US" sz="5911">
                <a:solidFill>
                  <a:srgbClr val="0C343D"/>
                </a:solidFill>
                <a:latin typeface="Arial"/>
                <a:ea typeface="Arial"/>
                <a:cs typeface="Arial"/>
                <a:sym typeface="Arial"/>
              </a:rPr>
              <a:t>Introduction</a:t>
            </a:r>
            <a:br>
              <a:rPr b="1" lang="en-US"/>
            </a:br>
            <a:endParaRPr sz="4577">
              <a:latin typeface="Calibri"/>
              <a:ea typeface="Calibri"/>
              <a:cs typeface="Calibri"/>
              <a:sym typeface="Calibri"/>
            </a:endParaRPr>
          </a:p>
          <a:p>
            <a:pPr indent="0" lvl="0" marL="0" rtl="0" algn="l">
              <a:lnSpc>
                <a:spcPct val="90000"/>
              </a:lnSpc>
              <a:spcBef>
                <a:spcPts val="0"/>
              </a:spcBef>
              <a:spcAft>
                <a:spcPts val="0"/>
              </a:spcAft>
              <a:buClr>
                <a:srgbClr val="262626"/>
              </a:buClr>
              <a:buSzPct val="116129"/>
              <a:buFont typeface="Arial"/>
              <a:buNone/>
            </a:pPr>
            <a:r>
              <a:rPr lang="en-US" sz="3444">
                <a:latin typeface="Calibri"/>
                <a:ea typeface="Calibri"/>
                <a:cs typeface="Calibri"/>
                <a:sym typeface="Calibri"/>
              </a:rPr>
              <a:t>To analyze and predict gold price movements using a comprehensive regression dataset.</a:t>
            </a:r>
            <a:r>
              <a:rPr lang="en-US" sz="4577">
                <a:latin typeface="Calibri"/>
                <a:ea typeface="Calibri"/>
                <a:cs typeface="Calibri"/>
                <a:sym typeface="Calibri"/>
              </a:rPr>
              <a:t> </a:t>
            </a:r>
            <a:r>
              <a:rPr lang="en-US">
                <a:latin typeface="Arial"/>
                <a:ea typeface="Arial"/>
                <a:cs typeface="Arial"/>
                <a:sym typeface="Arial"/>
              </a:rPr>
              <a:t>                                                               </a:t>
            </a:r>
            <a:br>
              <a:rPr lang="en-US">
                <a:latin typeface="Arial"/>
                <a:ea typeface="Arial"/>
                <a:cs typeface="Arial"/>
                <a:sym typeface="Arial"/>
              </a:rPr>
            </a:br>
            <a:br>
              <a:rPr lang="en-US"/>
            </a:br>
            <a:br>
              <a:rPr lang="en-US"/>
            </a:br>
            <a:endParaRPr/>
          </a:p>
          <a:p>
            <a:pPr indent="0" lvl="0" marL="0" rtl="0" algn="l">
              <a:lnSpc>
                <a:spcPct val="90000"/>
              </a:lnSpc>
              <a:spcBef>
                <a:spcPts val="0"/>
              </a:spcBef>
              <a:spcAft>
                <a:spcPts val="0"/>
              </a:spcAft>
              <a:buClr>
                <a:srgbClr val="262626"/>
              </a:buClr>
              <a:buSzPct val="100000"/>
              <a:buFont typeface="Century Gothic"/>
              <a:buNone/>
            </a:pPr>
            <a:r>
              <a:t/>
            </a:r>
            <a:endParaRPr/>
          </a:p>
        </p:txBody>
      </p:sp>
      <p:sp>
        <p:nvSpPr>
          <p:cNvPr id="116" name="Google Shape;116;p2"/>
          <p:cNvSpPr txBox="1"/>
          <p:nvPr>
            <p:ph idx="1" type="body"/>
          </p:nvPr>
        </p:nvSpPr>
        <p:spPr>
          <a:xfrm>
            <a:off x="812575" y="4966450"/>
            <a:ext cx="10157100" cy="10458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00000"/>
              </a:lnSpc>
              <a:spcBef>
                <a:spcPts val="0"/>
              </a:spcBef>
              <a:spcAft>
                <a:spcPts val="0"/>
              </a:spcAft>
              <a:buSzPct val="100000"/>
              <a:buNone/>
            </a:pPr>
            <a:r>
              <a:rPr b="1" lang="en-US" sz="3200">
                <a:solidFill>
                  <a:srgbClr val="0C343D"/>
                </a:solidFill>
                <a:latin typeface="Calibri"/>
                <a:ea typeface="Calibri"/>
                <a:cs typeface="Calibri"/>
                <a:sym typeface="Calibri"/>
              </a:rPr>
              <a:t>Project Overview</a:t>
            </a:r>
            <a:r>
              <a:rPr lang="en-US" sz="3200">
                <a:solidFill>
                  <a:srgbClr val="0C343D"/>
                </a:solidFill>
                <a:latin typeface="Calibri"/>
                <a:ea typeface="Calibri"/>
                <a:cs typeface="Calibri"/>
                <a:sym typeface="Calibri"/>
              </a:rPr>
              <a:t>:</a:t>
            </a:r>
            <a:r>
              <a:rPr lang="en-US" sz="3200">
                <a:latin typeface="Calibri"/>
                <a:ea typeface="Calibri"/>
                <a:cs typeface="Calibri"/>
                <a:sym typeface="Calibri"/>
              </a:rPr>
              <a:t> To develop a model that accurately predicts the daily   gold price based on historical data and economic indicators.</a:t>
            </a:r>
            <a:endParaRPr/>
          </a:p>
        </p:txBody>
      </p:sp>
      <p:sp>
        <p:nvSpPr>
          <p:cNvPr id="117" name="Google Shape;117;p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br>
              <a:rPr lang="en-US"/>
            </a:br>
            <a:r>
              <a:rPr lang="en-US"/>
              <a:t>              </a:t>
            </a:r>
            <a:endParaRPr/>
          </a:p>
        </p:txBody>
      </p:sp>
      <p:sp>
        <p:nvSpPr>
          <p:cNvPr id="118" name="Google Shape;118;p2"/>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 name="Google Shape;119;p2"/>
          <p:cNvPicPr preferRelativeResize="0"/>
          <p:nvPr/>
        </p:nvPicPr>
        <p:blipFill>
          <a:blip r:embed="rId3">
            <a:alphaModFix/>
          </a:blip>
          <a:stretch>
            <a:fillRect/>
          </a:stretch>
        </p:blipFill>
        <p:spPr>
          <a:xfrm>
            <a:off x="7369000" y="954225"/>
            <a:ext cx="4078925" cy="360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3" name="Shape 123"/>
        <p:cNvGrpSpPr/>
        <p:nvPr/>
      </p:nvGrpSpPr>
      <p:grpSpPr>
        <a:xfrm>
          <a:off x="0" y="0"/>
          <a:ext cx="0" cy="0"/>
          <a:chOff x="0" y="0"/>
          <a:chExt cx="0" cy="0"/>
        </a:xfrm>
      </p:grpSpPr>
      <p:sp>
        <p:nvSpPr>
          <p:cNvPr id="124" name="Google Shape;124;p3"/>
          <p:cNvSpPr txBox="1"/>
          <p:nvPr>
            <p:ph type="title"/>
          </p:nvPr>
        </p:nvSpPr>
        <p:spPr>
          <a:xfrm>
            <a:off x="713550" y="1319675"/>
            <a:ext cx="5865900" cy="4597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en-US"/>
              <a:t>     </a:t>
            </a:r>
            <a:r>
              <a:rPr lang="en-US">
                <a:latin typeface="Calibri"/>
                <a:ea typeface="Calibri"/>
                <a:cs typeface="Calibri"/>
                <a:sym typeface="Calibri"/>
              </a:rPr>
              <a:t> </a:t>
            </a:r>
            <a:r>
              <a:rPr lang="en-US">
                <a:solidFill>
                  <a:schemeClr val="dk2"/>
                </a:solidFill>
                <a:latin typeface="Calibri"/>
                <a:ea typeface="Calibri"/>
                <a:cs typeface="Calibri"/>
                <a:sym typeface="Calibri"/>
              </a:rPr>
              <a:t> 		</a:t>
            </a:r>
            <a:r>
              <a:rPr lang="en-US">
                <a:solidFill>
                  <a:srgbClr val="0C343D"/>
                </a:solidFill>
                <a:latin typeface="Calibri"/>
                <a:ea typeface="Calibri"/>
                <a:cs typeface="Calibri"/>
                <a:sym typeface="Calibri"/>
              </a:rPr>
              <a:t>Data Overview:</a:t>
            </a:r>
            <a:br>
              <a:rPr lang="en-US">
                <a:latin typeface="Calibri"/>
                <a:ea typeface="Calibri"/>
                <a:cs typeface="Calibri"/>
                <a:sym typeface="Calibri"/>
              </a:rPr>
            </a:br>
            <a:r>
              <a:rPr lang="en-US">
                <a:latin typeface="Calibri"/>
                <a:ea typeface="Calibri"/>
                <a:cs typeface="Calibri"/>
                <a:sym typeface="Calibri"/>
              </a:rPr>
              <a:t> </a:t>
            </a:r>
            <a:endParaRPr/>
          </a:p>
          <a:p>
            <a:pPr indent="0" lvl="0" marL="0" rtl="0" algn="l">
              <a:lnSpc>
                <a:spcPct val="90000"/>
              </a:lnSpc>
              <a:spcBef>
                <a:spcPts val="0"/>
              </a:spcBef>
              <a:spcAft>
                <a:spcPts val="0"/>
              </a:spcAft>
              <a:buClr>
                <a:srgbClr val="262626"/>
              </a:buClr>
              <a:buSzPct val="100000"/>
              <a:buFont typeface="Calibri"/>
              <a:buNone/>
            </a:pPr>
            <a:r>
              <a:rPr b="1" lang="en-US" sz="3100">
                <a:solidFill>
                  <a:srgbClr val="0C343D"/>
                </a:solidFill>
                <a:latin typeface="Calibri"/>
                <a:ea typeface="Calibri"/>
                <a:cs typeface="Calibri"/>
                <a:sym typeface="Calibri"/>
              </a:rPr>
              <a:t>Key Features</a:t>
            </a:r>
            <a:r>
              <a:rPr lang="en-US" sz="3100">
                <a:solidFill>
                  <a:srgbClr val="0C343D"/>
                </a:solidFill>
                <a:latin typeface="Calibri"/>
                <a:ea typeface="Calibri"/>
                <a:cs typeface="Calibri"/>
                <a:sym typeface="Calibri"/>
              </a:rPr>
              <a:t>:</a:t>
            </a:r>
            <a:endParaRPr sz="3100">
              <a:solidFill>
                <a:srgbClr val="0C343D"/>
              </a:solidFill>
              <a:latin typeface="Calibri"/>
              <a:ea typeface="Calibri"/>
              <a:cs typeface="Calibri"/>
              <a:sym typeface="Calibri"/>
            </a:endParaRPr>
          </a:p>
          <a:p>
            <a:pPr indent="0" lvl="0" marL="0" rtl="0" algn="l">
              <a:lnSpc>
                <a:spcPct val="90000"/>
              </a:lnSpc>
              <a:spcBef>
                <a:spcPts val="0"/>
              </a:spcBef>
              <a:spcAft>
                <a:spcPts val="0"/>
              </a:spcAft>
              <a:buClr>
                <a:srgbClr val="262626"/>
              </a:buClr>
              <a:buSzPct val="100000"/>
              <a:buFont typeface="Calibri"/>
              <a:buNone/>
            </a:pPr>
            <a:r>
              <a:t/>
            </a:r>
            <a:endParaRPr sz="3100">
              <a:solidFill>
                <a:srgbClr val="0C343D"/>
              </a:solidFill>
              <a:latin typeface="Calibri"/>
              <a:ea typeface="Calibri"/>
              <a:cs typeface="Calibri"/>
              <a:sym typeface="Calibri"/>
            </a:endParaRPr>
          </a:p>
          <a:p>
            <a:pPr indent="0" lvl="0" marL="0" rtl="0" algn="l">
              <a:lnSpc>
                <a:spcPct val="90000"/>
              </a:lnSpc>
              <a:spcBef>
                <a:spcPts val="0"/>
              </a:spcBef>
              <a:spcAft>
                <a:spcPts val="0"/>
              </a:spcAft>
              <a:buClr>
                <a:srgbClr val="262626"/>
              </a:buClr>
              <a:buSzPct val="103333"/>
              <a:buFont typeface="Calibri"/>
              <a:buNone/>
            </a:pPr>
            <a:r>
              <a:rPr lang="en-US" sz="3000">
                <a:latin typeface="Calibri"/>
                <a:ea typeface="Calibri"/>
                <a:cs typeface="Calibri"/>
                <a:sym typeface="Calibri"/>
              </a:rPr>
              <a:t>The dataset includes 2,290 entries with 6 key features, such as the S&amp;P 500 index (SPX), oil prices (USO), silver prices (SLV), and the EUR/USD exchange rate. The Date column was processed to extract Year, Month, and Day for deeper trend analysis.</a:t>
            </a:r>
            <a:br>
              <a:rPr lang="en-US" sz="3100">
                <a:latin typeface="Calibri"/>
                <a:ea typeface="Calibri"/>
                <a:cs typeface="Calibri"/>
                <a:sym typeface="Calibri"/>
              </a:rPr>
            </a:br>
            <a:endParaRPr sz="3100">
              <a:latin typeface="Calibri"/>
              <a:ea typeface="Calibri"/>
              <a:cs typeface="Calibri"/>
              <a:sym typeface="Calibri"/>
            </a:endParaRPr>
          </a:p>
          <a:p>
            <a:pPr indent="0" lvl="0" marL="0" rtl="0" algn="l">
              <a:lnSpc>
                <a:spcPct val="90000"/>
              </a:lnSpc>
              <a:spcBef>
                <a:spcPts val="0"/>
              </a:spcBef>
              <a:spcAft>
                <a:spcPts val="0"/>
              </a:spcAft>
              <a:buClr>
                <a:srgbClr val="262626"/>
              </a:buClr>
              <a:buSzPct val="100000"/>
              <a:buFont typeface="Calibri"/>
              <a:buNone/>
            </a:pPr>
            <a:r>
              <a:rPr b="1" lang="en-US" sz="3100">
                <a:solidFill>
                  <a:srgbClr val="0C343D"/>
                </a:solidFill>
                <a:latin typeface="Calibri"/>
                <a:ea typeface="Calibri"/>
                <a:cs typeface="Calibri"/>
                <a:sym typeface="Calibri"/>
              </a:rPr>
              <a:t>Time Span</a:t>
            </a:r>
            <a:r>
              <a:rPr lang="en-US" sz="3100">
                <a:solidFill>
                  <a:srgbClr val="0C343D"/>
                </a:solidFill>
                <a:latin typeface="Calibri"/>
                <a:ea typeface="Calibri"/>
                <a:cs typeface="Calibri"/>
                <a:sym typeface="Calibri"/>
              </a:rPr>
              <a:t>:</a:t>
            </a:r>
            <a:r>
              <a:rPr lang="en-US" sz="3100">
                <a:latin typeface="Calibri"/>
                <a:ea typeface="Calibri"/>
                <a:cs typeface="Calibri"/>
                <a:sym typeface="Calibri"/>
              </a:rPr>
              <a:t> The time period covered in the dataset </a:t>
            </a:r>
            <a:r>
              <a:rPr lang="en-US" sz="3100">
                <a:latin typeface="Calibri"/>
                <a:ea typeface="Calibri"/>
                <a:cs typeface="Calibri"/>
                <a:sym typeface="Calibri"/>
              </a:rPr>
              <a:t>(2008</a:t>
            </a:r>
            <a:r>
              <a:rPr lang="en-US" sz="3100">
                <a:latin typeface="Calibri"/>
                <a:ea typeface="Calibri"/>
                <a:cs typeface="Calibri"/>
                <a:sym typeface="Calibri"/>
              </a:rPr>
              <a:t>-2019).</a:t>
            </a:r>
            <a:endParaRPr sz="3100">
              <a:latin typeface="Calibri"/>
              <a:ea typeface="Calibri"/>
              <a:cs typeface="Calibri"/>
              <a:sym typeface="Calibri"/>
            </a:endParaRPr>
          </a:p>
          <a:p>
            <a:pPr indent="0" lvl="0" marL="0" rtl="0" algn="l">
              <a:lnSpc>
                <a:spcPct val="90000"/>
              </a:lnSpc>
              <a:spcBef>
                <a:spcPts val="0"/>
              </a:spcBef>
              <a:spcAft>
                <a:spcPts val="0"/>
              </a:spcAft>
              <a:buClr>
                <a:srgbClr val="262626"/>
              </a:buClr>
              <a:buSzPct val="100000"/>
              <a:buFont typeface="Century Gothic"/>
              <a:buNone/>
            </a:pPr>
            <a:r>
              <a:t/>
            </a:r>
            <a:endParaRPr/>
          </a:p>
        </p:txBody>
      </p:sp>
      <p:sp>
        <p:nvSpPr>
          <p:cNvPr id="125" name="Google Shape;125;p3"/>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6" name="Google Shape;126;p3"/>
          <p:cNvPicPr preferRelativeResize="0"/>
          <p:nvPr/>
        </p:nvPicPr>
        <p:blipFill>
          <a:blip r:embed="rId3">
            <a:alphaModFix/>
          </a:blip>
          <a:stretch>
            <a:fillRect/>
          </a:stretch>
        </p:blipFill>
        <p:spPr>
          <a:xfrm>
            <a:off x="6994275" y="1398250"/>
            <a:ext cx="4532500" cy="411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0" name="Shape 130"/>
        <p:cNvGrpSpPr/>
        <p:nvPr/>
      </p:nvGrpSpPr>
      <p:grpSpPr>
        <a:xfrm>
          <a:off x="0" y="0"/>
          <a:ext cx="0" cy="0"/>
          <a:chOff x="0" y="0"/>
          <a:chExt cx="0" cy="0"/>
        </a:xfrm>
      </p:grpSpPr>
      <p:sp>
        <p:nvSpPr>
          <p:cNvPr id="131" name="Google Shape;131;p4"/>
          <p:cNvSpPr txBox="1"/>
          <p:nvPr>
            <p:ph type="title"/>
          </p:nvPr>
        </p:nvSpPr>
        <p:spPr>
          <a:xfrm>
            <a:off x="684325" y="506275"/>
            <a:ext cx="10916700" cy="5801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000"/>
              <a:buFont typeface="Century Gothic"/>
              <a:buNone/>
            </a:pPr>
            <a:r>
              <a:rPr b="1" lang="en-US" sz="2000"/>
              <a:t>                                           </a:t>
            </a:r>
            <a:r>
              <a:rPr b="1" lang="en-US" sz="2000">
                <a:latin typeface="Century Gothic"/>
                <a:ea typeface="Century Gothic"/>
                <a:cs typeface="Century Gothic"/>
                <a:sym typeface="Century Gothic"/>
              </a:rPr>
              <a:t>      </a:t>
            </a:r>
            <a:r>
              <a:rPr b="1" lang="en-US" sz="2800">
                <a:latin typeface="Century Gothic"/>
                <a:ea typeface="Century Gothic"/>
                <a:cs typeface="Century Gothic"/>
                <a:sym typeface="Century Gothic"/>
              </a:rPr>
              <a:t>  </a:t>
            </a:r>
            <a:r>
              <a:rPr b="1" lang="en-US" sz="2800">
                <a:solidFill>
                  <a:srgbClr val="0C343D"/>
                </a:solidFill>
                <a:latin typeface="Calibri"/>
                <a:ea typeface="Calibri"/>
                <a:cs typeface="Calibri"/>
                <a:sym typeface="Calibri"/>
              </a:rPr>
              <a:t>Key Findings from EDA</a:t>
            </a:r>
            <a:br>
              <a:rPr b="1" lang="en-US" sz="2000">
                <a:latin typeface="Calibri"/>
                <a:ea typeface="Calibri"/>
                <a:cs typeface="Calibri"/>
                <a:sym typeface="Calibri"/>
              </a:rPr>
            </a:br>
            <a:endParaRPr b="1" sz="2000">
              <a:solidFill>
                <a:srgbClr val="0C343D"/>
              </a:solidFill>
              <a:latin typeface="Calibri"/>
              <a:ea typeface="Calibri"/>
              <a:cs typeface="Calibri"/>
              <a:sym typeface="Calibri"/>
            </a:endParaRPr>
          </a:p>
          <a:p>
            <a:pPr indent="-285750" lvl="0" marL="285750" rtl="0" algn="l">
              <a:lnSpc>
                <a:spcPct val="90000"/>
              </a:lnSpc>
              <a:spcBef>
                <a:spcPts val="0"/>
              </a:spcBef>
              <a:spcAft>
                <a:spcPts val="0"/>
              </a:spcAft>
              <a:buClr>
                <a:srgbClr val="262626"/>
              </a:buClr>
              <a:buSzPts val="2000"/>
              <a:buFont typeface="Arial"/>
              <a:buChar char="•"/>
            </a:pPr>
            <a:r>
              <a:rPr b="1" lang="en-US" sz="2000">
                <a:solidFill>
                  <a:srgbClr val="0C343D"/>
                </a:solidFill>
                <a:latin typeface="Calibri"/>
                <a:ea typeface="Calibri"/>
                <a:cs typeface="Calibri"/>
                <a:sym typeface="Calibri"/>
              </a:rPr>
              <a:t>High Correlation with Economic Indicators</a:t>
            </a:r>
            <a:r>
              <a:rPr lang="en-US" sz="2000">
                <a:solidFill>
                  <a:srgbClr val="0C343D"/>
                </a:solidFill>
                <a:latin typeface="Calibri"/>
                <a:ea typeface="Calibri"/>
                <a:cs typeface="Calibri"/>
                <a:sym typeface="Calibri"/>
              </a:rPr>
              <a:t>: </a:t>
            </a:r>
            <a:r>
              <a:rPr lang="en-US" sz="2000">
                <a:latin typeface="Calibri"/>
                <a:ea typeface="Calibri"/>
                <a:cs typeface="Calibri"/>
                <a:sym typeface="Calibri"/>
              </a:rPr>
              <a:t>Gold prices often show a strong relationship with inflation rates, interest rates, and USD exchange rates.</a:t>
            </a:r>
            <a:br>
              <a:rPr lang="en-US" sz="2000">
                <a:latin typeface="Calibri"/>
                <a:ea typeface="Calibri"/>
                <a:cs typeface="Calibri"/>
                <a:sym typeface="Calibri"/>
              </a:rPr>
            </a:br>
            <a:endParaRPr sz="2000">
              <a:latin typeface="Calibri"/>
              <a:ea typeface="Calibri"/>
              <a:cs typeface="Calibri"/>
              <a:sym typeface="Calibri"/>
            </a:endParaRPr>
          </a:p>
          <a:p>
            <a:pPr indent="-285750" lvl="0" marL="285750" rtl="0" algn="l">
              <a:lnSpc>
                <a:spcPct val="90000"/>
              </a:lnSpc>
              <a:spcBef>
                <a:spcPts val="0"/>
              </a:spcBef>
              <a:spcAft>
                <a:spcPts val="0"/>
              </a:spcAft>
              <a:buClr>
                <a:srgbClr val="262626"/>
              </a:buClr>
              <a:buSzPts val="2000"/>
              <a:buFont typeface="Arial"/>
              <a:buChar char="•"/>
            </a:pPr>
            <a:r>
              <a:rPr b="1" lang="en-US" sz="2000">
                <a:solidFill>
                  <a:srgbClr val="0C343D"/>
                </a:solidFill>
                <a:latin typeface="Calibri"/>
                <a:ea typeface="Calibri"/>
                <a:cs typeface="Calibri"/>
                <a:sym typeface="Calibri"/>
              </a:rPr>
              <a:t>Trends &amp; Patterns</a:t>
            </a:r>
            <a:r>
              <a:rPr lang="en-US" sz="2000">
                <a:solidFill>
                  <a:srgbClr val="0C343D"/>
                </a:solidFill>
                <a:latin typeface="Calibri"/>
                <a:ea typeface="Calibri"/>
                <a:cs typeface="Calibri"/>
                <a:sym typeface="Calibri"/>
              </a:rPr>
              <a:t>:</a:t>
            </a:r>
            <a:r>
              <a:rPr lang="en-US" sz="2000">
                <a:latin typeface="Calibri"/>
                <a:ea typeface="Calibri"/>
                <a:cs typeface="Calibri"/>
                <a:sym typeface="Calibri"/>
              </a:rPr>
              <a:t> There is a clear upward trend in the gold price, often punctuated by spikes during times of economic uncertainty or crises. </a:t>
            </a:r>
            <a:br>
              <a:rPr lang="en-US" sz="2000">
                <a:latin typeface="Calibri"/>
                <a:ea typeface="Calibri"/>
                <a:cs typeface="Calibri"/>
                <a:sym typeface="Calibri"/>
              </a:rPr>
            </a:br>
            <a:endParaRPr sz="2000">
              <a:latin typeface="Calibri"/>
              <a:ea typeface="Calibri"/>
              <a:cs typeface="Calibri"/>
              <a:sym typeface="Calibri"/>
            </a:endParaRPr>
          </a:p>
          <a:p>
            <a:pPr indent="-285750" lvl="0" marL="285750" rtl="0" algn="l">
              <a:lnSpc>
                <a:spcPct val="90000"/>
              </a:lnSpc>
              <a:spcBef>
                <a:spcPts val="0"/>
              </a:spcBef>
              <a:spcAft>
                <a:spcPts val="0"/>
              </a:spcAft>
              <a:buClr>
                <a:srgbClr val="262626"/>
              </a:buClr>
              <a:buSzPts val="2000"/>
              <a:buFont typeface="Arial"/>
              <a:buChar char="•"/>
            </a:pPr>
            <a:r>
              <a:rPr b="1" lang="en-US" sz="2000">
                <a:solidFill>
                  <a:srgbClr val="0C343D"/>
                </a:solidFill>
                <a:latin typeface="Calibri"/>
                <a:ea typeface="Calibri"/>
                <a:cs typeface="Calibri"/>
                <a:sym typeface="Calibri"/>
              </a:rPr>
              <a:t>Volatility &amp; Seasonality</a:t>
            </a:r>
            <a:r>
              <a:rPr lang="en-US" sz="2000">
                <a:solidFill>
                  <a:srgbClr val="0C343D"/>
                </a:solidFill>
                <a:latin typeface="Calibri"/>
                <a:ea typeface="Calibri"/>
                <a:cs typeface="Calibri"/>
                <a:sym typeface="Calibri"/>
              </a:rPr>
              <a:t>:</a:t>
            </a:r>
            <a:r>
              <a:rPr lang="en-US" sz="2000">
                <a:latin typeface="Calibri"/>
                <a:ea typeface="Calibri"/>
                <a:cs typeface="Calibri"/>
                <a:sym typeface="Calibri"/>
              </a:rPr>
              <a:t> Gold price volatility is noticeable during certain geopolitical or economic events, and seasonality might appear due to cultural or economic cycles.</a:t>
            </a:r>
            <a:br>
              <a:rPr lang="en-US" sz="2000">
                <a:latin typeface="Calibri"/>
                <a:ea typeface="Calibri"/>
                <a:cs typeface="Calibri"/>
                <a:sym typeface="Calibri"/>
              </a:rPr>
            </a:br>
            <a:endParaRPr sz="2000">
              <a:latin typeface="Calibri"/>
              <a:ea typeface="Calibri"/>
              <a:cs typeface="Calibri"/>
              <a:sym typeface="Calibri"/>
            </a:endParaRPr>
          </a:p>
          <a:p>
            <a:pPr indent="-285750" lvl="0" marL="285750" rtl="0" algn="l">
              <a:lnSpc>
                <a:spcPct val="90000"/>
              </a:lnSpc>
              <a:spcBef>
                <a:spcPts val="0"/>
              </a:spcBef>
              <a:spcAft>
                <a:spcPts val="0"/>
              </a:spcAft>
              <a:buClr>
                <a:srgbClr val="262626"/>
              </a:buClr>
              <a:buSzPts val="2000"/>
              <a:buFont typeface="Arial"/>
              <a:buChar char="•"/>
            </a:pPr>
            <a:r>
              <a:rPr b="1" lang="en-US" sz="2000">
                <a:solidFill>
                  <a:srgbClr val="0C343D"/>
                </a:solidFill>
                <a:latin typeface="Calibri"/>
                <a:ea typeface="Calibri"/>
                <a:cs typeface="Calibri"/>
                <a:sym typeface="Calibri"/>
              </a:rPr>
              <a:t>Stationarity Issues</a:t>
            </a:r>
            <a:r>
              <a:rPr lang="en-US" sz="2000">
                <a:solidFill>
                  <a:srgbClr val="0C343D"/>
                </a:solidFill>
                <a:latin typeface="Calibri"/>
                <a:ea typeface="Calibri"/>
                <a:cs typeface="Calibri"/>
                <a:sym typeface="Calibri"/>
              </a:rPr>
              <a:t>:</a:t>
            </a:r>
            <a:r>
              <a:rPr lang="en-US" sz="2000">
                <a:latin typeface="Calibri"/>
                <a:ea typeface="Calibri"/>
                <a:cs typeface="Calibri"/>
                <a:sym typeface="Calibri"/>
              </a:rPr>
              <a:t> Gold prices often exhibit non-stationarity; transformations or differencing may be necessary before applying regression techniques.</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lnSpc>
                <a:spcPct val="90000"/>
              </a:lnSpc>
              <a:spcBef>
                <a:spcPts val="0"/>
              </a:spcBef>
              <a:spcAft>
                <a:spcPts val="0"/>
              </a:spcAft>
              <a:buClr>
                <a:srgbClr val="262626"/>
              </a:buClr>
              <a:buSzPts val="2000"/>
              <a:buFont typeface="Calibri"/>
              <a:buNone/>
            </a:pPr>
            <a:r>
              <a:rPr lang="en-US" sz="2000">
                <a:latin typeface="Calibri"/>
                <a:ea typeface="Calibri"/>
                <a:cs typeface="Calibri"/>
                <a:sym typeface="Calibri"/>
              </a:rPr>
              <a:t>With these EDA insights, you can prepare the data for modeling, selecting and engineering features based on trends and correlations. Then, various regression models (e.g., Linear Regression, ARIMA, or LSTM for time series) can be tested to predict gold prices.</a:t>
            </a:r>
            <a:endParaRPr sz="2000">
              <a:latin typeface="Calibri"/>
              <a:ea typeface="Calibri"/>
              <a:cs typeface="Calibri"/>
              <a:sym typeface="Calibri"/>
            </a:endParaRPr>
          </a:p>
          <a:p>
            <a:pPr indent="0" lvl="0" marL="0" rtl="0" algn="l">
              <a:lnSpc>
                <a:spcPct val="90000"/>
              </a:lnSpc>
              <a:spcBef>
                <a:spcPts val="0"/>
              </a:spcBef>
              <a:spcAft>
                <a:spcPts val="0"/>
              </a:spcAft>
              <a:buClr>
                <a:srgbClr val="262626"/>
              </a:buClr>
              <a:buSzPts val="2000"/>
              <a:buFont typeface="Century Gothic"/>
              <a:buNone/>
            </a:pPr>
            <a:r>
              <a:t/>
            </a:r>
            <a:endParaRPr sz="2000"/>
          </a:p>
        </p:txBody>
      </p:sp>
      <p:sp>
        <p:nvSpPr>
          <p:cNvPr id="132" name="Google Shape;132;p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br>
              <a:rPr lang="en-US"/>
            </a:br>
            <a:r>
              <a:rPr lang="en-US"/>
              <a:t>              </a:t>
            </a:r>
            <a:endParaRPr/>
          </a:p>
        </p:txBody>
      </p:sp>
      <p:sp>
        <p:nvSpPr>
          <p:cNvPr id="133" name="Google Shape;133;p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7" name="Shape 137"/>
        <p:cNvGrpSpPr/>
        <p:nvPr/>
      </p:nvGrpSpPr>
      <p:grpSpPr>
        <a:xfrm>
          <a:off x="0" y="0"/>
          <a:ext cx="0" cy="0"/>
          <a:chOff x="0" y="0"/>
          <a:chExt cx="0" cy="0"/>
        </a:xfrm>
      </p:grpSpPr>
      <p:sp>
        <p:nvSpPr>
          <p:cNvPr id="138" name="Google Shape;138;p5"/>
          <p:cNvSpPr txBox="1"/>
          <p:nvPr>
            <p:ph type="title"/>
          </p:nvPr>
        </p:nvSpPr>
        <p:spPr>
          <a:xfrm>
            <a:off x="7048613" y="1142088"/>
            <a:ext cx="4473000" cy="69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en-US" sz="3400">
                <a:solidFill>
                  <a:srgbClr val="0C343D"/>
                </a:solidFill>
                <a:latin typeface="Calibri"/>
                <a:ea typeface="Calibri"/>
                <a:cs typeface="Calibri"/>
                <a:sym typeface="Calibri"/>
              </a:rPr>
              <a:t>Gold_price_distribution</a:t>
            </a:r>
            <a:endParaRPr sz="5000"/>
          </a:p>
        </p:txBody>
      </p:sp>
      <p:sp>
        <p:nvSpPr>
          <p:cNvPr id="139" name="Google Shape;139;p5"/>
          <p:cNvSpPr/>
          <p:nvPr/>
        </p:nvSpPr>
        <p:spPr>
          <a:xfrm>
            <a:off x="670388" y="986838"/>
            <a:ext cx="5821200" cy="4799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Uploaded image" id="140" name="Google Shape;140;p5"/>
          <p:cNvPicPr preferRelativeResize="0"/>
          <p:nvPr/>
        </p:nvPicPr>
        <p:blipFill rotWithShape="1">
          <a:blip r:embed="rId3">
            <a:alphaModFix/>
          </a:blip>
          <a:srcRect b="0" l="0" r="0" t="0"/>
          <a:stretch/>
        </p:blipFill>
        <p:spPr>
          <a:xfrm>
            <a:off x="891466" y="2491522"/>
            <a:ext cx="5367164" cy="2576239"/>
          </a:xfrm>
          <a:prstGeom prst="rect">
            <a:avLst/>
          </a:prstGeom>
          <a:noFill/>
          <a:ln>
            <a:noFill/>
          </a:ln>
        </p:spPr>
      </p:pic>
      <p:sp>
        <p:nvSpPr>
          <p:cNvPr id="141" name="Google Shape;141;p5"/>
          <p:cNvSpPr txBox="1"/>
          <p:nvPr>
            <p:ph idx="1" type="body"/>
          </p:nvPr>
        </p:nvSpPr>
        <p:spPr>
          <a:xfrm>
            <a:off x="7048625" y="2130152"/>
            <a:ext cx="4473000" cy="293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800"/>
              <a:buNone/>
            </a:pPr>
            <a:r>
              <a:rPr lang="en-US" sz="2700">
                <a:solidFill>
                  <a:srgbClr val="0C343D"/>
                </a:solidFill>
                <a:latin typeface="Calibri"/>
                <a:ea typeface="Calibri"/>
                <a:cs typeface="Calibri"/>
                <a:sym typeface="Calibri"/>
              </a:rPr>
              <a:t>This histogram shows the distribution of gold prices, with most values clustering around 120 and a secondary peak near 160, suggesting a bimodal distribution. The density curve overlays the bars to highlight these two common price ranges</a:t>
            </a:r>
            <a:endParaRPr sz="2700">
              <a:solidFill>
                <a:srgbClr val="0C343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5" name="Shape 145"/>
        <p:cNvGrpSpPr/>
        <p:nvPr/>
      </p:nvGrpSpPr>
      <p:grpSpPr>
        <a:xfrm>
          <a:off x="0" y="0"/>
          <a:ext cx="0" cy="0"/>
          <a:chOff x="0" y="0"/>
          <a:chExt cx="0" cy="0"/>
        </a:xfrm>
      </p:grpSpPr>
      <p:sp>
        <p:nvSpPr>
          <p:cNvPr id="146" name="Google Shape;146;p6"/>
          <p:cNvSpPr txBox="1"/>
          <p:nvPr>
            <p:ph type="title"/>
          </p:nvPr>
        </p:nvSpPr>
        <p:spPr>
          <a:xfrm>
            <a:off x="7128658" y="629679"/>
            <a:ext cx="4472921" cy="594359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solidFill>
                  <a:srgbClr val="0C343D"/>
                </a:solidFill>
                <a:latin typeface="Calibri"/>
                <a:ea typeface="Calibri"/>
                <a:cs typeface="Calibri"/>
                <a:sym typeface="Calibri"/>
              </a:rPr>
              <a:t>Gold Prices Over the Years (Color-coded by Month)</a:t>
            </a:r>
            <a:br>
              <a:rPr b="1" lang="en-US" sz="3200">
                <a:solidFill>
                  <a:srgbClr val="A31515"/>
                </a:solidFill>
                <a:latin typeface="Calibri"/>
                <a:ea typeface="Calibri"/>
                <a:cs typeface="Calibri"/>
                <a:sym typeface="Calibri"/>
              </a:rPr>
            </a:br>
            <a:endParaRPr b="1" sz="3200">
              <a:latin typeface="Calibri"/>
              <a:ea typeface="Calibri"/>
              <a:cs typeface="Calibri"/>
              <a:sym typeface="Calibri"/>
            </a:endParaRPr>
          </a:p>
          <a:p>
            <a:pPr indent="0" lvl="0" marL="0" rtl="0" algn="l">
              <a:lnSpc>
                <a:spcPct val="90000"/>
              </a:lnSpc>
              <a:spcBef>
                <a:spcPts val="0"/>
              </a:spcBef>
              <a:spcAft>
                <a:spcPts val="0"/>
              </a:spcAft>
              <a:buClr>
                <a:srgbClr val="262626"/>
              </a:buClr>
              <a:buSzPts val="2400"/>
              <a:buFont typeface="Calibri"/>
              <a:buNone/>
            </a:pPr>
            <a:r>
              <a:rPr lang="en-US" sz="2400">
                <a:solidFill>
                  <a:srgbClr val="0C343D"/>
                </a:solidFill>
                <a:latin typeface="Calibri"/>
                <a:ea typeface="Calibri"/>
                <a:cs typeface="Calibri"/>
                <a:sym typeface="Calibri"/>
              </a:rPr>
              <a:t>This line plot shows monthly gold price trends from 2008 to 2018. Prices peak around 2011-2012, decline until 2015, and then stabilize with minor fluctuations. Each color represents a different month, highlighting seasonal patterns in gold prices</a:t>
            </a:r>
            <a:endParaRPr>
              <a:solidFill>
                <a:srgbClr val="0C343D"/>
              </a:solidFill>
            </a:endParaRPr>
          </a:p>
          <a:p>
            <a:pPr indent="0" lvl="0" marL="0" rtl="0" algn="l">
              <a:lnSpc>
                <a:spcPct val="90000"/>
              </a:lnSpc>
              <a:spcBef>
                <a:spcPts val="0"/>
              </a:spcBef>
              <a:spcAft>
                <a:spcPts val="0"/>
              </a:spcAft>
              <a:buClr>
                <a:srgbClr val="262626"/>
              </a:buClr>
              <a:buSzPts val="4800"/>
              <a:buFont typeface="Century Gothic"/>
              <a:buNone/>
            </a:pPr>
            <a:r>
              <a:t/>
            </a:r>
            <a:endParaRPr/>
          </a:p>
        </p:txBody>
      </p:sp>
      <p:sp>
        <p:nvSpPr>
          <p:cNvPr id="147" name="Google Shape;147;p6"/>
          <p:cNvSpPr/>
          <p:nvPr/>
        </p:nvSpPr>
        <p:spPr>
          <a:xfrm>
            <a:off x="521375" y="629675"/>
            <a:ext cx="5984100" cy="564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Uploaded image" id="148" name="Google Shape;148;p6"/>
          <p:cNvPicPr preferRelativeResize="0"/>
          <p:nvPr>
            <p:ph idx="1" type="body"/>
          </p:nvPr>
        </p:nvPicPr>
        <p:blipFill rotWithShape="1">
          <a:blip r:embed="rId3">
            <a:alphaModFix/>
          </a:blip>
          <a:srcRect b="0" l="0" r="0" t="0"/>
          <a:stretch/>
        </p:blipFill>
        <p:spPr>
          <a:xfrm>
            <a:off x="610250" y="1652450"/>
            <a:ext cx="5834100" cy="364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2" name="Shape 152"/>
        <p:cNvGrpSpPr/>
        <p:nvPr/>
      </p:nvGrpSpPr>
      <p:grpSpPr>
        <a:xfrm>
          <a:off x="0" y="0"/>
          <a:ext cx="0" cy="0"/>
          <a:chOff x="0" y="0"/>
          <a:chExt cx="0" cy="0"/>
        </a:xfrm>
      </p:grpSpPr>
      <p:sp>
        <p:nvSpPr>
          <p:cNvPr id="153" name="Google Shape;153;p7"/>
          <p:cNvSpPr txBox="1"/>
          <p:nvPr>
            <p:ph type="title"/>
          </p:nvPr>
        </p:nvSpPr>
        <p:spPr>
          <a:xfrm>
            <a:off x="7064082" y="642594"/>
            <a:ext cx="4472921" cy="13716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rgbClr val="262626"/>
              </a:buClr>
              <a:buSzPts val="4800"/>
              <a:buFont typeface="Calibri"/>
              <a:buNone/>
            </a:pPr>
            <a:r>
              <a:rPr b="1" lang="en-US">
                <a:solidFill>
                  <a:srgbClr val="0C343D"/>
                </a:solidFill>
                <a:latin typeface="Calibri"/>
                <a:ea typeface="Calibri"/>
                <a:cs typeface="Calibri"/>
                <a:sym typeface="Calibri"/>
              </a:rPr>
              <a:t>HISTOGRAM</a:t>
            </a:r>
            <a:endParaRPr>
              <a:solidFill>
                <a:srgbClr val="0C343D"/>
              </a:solidFill>
            </a:endParaRPr>
          </a:p>
        </p:txBody>
      </p:sp>
      <p:sp>
        <p:nvSpPr>
          <p:cNvPr id="154" name="Google Shape;154;p7"/>
          <p:cNvSpPr/>
          <p:nvPr/>
        </p:nvSpPr>
        <p:spPr>
          <a:xfrm>
            <a:off x="324563" y="547950"/>
            <a:ext cx="6357900" cy="5762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A graph with yellow lines&#10;&#10;Description automatically generated" id="155" name="Google Shape;155;p7"/>
          <p:cNvPicPr preferRelativeResize="0"/>
          <p:nvPr/>
        </p:nvPicPr>
        <p:blipFill rotWithShape="1">
          <a:blip r:embed="rId3">
            <a:alphaModFix/>
          </a:blip>
          <a:srcRect b="394" l="-1473" r="-177" t="6407"/>
          <a:stretch/>
        </p:blipFill>
        <p:spPr>
          <a:xfrm>
            <a:off x="648703" y="2014492"/>
            <a:ext cx="5455728" cy="3038754"/>
          </a:xfrm>
          <a:prstGeom prst="rect">
            <a:avLst/>
          </a:prstGeom>
          <a:noFill/>
          <a:ln>
            <a:noFill/>
          </a:ln>
        </p:spPr>
      </p:pic>
      <p:sp>
        <p:nvSpPr>
          <p:cNvPr id="156" name="Google Shape;156;p7"/>
          <p:cNvSpPr txBox="1"/>
          <p:nvPr>
            <p:ph idx="1" type="body"/>
          </p:nvPr>
        </p:nvSpPr>
        <p:spPr>
          <a:xfrm>
            <a:off x="7064082" y="2103120"/>
            <a:ext cx="4472922" cy="39319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sz="2400">
                <a:solidFill>
                  <a:srgbClr val="0C343D"/>
                </a:solidFill>
                <a:latin typeface="Calibri"/>
                <a:ea typeface="Calibri"/>
                <a:cs typeface="Calibri"/>
                <a:sym typeface="Calibri"/>
              </a:rPr>
              <a:t>This histogram shows gold price distribution, with a peak around 120, indicating the most frequent price. Smaller peaks at 100 and 160 suggest volatility, hinting at multiple market factors or regimes affecting prices..</a:t>
            </a:r>
            <a:endParaRPr sz="2400">
              <a:solidFill>
                <a:srgbClr val="0C343D"/>
              </a:solidFill>
              <a:latin typeface="Calibri"/>
              <a:ea typeface="Calibri"/>
              <a:cs typeface="Calibri"/>
              <a:sym typeface="Calibri"/>
            </a:endParaRPr>
          </a:p>
        </p:txBody>
      </p:sp>
      <p:pic>
        <p:nvPicPr>
          <p:cNvPr descr="A group of graphs showing different types of prices&#10;&#10;Description automatically generated" id="157" name="Google Shape;157;p7"/>
          <p:cNvPicPr preferRelativeResize="0"/>
          <p:nvPr/>
        </p:nvPicPr>
        <p:blipFill rotWithShape="1">
          <a:blip r:embed="rId4">
            <a:alphaModFix/>
          </a:blip>
          <a:srcRect b="0" l="0" r="0" t="0"/>
          <a:stretch/>
        </p:blipFill>
        <p:spPr>
          <a:xfrm>
            <a:off x="324575" y="1325186"/>
            <a:ext cx="6118441" cy="4711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1" name="Shape 161"/>
        <p:cNvGrpSpPr/>
        <p:nvPr/>
      </p:nvGrpSpPr>
      <p:grpSpPr>
        <a:xfrm>
          <a:off x="0" y="0"/>
          <a:ext cx="0" cy="0"/>
          <a:chOff x="0" y="0"/>
          <a:chExt cx="0" cy="0"/>
        </a:xfrm>
      </p:grpSpPr>
      <p:sp>
        <p:nvSpPr>
          <p:cNvPr id="162" name="Google Shape;162;p8"/>
          <p:cNvSpPr txBox="1"/>
          <p:nvPr>
            <p:ph type="title"/>
          </p:nvPr>
        </p:nvSpPr>
        <p:spPr>
          <a:xfrm>
            <a:off x="7064075" y="642600"/>
            <a:ext cx="4473000" cy="130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Calibri"/>
              <a:buNone/>
            </a:pPr>
            <a:r>
              <a:rPr b="1" lang="en-US" sz="3200">
                <a:solidFill>
                  <a:srgbClr val="000000"/>
                </a:solidFill>
                <a:latin typeface="Calibri"/>
                <a:ea typeface="Calibri"/>
                <a:cs typeface="Calibri"/>
                <a:sym typeface="Calibri"/>
              </a:rPr>
              <a:t>   </a:t>
            </a:r>
            <a:r>
              <a:rPr b="1" lang="en-US" sz="3533">
                <a:solidFill>
                  <a:srgbClr val="0C343D"/>
                </a:solidFill>
                <a:latin typeface="Calibri"/>
                <a:ea typeface="Calibri"/>
                <a:cs typeface="Calibri"/>
                <a:sym typeface="Calibri"/>
              </a:rPr>
              <a:t>Correlation matrix</a:t>
            </a:r>
            <a:endParaRPr b="1" sz="2733">
              <a:solidFill>
                <a:srgbClr val="0C343D"/>
              </a:solidFill>
              <a:latin typeface="Calibri"/>
              <a:ea typeface="Calibri"/>
              <a:cs typeface="Calibri"/>
              <a:sym typeface="Calibri"/>
            </a:endParaRPr>
          </a:p>
          <a:p>
            <a:pPr indent="0" lvl="0" marL="0" rtl="0" algn="l">
              <a:lnSpc>
                <a:spcPct val="90000"/>
              </a:lnSpc>
              <a:spcBef>
                <a:spcPts val="0"/>
              </a:spcBef>
              <a:spcAft>
                <a:spcPts val="0"/>
              </a:spcAft>
              <a:buClr>
                <a:srgbClr val="262626"/>
              </a:buClr>
              <a:buSzPts val="4800"/>
              <a:buFont typeface="Century Gothic"/>
              <a:buNone/>
            </a:pPr>
            <a:r>
              <a:t/>
            </a:r>
            <a:endParaRPr/>
          </a:p>
        </p:txBody>
      </p:sp>
      <p:sp>
        <p:nvSpPr>
          <p:cNvPr id="163" name="Google Shape;163;p8"/>
          <p:cNvSpPr/>
          <p:nvPr/>
        </p:nvSpPr>
        <p:spPr>
          <a:xfrm>
            <a:off x="366025" y="340200"/>
            <a:ext cx="5932200" cy="610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A screenshot of a graph&#10;&#10;Description automatically generated" id="164" name="Google Shape;164;p8"/>
          <p:cNvPicPr preferRelativeResize="0"/>
          <p:nvPr/>
        </p:nvPicPr>
        <p:blipFill rotWithShape="1">
          <a:blip r:embed="rId3">
            <a:alphaModFix/>
          </a:blip>
          <a:srcRect b="0" l="0" r="0" t="0"/>
          <a:stretch/>
        </p:blipFill>
        <p:spPr>
          <a:xfrm>
            <a:off x="366027" y="340196"/>
            <a:ext cx="5728792" cy="5970857"/>
          </a:xfrm>
          <a:prstGeom prst="rect">
            <a:avLst/>
          </a:prstGeom>
          <a:noFill/>
          <a:ln>
            <a:noFill/>
          </a:ln>
        </p:spPr>
      </p:pic>
      <p:sp>
        <p:nvSpPr>
          <p:cNvPr id="165" name="Google Shape;165;p8"/>
          <p:cNvSpPr txBox="1"/>
          <p:nvPr>
            <p:ph idx="1" type="body"/>
          </p:nvPr>
        </p:nvSpPr>
        <p:spPr>
          <a:xfrm>
            <a:off x="6947845" y="1689832"/>
            <a:ext cx="4589159" cy="434520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900"/>
              <a:buNone/>
            </a:pPr>
            <a:r>
              <a:rPr lang="en-US" sz="2100">
                <a:solidFill>
                  <a:srgbClr val="0C343D"/>
                </a:solidFill>
                <a:latin typeface="Calibri"/>
                <a:ea typeface="Calibri"/>
                <a:cs typeface="Calibri"/>
                <a:sym typeface="Calibri"/>
              </a:rPr>
              <a:t>This heatmap visualizes the correlation between financial assets and time variables. Values close to 1 (dark red) indicate strong positive correlation, while values near -1 (dark blue) show strong negative correlation. Values near zero suggest little relationship. For example, SPX and Year show a high positive correlation, while SPX and EUR/USD have a strong negative correlation, helping to understand asset dependencies.</a:t>
            </a:r>
            <a:endParaRPr sz="2000">
              <a:solidFill>
                <a:srgbClr val="0C343D"/>
              </a:solidFill>
              <a:latin typeface="Calibri"/>
              <a:ea typeface="Calibri"/>
              <a:cs typeface="Calibri"/>
              <a:sym typeface="Calibri"/>
            </a:endParaRPr>
          </a:p>
          <a:p>
            <a:pPr indent="-68579" lvl="0" marL="182880" rtl="0" algn="l">
              <a:lnSpc>
                <a:spcPct val="100000"/>
              </a:lnSpc>
              <a:spcBef>
                <a:spcPts val="900"/>
              </a:spcBef>
              <a:spcAft>
                <a:spcPts val="0"/>
              </a:spcAft>
              <a:buClr>
                <a:srgbClr val="262626"/>
              </a:buClr>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9" name="Shape 169"/>
        <p:cNvGrpSpPr/>
        <p:nvPr/>
      </p:nvGrpSpPr>
      <p:grpSpPr>
        <a:xfrm>
          <a:off x="0" y="0"/>
          <a:ext cx="0" cy="0"/>
          <a:chOff x="0" y="0"/>
          <a:chExt cx="0" cy="0"/>
        </a:xfrm>
      </p:grpSpPr>
      <p:sp>
        <p:nvSpPr>
          <p:cNvPr id="170" name="Google Shape;170;p9"/>
          <p:cNvSpPr txBox="1"/>
          <p:nvPr>
            <p:ph type="title"/>
          </p:nvPr>
        </p:nvSpPr>
        <p:spPr>
          <a:xfrm>
            <a:off x="1247614" y="836323"/>
            <a:ext cx="10135800" cy="1087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62626"/>
              </a:buClr>
              <a:buSzPct val="100000"/>
              <a:buFont typeface="Century Gothic"/>
              <a:buNone/>
            </a:pPr>
            <a:r>
              <a:rPr lang="en-US"/>
              <a:t>    </a:t>
            </a:r>
            <a:r>
              <a:rPr lang="en-US">
                <a:latin typeface="Calibri"/>
                <a:ea typeface="Calibri"/>
                <a:cs typeface="Calibri"/>
                <a:sym typeface="Calibri"/>
              </a:rPr>
              <a:t>                </a:t>
            </a:r>
            <a:br>
              <a:rPr lang="en-US">
                <a:latin typeface="Calibri"/>
                <a:ea typeface="Calibri"/>
                <a:cs typeface="Calibri"/>
                <a:sym typeface="Calibri"/>
              </a:rPr>
            </a:br>
            <a:br>
              <a:rPr lang="en-US">
                <a:latin typeface="Calibri"/>
                <a:ea typeface="Calibri"/>
                <a:cs typeface="Calibri"/>
                <a:sym typeface="Calibri"/>
              </a:rPr>
            </a:br>
            <a:r>
              <a:rPr b="1" lang="en-US">
                <a:solidFill>
                  <a:srgbClr val="0C343D"/>
                </a:solidFill>
                <a:latin typeface="Calibri"/>
                <a:ea typeface="Calibri"/>
                <a:cs typeface="Calibri"/>
                <a:sym typeface="Calibri"/>
              </a:rPr>
              <a:t>Modeling Approach</a:t>
            </a:r>
            <a:br>
              <a:rPr lang="en-US">
                <a:solidFill>
                  <a:srgbClr val="262626"/>
                </a:solidFill>
                <a:latin typeface="Calibri"/>
                <a:ea typeface="Calibri"/>
                <a:cs typeface="Calibri"/>
                <a:sym typeface="Calibri"/>
              </a:rPr>
            </a:br>
            <a:endParaRPr>
              <a:solidFill>
                <a:srgbClr val="000000"/>
              </a:solidFill>
              <a:latin typeface="Calibri"/>
              <a:ea typeface="Calibri"/>
              <a:cs typeface="Calibri"/>
              <a:sym typeface="Calibri"/>
            </a:endParaRPr>
          </a:p>
          <a:p>
            <a:pPr indent="0" lvl="0" marL="0" rtl="0" algn="l">
              <a:lnSpc>
                <a:spcPct val="90000"/>
              </a:lnSpc>
              <a:spcBef>
                <a:spcPts val="0"/>
              </a:spcBef>
              <a:spcAft>
                <a:spcPts val="0"/>
              </a:spcAft>
              <a:buClr>
                <a:srgbClr val="262626"/>
              </a:buClr>
              <a:buSzPct val="100000"/>
              <a:buFont typeface="Century Gothic"/>
              <a:buNone/>
            </a:pPr>
            <a:r>
              <a:t/>
            </a:r>
            <a:endParaRPr/>
          </a:p>
        </p:txBody>
      </p:sp>
      <p:sp>
        <p:nvSpPr>
          <p:cNvPr id="171" name="Google Shape;171;p9"/>
          <p:cNvSpPr txBox="1"/>
          <p:nvPr>
            <p:ph idx="1" type="body"/>
          </p:nvPr>
        </p:nvSpPr>
        <p:spPr>
          <a:xfrm>
            <a:off x="769749" y="2023848"/>
            <a:ext cx="10135891" cy="4088907"/>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en-US" sz="2400">
                <a:solidFill>
                  <a:srgbClr val="1F1F1F"/>
                </a:solidFill>
                <a:latin typeface="Roboto"/>
                <a:ea typeface="Roboto"/>
                <a:cs typeface="Roboto"/>
                <a:sym typeface="Roboto"/>
              </a:rPr>
              <a:t> </a:t>
            </a:r>
            <a:r>
              <a:rPr lang="en-US" sz="2400">
                <a:solidFill>
                  <a:srgbClr val="262626"/>
                </a:solidFill>
                <a:latin typeface="Roboto"/>
                <a:ea typeface="Roboto"/>
                <a:cs typeface="Roboto"/>
                <a:sym typeface="Roboto"/>
              </a:rPr>
              <a:t>Linear Regression</a:t>
            </a:r>
            <a:endParaRPr sz="2400">
              <a:solidFill>
                <a:srgbClr val="262626"/>
              </a:solidFill>
            </a:endParaRPr>
          </a:p>
          <a:p>
            <a:pPr indent="-182880" lvl="0" marL="182880" rtl="0" algn="l">
              <a:lnSpc>
                <a:spcPct val="100000"/>
              </a:lnSpc>
              <a:spcBef>
                <a:spcPts val="900"/>
              </a:spcBef>
              <a:spcAft>
                <a:spcPts val="0"/>
              </a:spcAft>
              <a:buSzPts val="2400"/>
              <a:buChar char="◦"/>
            </a:pPr>
            <a:r>
              <a:rPr lang="en-US" sz="2400">
                <a:solidFill>
                  <a:srgbClr val="262626"/>
                </a:solidFill>
                <a:latin typeface="Roboto"/>
                <a:ea typeface="Roboto"/>
                <a:cs typeface="Roboto"/>
                <a:sym typeface="Roboto"/>
              </a:rPr>
              <a:t> Ridge Regression</a:t>
            </a:r>
            <a:endParaRPr>
              <a:solidFill>
                <a:srgbClr val="262626"/>
              </a:solidFill>
            </a:endParaRPr>
          </a:p>
          <a:p>
            <a:pPr indent="-182880" lvl="0" marL="182880" rtl="0" algn="l">
              <a:lnSpc>
                <a:spcPct val="100000"/>
              </a:lnSpc>
              <a:spcBef>
                <a:spcPts val="900"/>
              </a:spcBef>
              <a:spcAft>
                <a:spcPts val="0"/>
              </a:spcAft>
              <a:buSzPts val="2400"/>
              <a:buChar char="◦"/>
            </a:pPr>
            <a:r>
              <a:rPr lang="en-US" sz="2400">
                <a:solidFill>
                  <a:srgbClr val="262626"/>
                </a:solidFill>
                <a:latin typeface="Roboto"/>
                <a:ea typeface="Roboto"/>
                <a:cs typeface="Roboto"/>
                <a:sym typeface="Roboto"/>
              </a:rPr>
              <a:t> Support Vector Regression (SVR)</a:t>
            </a:r>
            <a:endParaRPr>
              <a:solidFill>
                <a:srgbClr val="262626"/>
              </a:solidFill>
            </a:endParaRPr>
          </a:p>
          <a:p>
            <a:pPr indent="-182880" lvl="0" marL="182880" rtl="0" algn="l">
              <a:lnSpc>
                <a:spcPct val="100000"/>
              </a:lnSpc>
              <a:spcBef>
                <a:spcPts val="900"/>
              </a:spcBef>
              <a:spcAft>
                <a:spcPts val="0"/>
              </a:spcAft>
              <a:buSzPts val="2400"/>
              <a:buChar char="◦"/>
            </a:pPr>
            <a:r>
              <a:rPr lang="en-US" sz="2400">
                <a:solidFill>
                  <a:srgbClr val="262626"/>
                </a:solidFill>
                <a:latin typeface="Roboto"/>
                <a:ea typeface="Roboto"/>
                <a:cs typeface="Roboto"/>
                <a:sym typeface="Roboto"/>
              </a:rPr>
              <a:t> Decision Tree Regression</a:t>
            </a:r>
            <a:endParaRPr>
              <a:solidFill>
                <a:srgbClr val="262626"/>
              </a:solidFill>
            </a:endParaRPr>
          </a:p>
          <a:p>
            <a:pPr indent="-182880" lvl="0" marL="182880" rtl="0" algn="l">
              <a:lnSpc>
                <a:spcPct val="100000"/>
              </a:lnSpc>
              <a:spcBef>
                <a:spcPts val="900"/>
              </a:spcBef>
              <a:spcAft>
                <a:spcPts val="0"/>
              </a:spcAft>
              <a:buSzPts val="2400"/>
              <a:buChar char="◦"/>
            </a:pPr>
            <a:r>
              <a:rPr lang="en-US" sz="2400">
                <a:solidFill>
                  <a:srgbClr val="262626"/>
                </a:solidFill>
                <a:latin typeface="Roboto"/>
                <a:ea typeface="Roboto"/>
                <a:cs typeface="Roboto"/>
                <a:sym typeface="Roboto"/>
              </a:rPr>
              <a:t> Random Forest Regression</a:t>
            </a:r>
            <a:endParaRPr>
              <a:solidFill>
                <a:srgbClr val="262626"/>
              </a:solidFill>
            </a:endParaRPr>
          </a:p>
          <a:p>
            <a:pPr indent="-30479" lvl="0" marL="182880" rtl="0" algn="l">
              <a:lnSpc>
                <a:spcPct val="100000"/>
              </a:lnSpc>
              <a:spcBef>
                <a:spcPts val="900"/>
              </a:spcBef>
              <a:spcAft>
                <a:spcPts val="0"/>
              </a:spcAft>
              <a:buClr>
                <a:srgbClr val="262626"/>
              </a:buClr>
              <a:buSzPts val="2400"/>
              <a:buNone/>
            </a:pPr>
            <a:r>
              <a:t/>
            </a:r>
            <a:endParaRPr sz="2400">
              <a:solidFill>
                <a:srgbClr val="1F1F1F"/>
              </a:solidFill>
              <a:latin typeface="Roboto"/>
              <a:ea typeface="Roboto"/>
              <a:cs typeface="Roboto"/>
              <a:sym typeface="Roboto"/>
            </a:endParaRPr>
          </a:p>
          <a:p>
            <a:pPr indent="0" lvl="0" marL="0" rtl="0" algn="l">
              <a:lnSpc>
                <a:spcPct val="100000"/>
              </a:lnSpc>
              <a:spcBef>
                <a:spcPts val="900"/>
              </a:spcBef>
              <a:spcAft>
                <a:spcPts val="0"/>
              </a:spcAft>
              <a:buClr>
                <a:srgbClr val="262626"/>
              </a:buClr>
              <a:buSzPts val="2400"/>
              <a:buNone/>
            </a:pPr>
            <a:r>
              <a:rPr b="1" lang="en-US" sz="2400">
                <a:solidFill>
                  <a:srgbClr val="0C343D"/>
                </a:solidFill>
                <a:latin typeface="Roboto"/>
                <a:ea typeface="Roboto"/>
                <a:cs typeface="Roboto"/>
                <a:sym typeface="Roboto"/>
              </a:rPr>
              <a:t>Best Model:</a:t>
            </a:r>
            <a:endParaRPr b="1" sz="2400">
              <a:solidFill>
                <a:srgbClr val="0C343D"/>
              </a:solidFill>
              <a:latin typeface="Roboto"/>
              <a:ea typeface="Roboto"/>
              <a:cs typeface="Roboto"/>
              <a:sym typeface="Roboto"/>
            </a:endParaRPr>
          </a:p>
          <a:p>
            <a:pPr indent="0" lvl="0" marL="0" rtl="0" algn="l">
              <a:lnSpc>
                <a:spcPct val="100000"/>
              </a:lnSpc>
              <a:spcBef>
                <a:spcPts val="900"/>
              </a:spcBef>
              <a:spcAft>
                <a:spcPts val="0"/>
              </a:spcAft>
              <a:buClr>
                <a:srgbClr val="262626"/>
              </a:buClr>
              <a:buSzPts val="2000"/>
              <a:buNone/>
            </a:pPr>
            <a:r>
              <a:rPr b="1" lang="en-US" sz="2000">
                <a:solidFill>
                  <a:srgbClr val="1F1F1F"/>
                </a:solidFill>
                <a:latin typeface="Arial"/>
                <a:ea typeface="Arial"/>
                <a:cs typeface="Arial"/>
                <a:sym typeface="Arial"/>
              </a:rPr>
              <a:t>       </a:t>
            </a:r>
            <a:r>
              <a:rPr b="1" lang="en-US" sz="2000">
                <a:solidFill>
                  <a:srgbClr val="0C343D"/>
                </a:solidFill>
                <a:latin typeface="Arial"/>
                <a:ea typeface="Arial"/>
                <a:cs typeface="Arial"/>
                <a:sym typeface="Arial"/>
              </a:rPr>
              <a:t>Random Forest Regression</a:t>
            </a:r>
            <a:r>
              <a:rPr lang="en-US" sz="2000">
                <a:solidFill>
                  <a:srgbClr val="1F1F1F"/>
                </a:solidFill>
                <a:latin typeface="Arial"/>
                <a:ea typeface="Arial"/>
                <a:cs typeface="Arial"/>
                <a:sym typeface="Arial"/>
              </a:rPr>
              <a:t> model gave us highest accuracy with less errors. </a:t>
            </a:r>
            <a:endParaRPr sz="20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2024-11-12T05:39:23Z</dcterms:created>
</cp:coreProperties>
</file>