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 slaj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r-Latn-RS"/>
              <a:t>Kliknite da biste uredili stil podnaslova mastera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6ABB-B2D7-427C-8A46-9E1C28E4AD27}" type="datetimeFigureOut">
              <a:rPr lang="sr-Latn-RS" smtClean="0"/>
              <a:t>11.10.2021.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F82E-D455-400B-9522-95114E65919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7192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r-Latn-RS"/>
              <a:t>Kliknite na ikonu da dodate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6ABB-B2D7-427C-8A46-9E1C28E4AD27}" type="datetimeFigureOut">
              <a:rPr lang="sr-Latn-RS" smtClean="0"/>
              <a:t>11.10.2021.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F82E-D455-400B-9522-95114E65919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4052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nat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6ABB-B2D7-427C-8A46-9E1C28E4AD27}" type="datetimeFigureOut">
              <a:rPr lang="sr-Latn-RS" smtClean="0"/>
              <a:t>11.10.2021.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F82E-D455-400B-9522-95114E65919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99161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r-Latn-RS"/>
              <a:t>Kliknite da biste uredili stilove teksta mastera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6ABB-B2D7-427C-8A46-9E1C28E4AD27}" type="datetimeFigureOut">
              <a:rPr lang="sr-Latn-RS" smtClean="0"/>
              <a:t>11.10.2021.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F82E-D455-400B-9522-95114E659194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05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a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6ABB-B2D7-427C-8A46-9E1C28E4AD27}" type="datetimeFigureOut">
              <a:rPr lang="sr-Latn-RS" smtClean="0"/>
              <a:t>11.10.2021.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F82E-D455-400B-9522-95114E65919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94040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6ABB-B2D7-427C-8A46-9E1C28E4AD27}" type="datetimeFigureOut">
              <a:rPr lang="sr-Latn-RS" smtClean="0"/>
              <a:t>11.10.2021.</a:t>
            </a:fld>
            <a:endParaRPr lang="sr-Latn-R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F82E-D455-400B-9522-95114E65919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44908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e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r-Latn-RS"/>
              <a:t>Kliknite na ikonu da dodate sliku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r-Latn-RS"/>
              <a:t>Kliknite na ikonu da dodate sliku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r-Latn-RS"/>
              <a:t>Kliknite na ikonu da dodate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6ABB-B2D7-427C-8A46-9E1C28E4AD27}" type="datetimeFigureOut">
              <a:rPr lang="sr-Latn-RS" smtClean="0"/>
              <a:t>11.10.2021.</a:t>
            </a:fld>
            <a:endParaRPr lang="sr-Latn-R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F82E-D455-400B-9522-95114E65919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33623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6ABB-B2D7-427C-8A46-9E1C28E4AD27}" type="datetimeFigureOut">
              <a:rPr lang="sr-Latn-RS" smtClean="0"/>
              <a:t>11.10.2021.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F82E-D455-400B-9522-95114E65919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47565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6ABB-B2D7-427C-8A46-9E1C28E4AD27}" type="datetimeFigureOut">
              <a:rPr lang="sr-Latn-RS" smtClean="0"/>
              <a:t>11.10.2021.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F82E-D455-400B-9522-95114E65919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0384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6ABB-B2D7-427C-8A46-9E1C28E4AD27}" type="datetimeFigureOut">
              <a:rPr lang="sr-Latn-RS" smtClean="0"/>
              <a:t>11.10.2021.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F82E-D455-400B-9522-95114E65919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0424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6ABB-B2D7-427C-8A46-9E1C28E4AD27}" type="datetimeFigureOut">
              <a:rPr lang="sr-Latn-RS" smtClean="0"/>
              <a:t>11.10.2021.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F82E-D455-400B-9522-95114E65919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9734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6ABB-B2D7-427C-8A46-9E1C28E4AD27}" type="datetimeFigureOut">
              <a:rPr lang="sr-Latn-RS" smtClean="0"/>
              <a:t>11.10.2021.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F82E-D455-400B-9522-95114E65919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6019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6ABB-B2D7-427C-8A46-9E1C28E4AD27}" type="datetimeFigureOut">
              <a:rPr lang="sr-Latn-RS" smtClean="0"/>
              <a:t>11.10.2021.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F82E-D455-400B-9522-95114E65919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467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6ABB-B2D7-427C-8A46-9E1C28E4AD27}" type="datetimeFigureOut">
              <a:rPr lang="sr-Latn-RS" smtClean="0"/>
              <a:t>11.10.2021.</a:t>
            </a:fld>
            <a:endParaRPr lang="sr-Latn-R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F82E-D455-400B-9522-95114E65919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0534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6ABB-B2D7-427C-8A46-9E1C28E4AD27}" type="datetimeFigureOut">
              <a:rPr lang="sr-Latn-RS" smtClean="0"/>
              <a:t>11.10.2021.</a:t>
            </a:fld>
            <a:endParaRPr lang="sr-Latn-R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F82E-D455-400B-9522-95114E65919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4344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6ABB-B2D7-427C-8A46-9E1C28E4AD27}" type="datetimeFigureOut">
              <a:rPr lang="sr-Latn-RS" smtClean="0"/>
              <a:t>11.10.2021.</a:t>
            </a:fld>
            <a:endParaRPr lang="sr-Latn-R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F82E-D455-400B-9522-95114E65919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323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r-Latn-RS"/>
              <a:t>Kliknite na ikonu da dodate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6ABB-B2D7-427C-8A46-9E1C28E4AD27}" type="datetimeFigureOut">
              <a:rPr lang="sr-Latn-RS" smtClean="0"/>
              <a:t>11.10.2021.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F82E-D455-400B-9522-95114E65919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8392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276ABB-B2D7-427C-8A46-9E1C28E4AD27}" type="datetimeFigureOut">
              <a:rPr lang="sr-Latn-RS" smtClean="0"/>
              <a:t>11.10.2021.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8F82E-D455-400B-9522-95114E65919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66082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77C8568-4B09-4680-8C16-1F700868C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z="4000" dirty="0"/>
              <a:t>Problem kvadrata i pravougaonika kao suptilan prekršaj </a:t>
            </a:r>
            <a:r>
              <a:rPr lang="sr-Latn-RS" sz="4000" dirty="0" err="1"/>
              <a:t>Liskov</a:t>
            </a:r>
            <a:r>
              <a:rPr lang="sr-Latn-RS" sz="4000" dirty="0"/>
              <a:t> principa 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1DE31BC-3B7E-4EBF-B0FE-F9B416712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Uroš </a:t>
            </a:r>
            <a:r>
              <a:rPr lang="sr-Latn-RS"/>
              <a:t>maleš</a:t>
            </a:r>
          </a:p>
        </p:txBody>
      </p:sp>
    </p:spTree>
    <p:extLst>
      <p:ext uri="{BB962C8B-B14F-4D97-AF65-F5344CB8AC3E}">
        <p14:creationId xmlns:p14="http://schemas.microsoft.com/office/powerpoint/2010/main" val="60127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902FE5-34EE-436B-8887-6809FE72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Suptilno</a:t>
            </a:r>
            <a:r>
              <a:rPr lang="en-US" dirty="0"/>
              <a:t> </a:t>
            </a:r>
            <a:r>
              <a:rPr lang="en-US" dirty="0" err="1"/>
              <a:t>kr</a:t>
            </a:r>
            <a:r>
              <a:rPr lang="sr-Latn-RS" dirty="0" err="1"/>
              <a:t>šenje</a:t>
            </a:r>
            <a:r>
              <a:rPr lang="sr-Latn-RS" dirty="0"/>
              <a:t> LSP – problem kvadrata i pravougaonika 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A9E9749-E85E-4E20-A133-0C0A3FB4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err="1"/>
              <a:t>void</a:t>
            </a:r>
            <a:r>
              <a:rPr lang="sr-Latn-RS" dirty="0"/>
              <a:t> </a:t>
            </a:r>
            <a:r>
              <a:rPr lang="sr-Latn-RS" dirty="0" err="1"/>
              <a:t>FunkcijaKojaRusiLSP</a:t>
            </a:r>
            <a:r>
              <a:rPr lang="sr-Latn-RS" dirty="0"/>
              <a:t>(Pravougaonik&amp; R)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    </a:t>
            </a:r>
            <a:r>
              <a:rPr lang="sr-Latn-RS" dirty="0" err="1"/>
              <a:t>R.PostaviSirinu</a:t>
            </a:r>
            <a:r>
              <a:rPr lang="sr-Latn-RS" dirty="0"/>
              <a:t>(2);</a:t>
            </a:r>
          </a:p>
          <a:p>
            <a:r>
              <a:rPr lang="sr-Latn-RS" dirty="0"/>
              <a:t>    </a:t>
            </a:r>
            <a:r>
              <a:rPr lang="sr-Latn-RS" dirty="0" err="1"/>
              <a:t>R.PostaviVisinu</a:t>
            </a:r>
            <a:r>
              <a:rPr lang="sr-Latn-RS" dirty="0"/>
              <a:t>(3);</a:t>
            </a:r>
          </a:p>
          <a:p>
            <a:r>
              <a:rPr lang="sr-Latn-RS" dirty="0"/>
              <a:t>    </a:t>
            </a:r>
            <a:r>
              <a:rPr lang="sr-Latn-RS" dirty="0" err="1"/>
              <a:t>assert</a:t>
            </a:r>
            <a:r>
              <a:rPr lang="sr-Latn-RS" dirty="0"/>
              <a:t>((</a:t>
            </a:r>
            <a:r>
              <a:rPr lang="sr-Latn-RS" dirty="0" err="1"/>
              <a:t>R.DajSirinu</a:t>
            </a:r>
            <a:r>
              <a:rPr lang="sr-Latn-RS" dirty="0"/>
              <a:t>() * </a:t>
            </a:r>
            <a:r>
              <a:rPr lang="sr-Latn-RS" dirty="0" err="1"/>
              <a:t>R.DajVisinu</a:t>
            </a:r>
            <a:r>
              <a:rPr lang="sr-Latn-RS" dirty="0"/>
              <a:t>()) == 6);</a:t>
            </a:r>
          </a:p>
          <a:p>
            <a:r>
              <a:rPr lang="sr-Latn-RS" dirty="0"/>
              <a:t>}</a:t>
            </a:r>
            <a:endParaRPr lang="en-US" dirty="0"/>
          </a:p>
          <a:p>
            <a:r>
              <a:rPr lang="en-US" dirty="0"/>
              <a:t>Ova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sr-Latn-RS" dirty="0"/>
              <a:t>savršeno dobro ako je R objekat klase Pravougaonik, međutim, daje </a:t>
            </a:r>
            <a:r>
              <a:rPr lang="sr-Latn-RS" dirty="0" err="1"/>
              <a:t>assertion</a:t>
            </a:r>
            <a:r>
              <a:rPr lang="sr-Latn-RS" dirty="0"/>
              <a:t> </a:t>
            </a:r>
            <a:r>
              <a:rPr lang="sr-Latn-RS" dirty="0" err="1"/>
              <a:t>error</a:t>
            </a:r>
            <a:r>
              <a:rPr lang="sr-Latn-RS" dirty="0"/>
              <a:t> ako je R objekat klase Kvadrat. Dakle, ova funkcija ruši LSP princip, pa samim tim naš veoma intuitivan model ne ispunjava LSP princip. </a:t>
            </a:r>
          </a:p>
        </p:txBody>
      </p:sp>
    </p:spTree>
    <p:extLst>
      <p:ext uri="{BB962C8B-B14F-4D97-AF65-F5344CB8AC3E}">
        <p14:creationId xmlns:p14="http://schemas.microsoft.com/office/powerpoint/2010/main" val="228248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902FE5-34EE-436B-8887-6809FE72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Suptilno</a:t>
            </a:r>
            <a:r>
              <a:rPr lang="en-US" dirty="0"/>
              <a:t> </a:t>
            </a:r>
            <a:r>
              <a:rPr lang="en-US" dirty="0" err="1"/>
              <a:t>kr</a:t>
            </a:r>
            <a:r>
              <a:rPr lang="sr-Latn-RS" dirty="0" err="1"/>
              <a:t>šenje</a:t>
            </a:r>
            <a:r>
              <a:rPr lang="sr-Latn-RS" dirty="0"/>
              <a:t> LSP – problem kvadrata i pravougaonika 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A9E9749-E85E-4E20-A133-0C0A3FB4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Dakle, kvadrat jeste pravougaonik, ali objekat kvadrat nije isto što i objekat pravougaonik – zato što ponašanje objekta kvadrata nije isto što i ponašanje objekta pravougaonika (programer je, u funkciji </a:t>
            </a:r>
            <a:r>
              <a:rPr lang="sr-Latn-RS" dirty="0" err="1"/>
              <a:t>FunkcijaKojaRusiLSP</a:t>
            </a:r>
            <a:r>
              <a:rPr lang="sr-Latn-RS" dirty="0"/>
              <a:t> indirektno pretpostavio da menjanje visine pravougaonika </a:t>
            </a:r>
            <a:r>
              <a:rPr lang="sr-Latn-RS" b="1" dirty="0"/>
              <a:t>ne utiče </a:t>
            </a:r>
            <a:r>
              <a:rPr lang="sr-Latn-RS" dirty="0"/>
              <a:t>na menjanje njegove širine, zato je </a:t>
            </a:r>
            <a:r>
              <a:rPr lang="sr-Latn-RS" dirty="0" err="1"/>
              <a:t>assert</a:t>
            </a:r>
            <a:r>
              <a:rPr lang="sr-Latn-RS" dirty="0"/>
              <a:t> u tom slučaju ispunjen, dok za kvadrat važi suprotno – menjanje visine kvadrata </a:t>
            </a:r>
            <a:r>
              <a:rPr lang="sr-Latn-RS" b="1" dirty="0"/>
              <a:t>utiče </a:t>
            </a:r>
            <a:r>
              <a:rPr lang="sr-Latn-RS" dirty="0"/>
              <a:t>na menjanje njegove širine; jednaki su).</a:t>
            </a:r>
          </a:p>
          <a:p>
            <a:r>
              <a:rPr lang="sr-Latn-RS" dirty="0"/>
              <a:t>Zaključak: Validnost modela ne zavisi samo od njega samog, posmatranog u izolaciji, već zavisi i od interakcije sa </a:t>
            </a:r>
            <a:r>
              <a:rPr lang="sr-Latn-RS"/>
              <a:t>njegovim klijentima.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8578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A7037E6-CA30-4D56-9F61-FD47C89A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Open – </a:t>
            </a:r>
            <a:r>
              <a:rPr lang="sr-Latn-RS" dirty="0" err="1"/>
              <a:t>Closed</a:t>
            </a:r>
            <a:r>
              <a:rPr lang="sr-Latn-RS" dirty="0"/>
              <a:t> princip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4D7E2CFD-A26E-4040-8DD1-E8B7F880C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- Entiteti u programu (klase, funkcije itd.) treba da budu otvoreni (</a:t>
            </a:r>
            <a:r>
              <a:rPr lang="sr-Latn-RS" dirty="0" err="1"/>
              <a:t>open</a:t>
            </a:r>
            <a:r>
              <a:rPr lang="sr-Latn-RS" dirty="0"/>
              <a:t>) za proširenje, a zatvoreni (</a:t>
            </a:r>
            <a:r>
              <a:rPr lang="sr-Latn-RS" dirty="0" err="1"/>
              <a:t>closed</a:t>
            </a:r>
            <a:r>
              <a:rPr lang="sr-Latn-RS" dirty="0"/>
              <a:t>) za modifikaciju.</a:t>
            </a:r>
          </a:p>
          <a:p>
            <a:r>
              <a:rPr lang="sr-Latn-RS" dirty="0"/>
              <a:t>- Dakle, drugim rečima, unapređenje koda se vrši dodavanjem novih funkcionalnosti, a ne modifikovanjem starih. </a:t>
            </a:r>
          </a:p>
          <a:p>
            <a:r>
              <a:rPr lang="sr-Latn-RS" dirty="0"/>
              <a:t>- Mehanizmi koji omogućavaju da se ovaj princip ispoštuje su apstrakcija i </a:t>
            </a:r>
            <a:r>
              <a:rPr lang="sr-Latn-RS" dirty="0" err="1"/>
              <a:t>polimorfizam</a:t>
            </a:r>
            <a:r>
              <a:rPr lang="sr-Latn-RS" dirty="0"/>
              <a:t>, a njih dodatno omogućava mehanizam nasleđivanja (preko nasleđivanja definišemo izvedene klase koje podležu pravilima </a:t>
            </a:r>
            <a:r>
              <a:rPr lang="sr-Latn-RS" dirty="0" err="1"/>
              <a:t>polimorfizma</a:t>
            </a:r>
            <a:r>
              <a:rPr lang="sr-Latn-RS" dirty="0"/>
              <a:t> kog realizuju virtuelne funkcije u osnovnoj klasi). </a:t>
            </a:r>
          </a:p>
          <a:p>
            <a:r>
              <a:rPr lang="sr-Latn-RS" dirty="0"/>
              <a:t>- U ovoj prezentaciji dajemo primer klasa za koje bismo intuitivno rekli da jedna nasleđuje drugu, a što će ispasti da se kosi s gorepomenutim principom. </a:t>
            </a:r>
          </a:p>
        </p:txBody>
      </p:sp>
    </p:spTree>
    <p:extLst>
      <p:ext uri="{BB962C8B-B14F-4D97-AF65-F5344CB8AC3E}">
        <p14:creationId xmlns:p14="http://schemas.microsoft.com/office/powerpoint/2010/main" val="199980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A9714D-3D30-4736-BEFF-721788F8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Liskov</a:t>
            </a:r>
            <a:r>
              <a:rPr lang="sr-Latn-RS" dirty="0"/>
              <a:t> </a:t>
            </a:r>
            <a:r>
              <a:rPr lang="sr-Latn-RS" dirty="0" err="1"/>
              <a:t>Substituion</a:t>
            </a:r>
            <a:r>
              <a:rPr lang="sr-Latn-RS" dirty="0"/>
              <a:t> </a:t>
            </a:r>
            <a:r>
              <a:rPr lang="sr-Latn-RS" dirty="0" err="1"/>
              <a:t>Principle</a:t>
            </a:r>
            <a:r>
              <a:rPr lang="sr-Latn-RS" dirty="0"/>
              <a:t> (LSP) sledi iz Open – </a:t>
            </a:r>
            <a:r>
              <a:rPr lang="sr-Latn-RS" dirty="0" err="1"/>
              <a:t>Closed</a:t>
            </a:r>
            <a:r>
              <a:rPr lang="sr-Latn-RS" dirty="0"/>
              <a:t> principa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B0E3A7A0-C8AD-4E93-AF5F-EF882C091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- Zašto je ovo tačno? Zašto bi ovo dokazivali?</a:t>
            </a:r>
          </a:p>
          <a:p>
            <a:r>
              <a:rPr lang="sr-Latn-RS" dirty="0"/>
              <a:t>- (Ideja dokaza) Recimo da postoji neka funkcija koja krši LSP; ta funkcija pristupa elementima osnovne klase, ali, zbog pretpostavke da je LSP prekršen, ne može „bez razmišljanja“ pristupati objektima izvedenih klasa, dakle sad pristup ne zavisi isključivo od osnovne, već i od izvedenih klasa. Samim tim, ukoliko bi želeli dodati novu izvedenu klasu, funkcija bi zavisila i od nje, pa bismo je morali modifikovati. Dakle, morali bismo modifikovati „staru“ funkciju da bismo dobili „novu“ izvedenu klasu – a to krši Open – </a:t>
            </a:r>
            <a:r>
              <a:rPr lang="sr-Latn-RS" dirty="0" err="1"/>
              <a:t>Closed</a:t>
            </a:r>
            <a:r>
              <a:rPr lang="sr-Latn-RS" dirty="0"/>
              <a:t> </a:t>
            </a:r>
            <a:r>
              <a:rPr lang="sr-Latn-RS" dirty="0" err="1"/>
              <a:t>principle</a:t>
            </a:r>
            <a:r>
              <a:rPr lang="sr-Latn-RS" dirty="0"/>
              <a:t>, po njegovoj definiciji. Sada iz zakona </a:t>
            </a:r>
            <a:r>
              <a:rPr lang="sr-Latn-RS" dirty="0" err="1"/>
              <a:t>kontrapozicije</a:t>
            </a:r>
            <a:r>
              <a:rPr lang="sr-Latn-RS" dirty="0"/>
              <a:t> dobijamo željeno tvrđenje. </a:t>
            </a:r>
          </a:p>
        </p:txBody>
      </p:sp>
    </p:spTree>
    <p:extLst>
      <p:ext uri="{BB962C8B-B14F-4D97-AF65-F5344CB8AC3E}">
        <p14:creationId xmlns:p14="http://schemas.microsoft.com/office/powerpoint/2010/main" val="235799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4B6E07-6CE0-4C3B-9826-1EB2A446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Eksplicitno kršenje LSP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0E6DAF5-26C2-47FB-914B-07CF55779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void</a:t>
            </a:r>
            <a:r>
              <a:rPr lang="sr-Latn-RS" dirty="0"/>
              <a:t> </a:t>
            </a:r>
            <a:r>
              <a:rPr lang="sr-Latn-RS" dirty="0" err="1"/>
              <a:t>ZakaziRezervaciju</a:t>
            </a:r>
            <a:r>
              <a:rPr lang="sr-Latn-RS" dirty="0"/>
              <a:t>(</a:t>
            </a:r>
            <a:r>
              <a:rPr lang="sr-Latn-RS" dirty="0" err="1"/>
              <a:t>const</a:t>
            </a:r>
            <a:r>
              <a:rPr lang="sr-Latn-RS" dirty="0"/>
              <a:t> Rezervacija&amp; R)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    </a:t>
            </a:r>
            <a:r>
              <a:rPr lang="sr-Latn-RS" dirty="0" err="1"/>
              <a:t>if</a:t>
            </a:r>
            <a:r>
              <a:rPr lang="sr-Latn-RS" dirty="0"/>
              <a:t>(tip(R) == tip(</a:t>
            </a:r>
            <a:r>
              <a:rPr lang="sr-Latn-RS" dirty="0" err="1"/>
              <a:t>NocnaRezervacija</a:t>
            </a:r>
            <a:r>
              <a:rPr lang="sr-Latn-RS" dirty="0"/>
              <a:t>))</a:t>
            </a:r>
          </a:p>
          <a:p>
            <a:r>
              <a:rPr lang="sr-Latn-RS" dirty="0"/>
              <a:t>       </a:t>
            </a:r>
            <a:r>
              <a:rPr lang="sr-Latn-RS" dirty="0" err="1"/>
              <a:t>ZakaziNocnu</a:t>
            </a:r>
            <a:r>
              <a:rPr lang="sr-Latn-RS" dirty="0"/>
              <a:t>(R);</a:t>
            </a:r>
          </a:p>
          <a:p>
            <a:r>
              <a:rPr lang="sr-Latn-RS" dirty="0"/>
              <a:t>    </a:t>
            </a:r>
            <a:r>
              <a:rPr lang="sr-Latn-RS" dirty="0" err="1"/>
              <a:t>else</a:t>
            </a:r>
            <a:r>
              <a:rPr lang="sr-Latn-RS" dirty="0"/>
              <a:t> </a:t>
            </a:r>
            <a:r>
              <a:rPr lang="sr-Latn-RS" dirty="0" err="1"/>
              <a:t>if</a:t>
            </a:r>
            <a:r>
              <a:rPr lang="sr-Latn-RS" dirty="0"/>
              <a:t>(tip(R) == tip(</a:t>
            </a:r>
            <a:r>
              <a:rPr lang="sr-Latn-RS" dirty="0" err="1"/>
              <a:t>DnevnaRezervacija</a:t>
            </a:r>
            <a:r>
              <a:rPr lang="sr-Latn-RS" dirty="0"/>
              <a:t>))</a:t>
            </a:r>
          </a:p>
          <a:p>
            <a:r>
              <a:rPr lang="sr-Latn-RS" dirty="0"/>
              <a:t>       </a:t>
            </a:r>
            <a:r>
              <a:rPr lang="sr-Latn-RS" dirty="0" err="1"/>
              <a:t>ZakaziDnevnu</a:t>
            </a:r>
            <a:r>
              <a:rPr lang="sr-Latn-RS" dirty="0"/>
              <a:t>(R); </a:t>
            </a:r>
          </a:p>
          <a:p>
            <a:r>
              <a:rPr lang="sr-Latn-RS" dirty="0"/>
              <a:t>}</a:t>
            </a:r>
          </a:p>
          <a:p>
            <a:r>
              <a:rPr lang="sr-Latn-RS" dirty="0"/>
              <a:t>- Ovde funkcija </a:t>
            </a:r>
            <a:r>
              <a:rPr lang="sr-Latn-RS" dirty="0" err="1"/>
              <a:t>ZakaziRezervaciju</a:t>
            </a:r>
            <a:r>
              <a:rPr lang="sr-Latn-RS" dirty="0"/>
              <a:t> ne poštuje LSP jer mora da „razmišlja“ o izvedenim klasama klase Rezervacija (i dakle, da se modifikuje ukoliko dodamo novu – ilustracija prethodnog slajda). </a:t>
            </a:r>
          </a:p>
        </p:txBody>
      </p:sp>
    </p:spTree>
    <p:extLst>
      <p:ext uri="{BB962C8B-B14F-4D97-AF65-F5344CB8AC3E}">
        <p14:creationId xmlns:p14="http://schemas.microsoft.com/office/powerpoint/2010/main" val="19701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902FE5-34EE-436B-8887-6809FE72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Suptilno</a:t>
            </a:r>
            <a:r>
              <a:rPr lang="en-US" dirty="0"/>
              <a:t> </a:t>
            </a:r>
            <a:r>
              <a:rPr lang="en-US" dirty="0" err="1"/>
              <a:t>kr</a:t>
            </a:r>
            <a:r>
              <a:rPr lang="sr-Latn-RS" dirty="0" err="1"/>
              <a:t>šenje</a:t>
            </a:r>
            <a:r>
              <a:rPr lang="sr-Latn-RS" dirty="0"/>
              <a:t> LSP – problem kvadrata i pravougaonika 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A9E9749-E85E-4E20-A133-0C0A3FB4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err="1"/>
              <a:t>class</a:t>
            </a:r>
            <a:r>
              <a:rPr lang="sr-Latn-RS" dirty="0"/>
              <a:t> Pravougaonik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    </a:t>
            </a:r>
            <a:r>
              <a:rPr lang="sr-Latn-RS" dirty="0" err="1"/>
              <a:t>public</a:t>
            </a:r>
            <a:r>
              <a:rPr lang="sr-Latn-RS" dirty="0"/>
              <a:t>:</a:t>
            </a:r>
          </a:p>
          <a:p>
            <a:r>
              <a:rPr lang="sr-Latn-RS" dirty="0"/>
              <a:t>        </a:t>
            </a:r>
            <a:r>
              <a:rPr lang="sr-Latn-RS" dirty="0" err="1"/>
              <a:t>void</a:t>
            </a:r>
            <a:r>
              <a:rPr lang="sr-Latn-RS" dirty="0"/>
              <a:t> </a:t>
            </a:r>
            <a:r>
              <a:rPr lang="sr-Latn-RS" dirty="0" err="1"/>
              <a:t>PostaviSirinu</a:t>
            </a:r>
            <a:r>
              <a:rPr lang="sr-Latn-RS" dirty="0"/>
              <a:t>(</a:t>
            </a:r>
            <a:r>
              <a:rPr lang="sr-Latn-RS" dirty="0" err="1"/>
              <a:t>double</a:t>
            </a:r>
            <a:r>
              <a:rPr lang="sr-Latn-RS" dirty="0"/>
              <a:t> w){</a:t>
            </a:r>
            <a:r>
              <a:rPr lang="sr-Latn-RS" dirty="0" err="1"/>
              <a:t>sirina</a:t>
            </a:r>
            <a:r>
              <a:rPr lang="sr-Latn-RS" dirty="0"/>
              <a:t>=w;}</a:t>
            </a:r>
          </a:p>
          <a:p>
            <a:r>
              <a:rPr lang="sr-Latn-RS" dirty="0"/>
              <a:t>        </a:t>
            </a:r>
            <a:r>
              <a:rPr lang="sr-Latn-RS" dirty="0" err="1"/>
              <a:t>void</a:t>
            </a:r>
            <a:r>
              <a:rPr lang="sr-Latn-RS" dirty="0"/>
              <a:t> </a:t>
            </a:r>
            <a:r>
              <a:rPr lang="sr-Latn-RS" dirty="0" err="1"/>
              <a:t>PostaviVisinu</a:t>
            </a:r>
            <a:r>
              <a:rPr lang="sr-Latn-RS" dirty="0"/>
              <a:t>(</a:t>
            </a:r>
            <a:r>
              <a:rPr lang="sr-Latn-RS" dirty="0" err="1"/>
              <a:t>double</a:t>
            </a:r>
            <a:r>
              <a:rPr lang="sr-Latn-RS" dirty="0"/>
              <a:t> h){visina=h;}</a:t>
            </a:r>
          </a:p>
          <a:p>
            <a:r>
              <a:rPr lang="sr-Latn-RS" dirty="0"/>
              <a:t>        </a:t>
            </a:r>
            <a:r>
              <a:rPr lang="sr-Latn-RS" dirty="0" err="1"/>
              <a:t>double</a:t>
            </a:r>
            <a:r>
              <a:rPr lang="sr-Latn-RS" dirty="0"/>
              <a:t> </a:t>
            </a:r>
            <a:r>
              <a:rPr lang="sr-Latn-RS" dirty="0" err="1"/>
              <a:t>DajSirinu</a:t>
            </a:r>
            <a:r>
              <a:rPr lang="sr-Latn-RS" dirty="0"/>
              <a:t>(){</a:t>
            </a:r>
            <a:r>
              <a:rPr lang="sr-Latn-RS" dirty="0" err="1"/>
              <a:t>return</a:t>
            </a:r>
            <a:r>
              <a:rPr lang="sr-Latn-RS" dirty="0"/>
              <a:t> </a:t>
            </a:r>
            <a:r>
              <a:rPr lang="sr-Latn-RS" dirty="0" err="1"/>
              <a:t>sirina</a:t>
            </a:r>
            <a:r>
              <a:rPr lang="sr-Latn-RS" dirty="0"/>
              <a:t>;}</a:t>
            </a:r>
          </a:p>
          <a:p>
            <a:r>
              <a:rPr lang="sr-Latn-RS" dirty="0"/>
              <a:t>        </a:t>
            </a:r>
            <a:r>
              <a:rPr lang="sr-Latn-RS" dirty="0" err="1"/>
              <a:t>double</a:t>
            </a:r>
            <a:r>
              <a:rPr lang="sr-Latn-RS" dirty="0"/>
              <a:t> </a:t>
            </a:r>
            <a:r>
              <a:rPr lang="sr-Latn-RS" dirty="0" err="1"/>
              <a:t>DajVisinu</a:t>
            </a:r>
            <a:r>
              <a:rPr lang="sr-Latn-RS" dirty="0"/>
              <a:t>(){</a:t>
            </a:r>
            <a:r>
              <a:rPr lang="sr-Latn-RS" dirty="0" err="1"/>
              <a:t>return</a:t>
            </a:r>
            <a:r>
              <a:rPr lang="sr-Latn-RS" dirty="0"/>
              <a:t> visina;}</a:t>
            </a:r>
          </a:p>
          <a:p>
            <a:r>
              <a:rPr lang="sr-Latn-RS" dirty="0"/>
              <a:t>    </a:t>
            </a:r>
            <a:r>
              <a:rPr lang="sr-Latn-RS" dirty="0" err="1"/>
              <a:t>private</a:t>
            </a:r>
            <a:r>
              <a:rPr lang="sr-Latn-RS" dirty="0"/>
              <a:t>:</a:t>
            </a:r>
          </a:p>
          <a:p>
            <a:r>
              <a:rPr lang="sr-Latn-RS" dirty="0"/>
              <a:t>        </a:t>
            </a:r>
            <a:r>
              <a:rPr lang="sr-Latn-RS" dirty="0" err="1"/>
              <a:t>double</a:t>
            </a:r>
            <a:r>
              <a:rPr lang="sr-Latn-RS" dirty="0"/>
              <a:t> </a:t>
            </a:r>
            <a:r>
              <a:rPr lang="sr-Latn-RS" dirty="0" err="1"/>
              <a:t>sirina</a:t>
            </a:r>
            <a:r>
              <a:rPr lang="sr-Latn-RS" dirty="0"/>
              <a:t>;</a:t>
            </a:r>
          </a:p>
          <a:p>
            <a:r>
              <a:rPr lang="sr-Latn-RS" dirty="0"/>
              <a:t>        </a:t>
            </a:r>
            <a:r>
              <a:rPr lang="sr-Latn-RS" dirty="0" err="1"/>
              <a:t>double</a:t>
            </a:r>
            <a:r>
              <a:rPr lang="sr-Latn-RS" dirty="0"/>
              <a:t> visina;</a:t>
            </a:r>
          </a:p>
          <a:p>
            <a:r>
              <a:rPr lang="sr-Latn-R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3688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902FE5-34EE-436B-8887-6809FE72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Suptilno</a:t>
            </a:r>
            <a:r>
              <a:rPr lang="en-US" dirty="0"/>
              <a:t> </a:t>
            </a:r>
            <a:r>
              <a:rPr lang="en-US" dirty="0" err="1"/>
              <a:t>kr</a:t>
            </a:r>
            <a:r>
              <a:rPr lang="sr-Latn-RS" dirty="0" err="1"/>
              <a:t>šenje</a:t>
            </a:r>
            <a:r>
              <a:rPr lang="sr-Latn-RS" dirty="0"/>
              <a:t> LSP – problem kvadrata i pravougaonika 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A9E9749-E85E-4E20-A133-0C0A3FB4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Problemi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bismo</a:t>
            </a:r>
            <a:r>
              <a:rPr lang="en-US" dirty="0"/>
              <a:t> </a:t>
            </a:r>
            <a:r>
              <a:rPr lang="en-US" dirty="0" err="1"/>
              <a:t>rekli</a:t>
            </a:r>
            <a:r>
              <a:rPr lang="en-US" dirty="0"/>
              <a:t> da je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Kvadrat</a:t>
            </a:r>
            <a:r>
              <a:rPr lang="en-US" dirty="0"/>
              <a:t> </a:t>
            </a:r>
            <a:r>
              <a:rPr lang="en-US" dirty="0" err="1"/>
              <a:t>izvedena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Pravougaonik</a:t>
            </a:r>
            <a:r>
              <a:rPr lang="en-US" dirty="0"/>
              <a:t> </a:t>
            </a:r>
            <a:r>
              <a:rPr lang="en-US" dirty="0" err="1"/>
              <a:t>pojavili</a:t>
            </a:r>
            <a:r>
              <a:rPr lang="en-US" dirty="0"/>
              <a:t> bi se </a:t>
            </a:r>
            <a:r>
              <a:rPr lang="en-US" dirty="0" err="1"/>
              <a:t>slede</a:t>
            </a:r>
            <a:r>
              <a:rPr lang="sr-Latn-RS" dirty="0" err="1"/>
              <a:t>ći</a:t>
            </a:r>
            <a:r>
              <a:rPr lang="sr-Latn-RS" dirty="0"/>
              <a:t> problemi:</a:t>
            </a:r>
          </a:p>
          <a:p>
            <a:r>
              <a:rPr lang="sr-Latn-RS" dirty="0"/>
              <a:t>- Memorija (1)</a:t>
            </a:r>
          </a:p>
          <a:p>
            <a:r>
              <a:rPr lang="sr-Latn-RS" dirty="0"/>
              <a:t>- Neprimerene funkcije članice za klasu Kvadrat (2)</a:t>
            </a:r>
            <a:r>
              <a:rPr lang="en-US" dirty="0"/>
              <a:t> </a:t>
            </a:r>
            <a:endParaRPr lang="sr-Latn-RS" dirty="0"/>
          </a:p>
          <a:p>
            <a:r>
              <a:rPr lang="sr-Latn-RS" dirty="0"/>
              <a:t>- Problem (2) rešavamo tako što </a:t>
            </a:r>
            <a:r>
              <a:rPr lang="sr-Latn-RS" dirty="0" err="1"/>
              <a:t>override-ujemo</a:t>
            </a:r>
            <a:r>
              <a:rPr lang="sr-Latn-RS" dirty="0"/>
              <a:t> funkcije </a:t>
            </a:r>
            <a:r>
              <a:rPr lang="sr-Latn-RS" dirty="0" err="1"/>
              <a:t>PostaviSirinu</a:t>
            </a:r>
            <a:r>
              <a:rPr lang="sr-Latn-RS" dirty="0"/>
              <a:t> i </a:t>
            </a:r>
            <a:r>
              <a:rPr lang="sr-Latn-RS" dirty="0" err="1"/>
              <a:t>PostaviVisinu</a:t>
            </a:r>
            <a:r>
              <a:rPr lang="sr-Latn-RS" dirty="0"/>
              <a:t> u okviru klase Kvadrat.  </a:t>
            </a:r>
          </a:p>
        </p:txBody>
      </p:sp>
    </p:spTree>
    <p:extLst>
      <p:ext uri="{BB962C8B-B14F-4D97-AF65-F5344CB8AC3E}">
        <p14:creationId xmlns:p14="http://schemas.microsoft.com/office/powerpoint/2010/main" val="251875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902FE5-34EE-436B-8887-6809FE72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Suptilno</a:t>
            </a:r>
            <a:r>
              <a:rPr lang="en-US" dirty="0"/>
              <a:t> </a:t>
            </a:r>
            <a:r>
              <a:rPr lang="en-US" dirty="0" err="1"/>
              <a:t>kr</a:t>
            </a:r>
            <a:r>
              <a:rPr lang="sr-Latn-RS" dirty="0" err="1"/>
              <a:t>šenje</a:t>
            </a:r>
            <a:r>
              <a:rPr lang="sr-Latn-RS" dirty="0"/>
              <a:t> LSP – problem kvadrata i pravougaonika 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A9E9749-E85E-4E20-A133-0C0A3FB4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err="1"/>
              <a:t>void</a:t>
            </a:r>
            <a:r>
              <a:rPr lang="sr-Latn-RS" dirty="0"/>
              <a:t> Kvadrat::</a:t>
            </a:r>
            <a:r>
              <a:rPr lang="sr-Latn-RS" dirty="0" err="1"/>
              <a:t>PostaviSirinu</a:t>
            </a:r>
            <a:r>
              <a:rPr lang="sr-Latn-RS" dirty="0"/>
              <a:t>(</a:t>
            </a:r>
            <a:r>
              <a:rPr lang="sr-Latn-RS" dirty="0" err="1"/>
              <a:t>double</a:t>
            </a:r>
            <a:r>
              <a:rPr lang="sr-Latn-RS" dirty="0"/>
              <a:t> w)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    Pravougaonik::</a:t>
            </a:r>
            <a:r>
              <a:rPr lang="sr-Latn-RS" dirty="0" err="1"/>
              <a:t>PostaviSirinu</a:t>
            </a:r>
            <a:r>
              <a:rPr lang="sr-Latn-RS" dirty="0"/>
              <a:t>(w);</a:t>
            </a:r>
          </a:p>
          <a:p>
            <a:r>
              <a:rPr lang="sr-Latn-RS" dirty="0"/>
              <a:t>    Pravougaonik::</a:t>
            </a:r>
            <a:r>
              <a:rPr lang="sr-Latn-RS" dirty="0" err="1"/>
              <a:t>PostaviVisinu</a:t>
            </a:r>
            <a:r>
              <a:rPr lang="sr-Latn-RS" dirty="0"/>
              <a:t>(w); </a:t>
            </a:r>
          </a:p>
          <a:p>
            <a:r>
              <a:rPr lang="sr-Latn-RS" dirty="0"/>
              <a:t>}</a:t>
            </a:r>
          </a:p>
          <a:p>
            <a:r>
              <a:rPr lang="sr-Latn-RS" dirty="0" err="1"/>
              <a:t>void</a:t>
            </a:r>
            <a:r>
              <a:rPr lang="sr-Latn-RS" dirty="0"/>
              <a:t> Kvadrat::</a:t>
            </a:r>
            <a:r>
              <a:rPr lang="sr-Latn-RS" dirty="0" err="1"/>
              <a:t>PostaviVisinu</a:t>
            </a:r>
            <a:r>
              <a:rPr lang="sr-Latn-RS" dirty="0"/>
              <a:t>(</a:t>
            </a:r>
            <a:r>
              <a:rPr lang="sr-Latn-RS" dirty="0" err="1"/>
              <a:t>double</a:t>
            </a:r>
            <a:r>
              <a:rPr lang="sr-Latn-RS" dirty="0"/>
              <a:t> h)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    Pravougaonik::</a:t>
            </a:r>
            <a:r>
              <a:rPr lang="sr-Latn-RS" dirty="0" err="1"/>
              <a:t>PostaviSirinu</a:t>
            </a:r>
            <a:r>
              <a:rPr lang="sr-Latn-RS" dirty="0"/>
              <a:t>(h);</a:t>
            </a:r>
          </a:p>
          <a:p>
            <a:r>
              <a:rPr lang="sr-Latn-RS" dirty="0"/>
              <a:t>    Pravougaonik::</a:t>
            </a:r>
            <a:r>
              <a:rPr lang="sr-Latn-RS" dirty="0" err="1"/>
              <a:t>PostaviVisinu</a:t>
            </a:r>
            <a:r>
              <a:rPr lang="sr-Latn-RS" dirty="0"/>
              <a:t>(h);</a:t>
            </a:r>
          </a:p>
          <a:p>
            <a:r>
              <a:rPr lang="sr-Latn-RS" dirty="0"/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04048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902FE5-34EE-436B-8887-6809FE72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Suptilno</a:t>
            </a:r>
            <a:r>
              <a:rPr lang="en-US" dirty="0"/>
              <a:t> </a:t>
            </a:r>
            <a:r>
              <a:rPr lang="en-US" dirty="0" err="1"/>
              <a:t>kr</a:t>
            </a:r>
            <a:r>
              <a:rPr lang="sr-Latn-RS" dirty="0" err="1"/>
              <a:t>šenje</a:t>
            </a:r>
            <a:r>
              <a:rPr lang="sr-Latn-RS" dirty="0"/>
              <a:t> LSP – problem kvadrata i pravougaonika 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A9E9749-E85E-4E20-A133-0C0A3FB4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- Ali, </a:t>
            </a:r>
            <a:r>
              <a:rPr lang="en-US" dirty="0" err="1"/>
              <a:t>javlja</a:t>
            </a:r>
            <a:r>
              <a:rPr lang="en-US" dirty="0"/>
              <a:t> se </a:t>
            </a:r>
            <a:r>
              <a:rPr lang="en-US" dirty="0" err="1"/>
              <a:t>novi</a:t>
            </a:r>
            <a:r>
              <a:rPr lang="en-US" dirty="0"/>
              <a:t> problem… </a:t>
            </a:r>
          </a:p>
          <a:p>
            <a:r>
              <a:rPr lang="sr-Latn-RS" dirty="0" err="1"/>
              <a:t>void</a:t>
            </a:r>
            <a:r>
              <a:rPr lang="sr-Latn-RS" dirty="0"/>
              <a:t> f(Pravougaonik&amp; R)</a:t>
            </a:r>
          </a:p>
          <a:p>
            <a:r>
              <a:rPr lang="sr-Latn-RS" dirty="0"/>
              <a:t>{</a:t>
            </a:r>
          </a:p>
          <a:p>
            <a:r>
              <a:rPr lang="sr-Latn-RS" dirty="0"/>
              <a:t>    </a:t>
            </a:r>
            <a:r>
              <a:rPr lang="sr-Latn-RS" dirty="0" err="1"/>
              <a:t>R.PostaviSirinu</a:t>
            </a:r>
            <a:r>
              <a:rPr lang="sr-Latn-RS" dirty="0"/>
              <a:t>(250); </a:t>
            </a:r>
          </a:p>
          <a:p>
            <a:r>
              <a:rPr lang="sr-Latn-RS" dirty="0"/>
              <a:t>}</a:t>
            </a:r>
            <a:endParaRPr lang="en-US" dirty="0"/>
          </a:p>
          <a:p>
            <a:r>
              <a:rPr lang="en-US" dirty="0"/>
              <a:t>- </a:t>
            </a:r>
            <a:r>
              <a:rPr lang="sr-Latn-RS" dirty="0"/>
              <a:t>Ukoliko ovoj funkciji prosledimo objekat klase Kvadrat (dakle ako je R kvadrat) njegova visina se neće promeniti.</a:t>
            </a:r>
          </a:p>
          <a:p>
            <a:r>
              <a:rPr lang="sr-Latn-RS" dirty="0"/>
              <a:t>Rešenje je da u klasi Pravougaonik funkcije </a:t>
            </a:r>
            <a:r>
              <a:rPr lang="sr-Latn-RS" dirty="0" err="1"/>
              <a:t>PostaviSirinu</a:t>
            </a:r>
            <a:r>
              <a:rPr lang="sr-Latn-RS" dirty="0"/>
              <a:t> i </a:t>
            </a:r>
            <a:r>
              <a:rPr lang="sr-Latn-RS" dirty="0" err="1"/>
              <a:t>PostaviVisinu</a:t>
            </a:r>
            <a:r>
              <a:rPr lang="sr-Latn-RS" dirty="0"/>
              <a:t> deklarišemo kao virtuelne – tad će, ukoliko je R kvadrat, biti korišćena funkcija </a:t>
            </a:r>
            <a:r>
              <a:rPr lang="sr-Latn-RS" dirty="0" err="1"/>
              <a:t>PostaviSirinu</a:t>
            </a:r>
            <a:r>
              <a:rPr lang="sr-Latn-RS" dirty="0"/>
              <a:t> iz klase Kvadrat (koja se, opet, razlikuje od one u Pravougaoniku, zbog </a:t>
            </a:r>
            <a:r>
              <a:rPr lang="sr-Latn-RS" dirty="0" err="1"/>
              <a:t>override-ovanja</a:t>
            </a:r>
            <a:r>
              <a:rPr lang="sr-Latn-R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8269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902FE5-34EE-436B-8887-6809FE72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Suptilno</a:t>
            </a:r>
            <a:r>
              <a:rPr lang="en-US" dirty="0"/>
              <a:t> </a:t>
            </a:r>
            <a:r>
              <a:rPr lang="en-US" dirty="0" err="1"/>
              <a:t>kr</a:t>
            </a:r>
            <a:r>
              <a:rPr lang="sr-Latn-RS" dirty="0" err="1"/>
              <a:t>šenje</a:t>
            </a:r>
            <a:r>
              <a:rPr lang="sr-Latn-RS" dirty="0"/>
              <a:t> LSP – problem kvadrata i pravougaonika 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A9E9749-E85E-4E20-A133-0C0A3FB4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Dakle, sada smo rešili sve očiglednije probleme koje se mogu pojaviti u implementaciji klase Pravougaonik i iz nje izvedene klase Kvadrat. Sada objekti obe klase zadržavaju svoja matematička svojstva nakon primenjivanja funkcija članica. Takođe, omogućili smo i to da funkcija sa parametrom klase Pravougaonik može za argument da primi i objekat klase Kvadrat i da se i dalje zadrže sva matematička svojstva obe geometrijske figure. </a:t>
            </a:r>
          </a:p>
          <a:p>
            <a:r>
              <a:rPr lang="sr-Latn-RS" dirty="0"/>
              <a:t>Dakle, ovaj model je dobar, </a:t>
            </a:r>
            <a:r>
              <a:rPr lang="sr-Latn-RS" b="1" dirty="0"/>
              <a:t>bar što se njega samog tiče.</a:t>
            </a:r>
          </a:p>
          <a:p>
            <a:r>
              <a:rPr lang="sr-Latn-RS" dirty="0"/>
              <a:t>Ali, suštinski problem, koji je i tema ove prezentacije, nastaje kada posmatramo ovaj model </a:t>
            </a:r>
            <a:r>
              <a:rPr lang="sr-Latn-RS" b="1" dirty="0"/>
              <a:t>u interakciji sa spoljašnjim funkcijama.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5929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945</Words>
  <Application>Microsoft Office PowerPoint</Application>
  <PresentationFormat>Široki ekran</PresentationFormat>
  <Paragraphs>71</Paragraphs>
  <Slides>11</Slides>
  <Notes>0</Notes>
  <HiddenSlides>0</HiddenSlides>
  <MMClips>0</MMClips>
  <ScaleCrop>false</ScaleCrop>
  <HeadingPairs>
    <vt:vector size="6" baseType="variant">
      <vt:variant>
        <vt:lpstr>Korišćeni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Jon</vt:lpstr>
      <vt:lpstr>Problem kvadrata i pravougaonika kao suptilan prekršaj Liskov principa </vt:lpstr>
      <vt:lpstr>Open – Closed princip</vt:lpstr>
      <vt:lpstr>Liskov Substituion Principle (LSP) sledi iz Open – Closed principa</vt:lpstr>
      <vt:lpstr>Eksplicitno kršenje LSP</vt:lpstr>
      <vt:lpstr>Suptilno kršenje LSP – problem kvadrata i pravougaonika </vt:lpstr>
      <vt:lpstr>Suptilno kršenje LSP – problem kvadrata i pravougaonika </vt:lpstr>
      <vt:lpstr>Suptilno kršenje LSP – problem kvadrata i pravougaonika </vt:lpstr>
      <vt:lpstr>Suptilno kršenje LSP – problem kvadrata i pravougaonika </vt:lpstr>
      <vt:lpstr>Suptilno kršenje LSP – problem kvadrata i pravougaonika </vt:lpstr>
      <vt:lpstr>Suptilno kršenje LSP – problem kvadrata i pravougaonika </vt:lpstr>
      <vt:lpstr>Suptilno kršenje LSP – problem kvadrata i pravougaonika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kvadrata i pravougaonika kao suptilan prekršaj Liskov principa </dc:title>
  <dc:creator>Урош Малеш</dc:creator>
  <cp:lastModifiedBy>Урош Малеш</cp:lastModifiedBy>
  <cp:revision>3</cp:revision>
  <dcterms:created xsi:type="dcterms:W3CDTF">2021-10-10T15:25:27Z</dcterms:created>
  <dcterms:modified xsi:type="dcterms:W3CDTF">2021-10-10T22:42:24Z</dcterms:modified>
</cp:coreProperties>
</file>