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dragan.djokic@metropolitan.ac.r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9194620" cy="2262781"/>
          </a:xfrm>
        </p:spPr>
        <p:txBody>
          <a:bodyPr/>
          <a:lstStyle/>
          <a:p>
            <a:r>
              <a:rPr lang="sr-Latn-RS" dirty="0" smtClean="0"/>
              <a:t>Ispit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CS450 </a:t>
            </a:r>
            <a:r>
              <a:rPr lang="en-US" dirty="0" smtClean="0"/>
              <a:t>- </a:t>
            </a:r>
            <a:r>
              <a:rPr lang="sr-Latn-RS" dirty="0" smtClean="0"/>
              <a:t>Cloud Computing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18759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2925" y="307118"/>
            <a:ext cx="8911687" cy="656050"/>
          </a:xfrm>
        </p:spPr>
        <p:txBody>
          <a:bodyPr/>
          <a:lstStyle/>
          <a:p>
            <a:r>
              <a:rPr lang="sr-Latn-RS" dirty="0"/>
              <a:t>Pravila u vezi sa polaganjem ispita: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9212" y="1121664"/>
            <a:ext cx="8915400" cy="5547360"/>
          </a:xfrm>
        </p:spPr>
        <p:txBody>
          <a:bodyPr>
            <a:normAutofit/>
          </a:bodyPr>
          <a:lstStyle/>
          <a:p>
            <a:pPr algn="just"/>
            <a:r>
              <a:rPr lang="sr-Latn-RS" dirty="0"/>
              <a:t>Ispit iz predmeta CS450 – Cloud Computing se održava u računarskim učionicama Univerziteta </a:t>
            </a:r>
            <a:r>
              <a:rPr lang="sr-Latn-RS" dirty="0" err="1"/>
              <a:t>Metropolitan</a:t>
            </a:r>
            <a:r>
              <a:rPr lang="sr-Latn-RS" dirty="0"/>
              <a:t>. </a:t>
            </a:r>
          </a:p>
          <a:p>
            <a:pPr algn="just"/>
            <a:r>
              <a:rPr lang="sr-Latn-RS" dirty="0"/>
              <a:t>Na računarima u učionici su instalirani potrebni programi za rešavanje ispitnih zadataka: tekst editor, hipervizor tipa 2. Na serverima su dostupne: različite verzije Windows i Linux OS, eyeOS, FreeNAS server, </a:t>
            </a:r>
            <a:r>
              <a:rPr lang="sr-Latn-RS" dirty="0" err="1"/>
              <a:t>Ganglia</a:t>
            </a:r>
            <a:r>
              <a:rPr lang="sr-Latn-RS" dirty="0"/>
              <a:t> </a:t>
            </a:r>
            <a:r>
              <a:rPr lang="sr-Latn-RS" dirty="0" err="1"/>
              <a:t>Network</a:t>
            </a:r>
            <a:r>
              <a:rPr lang="sr-Latn-RS" dirty="0"/>
              <a:t> Monitoring </a:t>
            </a:r>
            <a:r>
              <a:rPr lang="sr-Latn-RS" dirty="0" err="1"/>
              <a:t>System</a:t>
            </a:r>
            <a:r>
              <a:rPr lang="sr-Latn-RS" dirty="0"/>
              <a:t>, OpenNebula, Metasploitable, </a:t>
            </a:r>
            <a:r>
              <a:rPr lang="sr-Latn-RS" dirty="0" err="1"/>
              <a:t>Open</a:t>
            </a:r>
            <a:r>
              <a:rPr lang="sr-Latn-RS" dirty="0"/>
              <a:t> vSwitch, ESXi i drugi softver potreban za polaganje ispita. Takođe, sav dodatni materijal koji je potreban za polaganje ispita je postavljen na sistem tokom održavanja ispita.</a:t>
            </a:r>
          </a:p>
          <a:p>
            <a:pPr algn="just"/>
            <a:r>
              <a:rPr lang="sr-Latn-RS" dirty="0"/>
              <a:t>Na ispitu nije dozvoljeno korišćenje komunikacionih tehnologija: mobilnog telefona, </a:t>
            </a:r>
            <a:r>
              <a:rPr lang="sr-Latn-RS" dirty="0" err="1"/>
              <a:t>chat</a:t>
            </a:r>
            <a:r>
              <a:rPr lang="sr-Latn-RS" dirty="0"/>
              <a:t> i </a:t>
            </a:r>
            <a:r>
              <a:rPr lang="sr-Latn-RS" dirty="0" err="1"/>
              <a:t>messenger</a:t>
            </a:r>
            <a:r>
              <a:rPr lang="sr-Latn-RS" dirty="0"/>
              <a:t> programa (</a:t>
            </a:r>
            <a:r>
              <a:rPr lang="sr-Latn-RS" dirty="0" err="1"/>
              <a:t>Yahoo</a:t>
            </a:r>
            <a:r>
              <a:rPr lang="sr-Latn-RS" dirty="0"/>
              <a:t>, Skype,...), foruma, e-mail-a, …. Odnosno nije dozvoljena ni jedna vrsta komunikacije, ni sa ostalim studentima u učionici niti s bilo kim van učionice tokom trajanja ispita.</a:t>
            </a:r>
          </a:p>
          <a:p>
            <a:pPr algn="just"/>
            <a:r>
              <a:rPr lang="sr-Latn-RS" b="1" dirty="0"/>
              <a:t>Trajanje ispita je 2 sata, nakon čega se vrši odbrana rešenja ispitnih zadataka</a:t>
            </a:r>
            <a:r>
              <a:rPr lang="sr-Latn-RS" dirty="0"/>
              <a:t>. Rešenje ispitnih zadataka, prikazano u </a:t>
            </a:r>
            <a:r>
              <a:rPr lang="sr-Latn-RS" b="1" dirty="0"/>
              <a:t>Word dokumentu pod nazivom CS450-Ispit-Ime-Prezime-BrIndex</a:t>
            </a:r>
            <a:r>
              <a:rPr lang="sr-Latn-RS" dirty="0"/>
              <a:t>, student šalje, putem mail-a, profesoru Draganu Đokiću na mail adresu: </a:t>
            </a:r>
            <a:r>
              <a:rPr lang="sr-Latn-RS" dirty="0" smtClean="0">
                <a:hlinkClick r:id="rId2"/>
              </a:rPr>
              <a:t>dragan.djokic@metropolitan.ac.rs</a:t>
            </a:r>
            <a:r>
              <a:rPr lang="en-US" dirty="0" smtClean="0"/>
              <a:t> </a:t>
            </a:r>
            <a:r>
              <a:rPr lang="sr-Latn-RS" dirty="0" smtClean="0"/>
              <a:t>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87388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94926"/>
            <a:ext cx="8911687" cy="668242"/>
          </a:xfrm>
        </p:spPr>
        <p:txBody>
          <a:bodyPr/>
          <a:lstStyle/>
          <a:p>
            <a:r>
              <a:rPr lang="sr-Latn-RS" dirty="0"/>
              <a:t>Opis poslovnog procesa: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048512"/>
            <a:ext cx="8915400" cy="5644896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/>
              <a:t>Kompanija XY je odlučila da unapredi svoje poslovanje i izvrši racionalizaciju troškova putem hardverske optimizacije resursa, smanjenja održavanja softvera i poboljšanja sigurnosti na taj način što će svoj informacioni sistem da izmesti u Cloud okruženje. Iz tog razloga je rešila da zameni veći broj zastarelih računara nabavkom tankih klijenata (engl. </a:t>
            </a:r>
            <a:r>
              <a:rPr lang="sr-Latn-RS" dirty="0" err="1"/>
              <a:t>Thin</a:t>
            </a:r>
            <a:r>
              <a:rPr lang="sr-Latn-RS" dirty="0"/>
              <a:t> </a:t>
            </a:r>
            <a:r>
              <a:rPr lang="sr-Latn-RS" dirty="0" err="1"/>
              <a:t>clent</a:t>
            </a:r>
            <a:r>
              <a:rPr lang="sr-Latn-RS" dirty="0"/>
              <a:t>) i dva po performansama snažnija, servera. Infrastruktura na strani servera pruža Cloud </a:t>
            </a:r>
            <a:r>
              <a:rPr lang="sr-Latn-RS" dirty="0" err="1"/>
              <a:t>Computing</a:t>
            </a:r>
            <a:r>
              <a:rPr lang="sr-Latn-RS" dirty="0"/>
              <a:t> servise kao što su: virtualizacija aplikacija, ugrađena radna površina (HSD) ili virtualizacija za desktop (VDI) što omogućava centralizaciju desktop resursa u jednom ili više Data centara.</a:t>
            </a:r>
          </a:p>
          <a:p>
            <a:r>
              <a:rPr lang="sr-Latn-RS" dirty="0"/>
              <a:t>U cilju realizacije navedenog zahteva, potrebno je korišćenjem hipervizora tipa II koji su instalirani na desktop računarima u učionici, definisati, instalirati, podesiti i pustiti u rad: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Server 1 za potrebe rada hipervizora I;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Radnu stanicu pod </a:t>
            </a:r>
            <a:r>
              <a:rPr lang="sr-Latn-RS" dirty="0" err="1"/>
              <a:t>Linux</a:t>
            </a:r>
            <a:r>
              <a:rPr lang="sr-Latn-RS" dirty="0"/>
              <a:t> OS instaliranu na hipervizoru tipa I koji se nalazi na Serveru 1. Napomena: Na radnoj stanici je potrebno instalirati </a:t>
            </a:r>
            <a:r>
              <a:rPr lang="sr-Latn-RS" dirty="0" err="1"/>
              <a:t>VMware</a:t>
            </a:r>
            <a:r>
              <a:rPr lang="sr-Latn-RS" dirty="0"/>
              <a:t> </a:t>
            </a:r>
            <a:r>
              <a:rPr lang="sr-Latn-RS" dirty="0" err="1"/>
              <a:t>tools</a:t>
            </a:r>
            <a:r>
              <a:rPr lang="sr-Latn-R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Server 2 za potrebe serverskog OS, na kome će se instalirati programski paket za saradnju i komunikaciju među korisnicima u Cloud okruženju a koji poseduje radnu površinu za upravljanje datotekama, alatima za lični menadžment, zajedničkim alatima i integracijom aplikacija klijenta.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Obezbediti i ilustrovati pristup navedenom Cloud paketu za saradnju korišćenjem instaliranog </a:t>
            </a:r>
            <a:r>
              <a:rPr lang="sr-Latn-RS" dirty="0" err="1"/>
              <a:t>Linux</a:t>
            </a:r>
            <a:r>
              <a:rPr lang="sr-Latn-RS" dirty="0"/>
              <a:t> OS koji se nalazi na hipervizoru tipa I.</a:t>
            </a:r>
          </a:p>
        </p:txBody>
      </p:sp>
    </p:spTree>
    <p:extLst>
      <p:ext uri="{BB962C8B-B14F-4D97-AF65-F5344CB8AC3E}">
        <p14:creationId xmlns:p14="http://schemas.microsoft.com/office/powerpoint/2010/main" val="111125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94926"/>
            <a:ext cx="8911687" cy="631666"/>
          </a:xfrm>
        </p:spPr>
        <p:txBody>
          <a:bodyPr>
            <a:normAutofit fontScale="90000"/>
          </a:bodyPr>
          <a:lstStyle/>
          <a:p>
            <a:r>
              <a:rPr lang="sr-Latn-RS" dirty="0"/>
              <a:t>Zadaci za rad: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060704"/>
            <a:ext cx="8915400" cy="5596128"/>
          </a:xfrm>
        </p:spPr>
        <p:txBody>
          <a:bodyPr/>
          <a:lstStyle/>
          <a:p>
            <a:pPr lvl="0"/>
            <a:r>
              <a:rPr lang="sr-Latn-RS" dirty="0"/>
              <a:t>Potrebno je skicirati objedinjenu šemu buduće računarsko – komunikacione infrastrukture sa navedenim sledećim podacima za svaku kreiranu virtualnu mašinu: Tip računara: server/radna stanica; Instalirani SW: naziv softvera; Broj CPU: ?; Veličina HD: ?; Količina RAM memorije: ?; Ime računara: ?; IP adresa računara: ?; </a:t>
            </a:r>
            <a:r>
              <a:rPr lang="sr-Latn-RS" dirty="0" err="1"/>
              <a:t>Username</a:t>
            </a:r>
            <a:r>
              <a:rPr lang="sr-Latn-RS" dirty="0"/>
              <a:t> / </a:t>
            </a:r>
            <a:r>
              <a:rPr lang="sr-Latn-RS" dirty="0" err="1"/>
              <a:t>Password</a:t>
            </a:r>
            <a:r>
              <a:rPr lang="sr-Latn-RS" dirty="0"/>
              <a:t>: ? / ?.</a:t>
            </a:r>
          </a:p>
          <a:p>
            <a:pPr lvl="0"/>
            <a:r>
              <a:rPr lang="sr-Latn-RS" dirty="0"/>
              <a:t>Korišćenjem instalacionih softverskih paketa koji se nalaze na raspolaganju i po potrebi drugih preuzetih sa Interneta, potrebno je izvršiti konsolidaciju informacionog sistema prethodno opisanog u delu: „</a:t>
            </a:r>
            <a:r>
              <a:rPr lang="sr-Latn-RS" b="1" dirty="0"/>
              <a:t>Opis poslovnog procesa</a:t>
            </a:r>
            <a:r>
              <a:rPr lang="sr-Latn-RS" dirty="0"/>
              <a:t>“;</a:t>
            </a:r>
          </a:p>
          <a:p>
            <a:pPr lvl="0"/>
            <a:r>
              <a:rPr lang="sr-Latn-RS" dirty="0"/>
              <a:t>Kreirati Word dokument koji sadrži skicu iz zadatka 1 i prikazane ključne </a:t>
            </a:r>
            <a:r>
              <a:rPr lang="sr-Latn-RS" dirty="0" err="1"/>
              <a:t>screenshot</a:t>
            </a:r>
            <a:r>
              <a:rPr lang="sr-Latn-RS" dirty="0"/>
              <a:t> ekrane sa opisom procesa instalacije i funkcionalnosti SW za saradnju i komunikaciju među korisnicima.</a:t>
            </a:r>
          </a:p>
        </p:txBody>
      </p:sp>
    </p:spTree>
    <p:extLst>
      <p:ext uri="{BB962C8B-B14F-4D97-AF65-F5344CB8AC3E}">
        <p14:creationId xmlns:p14="http://schemas.microsoft.com/office/powerpoint/2010/main" val="329938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61400"/>
            <a:ext cx="8911687" cy="5326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Primer </a:t>
            </a:r>
            <a:r>
              <a:rPr lang="sr-Latn-RS" dirty="0" smtClean="0"/>
              <a:t>skice</a:t>
            </a:r>
            <a:r>
              <a:rPr lang="en-US" dirty="0" smtClean="0"/>
              <a:t>:</a:t>
            </a:r>
            <a:endParaRPr lang="sr-Latn-R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3960" y="938213"/>
            <a:ext cx="7865905" cy="555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2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94926"/>
            <a:ext cx="8911687" cy="631666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Smernice: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060704"/>
            <a:ext cx="8915400" cy="5596128"/>
          </a:xfrm>
        </p:spPr>
        <p:txBody>
          <a:bodyPr/>
          <a:lstStyle/>
          <a:p>
            <a:pPr algn="just">
              <a:buFont typeface="+mj-lt"/>
              <a:buAutoNum type="arabicPeriod"/>
            </a:pPr>
            <a:r>
              <a:rPr lang="sr-Latn-RS" dirty="0" smtClean="0"/>
              <a:t>Skicirati rešenje infrastrukture i redosled instalacije!</a:t>
            </a:r>
          </a:p>
          <a:p>
            <a:pPr algn="just">
              <a:buFont typeface="+mj-lt"/>
              <a:buAutoNum type="arabicPeriod"/>
            </a:pPr>
            <a:r>
              <a:rPr lang="sr-Latn-RS" dirty="0" smtClean="0"/>
              <a:t>Pustiti paralelno, ukoliko je to moguće, instalacije!</a:t>
            </a:r>
          </a:p>
          <a:p>
            <a:pPr algn="just">
              <a:buFont typeface="+mj-lt"/>
              <a:buAutoNum type="arabicPeriod"/>
            </a:pPr>
            <a:r>
              <a:rPr lang="sr-Latn-RS" dirty="0" smtClean="0"/>
              <a:t>Na OS isključiti </a:t>
            </a:r>
            <a:r>
              <a:rPr lang="en-US" dirty="0" smtClean="0"/>
              <a:t>Firewall</a:t>
            </a:r>
            <a:r>
              <a:rPr lang="sr-Latn-RS" dirty="0" smtClean="0"/>
              <a:t> i </a:t>
            </a:r>
            <a:r>
              <a:rPr lang="en-US" dirty="0" smtClean="0"/>
              <a:t>Update</a:t>
            </a:r>
            <a:r>
              <a:rPr lang="sr-Latn-RS" dirty="0" smtClean="0"/>
              <a:t>!</a:t>
            </a:r>
          </a:p>
          <a:p>
            <a:pPr algn="just">
              <a:buFont typeface="+mj-lt"/>
              <a:buAutoNum type="arabicPeriod"/>
            </a:pPr>
            <a:r>
              <a:rPr lang="sr-Latn-RS" dirty="0" smtClean="0"/>
              <a:t>Instalirati </a:t>
            </a:r>
            <a:r>
              <a:rPr lang="sr-Latn-RS" dirty="0" err="1" smtClean="0"/>
              <a:t>Browser</a:t>
            </a:r>
            <a:r>
              <a:rPr lang="sr-Latn-RS" dirty="0" smtClean="0"/>
              <a:t> ukoliko je to potrebno.</a:t>
            </a:r>
          </a:p>
          <a:p>
            <a:pPr algn="just">
              <a:buFont typeface="+mj-lt"/>
              <a:buAutoNum type="arabicPeriod"/>
            </a:pPr>
            <a:r>
              <a:rPr lang="sr-Latn-RS" dirty="0" smtClean="0"/>
              <a:t>Pre instalacije </a:t>
            </a:r>
            <a:r>
              <a:rPr lang="sr-Latn-RS" dirty="0" err="1"/>
              <a:t>C</a:t>
            </a:r>
            <a:r>
              <a:rPr lang="sr-Latn-RS" dirty="0" err="1" smtClean="0"/>
              <a:t>lienta</a:t>
            </a:r>
            <a:r>
              <a:rPr lang="sr-Latn-RS" dirty="0" smtClean="0"/>
              <a:t> instalirati: .</a:t>
            </a:r>
            <a:r>
              <a:rPr lang="sr-Latn-RS" dirty="0" err="1" smtClean="0"/>
              <a:t>Net</a:t>
            </a:r>
            <a:r>
              <a:rPr lang="sr-Latn-RS" dirty="0" smtClean="0"/>
              <a:t> i </a:t>
            </a:r>
            <a:r>
              <a:rPr lang="sr-Latn-RS" dirty="0" err="1" smtClean="0"/>
              <a:t>vjredist</a:t>
            </a:r>
            <a:r>
              <a:rPr lang="sr-Latn-R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7664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61400"/>
            <a:ext cx="8911687" cy="532661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Rešenje</a:t>
            </a:r>
            <a:r>
              <a:rPr lang="en-US" dirty="0" smtClean="0"/>
              <a:t>: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955" y="701813"/>
            <a:ext cx="8458176" cy="60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4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</TotalTime>
  <Words>610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Ispit</vt:lpstr>
      <vt:lpstr>Pravila u vezi sa polaganjem ispita:</vt:lpstr>
      <vt:lpstr>Opis poslovnog procesa:</vt:lpstr>
      <vt:lpstr>Zadaci za rad:</vt:lpstr>
      <vt:lpstr>Primer skice:</vt:lpstr>
      <vt:lpstr>Smernice:</vt:lpstr>
      <vt:lpstr>Rešenje: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Ispit, jun A 2017/18</dc:title>
  <dc:creator>Doc. dr Dragan Đokić</dc:creator>
  <cp:lastModifiedBy>profesor</cp:lastModifiedBy>
  <cp:revision>13</cp:revision>
  <dcterms:created xsi:type="dcterms:W3CDTF">2018-06-26T09:27:50Z</dcterms:created>
  <dcterms:modified xsi:type="dcterms:W3CDTF">2023-06-02T10:04:47Z</dcterms:modified>
</cp:coreProperties>
</file>