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3"/>
    <p:sldId id="288" r:id="rId4"/>
    <p:sldId id="290" r:id="rId5"/>
    <p:sldId id="297" r:id="rId6"/>
    <p:sldId id="298" r:id="rId7"/>
    <p:sldId id="294" r:id="rId8"/>
    <p:sldId id="322" r:id="rId9"/>
    <p:sldId id="291" r:id="rId10"/>
    <p:sldId id="323" r:id="rId11"/>
    <p:sldId id="325" r:id="rId12"/>
    <p:sldId id="324" r:id="rId13"/>
    <p:sldId id="293" r:id="rId14"/>
    <p:sldId id="326" r:id="rId15"/>
    <p:sldId id="327" r:id="rId16"/>
    <p:sldId id="328" r:id="rId17"/>
    <p:sldId id="329" r:id="rId18"/>
    <p:sldId id="277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632"/>
    <a:srgbClr val="E8E8E8"/>
    <a:srgbClr val="CD4D28"/>
    <a:srgbClr val="CD9348"/>
    <a:srgbClr val="7AB9A4"/>
    <a:srgbClr val="8BC1AF"/>
    <a:srgbClr val="FBF2EF"/>
    <a:srgbClr val="F1F0F0"/>
    <a:srgbClr val="CF964D"/>
    <a:srgbClr val="92C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24"/>
      </p:cViewPr>
      <p:guideLst>
        <p:guide orient="horz" pos="20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19F7E25-0680-4DB5-85DC-3885A6BC1E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GIF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hyperlink" Target="https://github.com/eclipse-iofog" TargetMode="Externa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-28575" y="0"/>
            <a:ext cx="6846888" cy="6858000"/>
          </a:xfrm>
          <a:custGeom>
            <a:avLst/>
            <a:gdLst>
              <a:gd name="connsiteX0" fmla="*/ 0 w 6751310"/>
              <a:gd name="connsiteY0" fmla="*/ 0 h 4934956"/>
              <a:gd name="connsiteX1" fmla="*/ 4293960 w 6751310"/>
              <a:gd name="connsiteY1" fmla="*/ 0 h 4934956"/>
              <a:gd name="connsiteX2" fmla="*/ 6751310 w 6751310"/>
              <a:gd name="connsiteY2" fmla="*/ 2457350 h 4934956"/>
              <a:gd name="connsiteX3" fmla="*/ 6751310 w 6751310"/>
              <a:gd name="connsiteY3" fmla="*/ 2477606 h 4934956"/>
              <a:gd name="connsiteX4" fmla="*/ 4293960 w 6751310"/>
              <a:gd name="connsiteY4" fmla="*/ 4934956 h 4934956"/>
              <a:gd name="connsiteX5" fmla="*/ 0 w 6751310"/>
              <a:gd name="connsiteY5" fmla="*/ 4934956 h 493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1310" h="4934956">
                <a:moveTo>
                  <a:pt x="0" y="0"/>
                </a:moveTo>
                <a:lnTo>
                  <a:pt x="4293960" y="0"/>
                </a:lnTo>
                <a:lnTo>
                  <a:pt x="6751310" y="2457350"/>
                </a:lnTo>
                <a:lnTo>
                  <a:pt x="6751310" y="2477606"/>
                </a:lnTo>
                <a:lnTo>
                  <a:pt x="4293960" y="4934956"/>
                </a:lnTo>
                <a:lnTo>
                  <a:pt x="0" y="4934956"/>
                </a:lnTo>
                <a:close/>
              </a:path>
            </a:pathLst>
          </a:cu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98" name="文本框 92"/>
          <p:cNvSpPr txBox="1"/>
          <p:nvPr/>
        </p:nvSpPr>
        <p:spPr>
          <a:xfrm>
            <a:off x="6501765" y="2037080"/>
            <a:ext cx="55276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>
              <a:buFont typeface="Arial" panose="020B0604020202020204" pitchFamily="34" charset="0"/>
            </a:pPr>
            <a:r>
              <a:rPr lang="en-US" altLang="zh-CN" sz="6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 ioFog</a:t>
            </a:r>
            <a:endParaRPr lang="en-US" sz="60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0" name="矩形 8"/>
          <p:cNvSpPr/>
          <p:nvPr/>
        </p:nvSpPr>
        <p:spPr>
          <a:xfrm>
            <a:off x="7332345" y="3650615"/>
            <a:ext cx="4696460" cy="19697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just" defTabSz="12160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000" b="1" dirty="0">
                <a:solidFill>
                  <a:srgbClr val="CD4D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Radili: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just" defTabSz="12160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	An</a:t>
            </a:r>
            <a:r>
              <a:rPr lang="sr-Latn-RS" altLang="zh-CN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đela Ristić   16314</a:t>
            </a:r>
            <a:endParaRPr lang="sr-Latn-RS" altLang="zh-CN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just" defTabSz="12160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	Uroš Aleksandrović   15987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just" defTabSz="12160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just" defTabSz="12160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000" b="1" dirty="0">
                <a:solidFill>
                  <a:srgbClr val="CD4D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Mentor: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just" defTabSz="12160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	Dragan Stojanović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 descr="Edge-Comput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7300" y="0"/>
            <a:ext cx="9706610" cy="6837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29"/>
          <p:cNvSpPr/>
          <p:nvPr/>
        </p:nvSpPr>
        <p:spPr>
          <a:xfrm>
            <a:off x="3716020" y="1215390"/>
            <a:ext cx="7717790" cy="45859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Protokol poruka agnostičkih podataka koristi fleksibilnu 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MIME arhitekturu podataka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. Takođe vodi računa o upravljanju podacima na Edge-u. 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Koristeći protokol agnostičnih MIME tipova opisa podataka, ioFog aplikacije i čvorovi su sposobni da upravljaju i šalju bilo koji tip podataka kroz mrežu.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</a:pP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Zaključak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: Najveća korist kreiranja jedne ECN mreže je da se </a:t>
            </a:r>
            <a:r>
              <a:rPr lang="sr-Latn-RS" altLang="en-U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izbegnu veliki putevi do Clouda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koji mogu biti dosta skupi po performanse. Komunikacije kroz lokalnu mrežu mogu biti i do 12, 000 puta brže nego one do Cloud-a i nazad.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5" name="文本框 254"/>
          <p:cNvSpPr txBox="1"/>
          <p:nvPr/>
        </p:nvSpPr>
        <p:spPr>
          <a:xfrm>
            <a:off x="3705860" y="381635"/>
            <a:ext cx="73088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Edge Compute Network (ECN)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146" name="图片 25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065" y="-6985"/>
            <a:ext cx="3434715" cy="6844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162"/>
            <a:ext cx="3457575" cy="6888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4004945"/>
            <a:ext cx="12192000" cy="2392680"/>
          </a:xfrm>
          <a:prstGeom prst="rect">
            <a:avLst/>
          </a:prstGeom>
          <a:solidFill>
            <a:srgbClr val="CD9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5" name="文本框 254"/>
          <p:cNvSpPr txBox="1"/>
          <p:nvPr/>
        </p:nvSpPr>
        <p:spPr>
          <a:xfrm>
            <a:off x="2873375" y="288290"/>
            <a:ext cx="6445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Sigurnost softvera na Edgu 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47" name="矩形 29"/>
          <p:cNvSpPr/>
          <p:nvPr/>
        </p:nvSpPr>
        <p:spPr>
          <a:xfrm>
            <a:off x="1223645" y="933450"/>
            <a:ext cx="9744710" cy="29235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Kada je reč o Edgu </a:t>
            </a:r>
            <a:r>
              <a:rPr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protokoli javnih ključeva nemaju mnogo smisla</a:t>
            </a:r>
            <a:r>
              <a:rPr lang="sr-Latn-R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Uređaji se mogu nalaziti bilo gde i na bilo kakvim uslovima. Na primer možemo imati senzor za vlažnost vazduha u polju kukuruza i ne možemo očekivati da ga bilo ko čuva.</a:t>
            </a:r>
            <a:endParaRPr lang="sr-Latn-R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Mora se imati na umu da maliciozan korisnik može lako fizički doći do uređaja, i kompromitovati uređaja ili privatni ključ.</a:t>
            </a:r>
            <a:endParaRPr lang="sr-Latn-R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sr-Latn-R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Inspirisana principima na Blockchain-u</a:t>
            </a: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  <a:endParaRPr lang="sr-Latn-R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59" name="图片 258"/>
          <p:cNvPicPr>
            <a:picLocks noChangeAspect="1"/>
          </p:cNvPicPr>
          <p:nvPr>
            <p:ph sz="half" idx="1"/>
          </p:nvPr>
        </p:nvPicPr>
        <p:blipFill rotWithShape="1">
          <a:blip r:embed="rId2" cstate="print"/>
          <a:srcRect/>
          <a:stretch>
            <a:fillRect/>
          </a:stretch>
        </p:blipFill>
        <p:spPr>
          <a:xfrm flipV="1">
            <a:off x="-24765" y="-19050"/>
            <a:ext cx="1521460" cy="152146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0 w 2286000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>
            <p:ph sz="half" idx="2"/>
          </p:nvPr>
        </p:nvPicPr>
        <p:blipFill rotWithShape="1">
          <a:blip r:embed="rId3" cstate="print"/>
          <a:srcRect/>
          <a:stretch>
            <a:fillRect/>
          </a:stretch>
        </p:blipFill>
        <p:spPr>
          <a:xfrm rot="16200000">
            <a:off x="10037445" y="4683760"/>
            <a:ext cx="1342390" cy="3017520"/>
          </a:xfrm>
          <a:custGeom>
            <a:avLst/>
            <a:gdLst>
              <a:gd name="connsiteX0" fmla="*/ 82985 w 2016967"/>
              <a:gd name="connsiteY0" fmla="*/ 161129 h 4534297"/>
              <a:gd name="connsiteX1" fmla="*/ 0 w 2016967"/>
              <a:gd name="connsiteY1" fmla="*/ 207357 h 4534297"/>
              <a:gd name="connsiteX2" fmla="*/ 0 w 2016967"/>
              <a:gd name="connsiteY2" fmla="*/ 0 h 4534297"/>
              <a:gd name="connsiteX3" fmla="*/ 2016967 w 2016967"/>
              <a:gd name="connsiteY3" fmla="*/ 4534297 h 4534297"/>
              <a:gd name="connsiteX4" fmla="*/ 0 w 2016967"/>
              <a:gd name="connsiteY4" fmla="*/ 4534297 h 4534297"/>
              <a:gd name="connsiteX5" fmla="*/ 0 w 2016967"/>
              <a:gd name="connsiteY5" fmla="*/ 913629 h 45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967" h="4534297">
                <a:moveTo>
                  <a:pt x="82985" y="161129"/>
                </a:moveTo>
                <a:lnTo>
                  <a:pt x="0" y="207357"/>
                </a:lnTo>
                <a:lnTo>
                  <a:pt x="0" y="0"/>
                </a:lnTo>
                <a:close/>
                <a:moveTo>
                  <a:pt x="2016967" y="4534297"/>
                </a:moveTo>
                <a:lnTo>
                  <a:pt x="0" y="4534297"/>
                </a:lnTo>
                <a:lnTo>
                  <a:pt x="0" y="913629"/>
                </a:lnTo>
                <a:close/>
              </a:path>
            </a:pathLst>
          </a:custGeom>
        </p:spPr>
      </p:pic>
      <p:sp>
        <p:nvSpPr>
          <p:cNvPr id="5" name="矩形 29"/>
          <p:cNvSpPr/>
          <p:nvPr/>
        </p:nvSpPr>
        <p:spPr>
          <a:xfrm>
            <a:off x="1223645" y="4079240"/>
            <a:ext cx="7148195" cy="26771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sr-Latn-RS" sz="2000" dirty="0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  </a:t>
            </a:r>
            <a:r>
              <a:rPr 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Sigurnos</a:t>
            </a:r>
            <a:r>
              <a:rPr lang="sr-Latn-RS" alt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</a:t>
            </a:r>
            <a:r>
              <a:rPr 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na Edge-u se zasniva na kriterijumima:</a:t>
            </a:r>
            <a:endParaRPr lang="en-US" sz="2000" b="1">
              <a:solidFill>
                <a:srgbClr val="2726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lang="sr-Latn-RS" alt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v</a:t>
            </a:r>
            <a:r>
              <a:rPr 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era u </a:t>
            </a:r>
            <a:r>
              <a:rPr lang="sr-Latn-RS" alt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hardver</a:t>
            </a:r>
            <a:endParaRPr lang="en-US" sz="2000" b="1">
              <a:solidFill>
                <a:srgbClr val="2726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sr-Latn-RS" alt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</a:t>
            </a:r>
            <a:r>
              <a:rPr 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tklananje uljeza</a:t>
            </a:r>
            <a:endParaRPr lang="en-US" sz="2000" b="1">
              <a:solidFill>
                <a:srgbClr val="2726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sr-Latn-RS" alt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</a:t>
            </a:r>
            <a:r>
              <a:rPr 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una kontrola nad podacima</a:t>
            </a:r>
            <a:endParaRPr lang="en-US" sz="2000" b="1">
              <a:solidFill>
                <a:srgbClr val="2726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sr-Latn-RS" alt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</a:t>
            </a:r>
            <a:r>
              <a:rPr 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igurnost tajni</a:t>
            </a:r>
            <a:endParaRPr lang="en-US" sz="2000" b="1">
              <a:solidFill>
                <a:srgbClr val="27263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  <a:buBlip>
                <a:blip r:embed="rId4"/>
              </a:buBlip>
            </a:pPr>
            <a:r>
              <a:rPr lang="sr-Latn-RS" alt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v</a:t>
            </a:r>
            <a:r>
              <a:rPr 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era u </a:t>
            </a:r>
            <a:r>
              <a:rPr lang="sr-Latn-RS" altLang="en-US" sz="2000" b="1">
                <a:solidFill>
                  <a:srgbClr val="2726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softver</a:t>
            </a:r>
            <a:endParaRPr lang="en-US" sz="20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endParaRPr lang="sr-Latn-RS" sz="20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ecurity"/>
          <p:cNvPicPr>
            <a:picLocks noChangeAspect="1"/>
          </p:cNvPicPr>
          <p:nvPr>
            <p:ph idx="1"/>
          </p:nvPr>
        </p:nvPicPr>
        <p:blipFill>
          <a:blip r:embed="rId1"/>
          <a:srcRect t="1469" b="1458"/>
          <a:stretch>
            <a:fillRect/>
          </a:stretch>
        </p:blipFill>
        <p:spPr>
          <a:xfrm>
            <a:off x="2451735" y="1147445"/>
            <a:ext cx="7287895" cy="5666105"/>
          </a:xfrm>
          <a:prstGeom prst="rect">
            <a:avLst/>
          </a:prstGeom>
        </p:spPr>
      </p:pic>
      <p:sp>
        <p:nvSpPr>
          <p:cNvPr id="6145" name="文本框 254"/>
          <p:cNvSpPr txBox="1"/>
          <p:nvPr/>
        </p:nvSpPr>
        <p:spPr>
          <a:xfrm>
            <a:off x="2873375" y="288290"/>
            <a:ext cx="6445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Sigurnost softvera na Edgu 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254"/>
          <p:cNvSpPr txBox="1"/>
          <p:nvPr/>
        </p:nvSpPr>
        <p:spPr>
          <a:xfrm>
            <a:off x="3940175" y="314960"/>
            <a:ext cx="43116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Demo application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47" name="矩形 29"/>
          <p:cNvSpPr/>
          <p:nvPr/>
        </p:nvSpPr>
        <p:spPr>
          <a:xfrm>
            <a:off x="1223645" y="1278890"/>
            <a:ext cx="9451975" cy="51092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Temperature-sensor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predstavlja mikroservis koji simulira čitanje podataka o temperaturi sa lokalnog hardvera. Tako generisani podaci se objavljuju preko SDK-a i rutiraju preko Connector-a do REST API mikroservisa da bi bili pročitani od strane 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Temperature-Convertor-a.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On se dalje ponaša kao RESTful web server i omogućava da se preko Controllera bilo ko konektuje i koristi te podatke ili njegove usluge.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sr-Latn-RS" altLang="en-U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Da bi se kreirala ovakva arhitektura prvo je p</a:t>
            </a:r>
            <a:r>
              <a:rPr lang="en-U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otrebno instalir</a:t>
            </a:r>
            <a:r>
              <a:rPr lang="sr-Latn-RS" altLang="en-U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ati</a:t>
            </a:r>
            <a:r>
              <a:rPr 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:</a:t>
            </a:r>
            <a:endParaRPr 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1" defTabSz="1216025">
              <a:lnSpc>
                <a:spcPct val="130000"/>
              </a:lnSpc>
              <a:spcBef>
                <a:spcPct val="20000"/>
              </a:spcBef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- Docker 1.10+</a:t>
            </a:r>
            <a:endParaRPr 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1" defTabSz="1216025">
              <a:lnSpc>
                <a:spcPct val="130000"/>
              </a:lnSpc>
              <a:spcBef>
                <a:spcPct val="20000"/>
              </a:spcBef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- </a:t>
            </a:r>
            <a:r>
              <a:rPr 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Linux os ili virtualnu ma</a:t>
            </a: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šinu</a:t>
            </a:r>
            <a:endParaRPr lang="sr-Latn-R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1" defTabSz="1216025">
              <a:lnSpc>
                <a:spcPct val="130000"/>
              </a:lnSpc>
              <a:spcBef>
                <a:spcPct val="20000"/>
              </a:spcBef>
            </a:pP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- iofogctl</a:t>
            </a:r>
            <a:endParaRPr lang="sr-Latn-R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Potom je potrebno pravilno specificirati hosta i ostale podatke u yaml fajlu i izvršiti </a:t>
            </a:r>
            <a:r>
              <a:rPr 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deploy</a:t>
            </a: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  <a:endParaRPr lang="sr-Latn-R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59" name="图片 258"/>
          <p:cNvPicPr>
            <a:picLocks noChangeAspect="1"/>
          </p:cNvPicPr>
          <p:nvPr>
            <p:ph sz="half" idx="1"/>
          </p:nvPr>
        </p:nvPicPr>
        <p:blipFill rotWithShape="1">
          <a:blip r:embed="rId2" cstate="print"/>
          <a:srcRect/>
          <a:stretch>
            <a:fillRect/>
          </a:stretch>
        </p:blipFill>
        <p:spPr>
          <a:xfrm flipV="1">
            <a:off x="-24765" y="-19050"/>
            <a:ext cx="1521460" cy="152146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0 w 2286000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>
            <p:ph sz="half" idx="2"/>
          </p:nvPr>
        </p:nvPicPr>
        <p:blipFill rotWithShape="1">
          <a:blip r:embed="rId3" cstate="print"/>
          <a:srcRect/>
          <a:stretch>
            <a:fillRect/>
          </a:stretch>
        </p:blipFill>
        <p:spPr>
          <a:xfrm rot="16200000">
            <a:off x="10037445" y="4683760"/>
            <a:ext cx="1342390" cy="3017520"/>
          </a:xfrm>
          <a:custGeom>
            <a:avLst/>
            <a:gdLst>
              <a:gd name="connsiteX0" fmla="*/ 82985 w 2016967"/>
              <a:gd name="connsiteY0" fmla="*/ 161129 h 4534297"/>
              <a:gd name="connsiteX1" fmla="*/ 0 w 2016967"/>
              <a:gd name="connsiteY1" fmla="*/ 207357 h 4534297"/>
              <a:gd name="connsiteX2" fmla="*/ 0 w 2016967"/>
              <a:gd name="connsiteY2" fmla="*/ 0 h 4534297"/>
              <a:gd name="connsiteX3" fmla="*/ 2016967 w 2016967"/>
              <a:gd name="connsiteY3" fmla="*/ 4534297 h 4534297"/>
              <a:gd name="connsiteX4" fmla="*/ 0 w 2016967"/>
              <a:gd name="connsiteY4" fmla="*/ 4534297 h 4534297"/>
              <a:gd name="connsiteX5" fmla="*/ 0 w 2016967"/>
              <a:gd name="connsiteY5" fmla="*/ 913629 h 45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967" h="4534297">
                <a:moveTo>
                  <a:pt x="82985" y="161129"/>
                </a:moveTo>
                <a:lnTo>
                  <a:pt x="0" y="207357"/>
                </a:lnTo>
                <a:lnTo>
                  <a:pt x="0" y="0"/>
                </a:lnTo>
                <a:close/>
                <a:moveTo>
                  <a:pt x="2016967" y="4534297"/>
                </a:moveTo>
                <a:lnTo>
                  <a:pt x="0" y="4534297"/>
                </a:lnTo>
                <a:lnTo>
                  <a:pt x="0" y="913629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9" name="图片 258"/>
          <p:cNvPicPr>
            <a:picLocks noChangeAspect="1"/>
          </p:cNvPicPr>
          <p:nvPr>
            <p:ph sz="half" idx="1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 flipV="1">
            <a:off x="-24765" y="-19050"/>
            <a:ext cx="1521460" cy="152146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0 w 2286000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>
            <p:ph sz="half" idx="2"/>
          </p:nvPr>
        </p:nvPicPr>
        <p:blipFill rotWithShape="1">
          <a:blip r:embed="rId2" cstate="print"/>
          <a:srcRect/>
          <a:stretch>
            <a:fillRect/>
          </a:stretch>
        </p:blipFill>
        <p:spPr>
          <a:xfrm rot="16200000">
            <a:off x="10037445" y="4683760"/>
            <a:ext cx="1342390" cy="3017520"/>
          </a:xfrm>
          <a:custGeom>
            <a:avLst/>
            <a:gdLst>
              <a:gd name="connsiteX0" fmla="*/ 82985 w 2016967"/>
              <a:gd name="connsiteY0" fmla="*/ 161129 h 4534297"/>
              <a:gd name="connsiteX1" fmla="*/ 0 w 2016967"/>
              <a:gd name="connsiteY1" fmla="*/ 207357 h 4534297"/>
              <a:gd name="connsiteX2" fmla="*/ 0 w 2016967"/>
              <a:gd name="connsiteY2" fmla="*/ 0 h 4534297"/>
              <a:gd name="connsiteX3" fmla="*/ 2016967 w 2016967"/>
              <a:gd name="connsiteY3" fmla="*/ 4534297 h 4534297"/>
              <a:gd name="connsiteX4" fmla="*/ 0 w 2016967"/>
              <a:gd name="connsiteY4" fmla="*/ 4534297 h 4534297"/>
              <a:gd name="connsiteX5" fmla="*/ 0 w 2016967"/>
              <a:gd name="connsiteY5" fmla="*/ 913629 h 45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967" h="4534297">
                <a:moveTo>
                  <a:pt x="82985" y="161129"/>
                </a:moveTo>
                <a:lnTo>
                  <a:pt x="0" y="207357"/>
                </a:lnTo>
                <a:lnTo>
                  <a:pt x="0" y="0"/>
                </a:lnTo>
                <a:close/>
                <a:moveTo>
                  <a:pt x="2016967" y="4534297"/>
                </a:moveTo>
                <a:lnTo>
                  <a:pt x="0" y="4534297"/>
                </a:lnTo>
                <a:lnTo>
                  <a:pt x="0" y="913629"/>
                </a:lnTo>
                <a:close/>
              </a:path>
            </a:pathLst>
          </a:custGeom>
        </p:spPr>
      </p:pic>
      <p:pic>
        <p:nvPicPr>
          <p:cNvPr id="2" name="Picture 1" descr="yaml file spe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35" y="-18415"/>
            <a:ext cx="9066530" cy="6894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254"/>
          <p:cNvSpPr txBox="1"/>
          <p:nvPr/>
        </p:nvSpPr>
        <p:spPr>
          <a:xfrm>
            <a:off x="3788410" y="314960"/>
            <a:ext cx="46151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Demo application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47" name="矩形 29"/>
          <p:cNvSpPr/>
          <p:nvPr/>
        </p:nvSpPr>
        <p:spPr>
          <a:xfrm>
            <a:off x="1223645" y="1278890"/>
            <a:ext cx="5285740" cy="37852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Nakon ispavno postavljenog yaml fajla treba </a:t>
            </a:r>
            <a:r>
              <a:rPr lang="sr-Latn-R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kreirati mikroservise</a:t>
            </a: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i na osnovu njih </a:t>
            </a:r>
            <a:r>
              <a:rPr lang="sr-Latn-R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napraviti Docker image fajlove</a:t>
            </a: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senzora i konvertora.</a:t>
            </a:r>
            <a:endParaRPr lang="sr-Latn-R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Zatim treba napraviti yaml file da bi se podigao projekat kao na slici.</a:t>
            </a:r>
            <a:endParaRPr lang="sr-Latn-R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I nakon toga pokrenuti yaml file komandom: </a:t>
            </a:r>
            <a:endParaRPr lang="sr-Latn-R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iofogctl deploy -f /tmp/quick-start.yaml</a:t>
            </a:r>
            <a:endParaRPr lang="sr-Latn-RS" sz="20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59" name="图片 258"/>
          <p:cNvPicPr>
            <a:picLocks noChangeAspect="1"/>
          </p:cNvPicPr>
          <p:nvPr>
            <p:ph sz="half" idx="1"/>
          </p:nvPr>
        </p:nvPicPr>
        <p:blipFill rotWithShape="1">
          <a:blip r:embed="rId2" cstate="print"/>
          <a:srcRect/>
          <a:stretch>
            <a:fillRect/>
          </a:stretch>
        </p:blipFill>
        <p:spPr>
          <a:xfrm flipV="1">
            <a:off x="-24765" y="-19050"/>
            <a:ext cx="1521460" cy="152146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0 w 2286000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>
            <p:ph sz="half" idx="2"/>
          </p:nvPr>
        </p:nvPicPr>
        <p:blipFill rotWithShape="1">
          <a:blip r:embed="rId3" cstate="print"/>
          <a:srcRect/>
          <a:stretch>
            <a:fillRect/>
          </a:stretch>
        </p:blipFill>
        <p:spPr>
          <a:xfrm rot="16200000">
            <a:off x="10037445" y="4683760"/>
            <a:ext cx="1342390" cy="3017520"/>
          </a:xfrm>
          <a:custGeom>
            <a:avLst/>
            <a:gdLst>
              <a:gd name="connsiteX0" fmla="*/ 82985 w 2016967"/>
              <a:gd name="connsiteY0" fmla="*/ 161129 h 4534297"/>
              <a:gd name="connsiteX1" fmla="*/ 0 w 2016967"/>
              <a:gd name="connsiteY1" fmla="*/ 207357 h 4534297"/>
              <a:gd name="connsiteX2" fmla="*/ 0 w 2016967"/>
              <a:gd name="connsiteY2" fmla="*/ 0 h 4534297"/>
              <a:gd name="connsiteX3" fmla="*/ 2016967 w 2016967"/>
              <a:gd name="connsiteY3" fmla="*/ 4534297 h 4534297"/>
              <a:gd name="connsiteX4" fmla="*/ 0 w 2016967"/>
              <a:gd name="connsiteY4" fmla="*/ 4534297 h 4534297"/>
              <a:gd name="connsiteX5" fmla="*/ 0 w 2016967"/>
              <a:gd name="connsiteY5" fmla="*/ 913629 h 45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967" h="4534297">
                <a:moveTo>
                  <a:pt x="82985" y="161129"/>
                </a:moveTo>
                <a:lnTo>
                  <a:pt x="0" y="207357"/>
                </a:lnTo>
                <a:lnTo>
                  <a:pt x="0" y="0"/>
                </a:lnTo>
                <a:close/>
                <a:moveTo>
                  <a:pt x="2016967" y="4534297"/>
                </a:moveTo>
                <a:lnTo>
                  <a:pt x="0" y="4534297"/>
                </a:lnTo>
                <a:lnTo>
                  <a:pt x="0" y="913629"/>
                </a:lnTo>
                <a:close/>
              </a:path>
            </a:pathLst>
          </a:custGeom>
        </p:spPr>
      </p:pic>
      <p:pic>
        <p:nvPicPr>
          <p:cNvPr id="2" name="Picture 1" descr="sfw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15" y="1056005"/>
            <a:ext cx="3689350" cy="495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-28575" y="0"/>
            <a:ext cx="6846888" cy="6858000"/>
          </a:xfrm>
          <a:custGeom>
            <a:avLst/>
            <a:gdLst>
              <a:gd name="connsiteX0" fmla="*/ 0 w 6751310"/>
              <a:gd name="connsiteY0" fmla="*/ 0 h 4934956"/>
              <a:gd name="connsiteX1" fmla="*/ 4293960 w 6751310"/>
              <a:gd name="connsiteY1" fmla="*/ 0 h 4934956"/>
              <a:gd name="connsiteX2" fmla="*/ 6751310 w 6751310"/>
              <a:gd name="connsiteY2" fmla="*/ 2457350 h 4934956"/>
              <a:gd name="connsiteX3" fmla="*/ 6751310 w 6751310"/>
              <a:gd name="connsiteY3" fmla="*/ 2477606 h 4934956"/>
              <a:gd name="connsiteX4" fmla="*/ 4293960 w 6751310"/>
              <a:gd name="connsiteY4" fmla="*/ 4934956 h 4934956"/>
              <a:gd name="connsiteX5" fmla="*/ 0 w 6751310"/>
              <a:gd name="connsiteY5" fmla="*/ 4934956 h 493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1310" h="4934956">
                <a:moveTo>
                  <a:pt x="0" y="0"/>
                </a:moveTo>
                <a:lnTo>
                  <a:pt x="4293960" y="0"/>
                </a:lnTo>
                <a:lnTo>
                  <a:pt x="6751310" y="2457350"/>
                </a:lnTo>
                <a:lnTo>
                  <a:pt x="6751310" y="2477606"/>
                </a:lnTo>
                <a:lnTo>
                  <a:pt x="4293960" y="4934956"/>
                </a:lnTo>
                <a:lnTo>
                  <a:pt x="0" y="4934956"/>
                </a:lnTo>
                <a:close/>
              </a:path>
            </a:pathLst>
          </a:cu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" name="直接连接符 26"/>
          <p:cNvCxnSpPr/>
          <p:nvPr/>
        </p:nvCxnSpPr>
        <p:spPr>
          <a:xfrm>
            <a:off x="7448550" y="3900488"/>
            <a:ext cx="27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712450" y="3919538"/>
            <a:ext cx="298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6" name="文本框 36"/>
          <p:cNvSpPr txBox="1"/>
          <p:nvPr/>
        </p:nvSpPr>
        <p:spPr>
          <a:xfrm>
            <a:off x="6172200" y="1801495"/>
            <a:ext cx="6233795" cy="937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buFont typeface="Arial" panose="020B0604020202020204" pitchFamily="34" charset="0"/>
            </a:pPr>
            <a:r>
              <a:rPr lang="sr-Latn-RS" altLang="en-US" sz="5500" dirty="0">
                <a:solidFill>
                  <a:srgbClr val="CD4D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Hvala na pažnji</a:t>
            </a:r>
            <a:r>
              <a:rPr lang="zh-CN" altLang="en-US" sz="5500" dirty="0">
                <a:solidFill>
                  <a:srgbClr val="CD4D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！</a:t>
            </a:r>
            <a:endParaRPr lang="zh-CN" altLang="en-US" sz="5500" dirty="0">
              <a:solidFill>
                <a:srgbClr val="CD4D2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45" name="文本框 254"/>
          <p:cNvSpPr txBox="1"/>
          <p:nvPr/>
        </p:nvSpPr>
        <p:spPr>
          <a:xfrm>
            <a:off x="8124825" y="3106420"/>
            <a:ext cx="20313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Pitanja?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254"/>
          <p:cNvSpPr txBox="1"/>
          <p:nvPr/>
        </p:nvSpPr>
        <p:spPr>
          <a:xfrm>
            <a:off x="4737100" y="381635"/>
            <a:ext cx="4500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Edge computing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146" name="图片 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0162"/>
            <a:ext cx="3457575" cy="6888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矩形 29"/>
          <p:cNvSpPr/>
          <p:nvPr/>
        </p:nvSpPr>
        <p:spPr>
          <a:xfrm>
            <a:off x="4737100" y="1744345"/>
            <a:ext cx="6715125" cy="29546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Paradigma u distribuiranim sistemima koja nastoji da izračunavanje, obradu pa i skladištenje podataka u bazi približi lokaciji gde je to potrebno. Odnosno razvojem i smanjivanjem cene hardvera se otvara mogućnost da se neke operacije koje su se do skoro izvršavale pri serveru sada izvršavaju na samim uređajima u okviru distribuiranih sistema. Ovo dalje poboljšava vreme odaziva i smanjuje opterećenje mreže.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TextBox 13"/>
          <p:cNvSpPr txBox="1"/>
          <p:nvPr/>
        </p:nvSpPr>
        <p:spPr>
          <a:xfrm>
            <a:off x="4737100" y="1249045"/>
            <a:ext cx="2752725" cy="3073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000" b="1" dirty="0">
                <a:solidFill>
                  <a:srgbClr val="CD4D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Edge</a:t>
            </a:r>
            <a:endParaRPr lang="sr-Latn-RS" altLang="en-US" sz="2000" b="1" dirty="0">
              <a:solidFill>
                <a:srgbClr val="CD4D2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4737100" y="5116195"/>
            <a:ext cx="3543300" cy="3073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000" b="1" dirty="0">
                <a:solidFill>
                  <a:srgbClr val="CD4D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Edge Compute Network</a:t>
            </a:r>
            <a:endParaRPr lang="sr-Latn-RS" altLang="en-US" sz="2000" b="1" dirty="0">
              <a:solidFill>
                <a:srgbClr val="CD4D2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9"/>
          <p:cNvSpPr/>
          <p:nvPr/>
        </p:nvSpPr>
        <p:spPr>
          <a:xfrm>
            <a:off x="4737100" y="5557520"/>
            <a:ext cx="713168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Predstavlja mrežu koja čini celu distribuciju jedne aplikacije koja funkcioniše na principu Edge Computinga.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254"/>
          <p:cNvSpPr txBox="1"/>
          <p:nvPr/>
        </p:nvSpPr>
        <p:spPr>
          <a:xfrm>
            <a:off x="3007995" y="309245"/>
            <a:ext cx="62109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Edge vs Cloud computing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Content Placeholder 1" descr="Cloud-vs-ed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1755" y="1133475"/>
            <a:ext cx="6967220" cy="3919220"/>
          </a:xfrm>
          <a:prstGeom prst="rect">
            <a:avLst/>
          </a:prstGeom>
        </p:spPr>
      </p:pic>
      <p:sp>
        <p:nvSpPr>
          <p:cNvPr id="4" name="矩形 29"/>
          <p:cNvSpPr/>
          <p:nvPr/>
        </p:nvSpPr>
        <p:spPr>
          <a:xfrm>
            <a:off x="1049020" y="5217795"/>
            <a:ext cx="10546715" cy="11690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Claud 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radi sa Big Data dok 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Edge 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obrada upravlja sa Instant Data koji se stalno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generišu od strane senzora ili korisnika. 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Claud 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se zasniva na tome da se izračunavanje klijenta odvija negde na serveru i da se onda ti podaci dostave klijentu.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254"/>
          <p:cNvSpPr txBox="1"/>
          <p:nvPr/>
        </p:nvSpPr>
        <p:spPr>
          <a:xfrm>
            <a:off x="2054860" y="381635"/>
            <a:ext cx="4500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 ioFog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47" name="矩形 29"/>
          <p:cNvSpPr/>
          <p:nvPr/>
        </p:nvSpPr>
        <p:spPr>
          <a:xfrm>
            <a:off x="1327785" y="1381125"/>
            <a:ext cx="6758305" cy="246189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Besplatan i open source projekat koji se razvija od strane kompanije 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Edgeworx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a pod okrivljem 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Eclipse fondacije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. 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sr-Latn-RS" altLang="en-US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  <a:hlinkClick r:id="rId2" tooltip="" action="ppaction://hlinkfile"/>
              </a:rPr>
              <a:t>ioFog projekat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se nalazi u periodu inkubacije. Projekat ostaje u fazi inkubacije sve dok se ne izgradi zadovoljavajući broj kreatora i korisnika.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314" name="图片 257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728710" y="-11430"/>
            <a:ext cx="3464560" cy="6885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3" descr="Edgeworx"/>
          <p:cNvPicPr>
            <a:picLocks noChangeAspect="1"/>
          </p:cNvPicPr>
          <p:nvPr>
            <p:ph sz="half" idx="2"/>
          </p:nvPr>
        </p:nvPicPr>
        <p:blipFill>
          <a:blip r:embed="rId4"/>
          <a:srcRect l="12402" t="25637" r="20245" b="23412"/>
          <a:stretch>
            <a:fillRect/>
          </a:stretch>
        </p:blipFill>
        <p:spPr>
          <a:xfrm>
            <a:off x="669290" y="4389755"/>
            <a:ext cx="3864610" cy="1545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Content Placeholder 4" descr="EF_GRY-OR_jpg"/>
          <p:cNvPicPr>
            <a:picLocks noChangeAspect="1"/>
          </p:cNvPicPr>
          <p:nvPr/>
        </p:nvPicPr>
        <p:blipFill>
          <a:blip r:embed="rId5"/>
          <a:srcRect l="7929" t="15670" r="7218" b="14638"/>
          <a:stretch>
            <a:fillRect/>
          </a:stretch>
        </p:blipFill>
        <p:spPr>
          <a:xfrm>
            <a:off x="4960620" y="4390390"/>
            <a:ext cx="3599180" cy="1544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29"/>
          <p:cNvSpPr/>
          <p:nvPr/>
        </p:nvSpPr>
        <p:spPr>
          <a:xfrm>
            <a:off x="1326515" y="919480"/>
            <a:ext cx="6576060" cy="37236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</a:pP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Cilj projekta je da olakša </a:t>
            </a:r>
            <a:r>
              <a:rPr lang="sr-Latn-RS" altLang="en-U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distribuciju softvera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na Edge-u. Kreiran je iz želje za rešavanjem svakodnevnih problema od strane tima koji ima veliko iskustvo u oblasti ECN. 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Instaliranjem Eclipse ioFog na bilo koji uređaj možemo kreirati distribuiranu </a:t>
            </a:r>
            <a:r>
              <a:rPr lang="sr-Latn-RS" altLang="en-U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Edge računarsku mrežu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, koja nam omogućava da pokrenemo mikroservis dinamički, sigurno i daljinski.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5" name="文本框 254"/>
          <p:cNvSpPr txBox="1"/>
          <p:nvPr/>
        </p:nvSpPr>
        <p:spPr>
          <a:xfrm>
            <a:off x="2054860" y="381635"/>
            <a:ext cx="4500563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 ioFog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314" name="图片 25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28710" y="-11430"/>
            <a:ext cx="3464560" cy="6885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AutoShape 28@|1FFC:0|FBC:0|LFC:0|LBC:16777215"/>
          <p:cNvSpPr>
            <a:spLocks noChangeArrowheads="1"/>
          </p:cNvSpPr>
          <p:nvPr/>
        </p:nvSpPr>
        <p:spPr bwMode="auto">
          <a:xfrm rot="17972679">
            <a:off x="2898775" y="2425700"/>
            <a:ext cx="2613025" cy="2917825"/>
          </a:xfrm>
          <a:prstGeom prst="parallelogram">
            <a:avLst>
              <a:gd name="adj" fmla="val 63426"/>
            </a:avLst>
          </a:prstGeom>
          <a:solidFill>
            <a:srgbClr val="7AB9A4"/>
          </a:solidFill>
          <a:ln>
            <a:noFill/>
          </a:ln>
          <a:effectLst/>
        </p:spPr>
        <p:txBody>
          <a:bodyPr wrap="none" lIns="98082" tIns="49041" rIns="98082" bIns="4904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KMA1D1FEAF@|1FFC:0|FBC:0|LFC:0|LBC:16777215"/>
          <p:cNvSpPr>
            <a:spLocks noChangeArrowheads="1"/>
          </p:cNvSpPr>
          <p:nvPr/>
        </p:nvSpPr>
        <p:spPr bwMode="auto">
          <a:xfrm rot="3600000">
            <a:off x="3559175" y="3802063"/>
            <a:ext cx="1282700" cy="27686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Controller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AutoShape 25@|1FFC:0|FBC:0|LFC:0|LBC:16777215"/>
          <p:cNvSpPr>
            <a:spLocks noChangeArrowheads="1"/>
          </p:cNvSpPr>
          <p:nvPr/>
        </p:nvSpPr>
        <p:spPr bwMode="auto">
          <a:xfrm>
            <a:off x="974725" y="2046288"/>
            <a:ext cx="2635250" cy="2889250"/>
          </a:xfrm>
          <a:prstGeom prst="parallelogram">
            <a:avLst>
              <a:gd name="adj" fmla="val 63426"/>
            </a:avLst>
          </a:prstGeom>
          <a:solidFill>
            <a:srgbClr val="CD9348"/>
          </a:solidFill>
          <a:ln>
            <a:noFill/>
          </a:ln>
          <a:effectLst/>
        </p:spPr>
        <p:txBody>
          <a:bodyPr wrap="none" lIns="98082" tIns="49041" rIns="98082" bIns="4904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KMA1D1FEAF@|1FFC:0|FBC:0|LFC:0|LBC:16777215"/>
          <p:cNvSpPr>
            <a:spLocks noChangeArrowheads="1"/>
          </p:cNvSpPr>
          <p:nvPr/>
        </p:nvSpPr>
        <p:spPr bwMode="auto">
          <a:xfrm rot="18000000">
            <a:off x="1568450" y="3263900"/>
            <a:ext cx="1520825" cy="27686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r-Latn-R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Agent</a:t>
            </a:r>
            <a:endParaRPr kumimoji="0" lang="sr-Latn-R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AutoShape 26@|1FFC:2381804|FBC:16777215|LFC:0|LBC:16777215"/>
          <p:cNvSpPr>
            <a:spLocks noChangeArrowheads="1"/>
          </p:cNvSpPr>
          <p:nvPr/>
        </p:nvSpPr>
        <p:spPr bwMode="auto">
          <a:xfrm flipH="1">
            <a:off x="974725" y="4930775"/>
            <a:ext cx="3862388" cy="804863"/>
          </a:xfrm>
          <a:prstGeom prst="parallelogram">
            <a:avLst>
              <a:gd name="adj" fmla="val 58865"/>
            </a:avLst>
          </a:prstGeom>
          <a:solidFill>
            <a:srgbClr val="CD4D28"/>
          </a:solidFill>
          <a:ln>
            <a:noFill/>
          </a:ln>
          <a:effectLst/>
        </p:spPr>
        <p:txBody>
          <a:bodyPr wrap="none" lIns="98082" tIns="49041" rIns="98082" bIns="49041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KMA1D1FEAF@|1FFC:16777215|FBC:16777215|LFC:0|LBC:16777215"/>
          <p:cNvSpPr>
            <a:spLocks noChangeArrowheads="1"/>
          </p:cNvSpPr>
          <p:nvPr/>
        </p:nvSpPr>
        <p:spPr bwMode="auto">
          <a:xfrm>
            <a:off x="2327275" y="5195888"/>
            <a:ext cx="1282700" cy="27686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0" marR="0" lvl="0" indent="0" algn="ctr" defTabSz="12166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Connector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05475" y="2046605"/>
            <a:ext cx="5756275" cy="70104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Pokreće se na svakom pojedinačnom edge uređaju, i tako sačinjava platformu mikroservisa.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05475" y="3512820"/>
            <a:ext cx="5756275" cy="70104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Pruža daljinsku kontrolu nad mikroservisom. </a:t>
            </a:r>
            <a:r>
              <a:rPr kumimoji="0" lang="sr-Latn-R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Tako što konfiguriše vezu diktira protok podataka.</a:t>
            </a:r>
            <a:endParaRPr kumimoji="0" lang="sr-Latn-RS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06110" y="4904105"/>
            <a:ext cx="5756275" cy="11099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Predstavlja posrednika </a:t>
            </a:r>
            <a:r>
              <a:rPr kumimoji="0" lang="sr-Latn-R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(brokera) 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u komunikaciji izveđu mikroservisa kroz kompleksnu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mrežu.</a:t>
            </a: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83" name="TextBox 13"/>
          <p:cNvSpPr txBox="1"/>
          <p:nvPr/>
        </p:nvSpPr>
        <p:spPr>
          <a:xfrm>
            <a:off x="5705475" y="1595438"/>
            <a:ext cx="219710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sr-Latn-RS" altLang="en-US" sz="2400" b="1" dirty="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gent</a:t>
            </a:r>
            <a:endParaRPr lang="sr-Latn-RS" altLang="en-US" sz="2400" b="1" dirty="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4" name="TextBox 13"/>
          <p:cNvSpPr txBox="1"/>
          <p:nvPr/>
        </p:nvSpPr>
        <p:spPr>
          <a:xfrm>
            <a:off x="5706110" y="3108008"/>
            <a:ext cx="238125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400" b="1" dirty="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Controller</a:t>
            </a:r>
            <a:endParaRPr lang="sr-Latn-RS" altLang="en-US" sz="2400" b="1" dirty="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85" name="TextBox 13"/>
          <p:cNvSpPr txBox="1"/>
          <p:nvPr/>
        </p:nvSpPr>
        <p:spPr>
          <a:xfrm>
            <a:off x="5706110" y="4534853"/>
            <a:ext cx="219710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sr-Latn-RS" altLang="en-US" sz="2400" b="1" dirty="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Connector</a:t>
            </a:r>
            <a:endParaRPr lang="sr-Latn-RS" altLang="en-US" sz="2400" b="1" dirty="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5" name="文本框 254"/>
          <p:cNvSpPr txBox="1"/>
          <p:nvPr/>
        </p:nvSpPr>
        <p:spPr>
          <a:xfrm>
            <a:off x="1268095" y="309245"/>
            <a:ext cx="96913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Ključna tri pojma u arhitekturi ioFog-a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254"/>
          <p:cNvSpPr txBox="1"/>
          <p:nvPr/>
        </p:nvSpPr>
        <p:spPr>
          <a:xfrm>
            <a:off x="4469130" y="314960"/>
            <a:ext cx="32537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ioFog Engine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47" name="矩形 29"/>
          <p:cNvSpPr/>
          <p:nvPr/>
        </p:nvSpPr>
        <p:spPr>
          <a:xfrm>
            <a:off x="1223645" y="1278890"/>
            <a:ext cx="9744710" cy="50476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Standardizuje pokretanje softvera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na Edge-u tako što omogućava mikroservisima da se 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pokreću brzo, lako i pouzdano na gotovo svim uređajima osim onih koji su najprostiji.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pstrakcij</a:t>
            </a:r>
            <a:r>
              <a:rPr lang="en-US" alt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hardvera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se koristi 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da bi 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se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pruža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la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univerzaln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platform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za obradu podataka koja omogućava istom softveru da se pokreće na različitim uređajima. 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K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reatori 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mogu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da 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upakuju i distribuiraju aplikaciju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na svaki pojedinačni uređaj korišćenjem tehnologije kao što je Docker ili Unikernel. 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L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en-US" alt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ko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upravlja</a:t>
            </a:r>
            <a:r>
              <a:rPr lang="en-US" alt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nje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životnim ciklusom mikroservisima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(deploy, update and rollback) 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kao i 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nadgleda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vanje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stanj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mikroservisa i resursa koji su mu dodeljeni.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ioFog Engine može biti skinut na bilo koje parče hardvera na kome se nalazi Linux </a:t>
            </a:r>
            <a:r>
              <a:rPr lang="en-U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os.</a:t>
            </a:r>
            <a:endParaRPr lang="en-US" altLang="sr-Latn-R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59" name="图片 258"/>
          <p:cNvPicPr>
            <a:picLocks noChangeAspect="1"/>
          </p:cNvPicPr>
          <p:nvPr>
            <p:ph sz="half" idx="1"/>
          </p:nvPr>
        </p:nvPicPr>
        <p:blipFill rotWithShape="1">
          <a:blip r:embed="rId2" cstate="print"/>
          <a:srcRect/>
          <a:stretch>
            <a:fillRect/>
          </a:stretch>
        </p:blipFill>
        <p:spPr>
          <a:xfrm flipV="1">
            <a:off x="-24765" y="-19050"/>
            <a:ext cx="1521460" cy="152146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0 w 2286000"/>
              <a:gd name="connsiteY2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lnTo>
                  <a:pt x="2286000" y="2286000"/>
                </a:lnTo>
                <a:lnTo>
                  <a:pt x="0" y="2286000"/>
                </a:ln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>
            <p:ph sz="half" idx="2"/>
          </p:nvPr>
        </p:nvPicPr>
        <p:blipFill rotWithShape="1">
          <a:blip r:embed="rId3" cstate="print"/>
          <a:srcRect/>
          <a:stretch>
            <a:fillRect/>
          </a:stretch>
        </p:blipFill>
        <p:spPr>
          <a:xfrm rot="16200000">
            <a:off x="10037445" y="4683760"/>
            <a:ext cx="1342390" cy="3017520"/>
          </a:xfrm>
          <a:custGeom>
            <a:avLst/>
            <a:gdLst>
              <a:gd name="connsiteX0" fmla="*/ 82985 w 2016967"/>
              <a:gd name="connsiteY0" fmla="*/ 161129 h 4534297"/>
              <a:gd name="connsiteX1" fmla="*/ 0 w 2016967"/>
              <a:gd name="connsiteY1" fmla="*/ 207357 h 4534297"/>
              <a:gd name="connsiteX2" fmla="*/ 0 w 2016967"/>
              <a:gd name="connsiteY2" fmla="*/ 0 h 4534297"/>
              <a:gd name="connsiteX3" fmla="*/ 2016967 w 2016967"/>
              <a:gd name="connsiteY3" fmla="*/ 4534297 h 4534297"/>
              <a:gd name="connsiteX4" fmla="*/ 0 w 2016967"/>
              <a:gd name="connsiteY4" fmla="*/ 4534297 h 4534297"/>
              <a:gd name="connsiteX5" fmla="*/ 0 w 2016967"/>
              <a:gd name="connsiteY5" fmla="*/ 913629 h 4534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6967" h="4534297">
                <a:moveTo>
                  <a:pt x="82985" y="161129"/>
                </a:moveTo>
                <a:lnTo>
                  <a:pt x="0" y="207357"/>
                </a:lnTo>
                <a:lnTo>
                  <a:pt x="0" y="0"/>
                </a:lnTo>
                <a:close/>
                <a:moveTo>
                  <a:pt x="2016967" y="4534297"/>
                </a:moveTo>
                <a:lnTo>
                  <a:pt x="0" y="4534297"/>
                </a:lnTo>
                <a:lnTo>
                  <a:pt x="0" y="913629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ioFog-Engi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1030" y="152400"/>
            <a:ext cx="11035030" cy="6579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矩形 29"/>
          <p:cNvSpPr/>
          <p:nvPr/>
        </p:nvSpPr>
        <p:spPr>
          <a:xfrm>
            <a:off x="3716020" y="1215390"/>
            <a:ext cx="7717790" cy="50476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Vi</a:t>
            </a:r>
            <a:r>
              <a:rPr lang="sr-Latn-RS" altLang="sr-Latn-R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še međusobno povezanih Edge uređaja</a:t>
            </a:r>
            <a:r>
              <a:rPr lang="sr-Latn-RS" altLang="sr-Latn-R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. 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ECN je </a:t>
            </a:r>
            <a:r>
              <a:rPr lang="sr-Latn-RS" altLang="en-U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distribuiran, kreiran od više različitih uređaja koji se nalaze na više različitih mreža, gde svaki od njih potencijalno pokreće različite mikroservise.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Za njegovu organizaciju koristi se deo softwera koji se naziva 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Controller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Controller prati sve čvorove mreže automatski, čak i kroz komplikovane mrežne konfiguracije.</a:t>
            </a:r>
            <a:endParaRPr lang="sr-Latn-RS" altLang="en-US" sz="2000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sr-Latn-RS" altLang="en-US" sz="20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ioFog Servisi</a:t>
            </a:r>
            <a:r>
              <a:rPr lang="sr-Latn-RS" altLang="en-US" sz="2000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 pružaju ceo sklop mogućnosti da se kreira samo-organizujuća softverska mreža koja se pokreće na bilo kom komunikacionom kanalu. </a:t>
            </a:r>
            <a:r>
              <a:rPr lang="sr-Latn-RS" altLang="en-US" sz="2000" u="sng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rPr>
              <a:t>Nisu potrebni NAT, VPN ili Firewall.</a:t>
            </a:r>
            <a:endParaRPr lang="sr-Latn-RS" altLang="en-US" sz="2000" u="sng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5" name="文本框 254"/>
          <p:cNvSpPr txBox="1"/>
          <p:nvPr/>
        </p:nvSpPr>
        <p:spPr>
          <a:xfrm>
            <a:off x="3705860" y="381635"/>
            <a:ext cx="73088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sr-Latn-RS" sz="3600" b="1" dirty="0">
                <a:solidFill>
                  <a:srgbClr val="2726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Edge Compute Network (ECN)</a:t>
            </a:r>
            <a:endParaRPr lang="sr-Latn-RS" sz="3600" b="1" dirty="0">
              <a:solidFill>
                <a:srgbClr val="27262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146" name="图片 25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065" y="-6985"/>
            <a:ext cx="3434715" cy="6844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162"/>
            <a:ext cx="3457575" cy="6888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d"/>
      </p:transition>
    </mc:Choice>
    <mc:Fallback>
      <p:transition>
        <p:cover dir="d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5315</Words>
  <Application>WPS Presentation</Application>
  <PresentationFormat>宽屏</PresentationFormat>
  <Paragraphs>116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AndjelaRistic</cp:lastModifiedBy>
  <cp:revision>70</cp:revision>
  <dcterms:created xsi:type="dcterms:W3CDTF">2015-07-08T01:24:00Z</dcterms:created>
  <dcterms:modified xsi:type="dcterms:W3CDTF">2020-04-30T20:41:42Z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