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62" r:id="rId7"/>
    <p:sldId id="261" r:id="rId8"/>
    <p:sldId id="259" r:id="rId9"/>
  </p:sldIdLst>
  <p:sldSz cx="7556500" cy="10693400"/>
  <p:notesSz cx="6858000" cy="9144000"/>
  <p:embeddedFontLst>
    <p:embeddedFont>
      <p:font typeface="Calibri" panose="020F0502020204030204" pitchFamily="34" charset="0"/>
      <p:regular r:id="rId10"/>
      <p:bold r:id="rId11"/>
      <p:italic r:id="rId12"/>
      <p:boldItalic r:id="rId13"/>
    </p:embeddedFont>
    <p:embeddedFont>
      <p:font typeface="微軟正黑體" panose="020B0604030504040204" pitchFamily="34" charset="-12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0"/>
    <a:srgbClr val="BFBFBF"/>
    <a:srgbClr val="FFFFFF"/>
    <a:srgbClr val="B7D1DA"/>
    <a:srgbClr val="4E5340"/>
    <a:srgbClr val="E2E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26" autoAdjust="0"/>
  </p:normalViewPr>
  <p:slideViewPr>
    <p:cSldViewPr>
      <p:cViewPr varScale="1">
        <p:scale>
          <a:sx n="53" d="100"/>
          <a:sy n="53" d="100"/>
        </p:scale>
        <p:origin x="257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桓平" userId="6a0a88656306c907" providerId="LiveId" clId="{8A469925-A774-4A64-9790-E41337CEB8BE}"/>
    <pc:docChg chg="modSld">
      <pc:chgData name="林 桓平" userId="6a0a88656306c907" providerId="LiveId" clId="{8A469925-A774-4A64-9790-E41337CEB8BE}" dt="2023-05-11T19:24:03.982" v="0" actId="113"/>
      <pc:docMkLst>
        <pc:docMk/>
      </pc:docMkLst>
      <pc:sldChg chg="modSp mod">
        <pc:chgData name="林 桓平" userId="6a0a88656306c907" providerId="LiveId" clId="{8A469925-A774-4A64-9790-E41337CEB8BE}" dt="2023-05-11T19:24:03.982" v="0" actId="113"/>
        <pc:sldMkLst>
          <pc:docMk/>
          <pc:sldMk cId="0" sldId="256"/>
        </pc:sldMkLst>
        <pc:spChg chg="mod">
          <ac:chgData name="林 桓平" userId="6a0a88656306c907" providerId="LiveId" clId="{8A469925-A774-4A64-9790-E41337CEB8BE}" dt="2023-05-11T19:24:03.982" v="0" actId="113"/>
          <ac:spMkLst>
            <pc:docMk/>
            <pc:sldMk cId="0" sldId="256"/>
            <ac:spMk id="7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3407" y="8779"/>
            <a:ext cx="3764843" cy="10684621"/>
            <a:chOff x="1263643" y="-81128"/>
            <a:chExt cx="1069811" cy="3945813"/>
          </a:xfrm>
          <a:solidFill>
            <a:srgbClr val="B7D1DA"/>
          </a:solidFill>
        </p:grpSpPr>
        <p:sp>
          <p:nvSpPr>
            <p:cNvPr id="3" name="Freeform 3"/>
            <p:cNvSpPr/>
            <p:nvPr/>
          </p:nvSpPr>
          <p:spPr>
            <a:xfrm>
              <a:off x="1263643" y="-81128"/>
              <a:ext cx="1069811" cy="3945813"/>
            </a:xfrm>
            <a:custGeom>
              <a:avLst/>
              <a:gdLst/>
              <a:ahLst/>
              <a:cxnLst/>
              <a:rect l="l" t="t" r="r" b="b"/>
              <a:pathLst>
                <a:path w="1054907" h="3904593">
                  <a:moveTo>
                    <a:pt x="0" y="0"/>
                  </a:moveTo>
                  <a:lnTo>
                    <a:pt x="1054907" y="0"/>
                  </a:lnTo>
                  <a:lnTo>
                    <a:pt x="1054907" y="3904593"/>
                  </a:lnTo>
                  <a:lnTo>
                    <a:pt x="0" y="3904593"/>
                  </a:lnTo>
                  <a:close/>
                </a:path>
              </a:pathLst>
            </a:custGeom>
            <a:grpFill/>
          </p:spPr>
          <p:txBody>
            <a:bodyPr/>
            <a:lstStyle/>
            <a:p>
              <a:endParaRPr lang="zh-TW" altLang="en-US" dirty="0">
                <a:latin typeface="Times New Roman" panose="02020603050405020304" pitchFamily="18" charset="0"/>
                <a:ea typeface="標楷體" panose="03000509000000000000" pitchFamily="65" charset="-120"/>
              </a:endParaRPr>
            </a:p>
          </p:txBody>
        </p:sp>
      </p:grpSp>
      <p:sp>
        <p:nvSpPr>
          <p:cNvPr id="6" name="Freeform 6"/>
          <p:cNvSpPr/>
          <p:nvPr/>
        </p:nvSpPr>
        <p:spPr>
          <a:xfrm>
            <a:off x="682488" y="151073"/>
            <a:ext cx="2238988" cy="2083065"/>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FFF"/>
          </a:solidFill>
        </p:spPr>
        <p:txBody>
          <a:bodyPr/>
          <a:lstStyle/>
          <a:p>
            <a:endParaRPr lang="zh-TW" altLang="en-US" dirty="0"/>
          </a:p>
        </p:txBody>
      </p:sp>
      <p:grpSp>
        <p:nvGrpSpPr>
          <p:cNvPr id="7" name="Group 7"/>
          <p:cNvGrpSpPr/>
          <p:nvPr/>
        </p:nvGrpSpPr>
        <p:grpSpPr>
          <a:xfrm>
            <a:off x="197256" y="3648118"/>
            <a:ext cx="3312608" cy="440379"/>
            <a:chOff x="0" y="0"/>
            <a:chExt cx="730642" cy="123984"/>
          </a:xfrm>
        </p:grpSpPr>
        <p:sp>
          <p:nvSpPr>
            <p:cNvPr id="8" name="Freeform 8"/>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9" name="TextBox 9"/>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grpSp>
        <p:nvGrpSpPr>
          <p:cNvPr id="10" name="Group 10"/>
          <p:cNvGrpSpPr/>
          <p:nvPr/>
        </p:nvGrpSpPr>
        <p:grpSpPr>
          <a:xfrm>
            <a:off x="3940917" y="105858"/>
            <a:ext cx="3312608" cy="415025"/>
            <a:chOff x="0" y="0"/>
            <a:chExt cx="730642" cy="123984"/>
          </a:xfrm>
        </p:grpSpPr>
        <p:sp>
          <p:nvSpPr>
            <p:cNvPr id="11" name="Freeform 11"/>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12" name="TextBox 12"/>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標楷體" panose="03000509000000000000" pitchFamily="65" charset="-120"/>
              </a:endParaRPr>
            </a:p>
          </p:txBody>
        </p:sp>
      </p:grpSp>
      <p:sp>
        <p:nvSpPr>
          <p:cNvPr id="13" name="TextBox 13"/>
          <p:cNvSpPr txBox="1"/>
          <p:nvPr/>
        </p:nvSpPr>
        <p:spPr>
          <a:xfrm>
            <a:off x="-1063475" y="3818566"/>
            <a:ext cx="5834069" cy="240066"/>
          </a:xfrm>
          <a:prstGeom prst="rect">
            <a:avLst/>
          </a:prstGeom>
        </p:spPr>
        <p:txBody>
          <a:bodyPr wrap="square"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個人資料</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59598" y="4212543"/>
            <a:ext cx="290243" cy="290243"/>
          </a:xfrm>
          <a:prstGeom prst="rect">
            <a:avLst/>
          </a:prstGeom>
        </p:spPr>
      </p:pic>
      <p:sp>
        <p:nvSpPr>
          <p:cNvPr id="22" name="TextBox 22"/>
          <p:cNvSpPr txBox="1"/>
          <p:nvPr/>
        </p:nvSpPr>
        <p:spPr>
          <a:xfrm>
            <a:off x="791791" y="4269869"/>
            <a:ext cx="2550555" cy="166712"/>
          </a:xfrm>
          <a:prstGeom prst="rect">
            <a:avLst/>
          </a:prstGeom>
        </p:spPr>
        <p:txBody>
          <a:bodyPr wrap="square" lIns="0" tIns="0" rIns="0" bIns="0" rtlCol="0" anchor="t">
            <a:spAutoFit/>
          </a:bodyPr>
          <a:lstStyle/>
          <a:p>
            <a:pPr marL="0" lvl="0" indent="0" algn="l">
              <a:lnSpc>
                <a:spcPts val="1260"/>
              </a:lnSpc>
              <a:spcBef>
                <a:spcPct val="0"/>
              </a:spcBef>
            </a:pPr>
            <a:r>
              <a:rPr lang="en-US" sz="1400" spc="44" dirty="0">
                <a:solidFill>
                  <a:srgbClr val="444440"/>
                </a:solidFill>
                <a:latin typeface="Times New Roman" panose="02020603050405020304" pitchFamily="18" charset="0"/>
                <a:ea typeface="微軟正黑體" panose="020B0604030504040204" pitchFamily="34" charset="-120"/>
              </a:rPr>
              <a:t>jasonxzno@</a:t>
            </a:r>
            <a:r>
              <a:rPr lang="en-US" sz="1200" spc="44" dirty="0">
                <a:solidFill>
                  <a:srgbClr val="444440"/>
                </a:solidFill>
                <a:latin typeface="Times New Roman" panose="02020603050405020304" pitchFamily="18" charset="0"/>
                <a:ea typeface="微軟正黑體" panose="020B0604030504040204" pitchFamily="34" charset="-120"/>
              </a:rPr>
              <a:t>gmail</a:t>
            </a:r>
            <a:r>
              <a:rPr lang="en-US" sz="1400" spc="44" dirty="0">
                <a:solidFill>
                  <a:srgbClr val="444440"/>
                </a:solidFill>
                <a:latin typeface="Times New Roman" panose="02020603050405020304" pitchFamily="18" charset="0"/>
                <a:ea typeface="微軟正黑體" panose="020B0604030504040204" pitchFamily="34" charset="-120"/>
              </a:rPr>
              <a:t>.com</a:t>
            </a:r>
          </a:p>
        </p:txBody>
      </p:sp>
      <p:sp>
        <p:nvSpPr>
          <p:cNvPr id="31" name="TextBox 31"/>
          <p:cNvSpPr txBox="1"/>
          <p:nvPr/>
        </p:nvSpPr>
        <p:spPr>
          <a:xfrm>
            <a:off x="389031" y="6137183"/>
            <a:ext cx="2926051" cy="1856086"/>
          </a:xfrm>
          <a:prstGeom prst="rect">
            <a:avLst/>
          </a:prstGeom>
        </p:spPr>
        <p:txBody>
          <a:bodyPr wrap="square" lIns="0" tIns="0" rIns="0" bIns="0" rtlCol="0" anchor="t">
            <a:spAutoFit/>
          </a:bodyPr>
          <a:lstStyle/>
          <a:p>
            <a:pPr>
              <a:lnSpc>
                <a:spcPts val="1230"/>
              </a:lnSpc>
            </a:pPr>
            <a:r>
              <a:rPr lang="en-US" altLang="zh-TW" sz="1600" spc="41" dirty="0">
                <a:solidFill>
                  <a:srgbClr val="414042"/>
                </a:solidFill>
                <a:latin typeface="Times New Roman" panose="02020603050405020304" pitchFamily="18" charset="0"/>
                <a:ea typeface="微軟正黑體" panose="020B0604030504040204" pitchFamily="34" charset="-120"/>
              </a:rPr>
              <a:t>2020-2024</a:t>
            </a: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國立臺中科技大學 </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資訊管理系 </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en-US" altLang="zh-TW" sz="1600" spc="41" dirty="0">
                <a:solidFill>
                  <a:srgbClr val="414042"/>
                </a:solidFill>
                <a:latin typeface="Times New Roman" panose="02020603050405020304" pitchFamily="18" charset="0"/>
                <a:ea typeface="微軟正黑體" panose="020B0604030504040204" pitchFamily="34" charset="-120"/>
              </a:rPr>
              <a:t>2017-2020</a:t>
            </a:r>
          </a:p>
          <a:p>
            <a:pPr>
              <a:lnSpc>
                <a:spcPts val="1230"/>
              </a:lnSpc>
            </a:pPr>
            <a:endParaRPr lang="en-US"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新北市立新北高級工業職業學校</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 </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應用外語科</a:t>
            </a:r>
            <a:endParaRPr lang="en-US" sz="1600" spc="41" dirty="0">
              <a:solidFill>
                <a:srgbClr val="414042"/>
              </a:solidFill>
              <a:latin typeface="Times New Roman" panose="02020603050405020304" pitchFamily="18" charset="0"/>
              <a:ea typeface="微軟正黑體" panose="020B0604030504040204" pitchFamily="34" charset="-120"/>
            </a:endParaRPr>
          </a:p>
        </p:txBody>
      </p:sp>
      <p:grpSp>
        <p:nvGrpSpPr>
          <p:cNvPr id="32" name="Group 32"/>
          <p:cNvGrpSpPr/>
          <p:nvPr/>
        </p:nvGrpSpPr>
        <p:grpSpPr>
          <a:xfrm>
            <a:off x="195875" y="5475425"/>
            <a:ext cx="3312608" cy="471611"/>
            <a:chOff x="0" y="0"/>
            <a:chExt cx="730642" cy="123984"/>
          </a:xfrm>
        </p:grpSpPr>
        <p:sp>
          <p:nvSpPr>
            <p:cNvPr id="33" name="Freeform 33"/>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34" name="TextBox 34"/>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sp>
        <p:nvSpPr>
          <p:cNvPr id="35" name="TextBox 35"/>
          <p:cNvSpPr txBox="1"/>
          <p:nvPr/>
        </p:nvSpPr>
        <p:spPr>
          <a:xfrm>
            <a:off x="979079" y="5695991"/>
            <a:ext cx="1666304" cy="240066"/>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微軟正黑體" panose="020B0604030504040204" pitchFamily="34" charset="-120"/>
                <a:ea typeface="微軟正黑體" panose="020B0604030504040204" pitchFamily="34" charset="-120"/>
              </a:rPr>
              <a:t>學歷</a:t>
            </a:r>
            <a:endParaRPr lang="en-US" sz="2600" b="1" spc="51" dirty="0">
              <a:solidFill>
                <a:srgbClr val="FFFFFF"/>
              </a:solidFill>
              <a:latin typeface="微軟正黑體" panose="020B0604030504040204" pitchFamily="34" charset="-120"/>
              <a:ea typeface="微軟正黑體" panose="020B0604030504040204" pitchFamily="34" charset="-120"/>
            </a:endParaRPr>
          </a:p>
        </p:txBody>
      </p:sp>
      <p:sp>
        <p:nvSpPr>
          <p:cNvPr id="39" name="TextBox 39"/>
          <p:cNvSpPr txBox="1"/>
          <p:nvPr/>
        </p:nvSpPr>
        <p:spPr>
          <a:xfrm>
            <a:off x="233450" y="8855949"/>
            <a:ext cx="1672618" cy="1619033"/>
          </a:xfrm>
          <a:prstGeom prst="rect">
            <a:avLst/>
          </a:prstGeom>
        </p:spPr>
        <p:txBody>
          <a:bodyPr wrap="square" lIns="0" tIns="0" rIns="0" bIns="0" rtlCol="0" anchor="t">
            <a:spAutoFit/>
          </a:bodyPr>
          <a:lstStyle/>
          <a:p>
            <a:pPr marL="285750" indent="-285750" algn="l">
              <a:lnSpc>
                <a:spcPts val="1399"/>
              </a:lnSpc>
              <a:buFont typeface="Arial" panose="020B0604020202020204" pitchFamily="34" charset="0"/>
              <a:buChar char="•"/>
            </a:pPr>
            <a:r>
              <a:rPr lang="en-US" altLang="zh-TW" sz="1600" b="1" dirty="0">
                <a:solidFill>
                  <a:srgbClr val="FF0000"/>
                </a:solidFill>
                <a:latin typeface="Times New Roman" panose="02020603050405020304" pitchFamily="18" charset="0"/>
                <a:ea typeface="微軟正黑體" panose="020B0604030504040204" pitchFamily="34" charset="-120"/>
              </a:rPr>
              <a:t>C#</a:t>
            </a:r>
          </a:p>
          <a:p>
            <a:pPr marL="285750" indent="-285750" algn="l">
              <a:lnSpc>
                <a:spcPts val="1399"/>
              </a:lnSpc>
              <a:buFont typeface="Arial" panose="020B0604020202020204" pitchFamily="34" charset="0"/>
              <a:buChar char="•"/>
            </a:pPr>
            <a:endParaRPr lang="en-US" altLang="zh-TW" sz="1600" dirty="0">
              <a:solidFill>
                <a:srgbClr val="FF0000"/>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r>
              <a:rPr lang="en-US" altLang="zh-TW" sz="1600" b="1" dirty="0">
                <a:solidFill>
                  <a:srgbClr val="FF0000"/>
                </a:solidFill>
                <a:latin typeface="Times New Roman" panose="02020603050405020304" pitchFamily="18" charset="0"/>
                <a:ea typeface="微軟正黑體" panose="020B0604030504040204" pitchFamily="34" charset="-120"/>
              </a:rPr>
              <a:t>ASP</a:t>
            </a:r>
            <a:r>
              <a:rPr lang="zh-TW" altLang="en-US" sz="1600" b="1" dirty="0">
                <a:solidFill>
                  <a:srgbClr val="FF0000"/>
                </a:solidFill>
                <a:latin typeface="Times New Roman" panose="02020603050405020304" pitchFamily="18" charset="0"/>
                <a:ea typeface="微軟正黑體" panose="020B0604030504040204" pitchFamily="34" charset="-120"/>
              </a:rPr>
              <a:t> </a:t>
            </a:r>
            <a:r>
              <a:rPr lang="en-US" altLang="zh-TW" sz="1600" b="1" dirty="0">
                <a:solidFill>
                  <a:srgbClr val="FF0000"/>
                </a:solidFill>
                <a:latin typeface="Times New Roman" panose="02020603050405020304" pitchFamily="18" charset="0"/>
                <a:ea typeface="微軟正黑體" panose="020B0604030504040204" pitchFamily="34" charset="-120"/>
              </a:rPr>
              <a:t>.NET</a:t>
            </a:r>
            <a:r>
              <a:rPr lang="zh-TW" altLang="en-US" sz="1600" b="1" dirty="0">
                <a:solidFill>
                  <a:srgbClr val="FF0000"/>
                </a:solidFill>
                <a:latin typeface="Times New Roman" panose="02020603050405020304" pitchFamily="18" charset="0"/>
                <a:ea typeface="微軟正黑體" panose="020B0604030504040204" pitchFamily="34" charset="-120"/>
              </a:rPr>
              <a:t> </a:t>
            </a:r>
            <a:r>
              <a:rPr lang="en-US" altLang="zh-TW" sz="1600" b="1" dirty="0">
                <a:solidFill>
                  <a:srgbClr val="FF0000"/>
                </a:solidFill>
                <a:latin typeface="Times New Roman" panose="02020603050405020304" pitchFamily="18" charset="0"/>
                <a:ea typeface="微軟正黑體" panose="020B0604030504040204" pitchFamily="34" charset="-120"/>
              </a:rPr>
              <a:t>Core</a:t>
            </a:r>
          </a:p>
          <a:p>
            <a:pPr marL="285750" indent="-285750" algn="l">
              <a:lnSpc>
                <a:spcPts val="1399"/>
              </a:lnSpc>
              <a:buFont typeface="Arial" panose="020B0604020202020204" pitchFamily="34" charset="0"/>
              <a:buChar char="•"/>
            </a:pPr>
            <a:endParaRPr lang="en-US" altLang="zh-TW" sz="1600" dirty="0">
              <a:solidFill>
                <a:srgbClr val="FF0000"/>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r>
              <a:rPr lang="en-US" sz="1600" b="1" dirty="0">
                <a:solidFill>
                  <a:srgbClr val="FF0000"/>
                </a:solidFill>
                <a:latin typeface="Times New Roman" panose="02020603050405020304" pitchFamily="18" charset="0"/>
                <a:ea typeface="微軟正黑體" panose="020B0604030504040204" pitchFamily="34" charset="-120"/>
              </a:rPr>
              <a:t>MVC </a:t>
            </a:r>
            <a:r>
              <a:rPr lang="zh-TW" altLang="en-US" sz="1600" b="1" dirty="0">
                <a:solidFill>
                  <a:srgbClr val="FF0000"/>
                </a:solidFill>
                <a:latin typeface="Times New Roman" panose="02020603050405020304" pitchFamily="18" charset="0"/>
                <a:ea typeface="微軟正黑體" panose="020B0604030504040204" pitchFamily="34" charset="-120"/>
              </a:rPr>
              <a:t>開發框架</a:t>
            </a:r>
            <a:endParaRPr lang="en-US" altLang="zh-TW" sz="1600" b="1" dirty="0">
              <a:solidFill>
                <a:srgbClr val="FF0000"/>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endParaRPr lang="en-US" altLang="zh-TW" sz="1600" dirty="0">
              <a:solidFill>
                <a:srgbClr val="3D3D3D"/>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r>
              <a:rPr lang="en-US" altLang="zh-TW" sz="1600" dirty="0">
                <a:solidFill>
                  <a:srgbClr val="3D3D3D"/>
                </a:solidFill>
                <a:latin typeface="Times New Roman" panose="02020603050405020304" pitchFamily="18" charset="0"/>
                <a:ea typeface="微軟正黑體" panose="020B0604030504040204" pitchFamily="34" charset="-120"/>
              </a:rPr>
              <a:t>HTML</a:t>
            </a:r>
          </a:p>
          <a:p>
            <a:pPr marL="285750" indent="-285750" algn="l">
              <a:lnSpc>
                <a:spcPts val="1399"/>
              </a:lnSpc>
              <a:buFont typeface="Arial" panose="020B0604020202020204" pitchFamily="34" charset="0"/>
              <a:buChar char="•"/>
            </a:pPr>
            <a:endParaRPr lang="en-US" altLang="zh-TW" sz="1600" dirty="0">
              <a:solidFill>
                <a:srgbClr val="3D3D3D"/>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r>
              <a:rPr lang="en-US" altLang="zh-TW" sz="1600" dirty="0">
                <a:solidFill>
                  <a:srgbClr val="3D3D3D"/>
                </a:solidFill>
                <a:latin typeface="Times New Roman" panose="02020603050405020304" pitchFamily="18" charset="0"/>
                <a:ea typeface="微軟正黑體" panose="020B0604030504040204" pitchFamily="34" charset="-120"/>
              </a:rPr>
              <a:t>CSS</a:t>
            </a:r>
            <a:endParaRPr lang="en-US" sz="1600" dirty="0">
              <a:solidFill>
                <a:srgbClr val="3D3D3D"/>
              </a:solidFill>
              <a:latin typeface="Times New Roman" panose="02020603050405020304" pitchFamily="18" charset="0"/>
              <a:ea typeface="微軟正黑體" panose="020B0604030504040204" pitchFamily="34" charset="-120"/>
            </a:endParaRPr>
          </a:p>
        </p:txBody>
      </p:sp>
      <p:sp>
        <p:nvSpPr>
          <p:cNvPr id="69" name="TextBox 69"/>
          <p:cNvSpPr txBox="1"/>
          <p:nvPr/>
        </p:nvSpPr>
        <p:spPr>
          <a:xfrm>
            <a:off x="890660" y="2318534"/>
            <a:ext cx="2030816" cy="897682"/>
          </a:xfrm>
          <a:prstGeom prst="rect">
            <a:avLst/>
          </a:prstGeom>
        </p:spPr>
        <p:txBody>
          <a:bodyPr wrap="square" lIns="0" tIns="0" rIns="0" bIns="0" rtlCol="0" anchor="t">
            <a:spAutoFit/>
          </a:bodyPr>
          <a:lstStyle/>
          <a:p>
            <a:pPr algn="l">
              <a:lnSpc>
                <a:spcPts val="7000"/>
              </a:lnSpc>
            </a:pPr>
            <a:r>
              <a:rPr lang="zh-TW" altLang="en-US" sz="4400" b="1" spc="350" dirty="0">
                <a:solidFill>
                  <a:srgbClr val="4D4D4F"/>
                </a:solidFill>
                <a:latin typeface="Times New Roman" panose="02020603050405020304" pitchFamily="18" charset="0"/>
                <a:ea typeface="微軟正黑體" panose="020B0604030504040204" pitchFamily="34" charset="-120"/>
              </a:rPr>
              <a:t>林桓平</a:t>
            </a:r>
            <a:endParaRPr lang="en-US" sz="4400" b="1" spc="350" dirty="0">
              <a:solidFill>
                <a:srgbClr val="4D4D4F"/>
              </a:solidFill>
              <a:latin typeface="Times New Roman" panose="02020603050405020304" pitchFamily="18" charset="0"/>
              <a:ea typeface="微軟正黑體" panose="020B0604030504040204" pitchFamily="34" charset="-120"/>
            </a:endParaRPr>
          </a:p>
        </p:txBody>
      </p:sp>
      <p:sp>
        <p:nvSpPr>
          <p:cNvPr id="70" name="TextBox 70"/>
          <p:cNvSpPr txBox="1"/>
          <p:nvPr/>
        </p:nvSpPr>
        <p:spPr>
          <a:xfrm>
            <a:off x="389031" y="3090279"/>
            <a:ext cx="3119452" cy="371897"/>
          </a:xfrm>
          <a:prstGeom prst="rect">
            <a:avLst/>
          </a:prstGeom>
        </p:spPr>
        <p:txBody>
          <a:bodyPr wrap="square" lIns="0" tIns="0" rIns="0" bIns="0" rtlCol="0" anchor="t">
            <a:spAutoFit/>
          </a:bodyPr>
          <a:lstStyle/>
          <a:p>
            <a:pPr algn="l">
              <a:lnSpc>
                <a:spcPts val="2920"/>
              </a:lnSpc>
            </a:pPr>
            <a:r>
              <a:rPr lang="en-US" altLang="zh-TW" sz="2000" b="1" spc="1003" dirty="0" err="1">
                <a:solidFill>
                  <a:srgbClr val="4D4D4F"/>
                </a:solidFill>
                <a:latin typeface="Times New Roman" panose="02020603050405020304" pitchFamily="18" charset="0"/>
                <a:ea typeface="微軟正黑體" panose="020B0604030504040204" pitchFamily="34" charset="-120"/>
              </a:rPr>
              <a:t>HuanPing</a:t>
            </a:r>
            <a:r>
              <a:rPr lang="en-US" altLang="zh-TW" sz="2000" b="1" spc="1003" dirty="0">
                <a:solidFill>
                  <a:srgbClr val="4D4D4F"/>
                </a:solidFill>
                <a:latin typeface="Times New Roman" panose="02020603050405020304" pitchFamily="18" charset="0"/>
                <a:ea typeface="微軟正黑體" panose="020B0604030504040204" pitchFamily="34" charset="-120"/>
              </a:rPr>
              <a:t>-Lin</a:t>
            </a:r>
            <a:endParaRPr lang="en-US" sz="2000" b="1" spc="1003" dirty="0">
              <a:solidFill>
                <a:srgbClr val="4D4D4F"/>
              </a:solidFill>
              <a:latin typeface="Times New Roman" panose="02020603050405020304" pitchFamily="18" charset="0"/>
              <a:ea typeface="微軟正黑體" panose="020B0604030504040204" pitchFamily="34" charset="-120"/>
            </a:endParaRPr>
          </a:p>
        </p:txBody>
      </p:sp>
      <p:pic>
        <p:nvPicPr>
          <p:cNvPr id="103" name="圖形 102" descr="接收器">
            <a:extLst>
              <a:ext uri="{FF2B5EF4-FFF2-40B4-BE49-F238E27FC236}">
                <a16:creationId xmlns:a16="http://schemas.microsoft.com/office/drawing/2014/main" id="{E7C13FF2-B083-4129-9244-EF62E93976C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575" y="4625646"/>
            <a:ext cx="268266" cy="268266"/>
          </a:xfrm>
          <a:prstGeom prst="rect">
            <a:avLst/>
          </a:prstGeom>
        </p:spPr>
      </p:pic>
      <p:sp>
        <p:nvSpPr>
          <p:cNvPr id="104" name="TextBox 22">
            <a:extLst>
              <a:ext uri="{FF2B5EF4-FFF2-40B4-BE49-F238E27FC236}">
                <a16:creationId xmlns:a16="http://schemas.microsoft.com/office/drawing/2014/main" id="{4347E3AE-D998-4512-8273-D73F7D3923B4}"/>
              </a:ext>
            </a:extLst>
          </p:cNvPr>
          <p:cNvSpPr txBox="1"/>
          <p:nvPr/>
        </p:nvSpPr>
        <p:spPr>
          <a:xfrm>
            <a:off x="791791" y="4732068"/>
            <a:ext cx="1386259" cy="166712"/>
          </a:xfrm>
          <a:prstGeom prst="rect">
            <a:avLst/>
          </a:prstGeom>
        </p:spPr>
        <p:txBody>
          <a:bodyPr wrap="square" lIns="0" tIns="0" rIns="0" bIns="0" rtlCol="0" anchor="t">
            <a:spAutoFit/>
          </a:bodyPr>
          <a:lstStyle/>
          <a:p>
            <a:pPr marL="0" lvl="0" indent="0" algn="l">
              <a:lnSpc>
                <a:spcPts val="1260"/>
              </a:lnSpc>
              <a:spcBef>
                <a:spcPct val="0"/>
              </a:spcBef>
            </a:pPr>
            <a:r>
              <a:rPr lang="en-US" altLang="zh-TW" sz="1400" spc="44" dirty="0">
                <a:solidFill>
                  <a:srgbClr val="444440"/>
                </a:solidFill>
                <a:latin typeface="Times New Roman" panose="02020603050405020304" pitchFamily="18" charset="0"/>
                <a:ea typeface="微軟正黑體" panose="020B0604030504040204" pitchFamily="34" charset="-120"/>
              </a:rPr>
              <a:t>+886</a:t>
            </a:r>
            <a:r>
              <a:rPr lang="zh-TW" altLang="en-US" sz="1400" spc="44" dirty="0">
                <a:solidFill>
                  <a:srgbClr val="444440"/>
                </a:solidFill>
                <a:latin typeface="Times New Roman" panose="02020603050405020304" pitchFamily="18" charset="0"/>
                <a:ea typeface="微軟正黑體" panose="020B0604030504040204" pitchFamily="34" charset="-120"/>
              </a:rPr>
              <a:t> </a:t>
            </a:r>
            <a:r>
              <a:rPr lang="en-US" altLang="zh-TW" sz="1400" spc="44" dirty="0">
                <a:solidFill>
                  <a:srgbClr val="444440"/>
                </a:solidFill>
                <a:latin typeface="Times New Roman" panose="02020603050405020304" pitchFamily="18" charset="0"/>
                <a:ea typeface="微軟正黑體" panose="020B0604030504040204" pitchFamily="34" charset="-120"/>
              </a:rPr>
              <a:t>0936408887</a:t>
            </a:r>
            <a:endParaRPr lang="en-US" sz="1400" spc="44" dirty="0">
              <a:solidFill>
                <a:srgbClr val="444440"/>
              </a:solidFill>
              <a:latin typeface="Times New Roman" panose="02020603050405020304" pitchFamily="18" charset="0"/>
              <a:ea typeface="微軟正黑體" panose="020B0604030504040204" pitchFamily="34" charset="-120"/>
            </a:endParaRPr>
          </a:p>
        </p:txBody>
      </p:sp>
      <p:pic>
        <p:nvPicPr>
          <p:cNvPr id="106" name="圖形 105" descr="蛋糕">
            <a:extLst>
              <a:ext uri="{FF2B5EF4-FFF2-40B4-BE49-F238E27FC236}">
                <a16:creationId xmlns:a16="http://schemas.microsoft.com/office/drawing/2014/main" id="{C1987900-F383-48DE-934D-3C41AE1ABF7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915" y="5019612"/>
            <a:ext cx="321993" cy="321993"/>
          </a:xfrm>
          <a:prstGeom prst="rect">
            <a:avLst/>
          </a:prstGeom>
        </p:spPr>
      </p:pic>
      <p:sp>
        <p:nvSpPr>
          <p:cNvPr id="107" name="TextBox 22">
            <a:extLst>
              <a:ext uri="{FF2B5EF4-FFF2-40B4-BE49-F238E27FC236}">
                <a16:creationId xmlns:a16="http://schemas.microsoft.com/office/drawing/2014/main" id="{83D9D91B-3E05-4F9C-AC03-DE1D52425BD2}"/>
              </a:ext>
            </a:extLst>
          </p:cNvPr>
          <p:cNvSpPr txBox="1"/>
          <p:nvPr/>
        </p:nvSpPr>
        <p:spPr>
          <a:xfrm>
            <a:off x="801304" y="5157529"/>
            <a:ext cx="1272682" cy="166712"/>
          </a:xfrm>
          <a:prstGeom prst="rect">
            <a:avLst/>
          </a:prstGeom>
        </p:spPr>
        <p:txBody>
          <a:bodyPr wrap="square" lIns="0" tIns="0" rIns="0" bIns="0" rtlCol="0" anchor="t">
            <a:spAutoFit/>
          </a:bodyPr>
          <a:lstStyle/>
          <a:p>
            <a:pPr marL="0" lvl="0" indent="0" algn="l">
              <a:lnSpc>
                <a:spcPts val="1260"/>
              </a:lnSpc>
              <a:spcBef>
                <a:spcPct val="0"/>
              </a:spcBef>
            </a:pPr>
            <a:r>
              <a:rPr lang="en-US" altLang="zh-TW" sz="1400" spc="44" dirty="0">
                <a:solidFill>
                  <a:srgbClr val="444440"/>
                </a:solidFill>
                <a:latin typeface="Times New Roman" panose="02020603050405020304" pitchFamily="18" charset="0"/>
                <a:ea typeface="微軟正黑體" panose="020B0604030504040204" pitchFamily="34" charset="-120"/>
              </a:rPr>
              <a:t>2001-11-09</a:t>
            </a:r>
            <a:endParaRPr lang="en-US" sz="1400" spc="44" dirty="0">
              <a:solidFill>
                <a:srgbClr val="444440"/>
              </a:solidFill>
              <a:latin typeface="Times New Roman" panose="02020603050405020304" pitchFamily="18" charset="0"/>
              <a:ea typeface="微軟正黑體" panose="020B0604030504040204" pitchFamily="34" charset="-120"/>
            </a:endParaRPr>
          </a:p>
        </p:txBody>
      </p:sp>
      <p:grpSp>
        <p:nvGrpSpPr>
          <p:cNvPr id="20" name="Group 32">
            <a:extLst>
              <a:ext uri="{FF2B5EF4-FFF2-40B4-BE49-F238E27FC236}">
                <a16:creationId xmlns:a16="http://schemas.microsoft.com/office/drawing/2014/main" id="{A0C3C57A-B370-BD54-0957-0562866B3373}"/>
              </a:ext>
            </a:extLst>
          </p:cNvPr>
          <p:cNvGrpSpPr/>
          <p:nvPr/>
        </p:nvGrpSpPr>
        <p:grpSpPr>
          <a:xfrm>
            <a:off x="195875" y="8146686"/>
            <a:ext cx="3312608" cy="471611"/>
            <a:chOff x="0" y="0"/>
            <a:chExt cx="730642" cy="123984"/>
          </a:xfrm>
        </p:grpSpPr>
        <p:sp>
          <p:nvSpPr>
            <p:cNvPr id="21" name="Freeform 33">
              <a:extLst>
                <a:ext uri="{FF2B5EF4-FFF2-40B4-BE49-F238E27FC236}">
                  <a16:creationId xmlns:a16="http://schemas.microsoft.com/office/drawing/2014/main" id="{FC9B8187-21A7-550B-D2B4-A3C732BCCC05}"/>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23" name="TextBox 34">
              <a:extLst>
                <a:ext uri="{FF2B5EF4-FFF2-40B4-BE49-F238E27FC236}">
                  <a16:creationId xmlns:a16="http://schemas.microsoft.com/office/drawing/2014/main" id="{66267799-CF19-213B-727A-6E72C03A6414}"/>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7" name="TextBox 35">
            <a:extLst>
              <a:ext uri="{FF2B5EF4-FFF2-40B4-BE49-F238E27FC236}">
                <a16:creationId xmlns:a16="http://schemas.microsoft.com/office/drawing/2014/main" id="{8BD438C4-4053-9597-9CC5-7296810D2F5E}"/>
              </a:ext>
            </a:extLst>
          </p:cNvPr>
          <p:cNvSpPr txBox="1"/>
          <p:nvPr/>
        </p:nvSpPr>
        <p:spPr>
          <a:xfrm>
            <a:off x="966647" y="8356824"/>
            <a:ext cx="1666304" cy="241348"/>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專業能力</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
        <p:nvSpPr>
          <p:cNvPr id="64" name="TextBox 19">
            <a:extLst>
              <a:ext uri="{FF2B5EF4-FFF2-40B4-BE49-F238E27FC236}">
                <a16:creationId xmlns:a16="http://schemas.microsoft.com/office/drawing/2014/main" id="{3DD00FE0-1902-BC49-426E-EB39D3947CD4}"/>
              </a:ext>
            </a:extLst>
          </p:cNvPr>
          <p:cNvSpPr txBox="1"/>
          <p:nvPr/>
        </p:nvSpPr>
        <p:spPr>
          <a:xfrm>
            <a:off x="3967982" y="7791787"/>
            <a:ext cx="3306410" cy="2817887"/>
          </a:xfrm>
          <a:prstGeom prst="rect">
            <a:avLst/>
          </a:prstGeom>
        </p:spPr>
        <p:txBody>
          <a:bodyPr wrap="square" lIns="0" tIns="0" rIns="0" bIns="0" rtlCol="0" anchor="t">
            <a:spAutoFit/>
          </a:bodyPr>
          <a:lstStyle>
            <a:defPPr>
              <a:defRPr lang="en-US"/>
            </a:defPPr>
            <a:lvl1pPr>
              <a:lnSpc>
                <a:spcPts val="1230"/>
              </a:lnSpc>
              <a:defRPr sz="1600" spc="41">
                <a:solidFill>
                  <a:srgbClr val="414042"/>
                </a:solidFill>
                <a:latin typeface="Times New Roman" panose="02020603050405020304" pitchFamily="18" charset="0"/>
                <a:ea typeface="微軟正黑體" panose="020B0604030504040204" pitchFamily="34" charset="-120"/>
              </a:defRPr>
            </a:lvl1pPr>
          </a:lstStyle>
          <a:p>
            <a:pPr>
              <a:lnSpc>
                <a:spcPct val="150000"/>
              </a:lnSpc>
            </a:pPr>
            <a:r>
              <a:rPr lang="zh-TW" altLang="zh-TW" b="1" dirty="0"/>
              <a:t>人工智慧素養</a:t>
            </a:r>
            <a:r>
              <a:rPr lang="en-US" altLang="zh-TW" b="1" dirty="0"/>
              <a:t>(AIL)</a:t>
            </a:r>
            <a:r>
              <a:rPr lang="zh-TW" altLang="zh-TW" b="1" dirty="0"/>
              <a:t>國際認證</a:t>
            </a:r>
            <a:r>
              <a:rPr lang="en-US" altLang="zh-TW" b="1" dirty="0"/>
              <a:t> </a:t>
            </a:r>
          </a:p>
          <a:p>
            <a:pPr>
              <a:lnSpc>
                <a:spcPct val="150000"/>
              </a:lnSpc>
            </a:pPr>
            <a:r>
              <a:rPr lang="en-US" altLang="zh-TW" sz="1400" dirty="0"/>
              <a:t>-</a:t>
            </a:r>
            <a:r>
              <a:rPr lang="en-US" altLang="zh-TW" sz="1400" dirty="0" err="1"/>
              <a:t>專業級</a:t>
            </a:r>
            <a:r>
              <a:rPr lang="en-US" altLang="zh-TW" sz="1400" i="1" dirty="0">
                <a:solidFill>
                  <a:schemeClr val="bg1">
                    <a:lumMod val="65000"/>
                  </a:schemeClr>
                </a:solidFill>
              </a:rPr>
              <a:t> 2023/03/30</a:t>
            </a:r>
          </a:p>
          <a:p>
            <a:pPr>
              <a:lnSpc>
                <a:spcPct val="150000"/>
              </a:lnSpc>
            </a:pPr>
            <a:r>
              <a:rPr lang="en-US" altLang="zh-TW" b="1" dirty="0" err="1"/>
              <a:t>ERP軟體應用師</a:t>
            </a:r>
            <a:r>
              <a:rPr lang="en-US" altLang="zh-TW" b="1" dirty="0"/>
              <a:t> </a:t>
            </a:r>
          </a:p>
          <a:p>
            <a:pPr>
              <a:lnSpc>
                <a:spcPct val="150000"/>
              </a:lnSpc>
            </a:pPr>
            <a:r>
              <a:rPr lang="en-US" altLang="zh-TW" sz="1400" dirty="0"/>
              <a:t>-</a:t>
            </a:r>
            <a:r>
              <a:rPr lang="zh-TW" altLang="zh-TW" sz="1400" dirty="0"/>
              <a:t>配銷模組</a:t>
            </a:r>
            <a:r>
              <a:rPr lang="en-US" altLang="zh-TW" sz="1400" dirty="0"/>
              <a:t> </a:t>
            </a:r>
            <a:r>
              <a:rPr lang="en-US" altLang="zh-TW" sz="1400" i="1" dirty="0">
                <a:solidFill>
                  <a:schemeClr val="bg1">
                    <a:lumMod val="65000"/>
                  </a:schemeClr>
                </a:solidFill>
              </a:rPr>
              <a:t>2023/01/04</a:t>
            </a:r>
            <a:endParaRPr lang="en-US" altLang="zh-TW" sz="1400" dirty="0"/>
          </a:p>
          <a:p>
            <a:pPr>
              <a:lnSpc>
                <a:spcPct val="150000"/>
              </a:lnSpc>
            </a:pPr>
            <a:r>
              <a:rPr lang="zh-TW" altLang="zh-TW" b="1" dirty="0"/>
              <a:t>資訊安全工程師能力鑑定</a:t>
            </a:r>
            <a:r>
              <a:rPr lang="zh-TW" altLang="en-US" b="1" dirty="0"/>
              <a:t> </a:t>
            </a:r>
            <a:endParaRPr lang="en-US" altLang="zh-TW" b="1" dirty="0"/>
          </a:p>
          <a:p>
            <a:pPr>
              <a:lnSpc>
                <a:spcPct val="150000"/>
              </a:lnSpc>
            </a:pPr>
            <a:r>
              <a:rPr lang="en-US" altLang="zh-TW" sz="1400" dirty="0"/>
              <a:t>-</a:t>
            </a:r>
            <a:r>
              <a:rPr lang="en-US" altLang="zh-TW" sz="1400" dirty="0" err="1"/>
              <a:t>初級</a:t>
            </a:r>
            <a:r>
              <a:rPr lang="en-US" altLang="zh-TW" sz="1400" dirty="0"/>
              <a:t> </a:t>
            </a:r>
            <a:r>
              <a:rPr lang="en-US" altLang="zh-TW" sz="1400" i="1" dirty="0">
                <a:solidFill>
                  <a:schemeClr val="bg1">
                    <a:lumMod val="65000"/>
                  </a:schemeClr>
                </a:solidFill>
              </a:rPr>
              <a:t>2022/12/30</a:t>
            </a:r>
            <a:endParaRPr lang="en-US" altLang="zh-TW" sz="1400" dirty="0"/>
          </a:p>
          <a:p>
            <a:pPr>
              <a:lnSpc>
                <a:spcPct val="150000"/>
              </a:lnSpc>
            </a:pPr>
            <a:r>
              <a:rPr lang="en-US" altLang="zh-TW" b="1" dirty="0">
                <a:solidFill>
                  <a:schemeClr val="tx1"/>
                </a:solidFill>
              </a:rPr>
              <a:t>TOEIC (</a:t>
            </a:r>
            <a:r>
              <a:rPr lang="en-US" altLang="zh-TW" b="1" dirty="0" err="1">
                <a:solidFill>
                  <a:schemeClr val="tx1"/>
                </a:solidFill>
              </a:rPr>
              <a:t>多益測驗</a:t>
            </a:r>
            <a:r>
              <a:rPr lang="en-US" altLang="zh-TW" b="1" dirty="0">
                <a:solidFill>
                  <a:schemeClr val="tx1"/>
                </a:solidFill>
              </a:rPr>
              <a:t>)</a:t>
            </a:r>
          </a:p>
          <a:p>
            <a:pPr>
              <a:lnSpc>
                <a:spcPct val="150000"/>
              </a:lnSpc>
            </a:pPr>
            <a:r>
              <a:rPr lang="en-US" altLang="zh-TW" sz="1400" dirty="0">
                <a:solidFill>
                  <a:schemeClr val="tx1"/>
                </a:solidFill>
              </a:rPr>
              <a:t>-850</a:t>
            </a:r>
            <a:r>
              <a:rPr lang="zh-TW" altLang="en-US" sz="1400" dirty="0">
                <a:solidFill>
                  <a:schemeClr val="tx1"/>
                </a:solidFill>
              </a:rPr>
              <a:t>分 </a:t>
            </a:r>
            <a:r>
              <a:rPr lang="en-US" altLang="zh-TW" sz="1400" i="1" dirty="0">
                <a:solidFill>
                  <a:srgbClr val="BFBFBF"/>
                </a:solidFill>
              </a:rPr>
              <a:t>2021/12/19</a:t>
            </a:r>
          </a:p>
        </p:txBody>
      </p:sp>
      <p:pic>
        <p:nvPicPr>
          <p:cNvPr id="59" name="圖片 5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3995" y="431374"/>
            <a:ext cx="1416473" cy="1550561"/>
          </a:xfrm>
          <a:prstGeom prst="ellipse">
            <a:avLst/>
          </a:prstGeom>
          <a:ln>
            <a:noFill/>
          </a:ln>
          <a:effectLst>
            <a:softEdge rad="12700"/>
          </a:effectLst>
        </p:spPr>
      </p:pic>
      <p:sp>
        <p:nvSpPr>
          <p:cNvPr id="63" name="TextBox 35"/>
          <p:cNvSpPr txBox="1"/>
          <p:nvPr/>
        </p:nvSpPr>
        <p:spPr>
          <a:xfrm>
            <a:off x="4673314" y="274918"/>
            <a:ext cx="1690187" cy="240066"/>
          </a:xfrm>
          <a:prstGeom prst="rect">
            <a:avLst/>
          </a:prstGeom>
        </p:spPr>
        <p:txBody>
          <a:bodyPr wrap="square" lIns="0" tIns="0" rIns="0" bIns="0" rtlCol="0" anchor="t">
            <a:spAutoFit/>
          </a:bodyPr>
          <a:lstStyle/>
          <a:p>
            <a:pPr algn="ctr">
              <a:lnSpc>
                <a:spcPts val="1680"/>
              </a:lnSpc>
            </a:pPr>
            <a:r>
              <a:rPr lang="zh-TW" altLang="en-US" sz="2600" b="1" spc="51" dirty="0">
                <a:solidFill>
                  <a:srgbClr val="FFFFFF"/>
                </a:solidFill>
                <a:latin typeface="微軟正黑體" panose="020B0604030504040204" pitchFamily="34" charset="-120"/>
                <a:ea typeface="微軟正黑體" panose="020B0604030504040204" pitchFamily="34" charset="-120"/>
              </a:rPr>
              <a:t>工作經歷</a:t>
            </a:r>
            <a:endParaRPr lang="en-US" sz="2600" b="1" spc="51" dirty="0">
              <a:solidFill>
                <a:srgbClr val="FFFFFF"/>
              </a:solidFill>
              <a:latin typeface="微軟正黑體" panose="020B0604030504040204" pitchFamily="34" charset="-120"/>
              <a:ea typeface="微軟正黑體" panose="020B0604030504040204" pitchFamily="34" charset="-120"/>
            </a:endParaRPr>
          </a:p>
        </p:txBody>
      </p:sp>
      <p:sp>
        <p:nvSpPr>
          <p:cNvPr id="75" name="TextBox 31"/>
          <p:cNvSpPr txBox="1"/>
          <p:nvPr/>
        </p:nvSpPr>
        <p:spPr>
          <a:xfrm>
            <a:off x="3968673" y="696896"/>
            <a:ext cx="3305719" cy="4779963"/>
          </a:xfrm>
          <a:prstGeom prst="rect">
            <a:avLst/>
          </a:prstGeom>
        </p:spPr>
        <p:txBody>
          <a:bodyPr wrap="square" lIns="0" tIns="0" rIns="0" bIns="0" rtlCol="0" anchor="t">
            <a:spAutoFit/>
          </a:bodyPr>
          <a:lstStyle/>
          <a:p>
            <a:pPr>
              <a:lnSpc>
                <a:spcPts val="1230"/>
              </a:lnSpc>
            </a:pPr>
            <a:r>
              <a:rPr lang="en-US" altLang="zh-TW" sz="1600" spc="41" dirty="0">
                <a:latin typeface="Times New Roman" panose="02020603050405020304" pitchFamily="18" charset="0"/>
                <a:ea typeface="微軟正黑體" panose="020B0604030504040204" pitchFamily="34" charset="-120"/>
              </a:rPr>
              <a:t>112/03/18</a:t>
            </a:r>
            <a:r>
              <a:rPr lang="zh-TW" altLang="en-US" sz="1600" spc="41" dirty="0">
                <a:latin typeface="Times New Roman" panose="02020603050405020304" pitchFamily="18" charset="0"/>
                <a:ea typeface="微軟正黑體" panose="020B0604030504040204" pitchFamily="34" charset="-120"/>
              </a:rPr>
              <a:t> </a:t>
            </a:r>
            <a:r>
              <a:rPr lang="en-US" altLang="zh-TW" sz="1600" spc="41" dirty="0">
                <a:latin typeface="Times New Roman" panose="02020603050405020304" pitchFamily="18" charset="0"/>
                <a:ea typeface="微軟正黑體" panose="020B0604030504040204" pitchFamily="34" charset="-120"/>
              </a:rPr>
              <a:t>–</a:t>
            </a:r>
            <a:r>
              <a:rPr lang="zh-TW" altLang="en-US" sz="1600" spc="41" dirty="0">
                <a:latin typeface="Times New Roman" panose="02020603050405020304" pitchFamily="18" charset="0"/>
                <a:ea typeface="微軟正黑體" panose="020B0604030504040204" pitchFamily="34" charset="-120"/>
              </a:rPr>
              <a:t> </a:t>
            </a:r>
            <a:r>
              <a:rPr lang="en-US" altLang="zh-TW" sz="1600" spc="41" dirty="0">
                <a:latin typeface="Times New Roman" panose="02020603050405020304" pitchFamily="18" charset="0"/>
                <a:ea typeface="微軟正黑體" panose="020B0604030504040204" pitchFamily="34" charset="-120"/>
              </a:rPr>
              <a:t>112/03/21</a:t>
            </a:r>
          </a:p>
          <a:p>
            <a:pPr>
              <a:lnSpc>
                <a:spcPts val="1230"/>
              </a:lnSpc>
            </a:pPr>
            <a:endParaRPr lang="en-US" altLang="zh-TW" sz="1600" b="1" spc="41" dirty="0">
              <a:solidFill>
                <a:srgbClr val="FF0000"/>
              </a:solidFill>
              <a:latin typeface="Times New Roman" panose="02020603050405020304" pitchFamily="18" charset="0"/>
              <a:ea typeface="微軟正黑體" panose="020B0604030504040204" pitchFamily="34" charset="-120"/>
            </a:endParaRPr>
          </a:p>
          <a:p>
            <a:pPr>
              <a:lnSpc>
                <a:spcPts val="1230"/>
              </a:lnSpc>
            </a:pPr>
            <a:r>
              <a:rPr lang="en-US" altLang="zh-TW" sz="1600" b="1" dirty="0">
                <a:latin typeface="Times New Roman" panose="02020603050405020304" pitchFamily="18" charset="0"/>
                <a:ea typeface="微軟正黑體" panose="020B0604030504040204" pitchFamily="34" charset="-120"/>
              </a:rPr>
              <a:t>OH! Study </a:t>
            </a:r>
            <a:r>
              <a:rPr lang="en-US" altLang="zh-TW" sz="1600" b="1" dirty="0" err="1">
                <a:latin typeface="Times New Roman" panose="02020603050405020304" pitchFamily="18" charset="0"/>
                <a:ea typeface="微軟正黑體" panose="020B0604030504040204" pitchFamily="34" charset="-120"/>
              </a:rPr>
              <a:t>留遊學教育中心</a:t>
            </a:r>
            <a:endParaRPr lang="en-US" altLang="zh-TW" sz="1600" b="1" dirty="0">
              <a:latin typeface="Times New Roman" panose="02020603050405020304" pitchFamily="18" charset="0"/>
              <a:ea typeface="微軟正黑體" panose="020B0604030504040204" pitchFamily="34" charset="-120"/>
            </a:endParaRPr>
          </a:p>
          <a:p>
            <a:pPr>
              <a:lnSpc>
                <a:spcPts val="1230"/>
              </a:lnSpc>
            </a:pPr>
            <a:endParaRPr lang="en-US" altLang="zh-TW" sz="1400" b="1" spc="41" dirty="0">
              <a:latin typeface="Times New Roman" panose="02020603050405020304" pitchFamily="18" charset="0"/>
              <a:ea typeface="微軟正黑體" panose="020B0604030504040204" pitchFamily="34" charset="-120"/>
            </a:endParaRPr>
          </a:p>
          <a:p>
            <a:pPr>
              <a:lnSpc>
                <a:spcPts val="1230"/>
              </a:lnSpc>
            </a:pPr>
            <a:r>
              <a:rPr lang="en-US" altLang="zh-TW" sz="1400" dirty="0" err="1">
                <a:latin typeface="Times New Roman" panose="02020603050405020304" pitchFamily="18" charset="0"/>
                <a:ea typeface="微軟正黑體" panose="020B0604030504040204" pitchFamily="34" charset="-120"/>
              </a:rPr>
              <a:t>翻譯人員</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spc="41" dirty="0">
              <a:solidFill>
                <a:srgbClr val="FF0000"/>
              </a:solidFill>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擔任外國學校代表之英語翻譯及</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dirty="0">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辦學事務推廣</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en-US" altLang="zh-TW" sz="1600" spc="41" dirty="0">
                <a:solidFill>
                  <a:srgbClr val="414042"/>
                </a:solidFill>
                <a:latin typeface="Times New Roman" panose="02020603050405020304" pitchFamily="18" charset="0"/>
                <a:ea typeface="微軟正黑體" panose="020B0604030504040204" pitchFamily="34" charset="-120"/>
              </a:rPr>
              <a:t>111/09/24</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111/10/15</a:t>
            </a: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zh-TW" sz="1600" b="1" dirty="0">
                <a:latin typeface="Times New Roman" panose="02020603050405020304" pitchFamily="18" charset="0"/>
                <a:ea typeface="微軟正黑體" panose="020B0604030504040204" pitchFamily="34" charset="-120"/>
              </a:rPr>
              <a:t>台中科大推廣部業務發展組</a:t>
            </a:r>
            <a:endParaRPr lang="en-US" altLang="zh-TW" sz="1600" b="1" dirty="0">
              <a:latin typeface="Times New Roman" panose="02020603050405020304" pitchFamily="18" charset="0"/>
              <a:ea typeface="微軟正黑體" panose="020B0604030504040204" pitchFamily="34" charset="-120"/>
            </a:endParaRPr>
          </a:p>
          <a:p>
            <a:pPr>
              <a:lnSpc>
                <a:spcPts val="1230"/>
              </a:lnSpc>
            </a:pPr>
            <a:endParaRPr lang="en-US" altLang="zh-TW" sz="1600" dirty="0">
              <a:latin typeface="Times New Roman" panose="02020603050405020304" pitchFamily="18" charset="0"/>
              <a:ea typeface="微軟正黑體" panose="020B0604030504040204" pitchFamily="34" charset="-120"/>
            </a:endParaRPr>
          </a:p>
          <a:p>
            <a:pPr>
              <a:lnSpc>
                <a:spcPts val="1230"/>
              </a:lnSpc>
            </a:pPr>
            <a:r>
              <a:rPr lang="en-US" altLang="zh-TW" sz="1400" dirty="0" err="1">
                <a:latin typeface="Times New Roman" panose="02020603050405020304" pitchFamily="18" charset="0"/>
                <a:ea typeface="微軟正黑體" panose="020B0604030504040204" pitchFamily="34" charset="-120"/>
              </a:rPr>
              <a:t>推廣部兼任助理</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協助演講活動進行及其他業務交</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dirty="0">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辦事務</a:t>
            </a:r>
            <a:endParaRPr lang="en-US" altLang="zh-TW" sz="14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en-US" altLang="zh-TW" sz="1600" spc="41" dirty="0">
                <a:solidFill>
                  <a:srgbClr val="414042"/>
                </a:solidFill>
                <a:latin typeface="Times New Roman" panose="02020603050405020304" pitchFamily="18" charset="0"/>
                <a:ea typeface="微軟正黑體" panose="020B0604030504040204" pitchFamily="34" charset="-120"/>
              </a:rPr>
              <a:t>110/06/24</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110/09/10</a:t>
            </a:r>
          </a:p>
          <a:p>
            <a:pPr>
              <a:lnSpc>
                <a:spcPts val="1230"/>
              </a:lnSpc>
            </a:pPr>
            <a:endParaRPr lang="en-US"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zh-TW" sz="1600" b="1" dirty="0">
                <a:latin typeface="Times New Roman" panose="02020603050405020304" pitchFamily="18" charset="0"/>
                <a:ea typeface="微軟正黑體" panose="020B0604030504040204" pitchFamily="34" charset="-120"/>
              </a:rPr>
              <a:t>中華郵政股份有限公司</a:t>
            </a:r>
            <a:endParaRPr lang="en-US" altLang="zh-TW" sz="1600" b="1" dirty="0">
              <a:latin typeface="Times New Roman" panose="02020603050405020304" pitchFamily="18" charset="0"/>
              <a:ea typeface="微軟正黑體" panose="020B0604030504040204" pitchFamily="34" charset="-120"/>
            </a:endParaRPr>
          </a:p>
          <a:p>
            <a:pPr>
              <a:lnSpc>
                <a:spcPts val="1230"/>
              </a:lnSpc>
            </a:pPr>
            <a:endParaRPr lang="en-US" altLang="zh-TW" sz="1400" dirty="0">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工時人員</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人員分流</a:t>
            </a:r>
            <a:r>
              <a:rPr lang="zh-TW" altLang="en-US" sz="1400" dirty="0">
                <a:latin typeface="Times New Roman" panose="02020603050405020304" pitchFamily="18" charset="0"/>
                <a:ea typeface="微軟正黑體" panose="020B0604030504040204" pitchFamily="34" charset="-120"/>
              </a:rPr>
              <a:t>、</a:t>
            </a:r>
            <a:r>
              <a:rPr lang="zh-TW" altLang="zh-TW" sz="1400" dirty="0">
                <a:latin typeface="Times New Roman" panose="02020603050405020304" pitchFamily="18" charset="0"/>
                <a:ea typeface="微軟正黑體" panose="020B0604030504040204" pitchFamily="34" charset="-120"/>
              </a:rPr>
              <a:t>郵務事務協助之進行及</a:t>
            </a:r>
            <a:endParaRPr lang="en-US" altLang="zh-TW" sz="1400" dirty="0">
              <a:latin typeface="Times New Roman" panose="02020603050405020304" pitchFamily="18" charset="0"/>
              <a:ea typeface="微軟正黑體" panose="020B0604030504040204" pitchFamily="34" charset="-120"/>
            </a:endParaRPr>
          </a:p>
          <a:p>
            <a:pPr>
              <a:lnSpc>
                <a:spcPts val="1230"/>
              </a:lnSpc>
            </a:pPr>
            <a:endParaRPr lang="en-US" altLang="zh-TW" sz="1400" dirty="0">
              <a:latin typeface="Times New Roman" panose="02020603050405020304" pitchFamily="18" charset="0"/>
              <a:ea typeface="微軟正黑體" panose="020B0604030504040204" pitchFamily="34" charset="-120"/>
            </a:endParaRPr>
          </a:p>
          <a:p>
            <a:pPr>
              <a:lnSpc>
                <a:spcPts val="1230"/>
              </a:lnSpc>
            </a:pPr>
            <a:r>
              <a:rPr lang="zh-TW" altLang="zh-TW" sz="1400" dirty="0">
                <a:latin typeface="Times New Roman" panose="02020603050405020304" pitchFamily="18" charset="0"/>
                <a:ea typeface="微軟正黑體" panose="020B0604030504040204" pitchFamily="34" charset="-120"/>
              </a:rPr>
              <a:t>其他業務交辦事務</a:t>
            </a:r>
            <a:endParaRPr lang="en-US" altLang="zh-TW" sz="1400" dirty="0">
              <a:latin typeface="Times New Roman" panose="02020603050405020304" pitchFamily="18" charset="0"/>
              <a:ea typeface="微軟正黑體" panose="020B0604030504040204" pitchFamily="34" charset="-120"/>
            </a:endParaRPr>
          </a:p>
        </p:txBody>
      </p:sp>
      <p:grpSp>
        <p:nvGrpSpPr>
          <p:cNvPr id="19" name="群組 18">
            <a:extLst>
              <a:ext uri="{FF2B5EF4-FFF2-40B4-BE49-F238E27FC236}">
                <a16:creationId xmlns:a16="http://schemas.microsoft.com/office/drawing/2014/main" id="{314A49C0-774A-4C86-A96D-5467D3667F8A}"/>
              </a:ext>
            </a:extLst>
          </p:cNvPr>
          <p:cNvGrpSpPr/>
          <p:nvPr/>
        </p:nvGrpSpPr>
        <p:grpSpPr>
          <a:xfrm>
            <a:off x="3940917" y="7247957"/>
            <a:ext cx="3312608" cy="471611"/>
            <a:chOff x="3940917" y="7302178"/>
            <a:chExt cx="3312608" cy="471611"/>
          </a:xfrm>
        </p:grpSpPr>
        <p:grpSp>
          <p:nvGrpSpPr>
            <p:cNvPr id="76" name="Group 32">
              <a:extLst>
                <a:ext uri="{FF2B5EF4-FFF2-40B4-BE49-F238E27FC236}">
                  <a16:creationId xmlns:a16="http://schemas.microsoft.com/office/drawing/2014/main" id="{A0C3C57A-B370-BD54-0957-0562866B3373}"/>
                </a:ext>
              </a:extLst>
            </p:cNvPr>
            <p:cNvGrpSpPr/>
            <p:nvPr/>
          </p:nvGrpSpPr>
          <p:grpSpPr>
            <a:xfrm>
              <a:off x="3940917" y="7302178"/>
              <a:ext cx="3312608" cy="471611"/>
              <a:chOff x="0" y="0"/>
              <a:chExt cx="730642" cy="123984"/>
            </a:xfrm>
          </p:grpSpPr>
          <p:sp>
            <p:nvSpPr>
              <p:cNvPr id="77" name="Freeform 33">
                <a:extLst>
                  <a:ext uri="{FF2B5EF4-FFF2-40B4-BE49-F238E27FC236}">
                    <a16:creationId xmlns:a16="http://schemas.microsoft.com/office/drawing/2014/main" id="{FC9B8187-21A7-550B-D2B4-A3C732BCCC05}"/>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79" name="TextBox 34">
                <a:extLst>
                  <a:ext uri="{FF2B5EF4-FFF2-40B4-BE49-F238E27FC236}">
                    <a16:creationId xmlns:a16="http://schemas.microsoft.com/office/drawing/2014/main" id="{66267799-CF19-213B-727A-6E72C03A6414}"/>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83" name="TextBox 35">
              <a:extLst>
                <a:ext uri="{FF2B5EF4-FFF2-40B4-BE49-F238E27FC236}">
                  <a16:creationId xmlns:a16="http://schemas.microsoft.com/office/drawing/2014/main" id="{8BD438C4-4053-9597-9CC5-7296810D2F5E}"/>
                </a:ext>
              </a:extLst>
            </p:cNvPr>
            <p:cNvSpPr txBox="1"/>
            <p:nvPr/>
          </p:nvSpPr>
          <p:spPr>
            <a:xfrm>
              <a:off x="4685256" y="7521661"/>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證照</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grpSp>
      <p:sp>
        <p:nvSpPr>
          <p:cNvPr id="44" name="TextBox 39">
            <a:extLst>
              <a:ext uri="{FF2B5EF4-FFF2-40B4-BE49-F238E27FC236}">
                <a16:creationId xmlns:a16="http://schemas.microsoft.com/office/drawing/2014/main" id="{760B38D7-3602-4238-BA24-BDD908444771}"/>
              </a:ext>
            </a:extLst>
          </p:cNvPr>
          <p:cNvSpPr txBox="1"/>
          <p:nvPr/>
        </p:nvSpPr>
        <p:spPr>
          <a:xfrm>
            <a:off x="2073985" y="8809650"/>
            <a:ext cx="1624395" cy="541815"/>
          </a:xfrm>
          <a:prstGeom prst="rect">
            <a:avLst/>
          </a:prstGeom>
        </p:spPr>
        <p:txBody>
          <a:bodyPr wrap="square" lIns="0" tIns="0" rIns="0" bIns="0" rtlCol="0" anchor="t">
            <a:spAutoFit/>
          </a:bodyPr>
          <a:lstStyle/>
          <a:p>
            <a:pPr marL="285750" indent="-285750" algn="l">
              <a:lnSpc>
                <a:spcPts val="1399"/>
              </a:lnSpc>
              <a:buFont typeface="Arial" panose="020B0604020202020204" pitchFamily="34" charset="0"/>
              <a:buChar char="•"/>
            </a:pPr>
            <a:r>
              <a:rPr lang="en-US" altLang="zh-TW" sz="1600" dirty="0">
                <a:solidFill>
                  <a:srgbClr val="3D3D3D"/>
                </a:solidFill>
                <a:latin typeface="Times New Roman" panose="02020603050405020304" pitchFamily="18" charset="0"/>
                <a:ea typeface="微軟正黑體" panose="020B0604030504040204" pitchFamily="34" charset="-120"/>
              </a:rPr>
              <a:t>GitHub</a:t>
            </a:r>
          </a:p>
          <a:p>
            <a:pPr marL="285750" indent="-285750" algn="l">
              <a:lnSpc>
                <a:spcPts val="1399"/>
              </a:lnSpc>
              <a:buFont typeface="Arial" panose="020B0604020202020204" pitchFamily="34" charset="0"/>
              <a:buChar char="•"/>
            </a:pPr>
            <a:endParaRPr lang="en-US" altLang="zh-TW" sz="1600" dirty="0">
              <a:solidFill>
                <a:srgbClr val="3D3D3D"/>
              </a:solidFill>
              <a:latin typeface="Times New Roman" panose="02020603050405020304" pitchFamily="18" charset="0"/>
              <a:ea typeface="微軟正黑體" panose="020B0604030504040204" pitchFamily="34" charset="-120"/>
            </a:endParaRPr>
          </a:p>
          <a:p>
            <a:pPr marL="285750" indent="-285750" algn="l">
              <a:lnSpc>
                <a:spcPts val="1399"/>
              </a:lnSpc>
              <a:buFont typeface="Arial" panose="020B0604020202020204" pitchFamily="34" charset="0"/>
              <a:buChar char="•"/>
            </a:pPr>
            <a:r>
              <a:rPr lang="en-US" altLang="zh-TW" sz="1600" dirty="0">
                <a:solidFill>
                  <a:srgbClr val="3D3D3D"/>
                </a:solidFill>
                <a:latin typeface="Times New Roman" panose="02020603050405020304" pitchFamily="18" charset="0"/>
                <a:ea typeface="微軟正黑體" panose="020B0604030504040204" pitchFamily="34" charset="-120"/>
              </a:rPr>
              <a:t>SQL Server</a:t>
            </a:r>
          </a:p>
        </p:txBody>
      </p:sp>
      <p:grpSp>
        <p:nvGrpSpPr>
          <p:cNvPr id="18" name="群組 17">
            <a:extLst>
              <a:ext uri="{FF2B5EF4-FFF2-40B4-BE49-F238E27FC236}">
                <a16:creationId xmlns:a16="http://schemas.microsoft.com/office/drawing/2014/main" id="{F83FF262-EF35-4DAD-801F-66DD4C81E5DE}"/>
              </a:ext>
            </a:extLst>
          </p:cNvPr>
          <p:cNvGrpSpPr/>
          <p:nvPr/>
        </p:nvGrpSpPr>
        <p:grpSpPr>
          <a:xfrm>
            <a:off x="3940917" y="5512971"/>
            <a:ext cx="3312608" cy="450243"/>
            <a:chOff x="7876255" y="2391686"/>
            <a:chExt cx="3312608" cy="840343"/>
          </a:xfrm>
        </p:grpSpPr>
        <p:sp>
          <p:nvSpPr>
            <p:cNvPr id="56" name="Freeform 11">
              <a:extLst>
                <a:ext uri="{FF2B5EF4-FFF2-40B4-BE49-F238E27FC236}">
                  <a16:creationId xmlns:a16="http://schemas.microsoft.com/office/drawing/2014/main" id="{D0C707C0-9624-4B2E-BCB2-0E94D982B8F9}"/>
                </a:ext>
              </a:extLst>
            </p:cNvPr>
            <p:cNvSpPr/>
            <p:nvPr/>
          </p:nvSpPr>
          <p:spPr>
            <a:xfrm>
              <a:off x="7876255" y="2391686"/>
              <a:ext cx="3312608" cy="840343"/>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zh-TW" altLang="en-US" dirty="0"/>
            </a:p>
          </p:txBody>
        </p:sp>
        <p:sp>
          <p:nvSpPr>
            <p:cNvPr id="57" name="TextBox 35">
              <a:extLst>
                <a:ext uri="{FF2B5EF4-FFF2-40B4-BE49-F238E27FC236}">
                  <a16:creationId xmlns:a16="http://schemas.microsoft.com/office/drawing/2014/main" id="{8CEDEBFF-733C-4F0C-A5CB-9C14620C2903}"/>
                </a:ext>
              </a:extLst>
            </p:cNvPr>
            <p:cNvSpPr txBox="1"/>
            <p:nvPr/>
          </p:nvSpPr>
          <p:spPr>
            <a:xfrm>
              <a:off x="8646986" y="2764399"/>
              <a:ext cx="1666304" cy="448064"/>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微軟正黑體" panose="020B0604030504040204" pitchFamily="34" charset="-120"/>
                  <a:ea typeface="微軟正黑體" panose="020B0604030504040204" pitchFamily="34" charset="-120"/>
                </a:rPr>
                <a:t>專案經歷</a:t>
              </a:r>
              <a:endParaRPr lang="en-US" sz="2600" b="1" spc="51" dirty="0">
                <a:solidFill>
                  <a:srgbClr val="FFFFFF"/>
                </a:solidFill>
                <a:latin typeface="微軟正黑體" panose="020B0604030504040204" pitchFamily="34" charset="-120"/>
                <a:ea typeface="微軟正黑體" panose="020B0604030504040204" pitchFamily="34" charset="-120"/>
              </a:endParaRPr>
            </a:p>
          </p:txBody>
        </p:sp>
      </p:grpSp>
      <p:sp>
        <p:nvSpPr>
          <p:cNvPr id="60" name="TextBox 31">
            <a:extLst>
              <a:ext uri="{FF2B5EF4-FFF2-40B4-BE49-F238E27FC236}">
                <a16:creationId xmlns:a16="http://schemas.microsoft.com/office/drawing/2014/main" id="{B7D3D233-61A8-4591-8937-4555457A4805}"/>
              </a:ext>
            </a:extLst>
          </p:cNvPr>
          <p:cNvSpPr txBox="1"/>
          <p:nvPr/>
        </p:nvSpPr>
        <p:spPr>
          <a:xfrm>
            <a:off x="3970962" y="6026574"/>
            <a:ext cx="2926051" cy="1063561"/>
          </a:xfrm>
          <a:prstGeom prst="rect">
            <a:avLst/>
          </a:prstGeom>
        </p:spPr>
        <p:txBody>
          <a:bodyPr wrap="square" lIns="0" tIns="0" rIns="0" bIns="0" rtlCol="0" anchor="t">
            <a:spAutoFit/>
          </a:bodyPr>
          <a:lstStyle/>
          <a:p>
            <a:pPr marL="285750" indent="-285750">
              <a:lnSpc>
                <a:spcPct val="15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留言板實作</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會員系統實作</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研究室網站</a:t>
            </a:r>
            <a:r>
              <a:rPr lang="en-US" altLang="zh-TW" sz="1600" spc="41" dirty="0">
                <a:solidFill>
                  <a:srgbClr val="414042"/>
                </a:solidFill>
                <a:latin typeface="Times New Roman" panose="02020603050405020304" pitchFamily="18" charset="0"/>
                <a:ea typeface="微軟正黑體" panose="020B0604030504040204" pitchFamily="34" charset="-120"/>
              </a:rPr>
              <a:t>(</a:t>
            </a:r>
            <a:r>
              <a:rPr lang="en-US" altLang="zh-TW" sz="1600" spc="41" dirty="0" err="1">
                <a:solidFill>
                  <a:srgbClr val="414042"/>
                </a:solidFill>
                <a:latin typeface="Times New Roman" panose="02020603050405020304" pitchFamily="18" charset="0"/>
                <a:ea typeface="微軟正黑體" panose="020B0604030504040204" pitchFamily="34" charset="-120"/>
              </a:rPr>
              <a:t>LabWeb</a:t>
            </a:r>
            <a:r>
              <a:rPr lang="en-US" altLang="zh-TW" sz="1600" spc="41" dirty="0">
                <a:solidFill>
                  <a:srgbClr val="414042"/>
                </a:solidFill>
                <a:latin typeface="Times New Roman" panose="02020603050405020304" pitchFamily="18" charset="0"/>
                <a:ea typeface="微軟正黑體" panose="020B0604030504040204" pitchFamily="34" charset="-12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
            <a:extLst>
              <a:ext uri="{FF2B5EF4-FFF2-40B4-BE49-F238E27FC236}">
                <a16:creationId xmlns:a16="http://schemas.microsoft.com/office/drawing/2014/main" id="{103BC426-12ED-4BBA-950F-7BFE66280B6D}"/>
              </a:ext>
            </a:extLst>
          </p:cNvPr>
          <p:cNvGrpSpPr/>
          <p:nvPr/>
        </p:nvGrpSpPr>
        <p:grpSpPr>
          <a:xfrm rot="2093104">
            <a:off x="5251614" y="4281965"/>
            <a:ext cx="4283994" cy="8392455"/>
            <a:chOff x="1263643" y="-81128"/>
            <a:chExt cx="1069811" cy="3945813"/>
          </a:xfrm>
          <a:solidFill>
            <a:srgbClr val="B7D1DA"/>
          </a:solidFill>
        </p:grpSpPr>
        <p:sp>
          <p:nvSpPr>
            <p:cNvPr id="25" name="Freeform 3">
              <a:extLst>
                <a:ext uri="{FF2B5EF4-FFF2-40B4-BE49-F238E27FC236}">
                  <a16:creationId xmlns:a16="http://schemas.microsoft.com/office/drawing/2014/main" id="{AF417DFB-7807-43E9-8015-75580D8EE46A}"/>
                </a:ext>
              </a:extLst>
            </p:cNvPr>
            <p:cNvSpPr/>
            <p:nvPr/>
          </p:nvSpPr>
          <p:spPr>
            <a:xfrm>
              <a:off x="1263643" y="-81128"/>
              <a:ext cx="1069811" cy="3945813"/>
            </a:xfrm>
            <a:custGeom>
              <a:avLst/>
              <a:gdLst/>
              <a:ahLst/>
              <a:cxnLst/>
              <a:rect l="l" t="t" r="r" b="b"/>
              <a:pathLst>
                <a:path w="1054907" h="3904593">
                  <a:moveTo>
                    <a:pt x="0" y="0"/>
                  </a:moveTo>
                  <a:lnTo>
                    <a:pt x="1054907" y="0"/>
                  </a:lnTo>
                  <a:lnTo>
                    <a:pt x="1054907" y="3904593"/>
                  </a:lnTo>
                  <a:lnTo>
                    <a:pt x="0" y="3904593"/>
                  </a:lnTo>
                  <a:close/>
                </a:path>
              </a:pathLst>
            </a:custGeom>
            <a:grpFill/>
          </p:spPr>
          <p:txBody>
            <a:bodyPr/>
            <a:lstStyle/>
            <a:p>
              <a:endParaRPr lang="zh-TW" altLang="en-US" dirty="0">
                <a:latin typeface="Times New Roman" panose="02020603050405020304" pitchFamily="18" charset="0"/>
                <a:ea typeface="標楷體" panose="03000509000000000000" pitchFamily="65" charset="-120"/>
              </a:endParaRPr>
            </a:p>
          </p:txBody>
        </p:sp>
      </p:grpSp>
      <p:sp>
        <p:nvSpPr>
          <p:cNvPr id="23" name="Freeform 33">
            <a:extLst>
              <a:ext uri="{FF2B5EF4-FFF2-40B4-BE49-F238E27FC236}">
                <a16:creationId xmlns:a16="http://schemas.microsoft.com/office/drawing/2014/main" id="{97BA1981-7D9A-48CB-8043-3B20E2146C55}"/>
              </a:ext>
            </a:extLst>
          </p:cNvPr>
          <p:cNvSpPr/>
          <p:nvPr/>
        </p:nvSpPr>
        <p:spPr>
          <a:xfrm>
            <a:off x="2121945" y="128075"/>
            <a:ext cx="3312608" cy="471611"/>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zh-TW" altLang="en-US" dirty="0"/>
          </a:p>
        </p:txBody>
      </p:sp>
      <p:sp>
        <p:nvSpPr>
          <p:cNvPr id="4" name="TextBox 63">
            <a:extLst>
              <a:ext uri="{FF2B5EF4-FFF2-40B4-BE49-F238E27FC236}">
                <a16:creationId xmlns:a16="http://schemas.microsoft.com/office/drawing/2014/main" id="{C3099B8E-1A57-4C80-A831-9753B6772CFB}"/>
              </a:ext>
            </a:extLst>
          </p:cNvPr>
          <p:cNvSpPr txBox="1"/>
          <p:nvPr/>
        </p:nvSpPr>
        <p:spPr>
          <a:xfrm>
            <a:off x="-1" y="186598"/>
            <a:ext cx="4175518" cy="4822564"/>
          </a:xfrm>
          <a:prstGeom prst="rect">
            <a:avLst/>
          </a:prstGeom>
        </p:spPr>
        <p:txBody>
          <a:bodyPr lIns="50800" tIns="50800" rIns="50800" bIns="50800" rtlCol="0" anchor="ctr"/>
          <a:lstStyle/>
          <a:p>
            <a:pPr algn="ctr">
              <a:lnSpc>
                <a:spcPts val="1589"/>
              </a:lnSpc>
            </a:pPr>
            <a:endParaRPr/>
          </a:p>
        </p:txBody>
      </p:sp>
      <p:sp>
        <p:nvSpPr>
          <p:cNvPr id="39" name="文字方塊 38">
            <a:extLst>
              <a:ext uri="{FF2B5EF4-FFF2-40B4-BE49-F238E27FC236}">
                <a16:creationId xmlns:a16="http://schemas.microsoft.com/office/drawing/2014/main" id="{F834BFE7-3B74-F654-27AC-1F23E44EF047}"/>
              </a:ext>
            </a:extLst>
          </p:cNvPr>
          <p:cNvSpPr txBox="1"/>
          <p:nvPr/>
        </p:nvSpPr>
        <p:spPr>
          <a:xfrm>
            <a:off x="483026" y="639698"/>
            <a:ext cx="6590446" cy="10020051"/>
          </a:xfrm>
          <a:prstGeom prst="rect">
            <a:avLst/>
          </a:prstGeom>
          <a:noFill/>
        </p:spPr>
        <p:txBody>
          <a:bodyPr wrap="square" rtlCol="0">
            <a:spAutoFit/>
          </a:bodyPr>
          <a:lstStyle/>
          <a:p>
            <a:pPr algn="just" hangingPunct="0">
              <a:lnSpc>
                <a:spcPct val="150000"/>
              </a:lnSpc>
            </a:pPr>
            <a:r>
              <a:rPr lang="zh-TW" altLang="en-US" sz="1600" dirty="0">
                <a:latin typeface="Times New Roman" panose="02020603050405020304" pitchFamily="18" charset="0"/>
                <a:ea typeface="微軟正黑體" panose="020B0604030504040204" pitchFamily="34" charset="-120"/>
              </a:rPr>
              <a:t>　　</a:t>
            </a:r>
            <a:r>
              <a:rPr lang="zh-TW" altLang="zh-TW" sz="1600" dirty="0">
                <a:latin typeface="Times New Roman" panose="02020603050405020304" pitchFamily="18" charset="0"/>
                <a:ea typeface="微軟正黑體" panose="020B0604030504040204" pitchFamily="34" charset="-120"/>
              </a:rPr>
              <a:t>我是林桓平，目前就讀台中科技大學資訊管理系。我從高中接觸到計算機概論後，就對其中的知識產生濃厚的興趣。因此，我在大學申請時選擇了資訊相關的專業，希望能在這個領域深入學習並實踐。而我的父母對我的選擇一直都保持尊重與支持，並且在</a:t>
            </a:r>
            <a:r>
              <a:rPr lang="zh-TW" altLang="zh-TW" sz="1600" b="1" dirty="0">
                <a:solidFill>
                  <a:srgbClr val="FF0000"/>
                </a:solidFill>
                <a:latin typeface="Times New Roman" panose="02020603050405020304" pitchFamily="18" charset="0"/>
                <a:ea typeface="微軟正黑體" panose="020B0604030504040204" pitchFamily="34" charset="-120"/>
              </a:rPr>
              <a:t>我遇到挫折時也一直鼓勵我不斷的嘗試直到成功</a:t>
            </a:r>
            <a:r>
              <a:rPr lang="zh-TW" altLang="zh-TW" sz="1600" dirty="0">
                <a:latin typeface="Times New Roman" panose="02020603050405020304" pitchFamily="18" charset="0"/>
                <a:ea typeface="微軟正黑體" panose="020B0604030504040204" pitchFamily="34" charset="-120"/>
              </a:rPr>
              <a:t>，這樣的支持讓我有了自信面對任何的難題，也讓</a:t>
            </a:r>
            <a:r>
              <a:rPr lang="zh-TW" altLang="zh-TW" sz="1600" b="1" dirty="0">
                <a:solidFill>
                  <a:srgbClr val="FF0000"/>
                </a:solidFill>
                <a:latin typeface="Times New Roman" panose="02020603050405020304" pitchFamily="18" charset="0"/>
                <a:ea typeface="微軟正黑體" panose="020B0604030504040204" pitchFamily="34" charset="-120"/>
              </a:rPr>
              <a:t>勇於討挑戰陌生的事物，通過學習新技能來提高自己的能力和實力。</a:t>
            </a:r>
            <a:endParaRPr lang="en-US" altLang="zh-TW" sz="1600" b="1" dirty="0">
              <a:solidFill>
                <a:srgbClr val="FF0000"/>
              </a:solidFill>
              <a:latin typeface="Times New Roman" panose="02020603050405020304" pitchFamily="18" charset="0"/>
              <a:ea typeface="微軟正黑體" panose="020B0604030504040204" pitchFamily="34" charset="-120"/>
            </a:endParaRPr>
          </a:p>
          <a:p>
            <a:pPr algn="just" hangingPunct="0">
              <a:lnSpc>
                <a:spcPct val="150000"/>
              </a:lnSpc>
            </a:pPr>
            <a:endParaRPr lang="en-US" altLang="zh-TW" sz="1600" dirty="0">
              <a:latin typeface="Times New Roman" panose="02020603050405020304" pitchFamily="18" charset="0"/>
              <a:ea typeface="微軟正黑體" panose="020B0604030504040204" pitchFamily="34" charset="-120"/>
            </a:endParaRPr>
          </a:p>
          <a:p>
            <a:pPr algn="just" hangingPunct="0">
              <a:lnSpc>
                <a:spcPct val="150000"/>
              </a:lnSpc>
            </a:pPr>
            <a:endParaRPr lang="zh-TW" altLang="zh-TW" sz="1600" dirty="0">
              <a:latin typeface="Times New Roman" panose="02020603050405020304" pitchFamily="18" charset="0"/>
              <a:ea typeface="微軟正黑體" panose="020B0604030504040204" pitchFamily="34" charset="-120"/>
            </a:endParaRPr>
          </a:p>
          <a:p>
            <a:pPr algn="just" hangingPunct="0">
              <a:lnSpc>
                <a:spcPct val="150000"/>
              </a:lnSpc>
            </a:pPr>
            <a:r>
              <a:rPr lang="zh-TW" altLang="en-US" sz="1600" dirty="0">
                <a:latin typeface="Times New Roman" panose="02020603050405020304" pitchFamily="18" charset="0"/>
                <a:ea typeface="微軟正黑體" panose="020B0604030504040204" pitchFamily="34" charset="-120"/>
              </a:rPr>
              <a:t>　　</a:t>
            </a:r>
            <a:r>
              <a:rPr lang="zh-TW" altLang="zh-TW" sz="1600" dirty="0">
                <a:latin typeface="Times New Roman" panose="02020603050405020304" pitchFamily="18" charset="0"/>
                <a:ea typeface="微軟正黑體" panose="020B0604030504040204" pitchFamily="34" charset="-120"/>
              </a:rPr>
              <a:t>高中時，我就讀應用外語科，經過三年的努力在聽說讀寫方面，都有打下扎實的基礎。</a:t>
            </a:r>
            <a:r>
              <a:rPr lang="zh-TW" altLang="en-US" sz="1600" dirty="0">
                <a:latin typeface="Times New Roman" panose="02020603050405020304" pitchFamily="18" charset="0"/>
                <a:ea typeface="微軟正黑體" panose="020B0604030504040204" pitchFamily="34" charset="-120"/>
              </a:rPr>
              <a:t>同時</a:t>
            </a:r>
            <a:r>
              <a:rPr lang="zh-TW" altLang="zh-TW" sz="1600" dirty="0">
                <a:latin typeface="Times New Roman" panose="02020603050405020304" pitchFamily="18" charset="0"/>
                <a:ea typeface="微軟正黑體" panose="020B0604030504040204" pitchFamily="34" charset="-120"/>
              </a:rPr>
              <a:t>我參加了</a:t>
            </a:r>
            <a:r>
              <a:rPr lang="zh-TW" altLang="zh-TW" sz="1600" b="1" dirty="0">
                <a:solidFill>
                  <a:srgbClr val="FF0000"/>
                </a:solidFill>
                <a:latin typeface="Times New Roman" panose="02020603050405020304" pitchFamily="18" charset="0"/>
                <a:ea typeface="微軟正黑體" panose="020B0604030504040204" pitchFamily="34" charset="-120"/>
              </a:rPr>
              <a:t>英語簡報競賽</a:t>
            </a:r>
            <a:r>
              <a:rPr lang="zh-TW" altLang="zh-TW" sz="1600" dirty="0">
                <a:latin typeface="Times New Roman" panose="02020603050405020304" pitchFamily="18" charset="0"/>
                <a:ea typeface="微軟正黑體" panose="020B0604030504040204" pitchFamily="34" charset="-120"/>
              </a:rPr>
              <a:t>，這項經驗不僅</a:t>
            </a:r>
            <a:r>
              <a:rPr lang="zh-TW" altLang="zh-TW" sz="1600" b="1" dirty="0">
                <a:solidFill>
                  <a:srgbClr val="FF0000"/>
                </a:solidFill>
                <a:latin typeface="Times New Roman" panose="02020603050405020304" pitchFamily="18" charset="0"/>
                <a:ea typeface="微軟正黑體" panose="020B0604030504040204" pitchFamily="34" charset="-120"/>
              </a:rPr>
              <a:t>訓練了我的口說能力</a:t>
            </a:r>
            <a:r>
              <a:rPr lang="zh-TW" altLang="zh-TW" sz="1600" dirty="0">
                <a:latin typeface="Times New Roman" panose="02020603050405020304" pitchFamily="18" charset="0"/>
                <a:ea typeface="微軟正黑體" panose="020B0604030504040204" pitchFamily="34" charset="-120"/>
              </a:rPr>
              <a:t>，也讓我知道如何有效地溝通並帶領團隊達成共同的目標</a:t>
            </a:r>
            <a:r>
              <a:rPr lang="zh-TW" altLang="zh-TW" sz="1600" b="1" dirty="0">
                <a:latin typeface="Times New Roman" panose="02020603050405020304" pitchFamily="18" charset="0"/>
                <a:ea typeface="微軟正黑體" panose="020B0604030504040204" pitchFamily="34" charset="-120"/>
              </a:rPr>
              <a:t>。</a:t>
            </a:r>
            <a:r>
              <a:rPr lang="zh-TW" altLang="zh-TW" sz="1600" dirty="0">
                <a:latin typeface="Times New Roman" panose="02020603050405020304" pitchFamily="18" charset="0"/>
                <a:ea typeface="微軟正黑體" panose="020B0604030504040204" pitchFamily="34" charset="-120"/>
              </a:rPr>
              <a:t>此外，我也曾在</a:t>
            </a:r>
            <a:r>
              <a:rPr lang="zh-TW" altLang="zh-TW" sz="1600" b="1" dirty="0">
                <a:solidFill>
                  <a:srgbClr val="FF0000"/>
                </a:solidFill>
                <a:latin typeface="Times New Roman" panose="02020603050405020304" pitchFamily="18" charset="0"/>
                <a:ea typeface="微軟正黑體" panose="020B0604030504040204" pitchFamily="34" charset="-120"/>
              </a:rPr>
              <a:t>留學展擔任翻譯</a:t>
            </a:r>
            <a:r>
              <a:rPr lang="zh-TW" altLang="zh-TW" sz="1600" dirty="0">
                <a:latin typeface="Times New Roman" panose="02020603050405020304" pitchFamily="18" charset="0"/>
                <a:ea typeface="微軟正黑體" panose="020B0604030504040204" pitchFamily="34" charset="-120"/>
              </a:rPr>
              <a:t>，這是一個很有挑戰性的經驗。我必須盡快理解他們的意圖，並翻譯成流暢的中文。這讓我學習如何快速、精確地理解他人的意圖和表達，並把它們轉化成自己的語言。以上的經驗都讓我精進自己的表達能力以及了解合作的重要性，並成為我現在團隊在溝通、合作、協調時的重要助力。</a:t>
            </a:r>
            <a:endParaRPr lang="en-US" altLang="zh-TW" sz="1600" dirty="0">
              <a:latin typeface="Times New Roman" panose="02020603050405020304" pitchFamily="18" charset="0"/>
              <a:ea typeface="微軟正黑體" panose="020B0604030504040204" pitchFamily="34" charset="-120"/>
            </a:endParaRPr>
          </a:p>
          <a:p>
            <a:pPr algn="just" hangingPunct="0">
              <a:lnSpc>
                <a:spcPct val="150000"/>
              </a:lnSpc>
            </a:pPr>
            <a:endParaRPr lang="en-US" altLang="zh-TW" sz="1600" dirty="0">
              <a:latin typeface="Times New Roman" panose="02020603050405020304" pitchFamily="18" charset="0"/>
              <a:ea typeface="微軟正黑體" panose="020B0604030504040204" pitchFamily="34" charset="-120"/>
            </a:endParaRPr>
          </a:p>
          <a:p>
            <a:pPr algn="just" hangingPunct="0">
              <a:lnSpc>
                <a:spcPct val="150000"/>
              </a:lnSpc>
            </a:pPr>
            <a:endParaRPr lang="en-US" altLang="zh-TW" sz="1600" dirty="0">
              <a:latin typeface="Times New Roman" panose="02020603050405020304" pitchFamily="18" charset="0"/>
              <a:ea typeface="微軟正黑體" panose="020B0604030504040204" pitchFamily="34" charset="-120"/>
            </a:endParaRPr>
          </a:p>
          <a:p>
            <a:pPr algn="just" hangingPunct="0">
              <a:lnSpc>
                <a:spcPct val="150000"/>
              </a:lnSpc>
            </a:pPr>
            <a:endParaRPr lang="en-US" altLang="zh-TW" sz="1600" dirty="0">
              <a:latin typeface="Times New Roman" panose="02020603050405020304" pitchFamily="18" charset="0"/>
              <a:ea typeface="微軟正黑體" panose="020B0604030504040204" pitchFamily="34" charset="-120"/>
            </a:endParaRPr>
          </a:p>
          <a:p>
            <a:pPr algn="just" hangingPunct="0">
              <a:lnSpc>
                <a:spcPct val="150000"/>
              </a:lnSpc>
            </a:pPr>
            <a:r>
              <a:rPr lang="zh-TW" altLang="en-US" sz="1600" dirty="0">
                <a:latin typeface="Times New Roman" panose="02020603050405020304" pitchFamily="18" charset="0"/>
                <a:ea typeface="微軟正黑體" panose="020B0604030504040204" pitchFamily="34" charset="-120"/>
              </a:rPr>
              <a:t>　　</a:t>
            </a:r>
            <a:r>
              <a:rPr lang="zh-TW" altLang="zh-TW" sz="1600" dirty="0">
                <a:latin typeface="Times New Roman" panose="02020603050405020304" pitchFamily="18" charset="0"/>
                <a:ea typeface="微軟正黑體" panose="020B0604030504040204" pitchFamily="34" charset="-120"/>
              </a:rPr>
              <a:t>參與專案開發後，我發現學習到實踐需要很大量的實務經驗，因此我認為實習是最好累積經驗的方法</a:t>
            </a:r>
            <a:r>
              <a:rPr lang="zh-TW" altLang="en-US" sz="1600" dirty="0">
                <a:latin typeface="Times New Roman" panose="02020603050405020304" pitchFamily="18" charset="0"/>
                <a:ea typeface="微軟正黑體" panose="020B0604030504040204" pitchFamily="34" charset="-120"/>
              </a:rPr>
              <a:t>，</a:t>
            </a:r>
            <a:r>
              <a:rPr lang="zh-TW" altLang="zh-TW" sz="1600" dirty="0">
                <a:latin typeface="Times New Roman" panose="02020603050405020304" pitchFamily="18" charset="0"/>
                <a:ea typeface="微軟正黑體" panose="020B0604030504040204" pitchFamily="34" charset="-120"/>
              </a:rPr>
              <a:t>能夠學習到企業實際上如何應用和運用新技術和知識或是學習新的開發框架和工具</a:t>
            </a:r>
            <a:r>
              <a:rPr lang="zh-TW" altLang="en-US" sz="1600" dirty="0">
                <a:latin typeface="Times New Roman" panose="02020603050405020304" pitchFamily="18" charset="0"/>
                <a:ea typeface="微軟正黑體" panose="020B0604030504040204" pitchFamily="34" charset="-120"/>
              </a:rPr>
              <a:t>，並且</a:t>
            </a:r>
            <a:r>
              <a:rPr lang="zh-TW" altLang="zh-TW" sz="1600" dirty="0">
                <a:latin typeface="Times New Roman" panose="02020603050405020304" pitchFamily="18" charset="0"/>
                <a:ea typeface="微軟正黑體" panose="020B0604030504040204" pitchFamily="34" charset="-120"/>
              </a:rPr>
              <a:t>深入地理解企業的需求和期望， 這些都需要</a:t>
            </a:r>
            <a:r>
              <a:rPr lang="zh-TW" altLang="zh-TW" sz="1600" b="1" dirty="0">
                <a:solidFill>
                  <a:srgbClr val="FF0000"/>
                </a:solidFill>
                <a:latin typeface="Times New Roman" panose="02020603050405020304" pitchFamily="18" charset="0"/>
                <a:ea typeface="微軟正黑體" panose="020B0604030504040204" pitchFamily="34" charset="-120"/>
              </a:rPr>
              <a:t>大量的練習和應用才能更好地運用它們來解決實際的問題。</a:t>
            </a:r>
            <a:r>
              <a:rPr lang="zh-TW" altLang="zh-TW" sz="1600" dirty="0">
                <a:latin typeface="Times New Roman" panose="02020603050405020304" pitchFamily="18" charset="0"/>
                <a:ea typeface="微軟正黑體" panose="020B0604030504040204" pitchFamily="34" charset="-120"/>
              </a:rPr>
              <a:t>透過這樣的學習和實踐，我能夠更好地發展自己的技能和職業生涯，並且為未來的工作做好充分的準備。</a:t>
            </a:r>
            <a:endParaRPr lang="en-US" altLang="zh-TW" sz="1600" dirty="0">
              <a:latin typeface="Times New Roman" panose="02020603050405020304" pitchFamily="18" charset="0"/>
              <a:ea typeface="微軟正黑體" panose="020B0604030504040204" pitchFamily="34" charset="-120"/>
            </a:endParaRPr>
          </a:p>
          <a:p>
            <a:pPr hangingPunct="0">
              <a:lnSpc>
                <a:spcPct val="150000"/>
              </a:lnSpc>
            </a:pPr>
            <a:endParaRPr lang="zh-TW" altLang="zh-TW" sz="1600" dirty="0">
              <a:latin typeface="Times New Roman" panose="02020603050405020304" pitchFamily="18" charset="0"/>
              <a:ea typeface="微軟正黑體" panose="020B0604030504040204" pitchFamily="34" charset="-120"/>
            </a:endParaRPr>
          </a:p>
        </p:txBody>
      </p:sp>
      <p:sp>
        <p:nvSpPr>
          <p:cNvPr id="11" name="TextBox 35">
            <a:extLst>
              <a:ext uri="{FF2B5EF4-FFF2-40B4-BE49-F238E27FC236}">
                <a16:creationId xmlns:a16="http://schemas.microsoft.com/office/drawing/2014/main" id="{8BD438C4-4053-9597-9CC5-7296810D2F5E}"/>
              </a:ext>
            </a:extLst>
          </p:cNvPr>
          <p:cNvSpPr txBox="1"/>
          <p:nvPr/>
        </p:nvSpPr>
        <p:spPr>
          <a:xfrm>
            <a:off x="2945097" y="346573"/>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自傳</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
        <p:nvSpPr>
          <p:cNvPr id="13" name="Freeform 33">
            <a:extLst>
              <a:ext uri="{FF2B5EF4-FFF2-40B4-BE49-F238E27FC236}">
                <a16:creationId xmlns:a16="http://schemas.microsoft.com/office/drawing/2014/main" id="{FC9B8187-21A7-550B-D2B4-A3C732BCCC05}"/>
              </a:ext>
            </a:extLst>
          </p:cNvPr>
          <p:cNvSpPr/>
          <p:nvPr/>
        </p:nvSpPr>
        <p:spPr>
          <a:xfrm>
            <a:off x="2121945" y="3326523"/>
            <a:ext cx="3312608" cy="471611"/>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15" name="TextBox 35">
            <a:extLst>
              <a:ext uri="{FF2B5EF4-FFF2-40B4-BE49-F238E27FC236}">
                <a16:creationId xmlns:a16="http://schemas.microsoft.com/office/drawing/2014/main" id="{8BD438C4-4053-9597-9CC5-7296810D2F5E}"/>
              </a:ext>
            </a:extLst>
          </p:cNvPr>
          <p:cNvSpPr txBox="1"/>
          <p:nvPr/>
        </p:nvSpPr>
        <p:spPr>
          <a:xfrm>
            <a:off x="2945097" y="3528722"/>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過去經歷</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grpSp>
        <p:nvGrpSpPr>
          <p:cNvPr id="16" name="Group 32">
            <a:extLst>
              <a:ext uri="{FF2B5EF4-FFF2-40B4-BE49-F238E27FC236}">
                <a16:creationId xmlns:a16="http://schemas.microsoft.com/office/drawing/2014/main" id="{A0C3C57A-B370-BD54-0957-0562866B3373}"/>
              </a:ext>
            </a:extLst>
          </p:cNvPr>
          <p:cNvGrpSpPr/>
          <p:nvPr/>
        </p:nvGrpSpPr>
        <p:grpSpPr>
          <a:xfrm>
            <a:off x="2121946" y="7364905"/>
            <a:ext cx="3312608" cy="471611"/>
            <a:chOff x="0" y="0"/>
            <a:chExt cx="730642" cy="123984"/>
          </a:xfrm>
        </p:grpSpPr>
        <p:sp>
          <p:nvSpPr>
            <p:cNvPr id="17" name="Freeform 33">
              <a:extLst>
                <a:ext uri="{FF2B5EF4-FFF2-40B4-BE49-F238E27FC236}">
                  <a16:creationId xmlns:a16="http://schemas.microsoft.com/office/drawing/2014/main" id="{FC9B8187-21A7-550B-D2B4-A3C732BCCC05}"/>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18" name="TextBox 34">
              <a:extLst>
                <a:ext uri="{FF2B5EF4-FFF2-40B4-BE49-F238E27FC236}">
                  <a16:creationId xmlns:a16="http://schemas.microsoft.com/office/drawing/2014/main" id="{66267799-CF19-213B-727A-6E72C03A6414}"/>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19" name="TextBox 35">
            <a:extLst>
              <a:ext uri="{FF2B5EF4-FFF2-40B4-BE49-F238E27FC236}">
                <a16:creationId xmlns:a16="http://schemas.microsoft.com/office/drawing/2014/main" id="{8BD438C4-4053-9597-9CC5-7296810D2F5E}"/>
              </a:ext>
            </a:extLst>
          </p:cNvPr>
          <p:cNvSpPr txBox="1"/>
          <p:nvPr/>
        </p:nvSpPr>
        <p:spPr>
          <a:xfrm>
            <a:off x="2945097" y="7567104"/>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申請動機</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63449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
            <a:extLst>
              <a:ext uri="{FF2B5EF4-FFF2-40B4-BE49-F238E27FC236}">
                <a16:creationId xmlns:a16="http://schemas.microsoft.com/office/drawing/2014/main" id="{8307642B-6EBB-4483-B20A-4ACCB499CD76}"/>
              </a:ext>
            </a:extLst>
          </p:cNvPr>
          <p:cNvGrpSpPr/>
          <p:nvPr/>
        </p:nvGrpSpPr>
        <p:grpSpPr>
          <a:xfrm rot="2093104">
            <a:off x="5251614" y="4281965"/>
            <a:ext cx="4283994" cy="8392455"/>
            <a:chOff x="1263643" y="-81128"/>
            <a:chExt cx="1069811" cy="3945813"/>
          </a:xfrm>
          <a:solidFill>
            <a:srgbClr val="B7D1DA"/>
          </a:solidFill>
        </p:grpSpPr>
        <p:sp>
          <p:nvSpPr>
            <p:cNvPr id="31" name="Freeform 3">
              <a:extLst>
                <a:ext uri="{FF2B5EF4-FFF2-40B4-BE49-F238E27FC236}">
                  <a16:creationId xmlns:a16="http://schemas.microsoft.com/office/drawing/2014/main" id="{21F5F0FE-AD99-4479-AF13-79D2945500C6}"/>
                </a:ext>
              </a:extLst>
            </p:cNvPr>
            <p:cNvSpPr/>
            <p:nvPr/>
          </p:nvSpPr>
          <p:spPr>
            <a:xfrm>
              <a:off x="1263643" y="-81128"/>
              <a:ext cx="1069811" cy="3945813"/>
            </a:xfrm>
            <a:custGeom>
              <a:avLst/>
              <a:gdLst/>
              <a:ahLst/>
              <a:cxnLst/>
              <a:rect l="l" t="t" r="r" b="b"/>
              <a:pathLst>
                <a:path w="1054907" h="3904593">
                  <a:moveTo>
                    <a:pt x="0" y="0"/>
                  </a:moveTo>
                  <a:lnTo>
                    <a:pt x="1054907" y="0"/>
                  </a:lnTo>
                  <a:lnTo>
                    <a:pt x="1054907" y="3904593"/>
                  </a:lnTo>
                  <a:lnTo>
                    <a:pt x="0" y="3904593"/>
                  </a:lnTo>
                  <a:close/>
                </a:path>
              </a:pathLst>
            </a:custGeom>
            <a:grpFill/>
          </p:spPr>
          <p:txBody>
            <a:bodyPr/>
            <a:lstStyle/>
            <a:p>
              <a:endParaRPr lang="zh-TW" altLang="en-US" dirty="0">
                <a:latin typeface="Times New Roman" panose="02020603050405020304" pitchFamily="18" charset="0"/>
                <a:ea typeface="標楷體" panose="03000509000000000000" pitchFamily="65" charset="-120"/>
              </a:endParaRPr>
            </a:p>
          </p:txBody>
        </p:sp>
      </p:grpSp>
      <p:sp>
        <p:nvSpPr>
          <p:cNvPr id="29" name="Freeform 33">
            <a:extLst>
              <a:ext uri="{FF2B5EF4-FFF2-40B4-BE49-F238E27FC236}">
                <a16:creationId xmlns:a16="http://schemas.microsoft.com/office/drawing/2014/main" id="{A4386ACA-29B6-4AAD-8323-23E56E1B7020}"/>
              </a:ext>
            </a:extLst>
          </p:cNvPr>
          <p:cNvSpPr/>
          <p:nvPr/>
        </p:nvSpPr>
        <p:spPr>
          <a:xfrm>
            <a:off x="2121945" y="87744"/>
            <a:ext cx="3312608" cy="471611"/>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7" name="TextBox 35">
            <a:extLst>
              <a:ext uri="{FF2B5EF4-FFF2-40B4-BE49-F238E27FC236}">
                <a16:creationId xmlns:a16="http://schemas.microsoft.com/office/drawing/2014/main" id="{13B95FB8-77AD-4CFD-25EC-7524F532DAA6}"/>
              </a:ext>
            </a:extLst>
          </p:cNvPr>
          <p:cNvSpPr txBox="1"/>
          <p:nvPr/>
        </p:nvSpPr>
        <p:spPr>
          <a:xfrm>
            <a:off x="2945097" y="297900"/>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作品集</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
        <p:nvSpPr>
          <p:cNvPr id="12" name="TextBox 31">
            <a:extLst>
              <a:ext uri="{FF2B5EF4-FFF2-40B4-BE49-F238E27FC236}">
                <a16:creationId xmlns:a16="http://schemas.microsoft.com/office/drawing/2014/main" id="{1F5D5BAB-D40E-7FB1-37B1-3E6BB617CB25}"/>
              </a:ext>
            </a:extLst>
          </p:cNvPr>
          <p:cNvSpPr txBox="1"/>
          <p:nvPr/>
        </p:nvSpPr>
        <p:spPr>
          <a:xfrm>
            <a:off x="2961003" y="913698"/>
            <a:ext cx="1650398" cy="175241"/>
          </a:xfrm>
          <a:prstGeom prst="rect">
            <a:avLst/>
          </a:prstGeom>
        </p:spPr>
        <p:txBody>
          <a:bodyPr wrap="square" lIns="0" tIns="0" rIns="0" bIns="0" rtlCol="0" anchor="t">
            <a:spAutoFit/>
          </a:bodyPr>
          <a:lstStyle/>
          <a:p>
            <a:pPr>
              <a:lnSpc>
                <a:spcPts val="1230"/>
              </a:lnSpc>
            </a:pPr>
            <a:r>
              <a:rPr lang="zh-TW" altLang="en-US" sz="2000" b="1" spc="41" dirty="0">
                <a:solidFill>
                  <a:srgbClr val="414042"/>
                </a:solidFill>
                <a:latin typeface="Times New Roman" panose="02020603050405020304" pitchFamily="18" charset="0"/>
                <a:ea typeface="微軟正黑體" panose="020B0604030504040204" pitchFamily="34" charset="-120"/>
              </a:rPr>
              <a:t>會員系統實作</a:t>
            </a:r>
            <a:endParaRPr lang="en-US" altLang="zh-TW" b="1" spc="41" dirty="0">
              <a:solidFill>
                <a:srgbClr val="414042"/>
              </a:solidFill>
              <a:latin typeface="Times New Roman" panose="02020603050405020304" pitchFamily="18" charset="0"/>
              <a:ea typeface="微軟正黑體" panose="020B0604030504040204" pitchFamily="34" charset="-120"/>
            </a:endParaRPr>
          </a:p>
        </p:txBody>
      </p:sp>
      <p:grpSp>
        <p:nvGrpSpPr>
          <p:cNvPr id="2" name="群組 1">
            <a:extLst>
              <a:ext uri="{FF2B5EF4-FFF2-40B4-BE49-F238E27FC236}">
                <a16:creationId xmlns:a16="http://schemas.microsoft.com/office/drawing/2014/main" id="{0617F61F-4409-4DB0-8CAE-0FC8CEE61B80}"/>
              </a:ext>
            </a:extLst>
          </p:cNvPr>
          <p:cNvGrpSpPr/>
          <p:nvPr/>
        </p:nvGrpSpPr>
        <p:grpSpPr>
          <a:xfrm>
            <a:off x="331129" y="4179326"/>
            <a:ext cx="1666304" cy="347470"/>
            <a:chOff x="272244" y="8057148"/>
            <a:chExt cx="1666304" cy="347470"/>
          </a:xfrm>
        </p:grpSpPr>
        <p:grpSp>
          <p:nvGrpSpPr>
            <p:cNvPr id="24" name="Group 32">
              <a:extLst>
                <a:ext uri="{FF2B5EF4-FFF2-40B4-BE49-F238E27FC236}">
                  <a16:creationId xmlns:a16="http://schemas.microsoft.com/office/drawing/2014/main" id="{29790EB5-3CB0-07DB-79EB-7509FED3B758}"/>
                </a:ext>
              </a:extLst>
            </p:cNvPr>
            <p:cNvGrpSpPr/>
            <p:nvPr/>
          </p:nvGrpSpPr>
          <p:grpSpPr>
            <a:xfrm>
              <a:off x="343396" y="8057148"/>
              <a:ext cx="1524000" cy="347470"/>
              <a:chOff x="0" y="0"/>
              <a:chExt cx="730642" cy="123984"/>
            </a:xfrm>
          </p:grpSpPr>
          <p:sp>
            <p:nvSpPr>
              <p:cNvPr id="25" name="Freeform 33">
                <a:extLst>
                  <a:ext uri="{FF2B5EF4-FFF2-40B4-BE49-F238E27FC236}">
                    <a16:creationId xmlns:a16="http://schemas.microsoft.com/office/drawing/2014/main" id="{C5E1B86D-195E-ABB5-68E0-480C601341CA}"/>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26" name="TextBox 34">
                <a:extLst>
                  <a:ext uri="{FF2B5EF4-FFF2-40B4-BE49-F238E27FC236}">
                    <a16:creationId xmlns:a16="http://schemas.microsoft.com/office/drawing/2014/main" id="{58CA3E86-8EC9-09FE-B1B4-8AC9E6BBE03A}"/>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7" name="TextBox 35">
              <a:extLst>
                <a:ext uri="{FF2B5EF4-FFF2-40B4-BE49-F238E27FC236}">
                  <a16:creationId xmlns:a16="http://schemas.microsoft.com/office/drawing/2014/main" id="{68555AD3-BF79-0017-9778-5360BE661485}"/>
                </a:ext>
              </a:extLst>
            </p:cNvPr>
            <p:cNvSpPr txBox="1"/>
            <p:nvPr/>
          </p:nvSpPr>
          <p:spPr>
            <a:xfrm>
              <a:off x="272244" y="8181287"/>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心得簡述</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grpSp>
      <p:sp>
        <p:nvSpPr>
          <p:cNvPr id="28" name="TextBox 31">
            <a:extLst>
              <a:ext uri="{FF2B5EF4-FFF2-40B4-BE49-F238E27FC236}">
                <a16:creationId xmlns:a16="http://schemas.microsoft.com/office/drawing/2014/main" id="{B0E7B632-7D50-93CE-9856-AC1804D849F8}"/>
              </a:ext>
            </a:extLst>
          </p:cNvPr>
          <p:cNvSpPr txBox="1"/>
          <p:nvPr/>
        </p:nvSpPr>
        <p:spPr>
          <a:xfrm>
            <a:off x="2018638" y="3437018"/>
            <a:ext cx="4941439" cy="1802225"/>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此專案使用了</a:t>
            </a:r>
            <a:r>
              <a:rPr lang="en-US" altLang="zh-TW" sz="1600" b="1" spc="41" dirty="0">
                <a:solidFill>
                  <a:srgbClr val="FF0000"/>
                </a:solidFill>
                <a:latin typeface="Times New Roman" panose="02020603050405020304" pitchFamily="18" charset="0"/>
                <a:ea typeface="微軟正黑體" panose="020B0604030504040204" pitchFamily="34" charset="-120"/>
              </a:rPr>
              <a:t>Ajax</a:t>
            </a:r>
            <a:r>
              <a:rPr lang="zh-TW" altLang="en-US" sz="1600" b="1" spc="41" dirty="0">
                <a:solidFill>
                  <a:srgbClr val="FF0000"/>
                </a:solidFill>
                <a:latin typeface="Times New Roman" panose="02020603050405020304" pitchFamily="18" charset="0"/>
                <a:ea typeface="微軟正黑體" panose="020B0604030504040204" pitchFamily="34" charset="-120"/>
              </a:rPr>
              <a:t>部分頁面置換的技術</a:t>
            </a:r>
            <a:r>
              <a:rPr lang="zh-TW" altLang="en-US" sz="1600" spc="41" dirty="0">
                <a:solidFill>
                  <a:srgbClr val="414042"/>
                </a:solidFill>
                <a:latin typeface="Times New Roman" panose="02020603050405020304" pitchFamily="18" charset="0"/>
                <a:ea typeface="微軟正黑體" panose="020B0604030504040204" pitchFamily="34" charset="-120"/>
              </a:rPr>
              <a:t>，讓使用者在點選連結及更新頁面時能減少能耗，權限部分使用</a:t>
            </a:r>
            <a:r>
              <a:rPr lang="en-US" altLang="zh-TW" sz="1600" b="1" spc="41" dirty="0">
                <a:solidFill>
                  <a:srgbClr val="FF0000"/>
                </a:solidFill>
                <a:latin typeface="Times New Roman" panose="02020603050405020304" pitchFamily="18" charset="0"/>
                <a:ea typeface="微軟正黑體" panose="020B0604030504040204" pitchFamily="34" charset="-120"/>
              </a:rPr>
              <a:t>JWT</a:t>
            </a:r>
            <a:r>
              <a:rPr lang="zh-TW" altLang="en-US" sz="1600" b="1" spc="41" dirty="0">
                <a:solidFill>
                  <a:srgbClr val="FF0000"/>
                </a:solidFill>
                <a:latin typeface="Times New Roman" panose="02020603050405020304" pitchFamily="18" charset="0"/>
                <a:ea typeface="微軟正黑體" panose="020B0604030504040204" pitchFamily="34" charset="-120"/>
              </a:rPr>
              <a:t>的加密方法</a:t>
            </a:r>
            <a:r>
              <a:rPr lang="zh-TW" altLang="en-US" sz="1600" spc="41" dirty="0">
                <a:solidFill>
                  <a:srgbClr val="414042"/>
                </a:solidFill>
                <a:latin typeface="Times New Roman" panose="02020603050405020304" pitchFamily="18" charset="0"/>
                <a:ea typeface="微軟正黑體" panose="020B0604030504040204" pitchFamily="34" charset="-120"/>
              </a:rPr>
              <a:t>來實現權限功能。在權限部分花了比較多時間理解，尤其是其加密方法的組成及原理。不過在了解以後確實對之後的專案開發有很大的助益。</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pic>
        <p:nvPicPr>
          <p:cNvPr id="32" name="圖片 31">
            <a:extLst>
              <a:ext uri="{FF2B5EF4-FFF2-40B4-BE49-F238E27FC236}">
                <a16:creationId xmlns:a16="http://schemas.microsoft.com/office/drawing/2014/main" id="{355BFA89-382A-4AF9-AC05-2DD7B8EE13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021" y="1253461"/>
            <a:ext cx="2887931" cy="1999866"/>
          </a:xfrm>
          <a:prstGeom prst="rect">
            <a:avLst/>
          </a:prstGeom>
          <a:ln>
            <a:solidFill>
              <a:schemeClr val="tx1"/>
            </a:solidFill>
          </a:ln>
        </p:spPr>
      </p:pic>
      <p:grpSp>
        <p:nvGrpSpPr>
          <p:cNvPr id="34" name="群組 33">
            <a:extLst>
              <a:ext uri="{FF2B5EF4-FFF2-40B4-BE49-F238E27FC236}">
                <a16:creationId xmlns:a16="http://schemas.microsoft.com/office/drawing/2014/main" id="{A478A99B-8C0A-4FA5-AD43-38AB0658AA03}"/>
              </a:ext>
            </a:extLst>
          </p:cNvPr>
          <p:cNvGrpSpPr/>
          <p:nvPr/>
        </p:nvGrpSpPr>
        <p:grpSpPr>
          <a:xfrm>
            <a:off x="494584" y="1236387"/>
            <a:ext cx="2887931" cy="1999866"/>
            <a:chOff x="172804" y="1194504"/>
            <a:chExt cx="3442585" cy="2623615"/>
          </a:xfrm>
        </p:grpSpPr>
        <p:pic>
          <p:nvPicPr>
            <p:cNvPr id="5" name="圖片 4">
              <a:extLst>
                <a:ext uri="{FF2B5EF4-FFF2-40B4-BE49-F238E27FC236}">
                  <a16:creationId xmlns:a16="http://schemas.microsoft.com/office/drawing/2014/main" id="{3604E6DB-DEEE-4D95-9391-FAEC74A4B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04" y="1194504"/>
              <a:ext cx="3442585" cy="2623615"/>
            </a:xfrm>
            <a:prstGeom prst="rect">
              <a:avLst/>
            </a:prstGeom>
            <a:ln>
              <a:solidFill>
                <a:srgbClr val="444440"/>
              </a:solidFill>
            </a:ln>
          </p:spPr>
        </p:pic>
        <p:sp>
          <p:nvSpPr>
            <p:cNvPr id="33" name="矩形 32">
              <a:extLst>
                <a:ext uri="{FF2B5EF4-FFF2-40B4-BE49-F238E27FC236}">
                  <a16:creationId xmlns:a16="http://schemas.microsoft.com/office/drawing/2014/main" id="{F4794694-75D5-4724-A4DB-0EE02A266A36}"/>
                </a:ext>
              </a:extLst>
            </p:cNvPr>
            <p:cNvSpPr/>
            <p:nvPr/>
          </p:nvSpPr>
          <p:spPr>
            <a:xfrm>
              <a:off x="692602" y="2672456"/>
              <a:ext cx="1073971" cy="2248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TextBox 31">
            <a:extLst>
              <a:ext uri="{FF2B5EF4-FFF2-40B4-BE49-F238E27FC236}">
                <a16:creationId xmlns:a16="http://schemas.microsoft.com/office/drawing/2014/main" id="{27D43451-AB04-0B18-1A00-682F8152121F}"/>
              </a:ext>
            </a:extLst>
          </p:cNvPr>
          <p:cNvSpPr txBox="1"/>
          <p:nvPr/>
        </p:nvSpPr>
        <p:spPr>
          <a:xfrm>
            <a:off x="2711449" y="5684594"/>
            <a:ext cx="2538795" cy="175497"/>
          </a:xfrm>
          <a:prstGeom prst="rect">
            <a:avLst/>
          </a:prstGeom>
        </p:spPr>
        <p:txBody>
          <a:bodyPr wrap="square" lIns="0" tIns="0" rIns="0" bIns="0" rtlCol="0" anchor="t">
            <a:spAutoFit/>
          </a:bodyPr>
          <a:lstStyle/>
          <a:p>
            <a:pPr>
              <a:lnSpc>
                <a:spcPts val="1230"/>
              </a:lnSpc>
            </a:pPr>
            <a:r>
              <a:rPr lang="zh-TW" altLang="en-US" sz="2000" b="1" spc="41" dirty="0">
                <a:solidFill>
                  <a:srgbClr val="414042"/>
                </a:solidFill>
                <a:latin typeface="Times New Roman" panose="02020603050405020304" pitchFamily="18" charset="0"/>
                <a:ea typeface="微軟正黑體" panose="020B0604030504040204" pitchFamily="34" charset="-120"/>
              </a:rPr>
              <a:t>研究室網站</a:t>
            </a:r>
            <a:r>
              <a:rPr lang="en-US" altLang="zh-TW" b="1" spc="41" dirty="0">
                <a:solidFill>
                  <a:srgbClr val="414042"/>
                </a:solidFill>
                <a:latin typeface="Times New Roman" panose="02020603050405020304" pitchFamily="18" charset="0"/>
                <a:ea typeface="微軟正黑體" panose="020B0604030504040204" pitchFamily="34" charset="-120"/>
              </a:rPr>
              <a:t>(</a:t>
            </a:r>
            <a:r>
              <a:rPr lang="en-US" altLang="zh-TW" sz="2000" b="1" spc="41" dirty="0" err="1">
                <a:solidFill>
                  <a:srgbClr val="414042"/>
                </a:solidFill>
                <a:latin typeface="Times New Roman" panose="02020603050405020304" pitchFamily="18" charset="0"/>
                <a:ea typeface="微軟正黑體" panose="020B0604030504040204" pitchFamily="34" charset="-120"/>
              </a:rPr>
              <a:t>LabWeb</a:t>
            </a:r>
            <a:r>
              <a:rPr lang="en-US" altLang="zh-TW" b="1" spc="41" dirty="0">
                <a:solidFill>
                  <a:srgbClr val="414042"/>
                </a:solidFill>
                <a:latin typeface="Times New Roman" panose="02020603050405020304" pitchFamily="18" charset="0"/>
                <a:ea typeface="微軟正黑體" panose="020B0604030504040204" pitchFamily="34" charset="-120"/>
              </a:rPr>
              <a:t>)</a:t>
            </a:r>
          </a:p>
        </p:txBody>
      </p:sp>
      <p:pic>
        <p:nvPicPr>
          <p:cNvPr id="4" name="圖片 3">
            <a:extLst>
              <a:ext uri="{FF2B5EF4-FFF2-40B4-BE49-F238E27FC236}">
                <a16:creationId xmlns:a16="http://schemas.microsoft.com/office/drawing/2014/main" id="{0F458E94-0EAF-F17D-8225-78970DE81D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546" y="5990942"/>
            <a:ext cx="2887931" cy="1878688"/>
          </a:xfrm>
          <a:prstGeom prst="rect">
            <a:avLst/>
          </a:prstGeom>
          <a:ln>
            <a:solidFill>
              <a:schemeClr val="tx1"/>
            </a:solidFill>
          </a:ln>
        </p:spPr>
      </p:pic>
      <p:pic>
        <p:nvPicPr>
          <p:cNvPr id="6" name="圖片 5">
            <a:extLst>
              <a:ext uri="{FF2B5EF4-FFF2-40B4-BE49-F238E27FC236}">
                <a16:creationId xmlns:a16="http://schemas.microsoft.com/office/drawing/2014/main" id="{6F87420E-2C26-2C19-51EF-8F266DF50B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021" y="5990942"/>
            <a:ext cx="2887931" cy="1878687"/>
          </a:xfrm>
          <a:prstGeom prst="rect">
            <a:avLst/>
          </a:prstGeom>
          <a:ln>
            <a:solidFill>
              <a:schemeClr val="tx1"/>
            </a:solidFill>
          </a:ln>
        </p:spPr>
      </p:pic>
      <p:sp>
        <p:nvSpPr>
          <p:cNvPr id="9" name="TextBox 31">
            <a:extLst>
              <a:ext uri="{FF2B5EF4-FFF2-40B4-BE49-F238E27FC236}">
                <a16:creationId xmlns:a16="http://schemas.microsoft.com/office/drawing/2014/main" id="{A6E45518-EC6D-67E1-C9FF-00402181A7D0}"/>
              </a:ext>
            </a:extLst>
          </p:cNvPr>
          <p:cNvSpPr txBox="1"/>
          <p:nvPr/>
        </p:nvSpPr>
        <p:spPr>
          <a:xfrm>
            <a:off x="1997432" y="8037847"/>
            <a:ext cx="5107605" cy="2540888"/>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此專案我們採取</a:t>
            </a:r>
            <a:r>
              <a:rPr lang="zh-TW" altLang="en-US" sz="1600" b="1" spc="41" dirty="0">
                <a:solidFill>
                  <a:srgbClr val="FF0000"/>
                </a:solidFill>
                <a:latin typeface="Times New Roman" panose="02020603050405020304" pitchFamily="18" charset="0"/>
                <a:ea typeface="微軟正黑體" panose="020B0604030504040204" pitchFamily="34" charset="-120"/>
              </a:rPr>
              <a:t>前後端分離的開發方式</a:t>
            </a:r>
            <a:r>
              <a:rPr lang="zh-TW" altLang="en-US" sz="1600" spc="41" dirty="0">
                <a:solidFill>
                  <a:srgbClr val="414042"/>
                </a:solidFill>
                <a:latin typeface="Times New Roman" panose="02020603050405020304" pitchFamily="18" charset="0"/>
                <a:ea typeface="微軟正黑體" panose="020B0604030504040204" pitchFamily="34" charset="-120"/>
              </a:rPr>
              <a:t>，而我主要負責後端實現我們小組討論出的</a:t>
            </a:r>
            <a:r>
              <a:rPr lang="zh-TW" altLang="en-US" sz="1600" b="1" spc="41" dirty="0">
                <a:solidFill>
                  <a:srgbClr val="FF0000"/>
                </a:solidFill>
                <a:latin typeface="Times New Roman" panose="02020603050405020304" pitchFamily="18" charset="0"/>
                <a:ea typeface="微軟正黑體" panose="020B0604030504040204" pitchFamily="34" charset="-120"/>
              </a:rPr>
              <a:t>商業邏輯進而到資料庫、</a:t>
            </a:r>
            <a:r>
              <a:rPr lang="en-US" altLang="zh-TW" sz="1600" b="1" spc="41" dirty="0">
                <a:solidFill>
                  <a:srgbClr val="FF0000"/>
                </a:solidFill>
                <a:latin typeface="Times New Roman" panose="02020603050405020304" pitchFamily="18" charset="0"/>
                <a:ea typeface="微軟正黑體" panose="020B0604030504040204" pitchFamily="34" charset="-120"/>
              </a:rPr>
              <a:t>API</a:t>
            </a:r>
            <a:r>
              <a:rPr lang="zh-TW" altLang="en-US" sz="1600" b="1" spc="41" dirty="0">
                <a:solidFill>
                  <a:srgbClr val="FF0000"/>
                </a:solidFill>
                <a:latin typeface="Times New Roman" panose="02020603050405020304" pitchFamily="18" charset="0"/>
                <a:ea typeface="微軟正黑體" panose="020B0604030504040204" pitchFamily="34" charset="-120"/>
              </a:rPr>
              <a:t>的設計，並且使用</a:t>
            </a:r>
            <a:r>
              <a:rPr lang="en-US" altLang="zh-TW" sz="1600" b="1" spc="41" dirty="0">
                <a:solidFill>
                  <a:srgbClr val="FF0000"/>
                </a:solidFill>
                <a:latin typeface="Times New Roman" panose="02020603050405020304" pitchFamily="18" charset="0"/>
                <a:ea typeface="微軟正黑體" panose="020B0604030504040204" pitchFamily="34" charset="-120"/>
              </a:rPr>
              <a:t>RESTful</a:t>
            </a:r>
            <a:r>
              <a:rPr lang="zh-TW" altLang="en-US" sz="1600" b="1" spc="41" dirty="0">
                <a:solidFill>
                  <a:srgbClr val="FF0000"/>
                </a:solidFill>
                <a:latin typeface="Times New Roman" panose="02020603050405020304" pitchFamily="18" charset="0"/>
                <a:ea typeface="微軟正黑體" panose="020B0604030504040204" pitchFamily="34" charset="-120"/>
              </a:rPr>
              <a:t>串接</a:t>
            </a:r>
            <a:r>
              <a:rPr lang="en-US" altLang="zh-TW" sz="1600" b="1" spc="41" dirty="0">
                <a:solidFill>
                  <a:srgbClr val="FF0000"/>
                </a:solidFill>
                <a:latin typeface="Times New Roman" panose="02020603050405020304" pitchFamily="18" charset="0"/>
                <a:ea typeface="微軟正黑體" panose="020B0604030504040204" pitchFamily="34" charset="-120"/>
              </a:rPr>
              <a:t>API</a:t>
            </a:r>
            <a:r>
              <a:rPr lang="zh-TW" altLang="en-US" sz="1600" b="1" spc="41" dirty="0">
                <a:solidFill>
                  <a:srgbClr val="FF0000"/>
                </a:solidFill>
                <a:latin typeface="Times New Roman" panose="02020603050405020304" pitchFamily="18" charset="0"/>
                <a:ea typeface="微軟正黑體" panose="020B0604030504040204" pitchFamily="34" charset="-120"/>
              </a:rPr>
              <a:t>。</a:t>
            </a:r>
            <a:r>
              <a:rPr lang="zh-TW" altLang="en-US" sz="1600" spc="41" dirty="0">
                <a:solidFill>
                  <a:srgbClr val="414042"/>
                </a:solidFill>
                <a:latin typeface="Times New Roman" panose="02020603050405020304" pitchFamily="18" charset="0"/>
                <a:ea typeface="微軟正黑體" panose="020B0604030504040204" pitchFamily="34" charset="-120"/>
              </a:rPr>
              <a:t>此專案不只讓我學到許多</a:t>
            </a:r>
            <a:r>
              <a:rPr lang="en-US" altLang="zh-TW" sz="1600" spc="41" dirty="0">
                <a:solidFill>
                  <a:srgbClr val="414042"/>
                </a:solidFill>
                <a:latin typeface="Times New Roman" panose="02020603050405020304" pitchFamily="18" charset="0"/>
                <a:ea typeface="微軟正黑體" panose="020B0604030504040204" pitchFamily="34" charset="-120"/>
              </a:rPr>
              <a:t>Web</a:t>
            </a:r>
            <a:r>
              <a:rPr lang="zh-TW" altLang="en-US" sz="1600" spc="41" dirty="0">
                <a:solidFill>
                  <a:srgbClr val="414042"/>
                </a:solidFill>
                <a:latin typeface="Times New Roman" panose="02020603050405020304" pitchFamily="18" charset="0"/>
                <a:ea typeface="微軟正黑體" panose="020B0604030504040204" pitchFamily="34" charset="-120"/>
              </a:rPr>
              <a:t>相關知識，同時也感受到自己有很多的進步空間，像是資料庫的設計方式，</a:t>
            </a:r>
            <a:r>
              <a:rPr lang="en-US" altLang="zh-TW" sz="1600" spc="41" dirty="0">
                <a:solidFill>
                  <a:srgbClr val="414042"/>
                </a:solidFill>
                <a:latin typeface="Times New Roman" panose="02020603050405020304" pitchFamily="18" charset="0"/>
                <a:ea typeface="微軟正黑體" panose="020B0604030504040204" pitchFamily="34" charset="-120"/>
              </a:rPr>
              <a:t>API</a:t>
            </a:r>
            <a:r>
              <a:rPr lang="zh-TW" altLang="en-US" sz="1600" spc="41" dirty="0">
                <a:solidFill>
                  <a:srgbClr val="414042"/>
                </a:solidFill>
                <a:latin typeface="Times New Roman" panose="02020603050405020304" pitchFamily="18" charset="0"/>
                <a:ea typeface="微軟正黑體" panose="020B0604030504040204" pitchFamily="34" charset="-120"/>
              </a:rPr>
              <a:t>和程式的結構可以再更優化等等，相信這些經驗能成為我進步的養分，也會成為我未來遇到問題的墊腳石。</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grpSp>
        <p:nvGrpSpPr>
          <p:cNvPr id="10" name="群組 9">
            <a:extLst>
              <a:ext uri="{FF2B5EF4-FFF2-40B4-BE49-F238E27FC236}">
                <a16:creationId xmlns:a16="http://schemas.microsoft.com/office/drawing/2014/main" id="{84CCEF48-08DE-E770-C014-BB7AB0C65926}"/>
              </a:ext>
            </a:extLst>
          </p:cNvPr>
          <p:cNvGrpSpPr/>
          <p:nvPr/>
        </p:nvGrpSpPr>
        <p:grpSpPr>
          <a:xfrm>
            <a:off x="332559" y="9109543"/>
            <a:ext cx="1666304" cy="347470"/>
            <a:chOff x="272244" y="8057148"/>
            <a:chExt cx="1666304" cy="347470"/>
          </a:xfrm>
        </p:grpSpPr>
        <p:grpSp>
          <p:nvGrpSpPr>
            <p:cNvPr id="11" name="Group 32">
              <a:extLst>
                <a:ext uri="{FF2B5EF4-FFF2-40B4-BE49-F238E27FC236}">
                  <a16:creationId xmlns:a16="http://schemas.microsoft.com/office/drawing/2014/main" id="{A266169C-D4FB-3FF9-F357-5A10BED649B6}"/>
                </a:ext>
              </a:extLst>
            </p:cNvPr>
            <p:cNvGrpSpPr/>
            <p:nvPr/>
          </p:nvGrpSpPr>
          <p:grpSpPr>
            <a:xfrm>
              <a:off x="343396" y="8057148"/>
              <a:ext cx="1524000" cy="347470"/>
              <a:chOff x="0" y="0"/>
              <a:chExt cx="730642" cy="123984"/>
            </a:xfrm>
          </p:grpSpPr>
          <p:sp>
            <p:nvSpPr>
              <p:cNvPr id="35" name="Freeform 33">
                <a:extLst>
                  <a:ext uri="{FF2B5EF4-FFF2-40B4-BE49-F238E27FC236}">
                    <a16:creationId xmlns:a16="http://schemas.microsoft.com/office/drawing/2014/main" id="{93D56A14-8AE6-24BE-4271-DCFB747F7F8B}"/>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36" name="TextBox 34">
                <a:extLst>
                  <a:ext uri="{FF2B5EF4-FFF2-40B4-BE49-F238E27FC236}">
                    <a16:creationId xmlns:a16="http://schemas.microsoft.com/office/drawing/2014/main" id="{8FC3DCE9-EEF3-3601-667E-4F2BE811DACD}"/>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17" name="TextBox 35">
              <a:extLst>
                <a:ext uri="{FF2B5EF4-FFF2-40B4-BE49-F238E27FC236}">
                  <a16:creationId xmlns:a16="http://schemas.microsoft.com/office/drawing/2014/main" id="{75B43397-D24D-C7CD-5898-818E5571992B}"/>
                </a:ext>
              </a:extLst>
            </p:cNvPr>
            <p:cNvSpPr txBox="1"/>
            <p:nvPr/>
          </p:nvSpPr>
          <p:spPr>
            <a:xfrm>
              <a:off x="272244" y="8181287"/>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心得簡述</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grpSp>
    </p:spTree>
    <p:extLst>
      <p:ext uri="{BB962C8B-B14F-4D97-AF65-F5344CB8AC3E}">
        <p14:creationId xmlns:p14="http://schemas.microsoft.com/office/powerpoint/2010/main" val="261578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
            <a:extLst>
              <a:ext uri="{FF2B5EF4-FFF2-40B4-BE49-F238E27FC236}">
                <a16:creationId xmlns:a16="http://schemas.microsoft.com/office/drawing/2014/main" id="{8307642B-6EBB-4483-B20A-4ACCB499CD76}"/>
              </a:ext>
            </a:extLst>
          </p:cNvPr>
          <p:cNvGrpSpPr/>
          <p:nvPr/>
        </p:nvGrpSpPr>
        <p:grpSpPr>
          <a:xfrm rot="2093104">
            <a:off x="5251614" y="4281965"/>
            <a:ext cx="4283994" cy="8392455"/>
            <a:chOff x="1263643" y="-81128"/>
            <a:chExt cx="1069811" cy="3945813"/>
          </a:xfrm>
          <a:solidFill>
            <a:srgbClr val="B7D1DA"/>
          </a:solidFill>
        </p:grpSpPr>
        <p:sp>
          <p:nvSpPr>
            <p:cNvPr id="31" name="Freeform 3">
              <a:extLst>
                <a:ext uri="{FF2B5EF4-FFF2-40B4-BE49-F238E27FC236}">
                  <a16:creationId xmlns:a16="http://schemas.microsoft.com/office/drawing/2014/main" id="{21F5F0FE-AD99-4479-AF13-79D2945500C6}"/>
                </a:ext>
              </a:extLst>
            </p:cNvPr>
            <p:cNvSpPr/>
            <p:nvPr/>
          </p:nvSpPr>
          <p:spPr>
            <a:xfrm>
              <a:off x="1263643" y="-81128"/>
              <a:ext cx="1069811" cy="3945813"/>
            </a:xfrm>
            <a:custGeom>
              <a:avLst/>
              <a:gdLst/>
              <a:ahLst/>
              <a:cxnLst/>
              <a:rect l="l" t="t" r="r" b="b"/>
              <a:pathLst>
                <a:path w="1054907" h="3904593">
                  <a:moveTo>
                    <a:pt x="0" y="0"/>
                  </a:moveTo>
                  <a:lnTo>
                    <a:pt x="1054907" y="0"/>
                  </a:lnTo>
                  <a:lnTo>
                    <a:pt x="1054907" y="3904593"/>
                  </a:lnTo>
                  <a:lnTo>
                    <a:pt x="0" y="3904593"/>
                  </a:lnTo>
                  <a:close/>
                </a:path>
              </a:pathLst>
            </a:custGeom>
            <a:grpFill/>
          </p:spPr>
          <p:txBody>
            <a:bodyPr/>
            <a:lstStyle/>
            <a:p>
              <a:endParaRPr lang="zh-TW" altLang="en-US" dirty="0">
                <a:latin typeface="Times New Roman" panose="02020603050405020304" pitchFamily="18" charset="0"/>
                <a:ea typeface="標楷體" panose="03000509000000000000" pitchFamily="65" charset="-120"/>
              </a:endParaRPr>
            </a:p>
          </p:txBody>
        </p:sp>
      </p:grpSp>
      <p:sp>
        <p:nvSpPr>
          <p:cNvPr id="29" name="Freeform 33">
            <a:extLst>
              <a:ext uri="{FF2B5EF4-FFF2-40B4-BE49-F238E27FC236}">
                <a16:creationId xmlns:a16="http://schemas.microsoft.com/office/drawing/2014/main" id="{A4386ACA-29B6-4AAD-8323-23E56E1B7020}"/>
              </a:ext>
            </a:extLst>
          </p:cNvPr>
          <p:cNvSpPr/>
          <p:nvPr/>
        </p:nvSpPr>
        <p:spPr>
          <a:xfrm>
            <a:off x="2121945" y="87744"/>
            <a:ext cx="3312608" cy="471611"/>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7" name="TextBox 35">
            <a:extLst>
              <a:ext uri="{FF2B5EF4-FFF2-40B4-BE49-F238E27FC236}">
                <a16:creationId xmlns:a16="http://schemas.microsoft.com/office/drawing/2014/main" id="{13B95FB8-77AD-4CFD-25EC-7524F532DAA6}"/>
              </a:ext>
            </a:extLst>
          </p:cNvPr>
          <p:cNvSpPr txBox="1"/>
          <p:nvPr/>
        </p:nvSpPr>
        <p:spPr>
          <a:xfrm>
            <a:off x="2945097" y="297900"/>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作品集</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
        <p:nvSpPr>
          <p:cNvPr id="12" name="TextBox 31">
            <a:extLst>
              <a:ext uri="{FF2B5EF4-FFF2-40B4-BE49-F238E27FC236}">
                <a16:creationId xmlns:a16="http://schemas.microsoft.com/office/drawing/2014/main" id="{1F5D5BAB-D40E-7FB1-37B1-3E6BB617CB25}"/>
              </a:ext>
            </a:extLst>
          </p:cNvPr>
          <p:cNvSpPr txBox="1"/>
          <p:nvPr/>
        </p:nvSpPr>
        <p:spPr>
          <a:xfrm>
            <a:off x="3060735" y="866888"/>
            <a:ext cx="1650398" cy="175241"/>
          </a:xfrm>
          <a:prstGeom prst="rect">
            <a:avLst/>
          </a:prstGeom>
        </p:spPr>
        <p:txBody>
          <a:bodyPr wrap="square" lIns="0" tIns="0" rIns="0" bIns="0" rtlCol="0" anchor="t">
            <a:spAutoFit/>
          </a:bodyPr>
          <a:lstStyle/>
          <a:p>
            <a:pPr>
              <a:lnSpc>
                <a:spcPts val="1230"/>
              </a:lnSpc>
            </a:pPr>
            <a:r>
              <a:rPr lang="zh-TW" altLang="en-US" sz="2000" b="1" spc="41" dirty="0">
                <a:solidFill>
                  <a:srgbClr val="414042"/>
                </a:solidFill>
                <a:latin typeface="Times New Roman" panose="02020603050405020304" pitchFamily="18" charset="0"/>
                <a:ea typeface="微軟正黑體" panose="020B0604030504040204" pitchFamily="34" charset="-120"/>
              </a:rPr>
              <a:t>會員系統實作</a:t>
            </a:r>
            <a:endParaRPr lang="en-US" altLang="zh-TW" b="1" spc="41" dirty="0">
              <a:solidFill>
                <a:srgbClr val="414042"/>
              </a:solidFill>
              <a:latin typeface="Times New Roman" panose="02020603050405020304" pitchFamily="18" charset="0"/>
              <a:ea typeface="微軟正黑體" panose="020B0604030504040204" pitchFamily="34" charset="-120"/>
            </a:endParaRPr>
          </a:p>
        </p:txBody>
      </p:sp>
      <p:grpSp>
        <p:nvGrpSpPr>
          <p:cNvPr id="13" name="Group 32">
            <a:extLst>
              <a:ext uri="{FF2B5EF4-FFF2-40B4-BE49-F238E27FC236}">
                <a16:creationId xmlns:a16="http://schemas.microsoft.com/office/drawing/2014/main" id="{AE972A1D-FC57-9E2E-7B39-AD683C92BFCA}"/>
              </a:ext>
            </a:extLst>
          </p:cNvPr>
          <p:cNvGrpSpPr/>
          <p:nvPr/>
        </p:nvGrpSpPr>
        <p:grpSpPr>
          <a:xfrm>
            <a:off x="381904" y="4257277"/>
            <a:ext cx="1524000" cy="347470"/>
            <a:chOff x="0" y="0"/>
            <a:chExt cx="730642" cy="123984"/>
          </a:xfrm>
        </p:grpSpPr>
        <p:sp>
          <p:nvSpPr>
            <p:cNvPr id="14" name="Freeform 33">
              <a:extLst>
                <a:ext uri="{FF2B5EF4-FFF2-40B4-BE49-F238E27FC236}">
                  <a16:creationId xmlns:a16="http://schemas.microsoft.com/office/drawing/2014/main" id="{D3DF5BC8-C5E1-E804-B9AB-1C1E9C5416F8}"/>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15" name="TextBox 34">
              <a:extLst>
                <a:ext uri="{FF2B5EF4-FFF2-40B4-BE49-F238E27FC236}">
                  <a16:creationId xmlns:a16="http://schemas.microsoft.com/office/drawing/2014/main" id="{40054965-A709-C924-5F53-D02D3D8AEF76}"/>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16" name="TextBox 35">
            <a:extLst>
              <a:ext uri="{FF2B5EF4-FFF2-40B4-BE49-F238E27FC236}">
                <a16:creationId xmlns:a16="http://schemas.microsoft.com/office/drawing/2014/main" id="{4C6BD644-5326-64EE-A002-E900BB47C488}"/>
              </a:ext>
            </a:extLst>
          </p:cNvPr>
          <p:cNvSpPr txBox="1"/>
          <p:nvPr/>
        </p:nvSpPr>
        <p:spPr>
          <a:xfrm>
            <a:off x="310752" y="4381416"/>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專案簡介</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sp>
        <p:nvSpPr>
          <p:cNvPr id="18" name="TextBox 31">
            <a:extLst>
              <a:ext uri="{FF2B5EF4-FFF2-40B4-BE49-F238E27FC236}">
                <a16:creationId xmlns:a16="http://schemas.microsoft.com/office/drawing/2014/main" id="{3C562CFC-7480-85B9-BE39-9E1DA9E217D6}"/>
              </a:ext>
            </a:extLst>
          </p:cNvPr>
          <p:cNvSpPr txBox="1"/>
          <p:nvPr/>
        </p:nvSpPr>
        <p:spPr>
          <a:xfrm>
            <a:off x="2102758" y="4213935"/>
            <a:ext cx="4947507" cy="1063561"/>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本專案為一個會員系統的建置，有設定</a:t>
            </a:r>
            <a:r>
              <a:rPr lang="zh-TW" altLang="en-US" sz="1600" b="1" spc="41" dirty="0">
                <a:solidFill>
                  <a:srgbClr val="FF0000"/>
                </a:solidFill>
                <a:latin typeface="Times New Roman" panose="02020603050405020304" pitchFamily="18" charset="0"/>
                <a:ea typeface="微軟正黑體" panose="020B0604030504040204" pitchFamily="34" charset="-120"/>
              </a:rPr>
              <a:t>權限區分</a:t>
            </a:r>
            <a:r>
              <a:rPr lang="zh-TW" altLang="en-US" sz="1600" spc="41" dirty="0">
                <a:solidFill>
                  <a:srgbClr val="414042"/>
                </a:solidFill>
                <a:latin typeface="Times New Roman" panose="02020603050405020304" pitchFamily="18" charset="0"/>
                <a:ea typeface="微軟正黑體" panose="020B0604030504040204" pitchFamily="34" charset="-120"/>
              </a:rPr>
              <a:t>，使用者可以註冊，同時在留言板新增留言與修改留言。管理者可以負責回覆留言及刪除留言。</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grpSp>
        <p:nvGrpSpPr>
          <p:cNvPr id="19" name="Group 32">
            <a:extLst>
              <a:ext uri="{FF2B5EF4-FFF2-40B4-BE49-F238E27FC236}">
                <a16:creationId xmlns:a16="http://schemas.microsoft.com/office/drawing/2014/main" id="{3498B328-019C-0EB7-4BD3-73EB238AE7A8}"/>
              </a:ext>
            </a:extLst>
          </p:cNvPr>
          <p:cNvGrpSpPr/>
          <p:nvPr/>
        </p:nvGrpSpPr>
        <p:grpSpPr>
          <a:xfrm>
            <a:off x="383174" y="5779244"/>
            <a:ext cx="1524000" cy="347470"/>
            <a:chOff x="0" y="0"/>
            <a:chExt cx="730642" cy="123984"/>
          </a:xfrm>
        </p:grpSpPr>
        <p:sp>
          <p:nvSpPr>
            <p:cNvPr id="20" name="Freeform 33">
              <a:extLst>
                <a:ext uri="{FF2B5EF4-FFF2-40B4-BE49-F238E27FC236}">
                  <a16:creationId xmlns:a16="http://schemas.microsoft.com/office/drawing/2014/main" id="{E7714135-5B6A-6141-1F21-9D172713A5D8}"/>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21" name="TextBox 34">
              <a:extLst>
                <a:ext uri="{FF2B5EF4-FFF2-40B4-BE49-F238E27FC236}">
                  <a16:creationId xmlns:a16="http://schemas.microsoft.com/office/drawing/2014/main" id="{9B873B9C-5A03-5527-68CF-2C3C52DC6279}"/>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2" name="TextBox 35">
            <a:extLst>
              <a:ext uri="{FF2B5EF4-FFF2-40B4-BE49-F238E27FC236}">
                <a16:creationId xmlns:a16="http://schemas.microsoft.com/office/drawing/2014/main" id="{FAB6373B-CBD9-056F-E0DF-FDF6D456975C}"/>
              </a:ext>
            </a:extLst>
          </p:cNvPr>
          <p:cNvSpPr txBox="1"/>
          <p:nvPr/>
        </p:nvSpPr>
        <p:spPr>
          <a:xfrm>
            <a:off x="312022" y="5903383"/>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技術細節</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sp>
        <p:nvSpPr>
          <p:cNvPr id="23" name="TextBox 31">
            <a:extLst>
              <a:ext uri="{FF2B5EF4-FFF2-40B4-BE49-F238E27FC236}">
                <a16:creationId xmlns:a16="http://schemas.microsoft.com/office/drawing/2014/main" id="{3DB27DA3-3EC5-B206-3A58-4D4D150E851D}"/>
              </a:ext>
            </a:extLst>
          </p:cNvPr>
          <p:cNvSpPr txBox="1"/>
          <p:nvPr/>
        </p:nvSpPr>
        <p:spPr>
          <a:xfrm>
            <a:off x="2067258" y="5611527"/>
            <a:ext cx="5322244" cy="1894558"/>
          </a:xfrm>
          <a:prstGeom prst="rect">
            <a:avLst/>
          </a:prstGeom>
        </p:spPr>
        <p:txBody>
          <a:bodyPr wrap="square" lIns="0" tIns="0" rIns="0" bIns="0" rtlCol="0" anchor="t">
            <a:spAutoFit/>
          </a:bodyPr>
          <a:lstStyle/>
          <a:p>
            <a:pPr marL="285750" indent="-285750">
              <a:lnSpc>
                <a:spcPct val="20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使用</a:t>
            </a:r>
            <a:r>
              <a:rPr lang="en-US" altLang="zh-TW" sz="1600" spc="41" dirty="0">
                <a:solidFill>
                  <a:srgbClr val="414042"/>
                </a:solidFill>
                <a:latin typeface="Times New Roman" panose="02020603050405020304" pitchFamily="18" charset="0"/>
                <a:ea typeface="微軟正黑體" panose="020B0604030504040204" pitchFamily="34" charset="-120"/>
              </a:rPr>
              <a:t>C#</a:t>
            </a:r>
            <a:r>
              <a:rPr lang="zh-TW" altLang="en-US" sz="1600" spc="41" dirty="0">
                <a:solidFill>
                  <a:srgbClr val="414042"/>
                </a:solidFill>
                <a:latin typeface="Times New Roman" panose="02020603050405020304" pitchFamily="18" charset="0"/>
                <a:ea typeface="微軟正黑體" panose="020B0604030504040204" pitchFamily="34" charset="-120"/>
              </a:rPr>
              <a:t>語言及</a:t>
            </a:r>
            <a:r>
              <a:rPr lang="en-US" altLang="zh-TW" sz="1600" spc="41" dirty="0">
                <a:solidFill>
                  <a:srgbClr val="414042"/>
                </a:solidFill>
                <a:latin typeface="Times New Roman" panose="02020603050405020304" pitchFamily="18" charset="0"/>
                <a:ea typeface="微軟正黑體" panose="020B0604030504040204" pitchFamily="34" charset="-120"/>
              </a:rPr>
              <a:t>.NET</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Framework</a:t>
            </a:r>
            <a:r>
              <a:rPr lang="zh-TW" altLang="en-US" sz="1600" spc="41" dirty="0">
                <a:solidFill>
                  <a:srgbClr val="414042"/>
                </a:solidFill>
                <a:latin typeface="Times New Roman" panose="02020603050405020304" pitchFamily="18" charset="0"/>
                <a:ea typeface="微軟正黑體" panose="020B0604030504040204" pitchFamily="34" charset="-120"/>
              </a:rPr>
              <a:t>環境進行開發。</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ct val="20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利用</a:t>
            </a:r>
            <a:r>
              <a:rPr lang="en-US" altLang="zh-TW" sz="1600" spc="41" dirty="0">
                <a:solidFill>
                  <a:srgbClr val="414042"/>
                </a:solidFill>
                <a:latin typeface="Times New Roman" panose="02020603050405020304" pitchFamily="18" charset="0"/>
                <a:ea typeface="微軟正黑體" panose="020B0604030504040204" pitchFamily="34" charset="-120"/>
              </a:rPr>
              <a:t>SQL Server</a:t>
            </a:r>
            <a:r>
              <a:rPr lang="zh-TW" altLang="en-US" sz="1600" spc="41" dirty="0">
                <a:solidFill>
                  <a:srgbClr val="414042"/>
                </a:solidFill>
                <a:latin typeface="Times New Roman" panose="02020603050405020304" pitchFamily="18" charset="0"/>
                <a:ea typeface="微軟正黑體" panose="020B0604030504040204" pitchFamily="34" charset="-120"/>
              </a:rPr>
              <a:t>進行資料的儲存及管理。</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ct val="20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會員、管理者權限區分。</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ct val="20000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開發出會員、留言板等功能。</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grpSp>
        <p:nvGrpSpPr>
          <p:cNvPr id="2" name="群組 1">
            <a:extLst>
              <a:ext uri="{FF2B5EF4-FFF2-40B4-BE49-F238E27FC236}">
                <a16:creationId xmlns:a16="http://schemas.microsoft.com/office/drawing/2014/main" id="{0617F61F-4409-4DB0-8CAE-0FC8CEE61B80}"/>
              </a:ext>
            </a:extLst>
          </p:cNvPr>
          <p:cNvGrpSpPr/>
          <p:nvPr/>
        </p:nvGrpSpPr>
        <p:grpSpPr>
          <a:xfrm>
            <a:off x="310752" y="8007552"/>
            <a:ext cx="1666304" cy="347470"/>
            <a:chOff x="272244" y="8057148"/>
            <a:chExt cx="1666304" cy="347470"/>
          </a:xfrm>
        </p:grpSpPr>
        <p:grpSp>
          <p:nvGrpSpPr>
            <p:cNvPr id="24" name="Group 32">
              <a:extLst>
                <a:ext uri="{FF2B5EF4-FFF2-40B4-BE49-F238E27FC236}">
                  <a16:creationId xmlns:a16="http://schemas.microsoft.com/office/drawing/2014/main" id="{29790EB5-3CB0-07DB-79EB-7509FED3B758}"/>
                </a:ext>
              </a:extLst>
            </p:cNvPr>
            <p:cNvGrpSpPr/>
            <p:nvPr/>
          </p:nvGrpSpPr>
          <p:grpSpPr>
            <a:xfrm>
              <a:off x="343396" y="8057148"/>
              <a:ext cx="1524000" cy="347470"/>
              <a:chOff x="0" y="0"/>
              <a:chExt cx="730642" cy="123984"/>
            </a:xfrm>
          </p:grpSpPr>
          <p:sp>
            <p:nvSpPr>
              <p:cNvPr id="25" name="Freeform 33">
                <a:extLst>
                  <a:ext uri="{FF2B5EF4-FFF2-40B4-BE49-F238E27FC236}">
                    <a16:creationId xmlns:a16="http://schemas.microsoft.com/office/drawing/2014/main" id="{C5E1B86D-195E-ABB5-68E0-480C601341CA}"/>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26" name="TextBox 34">
                <a:extLst>
                  <a:ext uri="{FF2B5EF4-FFF2-40B4-BE49-F238E27FC236}">
                    <a16:creationId xmlns:a16="http://schemas.microsoft.com/office/drawing/2014/main" id="{58CA3E86-8EC9-09FE-B1B4-8AC9E6BBE03A}"/>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7" name="TextBox 35">
              <a:extLst>
                <a:ext uri="{FF2B5EF4-FFF2-40B4-BE49-F238E27FC236}">
                  <a16:creationId xmlns:a16="http://schemas.microsoft.com/office/drawing/2014/main" id="{68555AD3-BF79-0017-9778-5360BE661485}"/>
                </a:ext>
              </a:extLst>
            </p:cNvPr>
            <p:cNvSpPr txBox="1"/>
            <p:nvPr/>
          </p:nvSpPr>
          <p:spPr>
            <a:xfrm>
              <a:off x="272244" y="8181287"/>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心得簡述</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grpSp>
      <p:sp>
        <p:nvSpPr>
          <p:cNvPr id="28" name="TextBox 31">
            <a:extLst>
              <a:ext uri="{FF2B5EF4-FFF2-40B4-BE49-F238E27FC236}">
                <a16:creationId xmlns:a16="http://schemas.microsoft.com/office/drawing/2014/main" id="{B0E7B632-7D50-93CE-9856-AC1804D849F8}"/>
              </a:ext>
            </a:extLst>
          </p:cNvPr>
          <p:cNvSpPr txBox="1"/>
          <p:nvPr/>
        </p:nvSpPr>
        <p:spPr>
          <a:xfrm>
            <a:off x="2102758" y="7900304"/>
            <a:ext cx="4947507" cy="2540888"/>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此專案使用了</a:t>
            </a:r>
            <a:r>
              <a:rPr lang="en-US" altLang="zh-TW" sz="1600" b="1" spc="41" dirty="0">
                <a:solidFill>
                  <a:srgbClr val="FF0000"/>
                </a:solidFill>
                <a:latin typeface="Times New Roman" panose="02020603050405020304" pitchFamily="18" charset="0"/>
                <a:ea typeface="微軟正黑體" panose="020B0604030504040204" pitchFamily="34" charset="-120"/>
              </a:rPr>
              <a:t>Ajax</a:t>
            </a:r>
            <a:r>
              <a:rPr lang="zh-TW" altLang="en-US" sz="1600" b="1" spc="41" dirty="0">
                <a:solidFill>
                  <a:srgbClr val="FF0000"/>
                </a:solidFill>
                <a:latin typeface="Times New Roman" panose="02020603050405020304" pitchFamily="18" charset="0"/>
                <a:ea typeface="微軟正黑體" panose="020B0604030504040204" pitchFamily="34" charset="-120"/>
              </a:rPr>
              <a:t>部分頁面置換的技術</a:t>
            </a:r>
            <a:r>
              <a:rPr lang="zh-TW" altLang="en-US" sz="1600" spc="41" dirty="0">
                <a:solidFill>
                  <a:srgbClr val="414042"/>
                </a:solidFill>
                <a:latin typeface="Times New Roman" panose="02020603050405020304" pitchFamily="18" charset="0"/>
                <a:ea typeface="微軟正黑體" panose="020B0604030504040204" pitchFamily="34" charset="-120"/>
              </a:rPr>
              <a:t>，讓使用者在點選連結及更新頁面時能減少能耗，減少頁面更新過慢的問題發生。權限部分使用</a:t>
            </a:r>
            <a:r>
              <a:rPr lang="en-US" altLang="zh-TW" sz="1600" b="1" spc="41" dirty="0">
                <a:solidFill>
                  <a:srgbClr val="FF0000"/>
                </a:solidFill>
                <a:latin typeface="Times New Roman" panose="02020603050405020304" pitchFamily="18" charset="0"/>
                <a:ea typeface="微軟正黑體" panose="020B0604030504040204" pitchFamily="34" charset="-120"/>
              </a:rPr>
              <a:t>JWT</a:t>
            </a:r>
            <a:r>
              <a:rPr lang="zh-TW" altLang="en-US" sz="1600" b="1" spc="41" dirty="0">
                <a:solidFill>
                  <a:srgbClr val="FF0000"/>
                </a:solidFill>
                <a:latin typeface="Times New Roman" panose="02020603050405020304" pitchFamily="18" charset="0"/>
                <a:ea typeface="微軟正黑體" panose="020B0604030504040204" pitchFamily="34" charset="-120"/>
              </a:rPr>
              <a:t>的加密方法</a:t>
            </a:r>
            <a:r>
              <a:rPr lang="zh-TW" altLang="en-US" sz="1600" spc="41" dirty="0">
                <a:solidFill>
                  <a:srgbClr val="414042"/>
                </a:solidFill>
                <a:latin typeface="Times New Roman" panose="02020603050405020304" pitchFamily="18" charset="0"/>
                <a:ea typeface="微軟正黑體" panose="020B0604030504040204" pitchFamily="34" charset="-120"/>
              </a:rPr>
              <a:t>來實現權限功能。在權限部分花了比較多時間理解，尤其是其加密方法的組成及原理。不過在了解以後確實對之後的專案開發有很大的助益，也更能了解程式碼的運作方式。</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pic>
        <p:nvPicPr>
          <p:cNvPr id="32" name="圖片 31">
            <a:extLst>
              <a:ext uri="{FF2B5EF4-FFF2-40B4-BE49-F238E27FC236}">
                <a16:creationId xmlns:a16="http://schemas.microsoft.com/office/drawing/2014/main" id="{355BFA89-382A-4AF9-AC05-2DD7B8EE1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533" y="1194503"/>
            <a:ext cx="3457163" cy="2623615"/>
          </a:xfrm>
          <a:prstGeom prst="rect">
            <a:avLst/>
          </a:prstGeom>
          <a:ln>
            <a:solidFill>
              <a:schemeClr val="tx1"/>
            </a:solidFill>
          </a:ln>
        </p:spPr>
      </p:pic>
      <p:grpSp>
        <p:nvGrpSpPr>
          <p:cNvPr id="34" name="群組 33">
            <a:extLst>
              <a:ext uri="{FF2B5EF4-FFF2-40B4-BE49-F238E27FC236}">
                <a16:creationId xmlns:a16="http://schemas.microsoft.com/office/drawing/2014/main" id="{A478A99B-8C0A-4FA5-AD43-38AB0658AA03}"/>
              </a:ext>
            </a:extLst>
          </p:cNvPr>
          <p:cNvGrpSpPr/>
          <p:nvPr/>
        </p:nvGrpSpPr>
        <p:grpSpPr>
          <a:xfrm>
            <a:off x="172804" y="1194504"/>
            <a:ext cx="3442585" cy="2623615"/>
            <a:chOff x="172804" y="1194504"/>
            <a:chExt cx="3442585" cy="2623615"/>
          </a:xfrm>
        </p:grpSpPr>
        <p:pic>
          <p:nvPicPr>
            <p:cNvPr id="5" name="圖片 4">
              <a:extLst>
                <a:ext uri="{FF2B5EF4-FFF2-40B4-BE49-F238E27FC236}">
                  <a16:creationId xmlns:a16="http://schemas.microsoft.com/office/drawing/2014/main" id="{3604E6DB-DEEE-4D95-9391-FAEC74A4B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04" y="1194504"/>
              <a:ext cx="3442585" cy="2623615"/>
            </a:xfrm>
            <a:prstGeom prst="rect">
              <a:avLst/>
            </a:prstGeom>
            <a:ln>
              <a:solidFill>
                <a:srgbClr val="444440"/>
              </a:solidFill>
            </a:ln>
          </p:spPr>
        </p:pic>
        <p:sp>
          <p:nvSpPr>
            <p:cNvPr id="33" name="矩形 32">
              <a:extLst>
                <a:ext uri="{FF2B5EF4-FFF2-40B4-BE49-F238E27FC236}">
                  <a16:creationId xmlns:a16="http://schemas.microsoft.com/office/drawing/2014/main" id="{F4794694-75D5-4724-A4DB-0EE02A266A36}"/>
                </a:ext>
              </a:extLst>
            </p:cNvPr>
            <p:cNvSpPr/>
            <p:nvPr/>
          </p:nvSpPr>
          <p:spPr>
            <a:xfrm>
              <a:off x="692602" y="2672456"/>
              <a:ext cx="1073971" cy="2248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3209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
            <a:extLst>
              <a:ext uri="{FF2B5EF4-FFF2-40B4-BE49-F238E27FC236}">
                <a16:creationId xmlns:a16="http://schemas.microsoft.com/office/drawing/2014/main" id="{8307642B-6EBB-4483-B20A-4ACCB499CD76}"/>
              </a:ext>
            </a:extLst>
          </p:cNvPr>
          <p:cNvGrpSpPr/>
          <p:nvPr/>
        </p:nvGrpSpPr>
        <p:grpSpPr>
          <a:xfrm rot="2093104">
            <a:off x="5251614" y="4281965"/>
            <a:ext cx="4283994" cy="8392455"/>
            <a:chOff x="1263643" y="-81128"/>
            <a:chExt cx="1069811" cy="3945813"/>
          </a:xfrm>
          <a:solidFill>
            <a:srgbClr val="B7D1DA"/>
          </a:solidFill>
        </p:grpSpPr>
        <p:sp>
          <p:nvSpPr>
            <p:cNvPr id="31" name="Freeform 3">
              <a:extLst>
                <a:ext uri="{FF2B5EF4-FFF2-40B4-BE49-F238E27FC236}">
                  <a16:creationId xmlns:a16="http://schemas.microsoft.com/office/drawing/2014/main" id="{21F5F0FE-AD99-4479-AF13-79D2945500C6}"/>
                </a:ext>
              </a:extLst>
            </p:cNvPr>
            <p:cNvSpPr/>
            <p:nvPr/>
          </p:nvSpPr>
          <p:spPr>
            <a:xfrm>
              <a:off x="1263643" y="-81128"/>
              <a:ext cx="1069811" cy="3945813"/>
            </a:xfrm>
            <a:custGeom>
              <a:avLst/>
              <a:gdLst/>
              <a:ahLst/>
              <a:cxnLst/>
              <a:rect l="l" t="t" r="r" b="b"/>
              <a:pathLst>
                <a:path w="1054907" h="3904593">
                  <a:moveTo>
                    <a:pt x="0" y="0"/>
                  </a:moveTo>
                  <a:lnTo>
                    <a:pt x="1054907" y="0"/>
                  </a:lnTo>
                  <a:lnTo>
                    <a:pt x="1054907" y="3904593"/>
                  </a:lnTo>
                  <a:lnTo>
                    <a:pt x="0" y="3904593"/>
                  </a:lnTo>
                  <a:close/>
                </a:path>
              </a:pathLst>
            </a:custGeom>
            <a:grpFill/>
          </p:spPr>
          <p:txBody>
            <a:bodyPr/>
            <a:lstStyle/>
            <a:p>
              <a:endParaRPr lang="zh-TW" altLang="en-US" dirty="0">
                <a:latin typeface="Times New Roman" panose="02020603050405020304" pitchFamily="18" charset="0"/>
                <a:ea typeface="標楷體" panose="03000509000000000000" pitchFamily="65" charset="-120"/>
              </a:endParaRPr>
            </a:p>
          </p:txBody>
        </p:sp>
      </p:grpSp>
      <p:sp>
        <p:nvSpPr>
          <p:cNvPr id="29" name="Freeform 33">
            <a:extLst>
              <a:ext uri="{FF2B5EF4-FFF2-40B4-BE49-F238E27FC236}">
                <a16:creationId xmlns:a16="http://schemas.microsoft.com/office/drawing/2014/main" id="{A4386ACA-29B6-4AAD-8323-23E56E1B7020}"/>
              </a:ext>
            </a:extLst>
          </p:cNvPr>
          <p:cNvSpPr/>
          <p:nvPr/>
        </p:nvSpPr>
        <p:spPr>
          <a:xfrm>
            <a:off x="2121945" y="87744"/>
            <a:ext cx="3312608" cy="471611"/>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sp>
      <p:sp>
        <p:nvSpPr>
          <p:cNvPr id="7" name="TextBox 35">
            <a:extLst>
              <a:ext uri="{FF2B5EF4-FFF2-40B4-BE49-F238E27FC236}">
                <a16:creationId xmlns:a16="http://schemas.microsoft.com/office/drawing/2014/main" id="{13B95FB8-77AD-4CFD-25EC-7524F532DAA6}"/>
              </a:ext>
            </a:extLst>
          </p:cNvPr>
          <p:cNvSpPr txBox="1"/>
          <p:nvPr/>
        </p:nvSpPr>
        <p:spPr>
          <a:xfrm>
            <a:off x="2945097" y="297900"/>
            <a:ext cx="1666304" cy="247312"/>
          </a:xfrm>
          <a:prstGeom prst="rect">
            <a:avLst/>
          </a:prstGeom>
        </p:spPr>
        <p:txBody>
          <a:bodyPr lIns="0" tIns="0" rIns="0" bIns="0" rtlCol="0" anchor="t">
            <a:spAutoFit/>
          </a:bodyPr>
          <a:lstStyle/>
          <a:p>
            <a:pPr algn="ctr">
              <a:lnSpc>
                <a:spcPts val="1680"/>
              </a:lnSpc>
            </a:pPr>
            <a:r>
              <a:rPr lang="zh-TW" altLang="en-US" sz="2600" b="1" spc="51" dirty="0">
                <a:solidFill>
                  <a:srgbClr val="FFFFFF"/>
                </a:solidFill>
                <a:latin typeface="Times New Roman" panose="02020603050405020304" pitchFamily="18" charset="0"/>
                <a:ea typeface="微軟正黑體" panose="020B0604030504040204" pitchFamily="34" charset="-120"/>
              </a:rPr>
              <a:t>作品集</a:t>
            </a:r>
            <a:endParaRPr lang="en-US" sz="2600" b="1" spc="51" dirty="0">
              <a:solidFill>
                <a:srgbClr val="FFFFFF"/>
              </a:solidFill>
              <a:latin typeface="Times New Roman" panose="02020603050405020304" pitchFamily="18" charset="0"/>
              <a:ea typeface="微軟正黑體" panose="020B0604030504040204" pitchFamily="34" charset="-120"/>
            </a:endParaRPr>
          </a:p>
        </p:txBody>
      </p:sp>
      <p:sp>
        <p:nvSpPr>
          <p:cNvPr id="12" name="TextBox 31">
            <a:extLst>
              <a:ext uri="{FF2B5EF4-FFF2-40B4-BE49-F238E27FC236}">
                <a16:creationId xmlns:a16="http://schemas.microsoft.com/office/drawing/2014/main" id="{1F5D5BAB-D40E-7FB1-37B1-3E6BB617CB25}"/>
              </a:ext>
            </a:extLst>
          </p:cNvPr>
          <p:cNvSpPr txBox="1"/>
          <p:nvPr/>
        </p:nvSpPr>
        <p:spPr>
          <a:xfrm>
            <a:off x="2508852" y="897445"/>
            <a:ext cx="2538795" cy="175497"/>
          </a:xfrm>
          <a:prstGeom prst="rect">
            <a:avLst/>
          </a:prstGeom>
        </p:spPr>
        <p:txBody>
          <a:bodyPr wrap="square" lIns="0" tIns="0" rIns="0" bIns="0" rtlCol="0" anchor="t">
            <a:spAutoFit/>
          </a:bodyPr>
          <a:lstStyle/>
          <a:p>
            <a:pPr>
              <a:lnSpc>
                <a:spcPts val="1230"/>
              </a:lnSpc>
            </a:pPr>
            <a:r>
              <a:rPr lang="zh-TW" altLang="en-US" sz="2000" b="1" spc="41" dirty="0">
                <a:solidFill>
                  <a:srgbClr val="414042"/>
                </a:solidFill>
                <a:latin typeface="Times New Roman" panose="02020603050405020304" pitchFamily="18" charset="0"/>
                <a:ea typeface="微軟正黑體" panose="020B0604030504040204" pitchFamily="34" charset="-120"/>
              </a:rPr>
              <a:t>研究室網站</a:t>
            </a:r>
            <a:r>
              <a:rPr lang="en-US" altLang="zh-TW" b="1" spc="41" dirty="0">
                <a:solidFill>
                  <a:srgbClr val="414042"/>
                </a:solidFill>
                <a:latin typeface="Times New Roman" panose="02020603050405020304" pitchFamily="18" charset="0"/>
                <a:ea typeface="微軟正黑體" panose="020B0604030504040204" pitchFamily="34" charset="-120"/>
              </a:rPr>
              <a:t>(</a:t>
            </a:r>
            <a:r>
              <a:rPr lang="en-US" altLang="zh-TW" sz="2000" b="1" spc="41" dirty="0" err="1">
                <a:solidFill>
                  <a:srgbClr val="414042"/>
                </a:solidFill>
                <a:latin typeface="Times New Roman" panose="02020603050405020304" pitchFamily="18" charset="0"/>
                <a:ea typeface="微軟正黑體" panose="020B0604030504040204" pitchFamily="34" charset="-120"/>
              </a:rPr>
              <a:t>LabWeb</a:t>
            </a:r>
            <a:r>
              <a:rPr lang="en-US" altLang="zh-TW" b="1" spc="41" dirty="0">
                <a:solidFill>
                  <a:srgbClr val="414042"/>
                </a:solidFill>
                <a:latin typeface="Times New Roman" panose="02020603050405020304" pitchFamily="18" charset="0"/>
                <a:ea typeface="微軟正黑體" panose="020B0604030504040204" pitchFamily="34" charset="-120"/>
              </a:rPr>
              <a:t>)</a:t>
            </a:r>
          </a:p>
        </p:txBody>
      </p:sp>
      <p:grpSp>
        <p:nvGrpSpPr>
          <p:cNvPr id="13" name="Group 32">
            <a:extLst>
              <a:ext uri="{FF2B5EF4-FFF2-40B4-BE49-F238E27FC236}">
                <a16:creationId xmlns:a16="http://schemas.microsoft.com/office/drawing/2014/main" id="{AE972A1D-FC57-9E2E-7B39-AD683C92BFCA}"/>
              </a:ext>
            </a:extLst>
          </p:cNvPr>
          <p:cNvGrpSpPr/>
          <p:nvPr/>
        </p:nvGrpSpPr>
        <p:grpSpPr>
          <a:xfrm>
            <a:off x="381904" y="4257277"/>
            <a:ext cx="1524000" cy="347470"/>
            <a:chOff x="0" y="0"/>
            <a:chExt cx="730642" cy="123984"/>
          </a:xfrm>
        </p:grpSpPr>
        <p:sp>
          <p:nvSpPr>
            <p:cNvPr id="14" name="Freeform 33">
              <a:extLst>
                <a:ext uri="{FF2B5EF4-FFF2-40B4-BE49-F238E27FC236}">
                  <a16:creationId xmlns:a16="http://schemas.microsoft.com/office/drawing/2014/main" id="{D3DF5BC8-C5E1-E804-B9AB-1C1E9C5416F8}"/>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15" name="TextBox 34">
              <a:extLst>
                <a:ext uri="{FF2B5EF4-FFF2-40B4-BE49-F238E27FC236}">
                  <a16:creationId xmlns:a16="http://schemas.microsoft.com/office/drawing/2014/main" id="{40054965-A709-C924-5F53-D02D3D8AEF76}"/>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16" name="TextBox 35">
            <a:extLst>
              <a:ext uri="{FF2B5EF4-FFF2-40B4-BE49-F238E27FC236}">
                <a16:creationId xmlns:a16="http://schemas.microsoft.com/office/drawing/2014/main" id="{4C6BD644-5326-64EE-A002-E900BB47C488}"/>
              </a:ext>
            </a:extLst>
          </p:cNvPr>
          <p:cNvSpPr txBox="1"/>
          <p:nvPr/>
        </p:nvSpPr>
        <p:spPr>
          <a:xfrm>
            <a:off x="310752" y="4381416"/>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專案簡介</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sp>
        <p:nvSpPr>
          <p:cNvPr id="18" name="TextBox 31">
            <a:extLst>
              <a:ext uri="{FF2B5EF4-FFF2-40B4-BE49-F238E27FC236}">
                <a16:creationId xmlns:a16="http://schemas.microsoft.com/office/drawing/2014/main" id="{3C562CFC-7480-85B9-BE39-9E1DA9E217D6}"/>
              </a:ext>
            </a:extLst>
          </p:cNvPr>
          <p:cNvSpPr txBox="1"/>
          <p:nvPr/>
        </p:nvSpPr>
        <p:spPr>
          <a:xfrm>
            <a:off x="2102758" y="4213935"/>
            <a:ext cx="4947507" cy="1432893"/>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本網站為一個研究室的形象網站，同時兼具會員功能，讓訪客可以瀏覽研究室簡介、成果，同時研究室的成員可以註冊，並進行</a:t>
            </a:r>
            <a:r>
              <a:rPr lang="zh-TW" altLang="en-US" sz="1600" b="1" spc="41" dirty="0">
                <a:solidFill>
                  <a:srgbClr val="FF0000"/>
                </a:solidFill>
                <a:latin typeface="Times New Roman" panose="02020603050405020304" pitchFamily="18" charset="0"/>
                <a:ea typeface="微軟正黑體" panose="020B0604030504040204" pitchFamily="34" charset="-120"/>
              </a:rPr>
              <a:t>作業繳交、問題討論、考試預約等功能</a:t>
            </a:r>
            <a:r>
              <a:rPr lang="zh-TW" altLang="en-US" sz="1600" spc="41" dirty="0">
                <a:solidFill>
                  <a:srgbClr val="414042"/>
                </a:solidFill>
                <a:latin typeface="Times New Roman" panose="02020603050405020304" pitchFamily="18" charset="0"/>
                <a:ea typeface="微軟正黑體" panose="020B0604030504040204" pitchFamily="34" charset="-120"/>
              </a:rPr>
              <a:t>。</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grpSp>
        <p:nvGrpSpPr>
          <p:cNvPr id="19" name="Group 32">
            <a:extLst>
              <a:ext uri="{FF2B5EF4-FFF2-40B4-BE49-F238E27FC236}">
                <a16:creationId xmlns:a16="http://schemas.microsoft.com/office/drawing/2014/main" id="{3498B328-019C-0EB7-4BD3-73EB238AE7A8}"/>
              </a:ext>
            </a:extLst>
          </p:cNvPr>
          <p:cNvGrpSpPr/>
          <p:nvPr/>
        </p:nvGrpSpPr>
        <p:grpSpPr>
          <a:xfrm>
            <a:off x="383174" y="5779244"/>
            <a:ext cx="1524000" cy="347470"/>
            <a:chOff x="0" y="0"/>
            <a:chExt cx="730642" cy="123984"/>
          </a:xfrm>
        </p:grpSpPr>
        <p:sp>
          <p:nvSpPr>
            <p:cNvPr id="20" name="Freeform 33">
              <a:extLst>
                <a:ext uri="{FF2B5EF4-FFF2-40B4-BE49-F238E27FC236}">
                  <a16:creationId xmlns:a16="http://schemas.microsoft.com/office/drawing/2014/main" id="{E7714135-5B6A-6141-1F21-9D172713A5D8}"/>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21" name="TextBox 34">
              <a:extLst>
                <a:ext uri="{FF2B5EF4-FFF2-40B4-BE49-F238E27FC236}">
                  <a16:creationId xmlns:a16="http://schemas.microsoft.com/office/drawing/2014/main" id="{9B873B9C-5A03-5527-68CF-2C3C52DC6279}"/>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2" name="TextBox 35">
            <a:extLst>
              <a:ext uri="{FF2B5EF4-FFF2-40B4-BE49-F238E27FC236}">
                <a16:creationId xmlns:a16="http://schemas.microsoft.com/office/drawing/2014/main" id="{FAB6373B-CBD9-056F-E0DF-FDF6D456975C}"/>
              </a:ext>
            </a:extLst>
          </p:cNvPr>
          <p:cNvSpPr txBox="1"/>
          <p:nvPr/>
        </p:nvSpPr>
        <p:spPr>
          <a:xfrm>
            <a:off x="312022" y="5903383"/>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技術細節</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sp>
        <p:nvSpPr>
          <p:cNvPr id="23" name="TextBox 31">
            <a:extLst>
              <a:ext uri="{FF2B5EF4-FFF2-40B4-BE49-F238E27FC236}">
                <a16:creationId xmlns:a16="http://schemas.microsoft.com/office/drawing/2014/main" id="{3DB27DA3-3EC5-B206-3A58-4D4D150E851D}"/>
              </a:ext>
            </a:extLst>
          </p:cNvPr>
          <p:cNvSpPr txBox="1"/>
          <p:nvPr/>
        </p:nvSpPr>
        <p:spPr>
          <a:xfrm>
            <a:off x="2078541" y="5855078"/>
            <a:ext cx="5322244" cy="1862048"/>
          </a:xfrm>
          <a:prstGeom prst="rect">
            <a:avLst/>
          </a:prstGeom>
        </p:spPr>
        <p:txBody>
          <a:bodyPr wrap="square" lIns="0" tIns="0" rIns="0" bIns="0" rtlCol="0" anchor="t">
            <a:spAutoFit/>
          </a:bodyPr>
          <a:lstStyle/>
          <a:p>
            <a:pPr marL="285750" indent="-285750">
              <a:lnSpc>
                <a:spcPts val="123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使用</a:t>
            </a:r>
            <a:r>
              <a:rPr lang="en-US" altLang="zh-TW" sz="1600" spc="41" dirty="0">
                <a:solidFill>
                  <a:srgbClr val="414042"/>
                </a:solidFill>
                <a:latin typeface="Times New Roman" panose="02020603050405020304" pitchFamily="18" charset="0"/>
                <a:ea typeface="微軟正黑體" panose="020B0604030504040204" pitchFamily="34" charset="-120"/>
              </a:rPr>
              <a:t>C#</a:t>
            </a:r>
            <a:r>
              <a:rPr lang="zh-TW" altLang="en-US" sz="1600" spc="41" dirty="0">
                <a:solidFill>
                  <a:srgbClr val="414042"/>
                </a:solidFill>
                <a:latin typeface="Times New Roman" panose="02020603050405020304" pitchFamily="18" charset="0"/>
                <a:ea typeface="微軟正黑體" panose="020B0604030504040204" pitchFamily="34" charset="-120"/>
              </a:rPr>
              <a:t>語言及</a:t>
            </a:r>
            <a:r>
              <a:rPr lang="en-US" altLang="zh-TW" sz="1600" spc="41" dirty="0">
                <a:solidFill>
                  <a:srgbClr val="414042"/>
                </a:solidFill>
                <a:latin typeface="Times New Roman" panose="02020603050405020304" pitchFamily="18" charset="0"/>
                <a:ea typeface="微軟正黑體" panose="020B0604030504040204" pitchFamily="34" charset="-120"/>
              </a:rPr>
              <a:t>.NET</a:t>
            </a:r>
            <a:r>
              <a:rPr lang="zh-TW" altLang="en-US" sz="1600" spc="41" dirty="0">
                <a:solidFill>
                  <a:srgbClr val="414042"/>
                </a:solidFill>
                <a:latin typeface="Times New Roman" panose="02020603050405020304" pitchFamily="18" charset="0"/>
                <a:ea typeface="微軟正黑體" panose="020B0604030504040204" pitchFamily="34" charset="-120"/>
              </a:rPr>
              <a:t> </a:t>
            </a:r>
            <a:r>
              <a:rPr lang="en-US" altLang="zh-TW" sz="1600" spc="41" dirty="0">
                <a:solidFill>
                  <a:srgbClr val="414042"/>
                </a:solidFill>
                <a:latin typeface="Times New Roman" panose="02020603050405020304" pitchFamily="18" charset="0"/>
                <a:ea typeface="微軟正黑體" panose="020B0604030504040204" pitchFamily="34" charset="-120"/>
              </a:rPr>
              <a:t>Core 7 </a:t>
            </a:r>
            <a:r>
              <a:rPr lang="zh-TW" altLang="en-US" sz="1600" spc="41" dirty="0">
                <a:solidFill>
                  <a:srgbClr val="414042"/>
                </a:solidFill>
                <a:latin typeface="Times New Roman" panose="02020603050405020304" pitchFamily="18" charset="0"/>
                <a:ea typeface="微軟正黑體" panose="020B0604030504040204" pitchFamily="34" charset="-120"/>
              </a:rPr>
              <a:t>環境進行開發。</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利用</a:t>
            </a:r>
            <a:r>
              <a:rPr lang="en-US" altLang="zh-TW" sz="1600" spc="41" dirty="0">
                <a:solidFill>
                  <a:srgbClr val="414042"/>
                </a:solidFill>
                <a:latin typeface="Times New Roman" panose="02020603050405020304" pitchFamily="18" charset="0"/>
                <a:ea typeface="微軟正黑體" panose="020B0604030504040204" pitchFamily="34" charset="-120"/>
              </a:rPr>
              <a:t>RESTful</a:t>
            </a:r>
            <a:r>
              <a:rPr lang="zh-TW" altLang="en-US" sz="1600" spc="41" dirty="0">
                <a:solidFill>
                  <a:srgbClr val="414042"/>
                </a:solidFill>
                <a:latin typeface="Times New Roman" panose="02020603050405020304" pitchFamily="18" charset="0"/>
                <a:ea typeface="微軟正黑體" panose="020B0604030504040204" pitchFamily="34" charset="-120"/>
              </a:rPr>
              <a:t>實作</a:t>
            </a:r>
            <a:r>
              <a:rPr lang="en-US" altLang="zh-TW" sz="1600" spc="41" dirty="0">
                <a:solidFill>
                  <a:srgbClr val="414042"/>
                </a:solidFill>
                <a:latin typeface="Times New Roman" panose="02020603050405020304" pitchFamily="18" charset="0"/>
                <a:ea typeface="微軟正黑體" panose="020B0604030504040204" pitchFamily="34" charset="-120"/>
              </a:rPr>
              <a:t>API</a:t>
            </a:r>
            <a:r>
              <a:rPr lang="zh-TW" altLang="en-US" sz="1600" spc="41" dirty="0">
                <a:solidFill>
                  <a:srgbClr val="414042"/>
                </a:solidFill>
                <a:latin typeface="Times New Roman" panose="02020603050405020304" pitchFamily="18" charset="0"/>
                <a:ea typeface="微軟正黑體" panose="020B0604030504040204" pitchFamily="34" charset="-120"/>
              </a:rPr>
              <a:t>，進行前後端資料交互。</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利用</a:t>
            </a:r>
            <a:r>
              <a:rPr lang="en-US" altLang="zh-TW" sz="1600" spc="41" dirty="0">
                <a:solidFill>
                  <a:srgbClr val="414042"/>
                </a:solidFill>
                <a:latin typeface="Times New Roman" panose="02020603050405020304" pitchFamily="18" charset="0"/>
                <a:ea typeface="微軟正黑體" panose="020B0604030504040204" pitchFamily="34" charset="-120"/>
              </a:rPr>
              <a:t>SQL Server</a:t>
            </a:r>
            <a:r>
              <a:rPr lang="zh-TW" altLang="en-US" sz="1600" spc="41" dirty="0">
                <a:solidFill>
                  <a:srgbClr val="414042"/>
                </a:solidFill>
                <a:latin typeface="Times New Roman" panose="02020603050405020304" pitchFamily="18" charset="0"/>
                <a:ea typeface="微軟正黑體" panose="020B0604030504040204" pitchFamily="34" charset="-120"/>
              </a:rPr>
              <a:t>進行資料的儲存及管理。</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r>
              <a:rPr lang="zh-TW" altLang="en-US" sz="1600" spc="41" dirty="0">
                <a:solidFill>
                  <a:srgbClr val="414042"/>
                </a:solidFill>
                <a:latin typeface="Times New Roman" panose="02020603050405020304" pitchFamily="18" charset="0"/>
                <a:ea typeface="微軟正黑體" panose="020B0604030504040204" pitchFamily="34" charset="-120"/>
              </a:rPr>
              <a:t>開發出權限管理、作業繳交、問題討論、考試預</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marL="285750" indent="-285750">
              <a:lnSpc>
                <a:spcPts val="1230"/>
              </a:lnSpc>
              <a:buFont typeface="Arial" panose="020B0604020202020204" pitchFamily="34" charset="0"/>
              <a:buChar char="•"/>
            </a:pP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nSpc>
                <a:spcPts val="1230"/>
              </a:lnSpc>
            </a:pPr>
            <a:r>
              <a:rPr lang="zh-TW" altLang="en-US" sz="1600" spc="41" dirty="0">
                <a:solidFill>
                  <a:srgbClr val="414042"/>
                </a:solidFill>
                <a:latin typeface="Times New Roman" panose="02020603050405020304" pitchFamily="18" charset="0"/>
                <a:ea typeface="微軟正黑體" panose="020B0604030504040204" pitchFamily="34" charset="-120"/>
              </a:rPr>
              <a:t>     約等功能。</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grpSp>
        <p:nvGrpSpPr>
          <p:cNvPr id="2" name="群組 1">
            <a:extLst>
              <a:ext uri="{FF2B5EF4-FFF2-40B4-BE49-F238E27FC236}">
                <a16:creationId xmlns:a16="http://schemas.microsoft.com/office/drawing/2014/main" id="{0617F61F-4409-4DB0-8CAE-0FC8CEE61B80}"/>
              </a:ext>
            </a:extLst>
          </p:cNvPr>
          <p:cNvGrpSpPr/>
          <p:nvPr/>
        </p:nvGrpSpPr>
        <p:grpSpPr>
          <a:xfrm>
            <a:off x="310752" y="8007552"/>
            <a:ext cx="1666304" cy="347470"/>
            <a:chOff x="272244" y="8057148"/>
            <a:chExt cx="1666304" cy="347470"/>
          </a:xfrm>
        </p:grpSpPr>
        <p:grpSp>
          <p:nvGrpSpPr>
            <p:cNvPr id="24" name="Group 32">
              <a:extLst>
                <a:ext uri="{FF2B5EF4-FFF2-40B4-BE49-F238E27FC236}">
                  <a16:creationId xmlns:a16="http://schemas.microsoft.com/office/drawing/2014/main" id="{29790EB5-3CB0-07DB-79EB-7509FED3B758}"/>
                </a:ext>
              </a:extLst>
            </p:cNvPr>
            <p:cNvGrpSpPr/>
            <p:nvPr/>
          </p:nvGrpSpPr>
          <p:grpSpPr>
            <a:xfrm>
              <a:off x="343396" y="8057148"/>
              <a:ext cx="1524000" cy="347470"/>
              <a:chOff x="0" y="0"/>
              <a:chExt cx="730642" cy="123984"/>
            </a:xfrm>
          </p:grpSpPr>
          <p:sp>
            <p:nvSpPr>
              <p:cNvPr id="25" name="Freeform 33">
                <a:extLst>
                  <a:ext uri="{FF2B5EF4-FFF2-40B4-BE49-F238E27FC236}">
                    <a16:creationId xmlns:a16="http://schemas.microsoft.com/office/drawing/2014/main" id="{C5E1B86D-195E-ABB5-68E0-480C601341CA}"/>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chemeClr val="bg1">
                  <a:lumMod val="65000"/>
                </a:schemeClr>
              </a:solidFill>
            </p:spPr>
          </p:sp>
          <p:sp>
            <p:nvSpPr>
              <p:cNvPr id="26" name="TextBox 34">
                <a:extLst>
                  <a:ext uri="{FF2B5EF4-FFF2-40B4-BE49-F238E27FC236}">
                    <a16:creationId xmlns:a16="http://schemas.microsoft.com/office/drawing/2014/main" id="{58CA3E86-8EC9-09FE-B1B4-8AC9E6BBE03A}"/>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latin typeface="Times New Roman" panose="02020603050405020304" pitchFamily="18" charset="0"/>
                  <a:ea typeface="微軟正黑體" panose="020B0604030504040204" pitchFamily="34" charset="-120"/>
                </a:endParaRPr>
              </a:p>
            </p:txBody>
          </p:sp>
        </p:grpSp>
        <p:sp>
          <p:nvSpPr>
            <p:cNvPr id="27" name="TextBox 35">
              <a:extLst>
                <a:ext uri="{FF2B5EF4-FFF2-40B4-BE49-F238E27FC236}">
                  <a16:creationId xmlns:a16="http://schemas.microsoft.com/office/drawing/2014/main" id="{68555AD3-BF79-0017-9778-5360BE661485}"/>
                </a:ext>
              </a:extLst>
            </p:cNvPr>
            <p:cNvSpPr txBox="1"/>
            <p:nvPr/>
          </p:nvSpPr>
          <p:spPr>
            <a:xfrm>
              <a:off x="272244" y="8181287"/>
              <a:ext cx="1666304" cy="223331"/>
            </a:xfrm>
            <a:prstGeom prst="rect">
              <a:avLst/>
            </a:prstGeom>
          </p:spPr>
          <p:txBody>
            <a:bodyPr wrap="square" lIns="0" tIns="0" rIns="0" bIns="0" rtlCol="0" anchor="t">
              <a:spAutoFit/>
            </a:bodyPr>
            <a:lstStyle/>
            <a:p>
              <a:pPr algn="ctr">
                <a:lnSpc>
                  <a:spcPts val="1680"/>
                </a:lnSpc>
              </a:pPr>
              <a:r>
                <a:rPr lang="zh-TW" altLang="en-US" sz="2000" b="1" spc="51" dirty="0">
                  <a:solidFill>
                    <a:srgbClr val="FFFFFF"/>
                  </a:solidFill>
                  <a:latin typeface="Times New Roman" panose="02020603050405020304" pitchFamily="18" charset="0"/>
                  <a:ea typeface="微軟正黑體" panose="020B0604030504040204" pitchFamily="34" charset="-120"/>
                </a:rPr>
                <a:t>心得簡述</a:t>
              </a:r>
              <a:endParaRPr lang="en-US" sz="2000" b="1" spc="51" dirty="0">
                <a:solidFill>
                  <a:srgbClr val="FFFFFF"/>
                </a:solidFill>
                <a:latin typeface="Times New Roman" panose="02020603050405020304" pitchFamily="18" charset="0"/>
                <a:ea typeface="微軟正黑體" panose="020B0604030504040204" pitchFamily="34" charset="-120"/>
              </a:endParaRPr>
            </a:p>
          </p:txBody>
        </p:sp>
      </p:grpSp>
      <p:sp>
        <p:nvSpPr>
          <p:cNvPr id="28" name="TextBox 31">
            <a:extLst>
              <a:ext uri="{FF2B5EF4-FFF2-40B4-BE49-F238E27FC236}">
                <a16:creationId xmlns:a16="http://schemas.microsoft.com/office/drawing/2014/main" id="{B0E7B632-7D50-93CE-9856-AC1804D849F8}"/>
              </a:ext>
            </a:extLst>
          </p:cNvPr>
          <p:cNvSpPr txBox="1"/>
          <p:nvPr/>
        </p:nvSpPr>
        <p:spPr>
          <a:xfrm>
            <a:off x="2102758" y="7900304"/>
            <a:ext cx="4947507" cy="2540888"/>
          </a:xfrm>
          <a:prstGeom prst="rect">
            <a:avLst/>
          </a:prstGeom>
        </p:spPr>
        <p:txBody>
          <a:bodyPr wrap="square" lIns="0" tIns="0" rIns="0" bIns="0" rtlCol="0" anchor="t">
            <a:spAutoFit/>
          </a:bodyPr>
          <a:lstStyle/>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此專案我們採取</a:t>
            </a:r>
            <a:r>
              <a:rPr lang="zh-TW" altLang="en-US" sz="1600" b="1" spc="41" dirty="0">
                <a:solidFill>
                  <a:srgbClr val="FF0000"/>
                </a:solidFill>
                <a:latin typeface="Times New Roman" panose="02020603050405020304" pitchFamily="18" charset="0"/>
                <a:ea typeface="微軟正黑體" panose="020B0604030504040204" pitchFamily="34" charset="-120"/>
              </a:rPr>
              <a:t>前後端分離的開發方式</a:t>
            </a:r>
            <a:r>
              <a:rPr lang="zh-TW" altLang="en-US" sz="1600" spc="41" dirty="0">
                <a:solidFill>
                  <a:srgbClr val="414042"/>
                </a:solidFill>
                <a:latin typeface="Times New Roman" panose="02020603050405020304" pitchFamily="18" charset="0"/>
                <a:ea typeface="微軟正黑體" panose="020B0604030504040204" pitchFamily="34" charset="-120"/>
              </a:rPr>
              <a:t>，而我主要負</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責後端實現我們小組討論出的</a:t>
            </a:r>
            <a:r>
              <a:rPr lang="zh-TW" altLang="en-US" sz="1600" b="1" spc="41" dirty="0">
                <a:solidFill>
                  <a:srgbClr val="FF0000"/>
                </a:solidFill>
                <a:latin typeface="Times New Roman" panose="02020603050405020304" pitchFamily="18" charset="0"/>
                <a:ea typeface="微軟正黑體" panose="020B0604030504040204" pitchFamily="34" charset="-120"/>
              </a:rPr>
              <a:t>商業邏輯進而到資料庫</a:t>
            </a:r>
            <a:endParaRPr lang="en-US" altLang="zh-TW" sz="1600" b="1" spc="41" dirty="0">
              <a:solidFill>
                <a:srgbClr val="FF0000"/>
              </a:solidFill>
              <a:latin typeface="Times New Roman" panose="02020603050405020304" pitchFamily="18" charset="0"/>
              <a:ea typeface="微軟正黑體" panose="020B0604030504040204" pitchFamily="34" charset="-120"/>
            </a:endParaRPr>
          </a:p>
          <a:p>
            <a:pPr algn="just">
              <a:lnSpc>
                <a:spcPct val="150000"/>
              </a:lnSpc>
            </a:pPr>
            <a:r>
              <a:rPr lang="zh-TW" altLang="en-US" sz="1600" b="1" spc="41" dirty="0">
                <a:solidFill>
                  <a:srgbClr val="FF0000"/>
                </a:solidFill>
                <a:latin typeface="Times New Roman" panose="02020603050405020304" pitchFamily="18" charset="0"/>
                <a:ea typeface="微軟正黑體" panose="020B0604030504040204" pitchFamily="34" charset="-120"/>
              </a:rPr>
              <a:t>、</a:t>
            </a:r>
            <a:r>
              <a:rPr lang="en-US" altLang="zh-TW" sz="1600" b="1" spc="41" dirty="0">
                <a:solidFill>
                  <a:srgbClr val="FF0000"/>
                </a:solidFill>
                <a:latin typeface="Times New Roman" panose="02020603050405020304" pitchFamily="18" charset="0"/>
                <a:ea typeface="微軟正黑體" panose="020B0604030504040204" pitchFamily="34" charset="-120"/>
              </a:rPr>
              <a:t>API</a:t>
            </a:r>
            <a:r>
              <a:rPr lang="zh-TW" altLang="en-US" sz="1600" b="1" spc="41" dirty="0">
                <a:solidFill>
                  <a:srgbClr val="FF0000"/>
                </a:solidFill>
                <a:latin typeface="Times New Roman" panose="02020603050405020304" pitchFamily="18" charset="0"/>
                <a:ea typeface="微軟正黑體" panose="020B0604030504040204" pitchFamily="34" charset="-120"/>
              </a:rPr>
              <a:t>的設計，並且使用</a:t>
            </a:r>
            <a:r>
              <a:rPr lang="en-US" altLang="zh-TW" sz="1600" b="1" spc="41" dirty="0">
                <a:solidFill>
                  <a:srgbClr val="FF0000"/>
                </a:solidFill>
                <a:latin typeface="Times New Roman" panose="02020603050405020304" pitchFamily="18" charset="0"/>
                <a:ea typeface="微軟正黑體" panose="020B0604030504040204" pitchFamily="34" charset="-120"/>
              </a:rPr>
              <a:t>RESTful</a:t>
            </a:r>
            <a:r>
              <a:rPr lang="zh-TW" altLang="en-US" sz="1600" b="1" spc="41" dirty="0">
                <a:solidFill>
                  <a:srgbClr val="FF0000"/>
                </a:solidFill>
                <a:latin typeface="Times New Roman" panose="02020603050405020304" pitchFamily="18" charset="0"/>
                <a:ea typeface="微軟正黑體" panose="020B0604030504040204" pitchFamily="34" charset="-120"/>
              </a:rPr>
              <a:t>串接</a:t>
            </a:r>
            <a:r>
              <a:rPr lang="en-US" altLang="zh-TW" sz="1600" b="1" spc="41" dirty="0">
                <a:solidFill>
                  <a:srgbClr val="FF0000"/>
                </a:solidFill>
                <a:latin typeface="Times New Roman" panose="02020603050405020304" pitchFamily="18" charset="0"/>
                <a:ea typeface="微軟正黑體" panose="020B0604030504040204" pitchFamily="34" charset="-120"/>
              </a:rPr>
              <a:t>API</a:t>
            </a:r>
            <a:r>
              <a:rPr lang="zh-TW" altLang="en-US" sz="1600" b="1" spc="41" dirty="0">
                <a:solidFill>
                  <a:srgbClr val="FF0000"/>
                </a:solidFill>
                <a:latin typeface="Times New Roman" panose="02020603050405020304" pitchFamily="18" charset="0"/>
                <a:ea typeface="微軟正黑體" panose="020B0604030504040204" pitchFamily="34" charset="-120"/>
              </a:rPr>
              <a:t>。</a:t>
            </a:r>
            <a:r>
              <a:rPr lang="zh-TW" altLang="en-US" sz="1600" spc="41" dirty="0">
                <a:solidFill>
                  <a:srgbClr val="414042"/>
                </a:solidFill>
                <a:latin typeface="Times New Roman" panose="02020603050405020304" pitchFamily="18" charset="0"/>
                <a:ea typeface="微軟正黑體" panose="020B0604030504040204" pitchFamily="34" charset="-120"/>
              </a:rPr>
              <a:t>此專案</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不只讓我學到許多</a:t>
            </a:r>
            <a:r>
              <a:rPr lang="en-US" altLang="zh-TW" sz="1600" spc="41" dirty="0">
                <a:solidFill>
                  <a:srgbClr val="414042"/>
                </a:solidFill>
                <a:latin typeface="Times New Roman" panose="02020603050405020304" pitchFamily="18" charset="0"/>
                <a:ea typeface="微軟正黑體" panose="020B0604030504040204" pitchFamily="34" charset="-120"/>
              </a:rPr>
              <a:t>Web</a:t>
            </a:r>
            <a:r>
              <a:rPr lang="zh-TW" altLang="en-US" sz="1600" spc="41" dirty="0">
                <a:solidFill>
                  <a:srgbClr val="414042"/>
                </a:solidFill>
                <a:latin typeface="Times New Roman" panose="02020603050405020304" pitchFamily="18" charset="0"/>
                <a:ea typeface="微軟正黑體" panose="020B0604030504040204" pitchFamily="34" charset="-120"/>
              </a:rPr>
              <a:t>相關知識，同時也感受到自己</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還有很多的進步空間，像是資料庫的設計方式，</a:t>
            </a:r>
            <a:r>
              <a:rPr lang="en-US" altLang="zh-TW" sz="1600" spc="41" dirty="0">
                <a:solidFill>
                  <a:srgbClr val="414042"/>
                </a:solidFill>
                <a:latin typeface="Times New Roman" panose="02020603050405020304" pitchFamily="18" charset="0"/>
                <a:ea typeface="微軟正黑體" panose="020B0604030504040204" pitchFamily="34" charset="-120"/>
              </a:rPr>
              <a:t>API</a:t>
            </a:r>
            <a:r>
              <a:rPr lang="zh-TW" altLang="en-US" sz="1600" spc="41" dirty="0">
                <a:solidFill>
                  <a:srgbClr val="414042"/>
                </a:solidFill>
                <a:latin typeface="Times New Roman" panose="02020603050405020304" pitchFamily="18" charset="0"/>
                <a:ea typeface="微軟正黑體" panose="020B0604030504040204" pitchFamily="34" charset="-120"/>
              </a:rPr>
              <a:t>和</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程式的結構可以再更優化等等，相信這些經驗能成為</a:t>
            </a:r>
            <a:endParaRPr lang="en-US" altLang="zh-TW" sz="1600" spc="41" dirty="0">
              <a:solidFill>
                <a:srgbClr val="414042"/>
              </a:solidFill>
              <a:latin typeface="Times New Roman" panose="02020603050405020304" pitchFamily="18" charset="0"/>
              <a:ea typeface="微軟正黑體" panose="020B0604030504040204" pitchFamily="34" charset="-120"/>
            </a:endParaRPr>
          </a:p>
          <a:p>
            <a:pPr algn="just">
              <a:lnSpc>
                <a:spcPct val="150000"/>
              </a:lnSpc>
            </a:pPr>
            <a:r>
              <a:rPr lang="zh-TW" altLang="en-US" sz="1600" spc="41" dirty="0">
                <a:solidFill>
                  <a:srgbClr val="414042"/>
                </a:solidFill>
                <a:latin typeface="Times New Roman" panose="02020603050405020304" pitchFamily="18" charset="0"/>
                <a:ea typeface="微軟正黑體" panose="020B0604030504040204" pitchFamily="34" charset="-120"/>
              </a:rPr>
              <a:t>我進步的養分，也會成為我未來遇到問題的墊腳石。</a:t>
            </a:r>
            <a:endParaRPr lang="en-US" altLang="zh-TW" sz="1600" spc="41" dirty="0">
              <a:solidFill>
                <a:srgbClr val="414042"/>
              </a:solidFill>
              <a:latin typeface="Times New Roman" panose="02020603050405020304" pitchFamily="18" charset="0"/>
              <a:ea typeface="微軟正黑體" panose="020B0604030504040204" pitchFamily="34" charset="-120"/>
            </a:endParaRPr>
          </a:p>
        </p:txBody>
      </p:sp>
      <p:pic>
        <p:nvPicPr>
          <p:cNvPr id="3" name="圖片 2">
            <a:extLst>
              <a:ext uri="{FF2B5EF4-FFF2-40B4-BE49-F238E27FC236}">
                <a16:creationId xmlns:a16="http://schemas.microsoft.com/office/drawing/2014/main" id="{E512D518-D57C-4D30-A9EE-187BEC9D6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13" y="1565803"/>
            <a:ext cx="3442587" cy="1878688"/>
          </a:xfrm>
          <a:prstGeom prst="rect">
            <a:avLst/>
          </a:prstGeom>
          <a:ln>
            <a:solidFill>
              <a:schemeClr val="tx1"/>
            </a:solidFill>
          </a:ln>
        </p:spPr>
      </p:pic>
      <p:pic>
        <p:nvPicPr>
          <p:cNvPr id="9" name="圖片 8">
            <a:extLst>
              <a:ext uri="{FF2B5EF4-FFF2-40B4-BE49-F238E27FC236}">
                <a16:creationId xmlns:a16="http://schemas.microsoft.com/office/drawing/2014/main" id="{FA7A4075-BC6E-4D4C-BCB1-C23856376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7701" y="1560382"/>
            <a:ext cx="3442586" cy="1878687"/>
          </a:xfrm>
          <a:prstGeom prst="rect">
            <a:avLst/>
          </a:prstGeom>
          <a:ln>
            <a:solidFill>
              <a:schemeClr val="tx1"/>
            </a:solidFill>
          </a:ln>
        </p:spPr>
      </p:pic>
    </p:spTree>
    <p:extLst>
      <p:ext uri="{BB962C8B-B14F-4D97-AF65-F5344CB8AC3E}">
        <p14:creationId xmlns:p14="http://schemas.microsoft.com/office/powerpoint/2010/main" val="3891469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501B79FAF8E9FB4AA72E45E417DFE0DF" ma:contentTypeVersion="9" ma:contentTypeDescription="建立新的文件。" ma:contentTypeScope="" ma:versionID="29e81942dc269b9da3c52f3ec1c0d0ac">
  <xsd:schema xmlns:xsd="http://www.w3.org/2001/XMLSchema" xmlns:xs="http://www.w3.org/2001/XMLSchema" xmlns:p="http://schemas.microsoft.com/office/2006/metadata/properties" xmlns:ns2="b3a7df63-74ae-4ec0-a4e3-82f740dab71b" xmlns:ns3="62667ca0-08a4-4596-b4f4-43660baca961" targetNamespace="http://schemas.microsoft.com/office/2006/metadata/properties" ma:root="true" ma:fieldsID="90dc5eba65f92bf88304bab1bcb13762" ns2:_="" ns3:_="">
    <xsd:import namespace="b3a7df63-74ae-4ec0-a4e3-82f740dab71b"/>
    <xsd:import namespace="62667ca0-08a4-4596-b4f4-43660baca96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a7df63-74ae-4ec0-a4e3-82f740dab71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影像標籤" ma:readOnly="false" ma:fieldId="{5cf76f15-5ced-4ddc-b409-7134ff3c332f}" ma:taxonomyMulti="true" ma:sspId="66ba74fd-f5e9-4fee-846e-021d60482e7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667ca0-08a4-4596-b4f4-43660baca96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39a7f0c5-101f-4db7-9245-84ef0e0230cb}" ma:internalName="TaxCatchAll" ma:showField="CatchAllData" ma:web="62667ca0-08a4-4596-b4f4-43660baca9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b3a7df63-74ae-4ec0-a4e3-82f740dab71b" xsi:nil="true"/>
    <lcf76f155ced4ddcb4097134ff3c332f xmlns="b3a7df63-74ae-4ec0-a4e3-82f740dab71b">
      <Terms xmlns="http://schemas.microsoft.com/office/infopath/2007/PartnerControls"/>
    </lcf76f155ced4ddcb4097134ff3c332f>
    <TaxCatchAll xmlns="62667ca0-08a4-4596-b4f4-43660baca96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989B59-994F-459A-8BB4-59F78168C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a7df63-74ae-4ec0-a4e3-82f740dab71b"/>
    <ds:schemaRef ds:uri="62667ca0-08a4-4596-b4f4-43660baca9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27D6CD-7552-47CE-8030-FE43EBF985BE}">
  <ds:schemaRefs>
    <ds:schemaRef ds:uri="b3a7df63-74ae-4ec0-a4e3-82f740dab71b"/>
    <ds:schemaRef ds:uri="http://purl.org/dc/elements/1.1/"/>
    <ds:schemaRef ds:uri="http://schemas.microsoft.com/office/2006/documentManagement/types"/>
    <ds:schemaRef ds:uri="http://www.w3.org/XML/1998/namespace"/>
    <ds:schemaRef ds:uri="http://purl.org/dc/dcmitype/"/>
    <ds:schemaRef ds:uri="http://purl.org/dc/terms/"/>
    <ds:schemaRef ds:uri="62667ca0-08a4-4596-b4f4-43660baca96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D7EEB34-2863-454C-BE82-1EA2387BCA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1061</TotalTime>
  <Words>1143</Words>
  <Application>Microsoft Office PowerPoint</Application>
  <PresentationFormat>自訂</PresentationFormat>
  <Paragraphs>131</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Times New Roman</vt:lpstr>
      <vt:lpstr>微軟正黑體</vt:lpstr>
      <vt:lpstr>Arial</vt:lpstr>
      <vt:lpstr>Calibri</vt:lpstr>
      <vt:lpstr>Office Theme</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林 桓平</cp:lastModifiedBy>
  <cp:revision>162</cp:revision>
  <dcterms:created xsi:type="dcterms:W3CDTF">2006-08-16T00:00:00Z</dcterms:created>
  <dcterms:modified xsi:type="dcterms:W3CDTF">2023-05-11T19:24:09Z</dcterms:modified>
  <dc:identifier>DAFQN3yXB6s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0x010100501B79FAF8E9FB4AA72E45E417DFE0DF</vt:lpwstr>
  </property>
</Properties>
</file>