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 id="2147483648" r:id="rId2"/>
  </p:sldMasterIdLst>
  <p:notesMasterIdLst>
    <p:notesMasterId r:id="rId18"/>
  </p:notesMasterIdLst>
  <p:sldIdLst>
    <p:sldId id="256" r:id="rId3"/>
    <p:sldId id="257" r:id="rId4"/>
    <p:sldId id="258" r:id="rId5"/>
    <p:sldId id="259" r:id="rId6"/>
    <p:sldId id="260" r:id="rId7"/>
    <p:sldId id="262" r:id="rId8"/>
    <p:sldId id="277" r:id="rId9"/>
    <p:sldId id="268" r:id="rId10"/>
    <p:sldId id="269" r:id="rId11"/>
    <p:sldId id="273" r:id="rId12"/>
    <p:sldId id="270" r:id="rId13"/>
    <p:sldId id="271" r:id="rId14"/>
    <p:sldId id="274" r:id="rId15"/>
    <p:sldId id="275" r:id="rId16"/>
    <p:sldId id="276"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F46"/>
    <a:srgbClr val="FF8225"/>
    <a:srgbClr val="FF2549"/>
    <a:srgbClr val="5DD5FF"/>
    <a:srgbClr val="FF0D97"/>
    <a:srgbClr val="0000CC"/>
    <a:srgbClr val="003635"/>
    <a:srgbClr val="9EFF29"/>
    <a:srgbClr val="C80064"/>
    <a:srgbClr val="C33A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833D6E-124C-2D5A-9CDB-552E6F33D04C}" v="528" dt="2023-04-30T12:24:04.031"/>
    <p1510:client id="{6C85F474-E2F9-2AF1-A901-5056DCE19492}" v="357" dt="2023-04-30T12:44:04.325"/>
    <p1510:client id="{80302A17-D9FA-1560-6E36-1FF09ADB4F67}" v="1193" dt="2023-05-03T03:39:43.6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9" d="100"/>
          <a:sy n="129" d="100"/>
        </p:scale>
        <p:origin x="-348" y="-66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5/2/2023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5</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28251" y="1482214"/>
            <a:ext cx="7573295" cy="1836174"/>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1128253" y="3052916"/>
            <a:ext cx="7588043" cy="648929"/>
          </a:xfrm>
        </p:spPr>
        <p:txBody>
          <a:bodyPr>
            <a:normAutofit/>
          </a:bodyPr>
          <a:lstStyle>
            <a:lvl1pPr marL="0" indent="0" algn="r">
              <a:buNone/>
              <a:defRPr sz="2800" b="0" i="0">
                <a:solidFill>
                  <a:schemeClr val="tx2">
                    <a:lumMod val="20000"/>
                    <a:lumOff val="8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5/2/2023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BF8A8-D20A-4E84-B4EC-35E9BEB3A51A}"/>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4B4C1ABF-7960-4BA4-83A6-E66A6E2F6EE9}"/>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327BA638-B83B-4E63-8EE5-1E923F280105}"/>
              </a:ext>
            </a:extLst>
          </p:cNvPr>
          <p:cNvSpPr>
            <a:spLocks noGrp="1"/>
          </p:cNvSpPr>
          <p:nvPr>
            <p:ph type="dt" sz="half" idx="10"/>
          </p:nvPr>
        </p:nvSpPr>
        <p:spPr/>
        <p:txBody>
          <a:bodyPr/>
          <a:lstStyle/>
          <a:p>
            <a:fld id="{0C0EC2BE-47E7-43ED-A7BA-579D1D3C0FDA}" type="datetimeFigureOut">
              <a:rPr lang="en-US" smtClean="0"/>
              <a:t>5/2/2023</a:t>
            </a:fld>
            <a:endParaRPr lang="en-US"/>
          </a:p>
        </p:txBody>
      </p:sp>
      <p:sp>
        <p:nvSpPr>
          <p:cNvPr id="5" name="Footer Placeholder 4">
            <a:extLst>
              <a:ext uri="{FF2B5EF4-FFF2-40B4-BE49-F238E27FC236}">
                <a16:creationId xmlns:a16="http://schemas.microsoft.com/office/drawing/2014/main" id="{2ABE2857-34B1-4C05-9BD9-5A4C8D9219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65CADC-447E-4BA6-B403-454AD36B8436}"/>
              </a:ext>
            </a:extLst>
          </p:cNvPr>
          <p:cNvSpPr>
            <a:spLocks noGrp="1"/>
          </p:cNvSpPr>
          <p:nvPr>
            <p:ph type="sldNum" sz="quarter" idx="12"/>
          </p:nvPr>
        </p:nvSpPr>
        <p:spPr/>
        <p:txBody>
          <a:bodyPr/>
          <a:lstStyle/>
          <a:p>
            <a:fld id="{B3D61434-7BCD-4F8B-A351-80F4B332B737}" type="slidenum">
              <a:rPr lang="en-US" smtClean="0"/>
              <a:t>‹#›</a:t>
            </a:fld>
            <a:endParaRPr lang="en-US"/>
          </a:p>
        </p:txBody>
      </p:sp>
    </p:spTree>
    <p:extLst>
      <p:ext uri="{BB962C8B-B14F-4D97-AF65-F5344CB8AC3E}">
        <p14:creationId xmlns:p14="http://schemas.microsoft.com/office/powerpoint/2010/main" val="1114864686"/>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BEB78-02FD-4710-840B-2BA281B986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274085-4340-4F29-93D0-F4DE78D8A2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EC5898-8AF7-4E59-82BE-C3F32208FB05}"/>
              </a:ext>
            </a:extLst>
          </p:cNvPr>
          <p:cNvSpPr>
            <a:spLocks noGrp="1"/>
          </p:cNvSpPr>
          <p:nvPr>
            <p:ph type="dt" sz="half" idx="10"/>
          </p:nvPr>
        </p:nvSpPr>
        <p:spPr/>
        <p:txBody>
          <a:bodyPr/>
          <a:lstStyle/>
          <a:p>
            <a:fld id="{0C0EC2BE-47E7-43ED-A7BA-579D1D3C0FDA}" type="datetimeFigureOut">
              <a:rPr lang="en-US" smtClean="0"/>
              <a:t>5/2/2023</a:t>
            </a:fld>
            <a:endParaRPr lang="en-US"/>
          </a:p>
        </p:txBody>
      </p:sp>
      <p:sp>
        <p:nvSpPr>
          <p:cNvPr id="5" name="Footer Placeholder 4">
            <a:extLst>
              <a:ext uri="{FF2B5EF4-FFF2-40B4-BE49-F238E27FC236}">
                <a16:creationId xmlns:a16="http://schemas.microsoft.com/office/drawing/2014/main" id="{CF62AC5A-6038-44A4-AFB2-F5129FE35B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89EDE8-FFFF-4D14-9220-93C594E81517}"/>
              </a:ext>
            </a:extLst>
          </p:cNvPr>
          <p:cNvSpPr>
            <a:spLocks noGrp="1"/>
          </p:cNvSpPr>
          <p:nvPr>
            <p:ph type="sldNum" sz="quarter" idx="12"/>
          </p:nvPr>
        </p:nvSpPr>
        <p:spPr/>
        <p:txBody>
          <a:bodyPr/>
          <a:lstStyle/>
          <a:p>
            <a:fld id="{B3D61434-7BCD-4F8B-A351-80F4B332B737}" type="slidenum">
              <a:rPr lang="en-US" smtClean="0"/>
              <a:t>‹#›</a:t>
            </a:fld>
            <a:endParaRPr lang="en-US"/>
          </a:p>
        </p:txBody>
      </p:sp>
    </p:spTree>
    <p:extLst>
      <p:ext uri="{BB962C8B-B14F-4D97-AF65-F5344CB8AC3E}">
        <p14:creationId xmlns:p14="http://schemas.microsoft.com/office/powerpoint/2010/main" val="4178402499"/>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09093-44C5-444A-BB75-26BB04019F18}"/>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4FB03C8A-E33F-4BAC-AF5B-3840869BCB4C}"/>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8769781-EFEB-4BD9-907D-0875BB19069B}"/>
              </a:ext>
            </a:extLst>
          </p:cNvPr>
          <p:cNvSpPr>
            <a:spLocks noGrp="1"/>
          </p:cNvSpPr>
          <p:nvPr>
            <p:ph type="dt" sz="half" idx="10"/>
          </p:nvPr>
        </p:nvSpPr>
        <p:spPr/>
        <p:txBody>
          <a:bodyPr/>
          <a:lstStyle/>
          <a:p>
            <a:fld id="{0C0EC2BE-47E7-43ED-A7BA-579D1D3C0FDA}" type="datetimeFigureOut">
              <a:rPr lang="en-US" smtClean="0"/>
              <a:t>5/2/2023</a:t>
            </a:fld>
            <a:endParaRPr lang="en-US"/>
          </a:p>
        </p:txBody>
      </p:sp>
      <p:sp>
        <p:nvSpPr>
          <p:cNvPr id="5" name="Footer Placeholder 4">
            <a:extLst>
              <a:ext uri="{FF2B5EF4-FFF2-40B4-BE49-F238E27FC236}">
                <a16:creationId xmlns:a16="http://schemas.microsoft.com/office/drawing/2014/main" id="{9C3568C8-37AA-4B3F-8139-C619D6A480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3CFCFC-9E0A-4313-934D-3A26804A5CEC}"/>
              </a:ext>
            </a:extLst>
          </p:cNvPr>
          <p:cNvSpPr>
            <a:spLocks noGrp="1"/>
          </p:cNvSpPr>
          <p:nvPr>
            <p:ph type="sldNum" sz="quarter" idx="12"/>
          </p:nvPr>
        </p:nvSpPr>
        <p:spPr/>
        <p:txBody>
          <a:bodyPr/>
          <a:lstStyle/>
          <a:p>
            <a:fld id="{B3D61434-7BCD-4F8B-A351-80F4B332B737}" type="slidenum">
              <a:rPr lang="en-US" smtClean="0"/>
              <a:t>‹#›</a:t>
            </a:fld>
            <a:endParaRPr lang="en-US"/>
          </a:p>
        </p:txBody>
      </p:sp>
    </p:spTree>
    <p:extLst>
      <p:ext uri="{BB962C8B-B14F-4D97-AF65-F5344CB8AC3E}">
        <p14:creationId xmlns:p14="http://schemas.microsoft.com/office/powerpoint/2010/main" val="4121979321"/>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49C34-5BC8-416E-8313-B762813E21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0F689D-012B-49AF-A3B6-25951F3954C1}"/>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5CD341-A515-4ED0-A5DD-CB764AE33516}"/>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F952BC-71AC-4629-BDFB-6C7ED4DEE449}"/>
              </a:ext>
            </a:extLst>
          </p:cNvPr>
          <p:cNvSpPr>
            <a:spLocks noGrp="1"/>
          </p:cNvSpPr>
          <p:nvPr>
            <p:ph type="dt" sz="half" idx="10"/>
          </p:nvPr>
        </p:nvSpPr>
        <p:spPr/>
        <p:txBody>
          <a:bodyPr/>
          <a:lstStyle/>
          <a:p>
            <a:fld id="{0C0EC2BE-47E7-43ED-A7BA-579D1D3C0FDA}" type="datetimeFigureOut">
              <a:rPr lang="en-US" smtClean="0"/>
              <a:t>5/2/2023</a:t>
            </a:fld>
            <a:endParaRPr lang="en-US"/>
          </a:p>
        </p:txBody>
      </p:sp>
      <p:sp>
        <p:nvSpPr>
          <p:cNvPr id="6" name="Footer Placeholder 5">
            <a:extLst>
              <a:ext uri="{FF2B5EF4-FFF2-40B4-BE49-F238E27FC236}">
                <a16:creationId xmlns:a16="http://schemas.microsoft.com/office/drawing/2014/main" id="{4D96B031-FC0D-479A-8029-D64BDD5B90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127541-91C5-4317-BB53-00969BA56382}"/>
              </a:ext>
            </a:extLst>
          </p:cNvPr>
          <p:cNvSpPr>
            <a:spLocks noGrp="1"/>
          </p:cNvSpPr>
          <p:nvPr>
            <p:ph type="sldNum" sz="quarter" idx="12"/>
          </p:nvPr>
        </p:nvSpPr>
        <p:spPr/>
        <p:txBody>
          <a:bodyPr/>
          <a:lstStyle/>
          <a:p>
            <a:fld id="{B3D61434-7BCD-4F8B-A351-80F4B332B737}" type="slidenum">
              <a:rPr lang="en-US" smtClean="0"/>
              <a:t>‹#›</a:t>
            </a:fld>
            <a:endParaRPr lang="en-US"/>
          </a:p>
        </p:txBody>
      </p:sp>
    </p:spTree>
    <p:extLst>
      <p:ext uri="{BB962C8B-B14F-4D97-AF65-F5344CB8AC3E}">
        <p14:creationId xmlns:p14="http://schemas.microsoft.com/office/powerpoint/2010/main" val="2905759402"/>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EF02D-94D2-4703-9D1E-9DF1DED0C067}"/>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009F35-A7E9-4D9C-86AF-926C2E914317}"/>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31E94F8D-0BDA-4EC0-856E-B4C2E88EBBF5}"/>
              </a:ext>
            </a:extLst>
          </p:cNvPr>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270852-C1FC-473F-AE90-0278633D0C61}"/>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43963E66-2E2F-42FD-A76C-BEF0ECE22BC6}"/>
              </a:ext>
            </a:extLst>
          </p:cNvPr>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4840E8-A5F2-4C48-AB6F-D21BECB88B47}"/>
              </a:ext>
            </a:extLst>
          </p:cNvPr>
          <p:cNvSpPr>
            <a:spLocks noGrp="1"/>
          </p:cNvSpPr>
          <p:nvPr>
            <p:ph type="dt" sz="half" idx="10"/>
          </p:nvPr>
        </p:nvSpPr>
        <p:spPr/>
        <p:txBody>
          <a:bodyPr/>
          <a:lstStyle/>
          <a:p>
            <a:fld id="{0C0EC2BE-47E7-43ED-A7BA-579D1D3C0FDA}" type="datetimeFigureOut">
              <a:rPr lang="en-US" smtClean="0"/>
              <a:t>5/2/2023</a:t>
            </a:fld>
            <a:endParaRPr lang="en-US"/>
          </a:p>
        </p:txBody>
      </p:sp>
      <p:sp>
        <p:nvSpPr>
          <p:cNvPr id="8" name="Footer Placeholder 7">
            <a:extLst>
              <a:ext uri="{FF2B5EF4-FFF2-40B4-BE49-F238E27FC236}">
                <a16:creationId xmlns:a16="http://schemas.microsoft.com/office/drawing/2014/main" id="{CA97473F-37B4-4BCD-ACFE-E7D53A3018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D21480-5499-4CFB-A37A-2F0273E501D4}"/>
              </a:ext>
            </a:extLst>
          </p:cNvPr>
          <p:cNvSpPr>
            <a:spLocks noGrp="1"/>
          </p:cNvSpPr>
          <p:nvPr>
            <p:ph type="sldNum" sz="quarter" idx="12"/>
          </p:nvPr>
        </p:nvSpPr>
        <p:spPr/>
        <p:txBody>
          <a:bodyPr/>
          <a:lstStyle/>
          <a:p>
            <a:fld id="{B3D61434-7BCD-4F8B-A351-80F4B332B737}" type="slidenum">
              <a:rPr lang="en-US" smtClean="0"/>
              <a:t>‹#›</a:t>
            </a:fld>
            <a:endParaRPr lang="en-US"/>
          </a:p>
        </p:txBody>
      </p:sp>
    </p:spTree>
    <p:extLst>
      <p:ext uri="{BB962C8B-B14F-4D97-AF65-F5344CB8AC3E}">
        <p14:creationId xmlns:p14="http://schemas.microsoft.com/office/powerpoint/2010/main" val="3054025257"/>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05915-652F-407D-842C-C9EFCCE7EC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E3E433-8EA2-4D2F-82D0-9914EEC8CF6A}"/>
              </a:ext>
            </a:extLst>
          </p:cNvPr>
          <p:cNvSpPr>
            <a:spLocks noGrp="1"/>
          </p:cNvSpPr>
          <p:nvPr>
            <p:ph type="dt" sz="half" idx="10"/>
          </p:nvPr>
        </p:nvSpPr>
        <p:spPr/>
        <p:txBody>
          <a:bodyPr/>
          <a:lstStyle/>
          <a:p>
            <a:fld id="{0C0EC2BE-47E7-43ED-A7BA-579D1D3C0FDA}" type="datetimeFigureOut">
              <a:rPr lang="en-US" smtClean="0"/>
              <a:t>5/2/2023</a:t>
            </a:fld>
            <a:endParaRPr lang="en-US"/>
          </a:p>
        </p:txBody>
      </p:sp>
      <p:sp>
        <p:nvSpPr>
          <p:cNvPr id="4" name="Footer Placeholder 3">
            <a:extLst>
              <a:ext uri="{FF2B5EF4-FFF2-40B4-BE49-F238E27FC236}">
                <a16:creationId xmlns:a16="http://schemas.microsoft.com/office/drawing/2014/main" id="{603961E5-C2D7-4A5C-ADA3-3341FBF722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23921A-697D-456D-BCC3-C209420DA524}"/>
              </a:ext>
            </a:extLst>
          </p:cNvPr>
          <p:cNvSpPr>
            <a:spLocks noGrp="1"/>
          </p:cNvSpPr>
          <p:nvPr>
            <p:ph type="sldNum" sz="quarter" idx="12"/>
          </p:nvPr>
        </p:nvSpPr>
        <p:spPr/>
        <p:txBody>
          <a:bodyPr/>
          <a:lstStyle/>
          <a:p>
            <a:fld id="{B3D61434-7BCD-4F8B-A351-80F4B332B737}" type="slidenum">
              <a:rPr lang="en-US" smtClean="0"/>
              <a:t>‹#›</a:t>
            </a:fld>
            <a:endParaRPr lang="en-US"/>
          </a:p>
        </p:txBody>
      </p:sp>
    </p:spTree>
    <p:extLst>
      <p:ext uri="{BB962C8B-B14F-4D97-AF65-F5344CB8AC3E}">
        <p14:creationId xmlns:p14="http://schemas.microsoft.com/office/powerpoint/2010/main" val="3584109327"/>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D4E4C8-50F8-4687-8E52-75D758FCF6C0}"/>
              </a:ext>
            </a:extLst>
          </p:cNvPr>
          <p:cNvSpPr>
            <a:spLocks noGrp="1"/>
          </p:cNvSpPr>
          <p:nvPr>
            <p:ph type="dt" sz="half" idx="10"/>
          </p:nvPr>
        </p:nvSpPr>
        <p:spPr/>
        <p:txBody>
          <a:bodyPr/>
          <a:lstStyle/>
          <a:p>
            <a:fld id="{0C0EC2BE-47E7-43ED-A7BA-579D1D3C0FDA}" type="datetimeFigureOut">
              <a:rPr lang="en-US" smtClean="0"/>
              <a:t>5/2/2023</a:t>
            </a:fld>
            <a:endParaRPr lang="en-US"/>
          </a:p>
        </p:txBody>
      </p:sp>
      <p:sp>
        <p:nvSpPr>
          <p:cNvPr id="3" name="Footer Placeholder 2">
            <a:extLst>
              <a:ext uri="{FF2B5EF4-FFF2-40B4-BE49-F238E27FC236}">
                <a16:creationId xmlns:a16="http://schemas.microsoft.com/office/drawing/2014/main" id="{0A8179AA-1835-46EA-AB1D-C71A5AF1D2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8DE971-46DC-402A-A2E2-C7CD90C9DE57}"/>
              </a:ext>
            </a:extLst>
          </p:cNvPr>
          <p:cNvSpPr>
            <a:spLocks noGrp="1"/>
          </p:cNvSpPr>
          <p:nvPr>
            <p:ph type="sldNum" sz="quarter" idx="12"/>
          </p:nvPr>
        </p:nvSpPr>
        <p:spPr/>
        <p:txBody>
          <a:bodyPr/>
          <a:lstStyle/>
          <a:p>
            <a:fld id="{B3D61434-7BCD-4F8B-A351-80F4B332B737}" type="slidenum">
              <a:rPr lang="en-US" smtClean="0"/>
              <a:t>‹#›</a:t>
            </a:fld>
            <a:endParaRPr lang="en-US"/>
          </a:p>
        </p:txBody>
      </p:sp>
    </p:spTree>
    <p:extLst>
      <p:ext uri="{BB962C8B-B14F-4D97-AF65-F5344CB8AC3E}">
        <p14:creationId xmlns:p14="http://schemas.microsoft.com/office/powerpoint/2010/main" val="591212033"/>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6190" y="209589"/>
            <a:ext cx="8259098" cy="763526"/>
          </a:xfrm>
        </p:spPr>
        <p:txBody>
          <a:bodyPr>
            <a:normAutofit/>
          </a:bodyPr>
          <a:lstStyle>
            <a:lvl1pPr algn="r">
              <a:defRPr sz="3600" baseline="0">
                <a:solidFill>
                  <a:schemeClr val="tx2">
                    <a:lumMod val="20000"/>
                    <a:lumOff val="8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27354"/>
            <a:ext cx="8246070" cy="3451121"/>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F45F8-9470-4865-82AB-B206B648265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43A1CD32-8347-49C2-8491-C47F9323B3E8}"/>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52040B-6FD6-4FD7-A54E-DA73F19BF80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899BAF03-93BA-43D7-86C6-F8AA28F9B735}"/>
              </a:ext>
            </a:extLst>
          </p:cNvPr>
          <p:cNvSpPr>
            <a:spLocks noGrp="1"/>
          </p:cNvSpPr>
          <p:nvPr>
            <p:ph type="dt" sz="half" idx="10"/>
          </p:nvPr>
        </p:nvSpPr>
        <p:spPr/>
        <p:txBody>
          <a:bodyPr/>
          <a:lstStyle/>
          <a:p>
            <a:fld id="{0C0EC2BE-47E7-43ED-A7BA-579D1D3C0FDA}" type="datetimeFigureOut">
              <a:rPr lang="en-US" smtClean="0"/>
              <a:t>5/2/2023</a:t>
            </a:fld>
            <a:endParaRPr lang="en-US"/>
          </a:p>
        </p:txBody>
      </p:sp>
      <p:sp>
        <p:nvSpPr>
          <p:cNvPr id="6" name="Footer Placeholder 5">
            <a:extLst>
              <a:ext uri="{FF2B5EF4-FFF2-40B4-BE49-F238E27FC236}">
                <a16:creationId xmlns:a16="http://schemas.microsoft.com/office/drawing/2014/main" id="{BE2FA034-9410-43EF-A2A0-9437AECA82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EA1461-BD88-454F-9B08-65CC17781390}"/>
              </a:ext>
            </a:extLst>
          </p:cNvPr>
          <p:cNvSpPr>
            <a:spLocks noGrp="1"/>
          </p:cNvSpPr>
          <p:nvPr>
            <p:ph type="sldNum" sz="quarter" idx="12"/>
          </p:nvPr>
        </p:nvSpPr>
        <p:spPr/>
        <p:txBody>
          <a:bodyPr/>
          <a:lstStyle/>
          <a:p>
            <a:fld id="{B3D61434-7BCD-4F8B-A351-80F4B332B737}" type="slidenum">
              <a:rPr lang="en-US" smtClean="0"/>
              <a:t>‹#›</a:t>
            </a:fld>
            <a:endParaRPr lang="en-US"/>
          </a:p>
        </p:txBody>
      </p:sp>
    </p:spTree>
    <p:extLst>
      <p:ext uri="{BB962C8B-B14F-4D97-AF65-F5344CB8AC3E}">
        <p14:creationId xmlns:p14="http://schemas.microsoft.com/office/powerpoint/2010/main" val="1737783264"/>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EA33F-EC44-4FAE-95F4-669FA774B719}"/>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ADA54137-FA7F-42E4-9A55-510D231A37AF}"/>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537AA77F-CA33-4039-AAE7-A3EECD11E58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BD9F85C4-4347-4A48-ADF2-44C86A4737F8}"/>
              </a:ext>
            </a:extLst>
          </p:cNvPr>
          <p:cNvSpPr>
            <a:spLocks noGrp="1"/>
          </p:cNvSpPr>
          <p:nvPr>
            <p:ph type="dt" sz="half" idx="10"/>
          </p:nvPr>
        </p:nvSpPr>
        <p:spPr/>
        <p:txBody>
          <a:bodyPr/>
          <a:lstStyle/>
          <a:p>
            <a:fld id="{0C0EC2BE-47E7-43ED-A7BA-579D1D3C0FDA}" type="datetimeFigureOut">
              <a:rPr lang="en-US" smtClean="0"/>
              <a:t>5/2/2023</a:t>
            </a:fld>
            <a:endParaRPr lang="en-US"/>
          </a:p>
        </p:txBody>
      </p:sp>
      <p:sp>
        <p:nvSpPr>
          <p:cNvPr id="6" name="Footer Placeholder 5">
            <a:extLst>
              <a:ext uri="{FF2B5EF4-FFF2-40B4-BE49-F238E27FC236}">
                <a16:creationId xmlns:a16="http://schemas.microsoft.com/office/drawing/2014/main" id="{F6FD1C90-78EB-44F8-9746-E08101B466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E16459-A12C-4F0E-9288-1415086D42E0}"/>
              </a:ext>
            </a:extLst>
          </p:cNvPr>
          <p:cNvSpPr>
            <a:spLocks noGrp="1"/>
          </p:cNvSpPr>
          <p:nvPr>
            <p:ph type="sldNum" sz="quarter" idx="12"/>
          </p:nvPr>
        </p:nvSpPr>
        <p:spPr/>
        <p:txBody>
          <a:bodyPr/>
          <a:lstStyle/>
          <a:p>
            <a:fld id="{B3D61434-7BCD-4F8B-A351-80F4B332B737}" type="slidenum">
              <a:rPr lang="en-US" smtClean="0"/>
              <a:t>‹#›</a:t>
            </a:fld>
            <a:endParaRPr lang="en-US"/>
          </a:p>
        </p:txBody>
      </p:sp>
    </p:spTree>
    <p:extLst>
      <p:ext uri="{BB962C8B-B14F-4D97-AF65-F5344CB8AC3E}">
        <p14:creationId xmlns:p14="http://schemas.microsoft.com/office/powerpoint/2010/main" val="2749153758"/>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BD1F-27F3-4464-8641-0FA692AA15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89AC17-AE49-4F36-8E94-3C141DE09D4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AC4E59-4395-48CC-814D-60496AF58ABE}"/>
              </a:ext>
            </a:extLst>
          </p:cNvPr>
          <p:cNvSpPr>
            <a:spLocks noGrp="1"/>
          </p:cNvSpPr>
          <p:nvPr>
            <p:ph type="dt" sz="half" idx="10"/>
          </p:nvPr>
        </p:nvSpPr>
        <p:spPr/>
        <p:txBody>
          <a:bodyPr/>
          <a:lstStyle/>
          <a:p>
            <a:fld id="{0C0EC2BE-47E7-43ED-A7BA-579D1D3C0FDA}" type="datetimeFigureOut">
              <a:rPr lang="en-US" smtClean="0"/>
              <a:t>5/2/2023</a:t>
            </a:fld>
            <a:endParaRPr lang="en-US"/>
          </a:p>
        </p:txBody>
      </p:sp>
      <p:sp>
        <p:nvSpPr>
          <p:cNvPr id="5" name="Footer Placeholder 4">
            <a:extLst>
              <a:ext uri="{FF2B5EF4-FFF2-40B4-BE49-F238E27FC236}">
                <a16:creationId xmlns:a16="http://schemas.microsoft.com/office/drawing/2014/main" id="{8AB15215-82D3-4AE3-980C-977BECEF04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89EBD7-69C4-4F6E-BC79-48CA50DB2838}"/>
              </a:ext>
            </a:extLst>
          </p:cNvPr>
          <p:cNvSpPr>
            <a:spLocks noGrp="1"/>
          </p:cNvSpPr>
          <p:nvPr>
            <p:ph type="sldNum" sz="quarter" idx="12"/>
          </p:nvPr>
        </p:nvSpPr>
        <p:spPr/>
        <p:txBody>
          <a:bodyPr/>
          <a:lstStyle/>
          <a:p>
            <a:fld id="{B3D61434-7BCD-4F8B-A351-80F4B332B737}" type="slidenum">
              <a:rPr lang="en-US" smtClean="0"/>
              <a:t>‹#›</a:t>
            </a:fld>
            <a:endParaRPr lang="en-US"/>
          </a:p>
        </p:txBody>
      </p:sp>
    </p:spTree>
    <p:extLst>
      <p:ext uri="{BB962C8B-B14F-4D97-AF65-F5344CB8AC3E}">
        <p14:creationId xmlns:p14="http://schemas.microsoft.com/office/powerpoint/2010/main" val="3008105958"/>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590863-F2FF-4F57-AE06-191813660426}"/>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06742A-751B-40F5-A5EC-8179F9E8130D}"/>
              </a:ext>
            </a:extLst>
          </p:cNvPr>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296D85-28CF-4A1A-BA1E-D380D75CA0BE}"/>
              </a:ext>
            </a:extLst>
          </p:cNvPr>
          <p:cNvSpPr>
            <a:spLocks noGrp="1"/>
          </p:cNvSpPr>
          <p:nvPr>
            <p:ph type="dt" sz="half" idx="10"/>
          </p:nvPr>
        </p:nvSpPr>
        <p:spPr/>
        <p:txBody>
          <a:bodyPr/>
          <a:lstStyle/>
          <a:p>
            <a:fld id="{0C0EC2BE-47E7-43ED-A7BA-579D1D3C0FDA}" type="datetimeFigureOut">
              <a:rPr lang="en-US" smtClean="0"/>
              <a:t>5/2/2023</a:t>
            </a:fld>
            <a:endParaRPr lang="en-US"/>
          </a:p>
        </p:txBody>
      </p:sp>
      <p:sp>
        <p:nvSpPr>
          <p:cNvPr id="5" name="Footer Placeholder 4">
            <a:extLst>
              <a:ext uri="{FF2B5EF4-FFF2-40B4-BE49-F238E27FC236}">
                <a16:creationId xmlns:a16="http://schemas.microsoft.com/office/drawing/2014/main" id="{4FAF3EAA-9134-4A49-A3CD-0D5E69A12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3CCBFF-AC1A-494D-A5BD-3160BA886D95}"/>
              </a:ext>
            </a:extLst>
          </p:cNvPr>
          <p:cNvSpPr>
            <a:spLocks noGrp="1"/>
          </p:cNvSpPr>
          <p:nvPr>
            <p:ph type="sldNum" sz="quarter" idx="12"/>
          </p:nvPr>
        </p:nvSpPr>
        <p:spPr/>
        <p:txBody>
          <a:bodyPr/>
          <a:lstStyle/>
          <a:p>
            <a:fld id="{B3D61434-7BCD-4F8B-A351-80F4B332B737}" type="slidenum">
              <a:rPr lang="en-US" smtClean="0"/>
              <a:t>‹#›</a:t>
            </a:fld>
            <a:endParaRPr lang="en-US"/>
          </a:p>
        </p:txBody>
      </p:sp>
    </p:spTree>
    <p:extLst>
      <p:ext uri="{BB962C8B-B14F-4D97-AF65-F5344CB8AC3E}">
        <p14:creationId xmlns:p14="http://schemas.microsoft.com/office/powerpoint/2010/main" val="1461117122"/>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1_Cover page">
    <p:spTree>
      <p:nvGrpSpPr>
        <p:cNvPr id="1" name=""/>
        <p:cNvGrpSpPr/>
        <p:nvPr/>
      </p:nvGrpSpPr>
      <p:grpSpPr>
        <a:xfrm>
          <a:off x="0" y="0"/>
          <a:ext cx="0" cy="0"/>
          <a:chOff x="0" y="0"/>
          <a:chExt cx="0" cy="0"/>
        </a:xfrm>
      </p:grpSpPr>
      <p:sp>
        <p:nvSpPr>
          <p:cNvPr id="8" name="Espace réservé du texte 7">
            <a:extLst>
              <a:ext uri="{FF2B5EF4-FFF2-40B4-BE49-F238E27FC236}">
                <a16:creationId xmlns:a16="http://schemas.microsoft.com/office/drawing/2014/main" id="{9146FB1F-1288-0940-9045-C8D45B183C4E}"/>
              </a:ext>
            </a:extLst>
          </p:cNvPr>
          <p:cNvSpPr>
            <a:spLocks noGrp="1"/>
          </p:cNvSpPr>
          <p:nvPr>
            <p:ph type="body" sz="quarter" idx="10" hasCustomPrompt="1"/>
          </p:nvPr>
        </p:nvSpPr>
        <p:spPr>
          <a:xfrm>
            <a:off x="553316" y="498728"/>
            <a:ext cx="3501087" cy="2183154"/>
          </a:xfrm>
          <a:prstGeom prst="rect">
            <a:avLst/>
          </a:prstGeom>
        </p:spPr>
        <p:txBody>
          <a:bodyPr lIns="0" tIns="0" rIns="0" bIns="0"/>
          <a:lstStyle>
            <a:lvl1pPr marL="0" marR="0" indent="0" algn="l" defTabSz="685800" rtl="0" eaLnBrk="1" fontAlgn="auto" latinLnBrk="0" hangingPunct="1">
              <a:lnSpc>
                <a:spcPts val="5250"/>
              </a:lnSpc>
              <a:spcBef>
                <a:spcPct val="20000"/>
              </a:spcBef>
              <a:spcAft>
                <a:spcPts val="0"/>
              </a:spcAft>
              <a:buClrTx/>
              <a:buSzTx/>
              <a:buFont typeface="Arial" pitchFamily="34" charset="0"/>
              <a:buNone/>
              <a:tabLst/>
              <a:defRPr sz="4875"/>
            </a:lvl1pPr>
          </a:lstStyle>
          <a:p>
            <a:pPr lvl="0"/>
            <a:r>
              <a:rPr lang="en-CA" dirty="0"/>
              <a:t>Presentation title</a:t>
            </a:r>
          </a:p>
        </p:txBody>
      </p:sp>
      <p:sp>
        <p:nvSpPr>
          <p:cNvPr id="9" name="Espace réservé du texte 7">
            <a:extLst>
              <a:ext uri="{FF2B5EF4-FFF2-40B4-BE49-F238E27FC236}">
                <a16:creationId xmlns:a16="http://schemas.microsoft.com/office/drawing/2014/main" id="{5CD6B7C3-552A-1644-82F4-B1B9359D14C0}"/>
              </a:ext>
            </a:extLst>
          </p:cNvPr>
          <p:cNvSpPr>
            <a:spLocks noGrp="1"/>
          </p:cNvSpPr>
          <p:nvPr>
            <p:ph type="body" sz="quarter" idx="14" hasCustomPrompt="1"/>
          </p:nvPr>
        </p:nvSpPr>
        <p:spPr>
          <a:xfrm>
            <a:off x="575072" y="3130354"/>
            <a:ext cx="3524033" cy="573953"/>
          </a:xfrm>
          <a:prstGeom prst="rect">
            <a:avLst/>
          </a:prstGeom>
        </p:spPr>
        <p:txBody>
          <a:bodyPr lIns="0" tIns="0" rIns="0" bIns="0" anchor="b"/>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1650" b="0"/>
            </a:lvl1pPr>
          </a:lstStyle>
          <a:p>
            <a:pPr lvl="0"/>
            <a:r>
              <a:rPr lang="en-CA" dirty="0"/>
              <a:t>Name, role</a:t>
            </a:r>
            <a:br>
              <a:rPr lang="en-CA" dirty="0"/>
            </a:br>
            <a:r>
              <a:rPr lang="en-CA" dirty="0"/>
              <a:t>Date</a:t>
            </a:r>
          </a:p>
        </p:txBody>
      </p:sp>
      <p:sp>
        <p:nvSpPr>
          <p:cNvPr id="12" name="Picture Placeholder 2"/>
          <p:cNvSpPr>
            <a:spLocks noGrp="1"/>
          </p:cNvSpPr>
          <p:nvPr>
            <p:ph type="pic" sz="quarter" idx="16"/>
          </p:nvPr>
        </p:nvSpPr>
        <p:spPr>
          <a:xfrm>
            <a:off x="4606529" y="583406"/>
            <a:ext cx="3981450" cy="3971925"/>
          </a:xfrm>
          <a:prstGeom prst="rect">
            <a:avLst/>
          </a:prstGeom>
        </p:spPr>
        <p:txBody>
          <a:bodyPr/>
          <a:lstStyle>
            <a:lvl1pPr marL="0" indent="0">
              <a:buNone/>
              <a:defRPr/>
            </a:lvl1pPr>
          </a:lstStyle>
          <a:p>
            <a:r>
              <a:rPr lang="en-US"/>
              <a:t>Click icon to add picture</a:t>
            </a:r>
            <a:endParaRPr lang="en-GB"/>
          </a:p>
        </p:txBody>
      </p:sp>
    </p:spTree>
    <p:extLst>
      <p:ext uri="{BB962C8B-B14F-4D97-AF65-F5344CB8AC3E}">
        <p14:creationId xmlns:p14="http://schemas.microsoft.com/office/powerpoint/2010/main" val="4061014832"/>
      </p:ext>
    </p:extLst>
  </p:cSld>
  <p:clrMapOvr>
    <a:masterClrMapping/>
  </p:clrMapOvr>
  <p:transition spd="med">
    <p:fade/>
  </p:transition>
  <p:extLst>
    <p:ext uri="{DCECCB84-F9BA-43D5-87BE-67443E8EF086}">
      <p15:sldGuideLst xmlns:p15="http://schemas.microsoft.com/office/powerpoint/2012/main">
        <p15:guide id="3" pos="575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Graphic device and small text">
    <p:spTree>
      <p:nvGrpSpPr>
        <p:cNvPr id="1" name=""/>
        <p:cNvGrpSpPr/>
        <p:nvPr/>
      </p:nvGrpSpPr>
      <p:grpSpPr>
        <a:xfrm>
          <a:off x="0" y="0"/>
          <a:ext cx="0" cy="0"/>
          <a:chOff x="0" y="0"/>
          <a:chExt cx="0" cy="0"/>
        </a:xfrm>
      </p:grpSpPr>
      <p:sp>
        <p:nvSpPr>
          <p:cNvPr id="9" name="Rectangle 8"/>
          <p:cNvSpPr/>
          <p:nvPr userDrawn="1"/>
        </p:nvSpPr>
        <p:spPr bwMode="gray">
          <a:xfrm>
            <a:off x="347030" y="4868577"/>
            <a:ext cx="7290810" cy="162018"/>
          </a:xfrm>
          <a:prstGeom prst="rect">
            <a:avLst/>
          </a:prstGeom>
          <a:solidFill>
            <a:schemeClr val="bg1"/>
          </a:solidFill>
          <a:ln w="9525" algn="ctr">
            <a:noFill/>
            <a:miter lim="800000"/>
            <a:headEnd/>
            <a:tailEnd/>
          </a:ln>
          <a:effectLst/>
        </p:spPr>
        <p:txBody>
          <a:bodyPr lIns="47625" tIns="0" rIns="48600" bIns="0" rtlCol="0" anchor="ctr">
            <a:noAutofit/>
          </a:bodyPr>
          <a:lstStyle/>
          <a:p>
            <a:pPr algn="ctr">
              <a:spcBef>
                <a:spcPct val="0"/>
              </a:spcBef>
              <a:buClrTx/>
              <a:buSzPct val="90000"/>
            </a:pPr>
            <a:endParaRPr lang="en-CA" sz="1200" b="1" dirty="0">
              <a:solidFill>
                <a:schemeClr val="bg1"/>
              </a:solidFill>
              <a:cs typeface="Arial" pitchFamily="34" charset="0"/>
            </a:endParaRPr>
          </a:p>
        </p:txBody>
      </p:sp>
      <p:sp>
        <p:nvSpPr>
          <p:cNvPr id="7" name="Slide Number Placeholder 5">
            <a:extLst>
              <a:ext uri="{FF2B5EF4-FFF2-40B4-BE49-F238E27FC236}">
                <a16:creationId xmlns:a16="http://schemas.microsoft.com/office/drawing/2014/main" id="{C474D8A0-16FB-2542-B1F3-7CA2D1291518}"/>
              </a:ext>
            </a:extLst>
          </p:cNvPr>
          <p:cNvSpPr>
            <a:spLocks noGrp="1"/>
          </p:cNvSpPr>
          <p:nvPr>
            <p:ph type="sldNum" sz="quarter" idx="4"/>
          </p:nvPr>
        </p:nvSpPr>
        <p:spPr>
          <a:xfrm>
            <a:off x="8372276" y="4698231"/>
            <a:ext cx="196245" cy="126900"/>
          </a:xfrm>
          <a:prstGeom prst="rect">
            <a:avLst/>
          </a:prstGeom>
        </p:spPr>
        <p:txBody>
          <a:bodyPr wrap="square" lIns="0" tIns="0" rIns="0" bIns="0" anchor="ctr" anchorCtr="0">
            <a:noAutofit/>
          </a:bodyPr>
          <a:lstStyle>
            <a:lvl1pPr algn="r">
              <a:defRPr lang="en-GB" sz="750" kern="1200" noProof="0" dirty="0" smtClean="0">
                <a:solidFill>
                  <a:schemeClr val="tx1"/>
                </a:solidFill>
                <a:latin typeface="+mn-lt"/>
                <a:ea typeface="+mn-ea"/>
                <a:cs typeface="Arial" pitchFamily="34" charset="0"/>
              </a:defRPr>
            </a:lvl1pPr>
          </a:lstStyle>
          <a:p>
            <a:fld id="{525A3C56-E491-49B2-93F3-63532DF516BC}" type="slidenum">
              <a:rPr lang="en-CA" smtClean="0"/>
              <a:pPr/>
              <a:t>‹#›</a:t>
            </a:fld>
            <a:endParaRPr lang="en-CA" dirty="0"/>
          </a:p>
        </p:txBody>
      </p:sp>
      <p:sp>
        <p:nvSpPr>
          <p:cNvPr id="12" name="Titre 1">
            <a:extLst>
              <a:ext uri="{FF2B5EF4-FFF2-40B4-BE49-F238E27FC236}">
                <a16:creationId xmlns:a16="http://schemas.microsoft.com/office/drawing/2014/main" id="{4B0EAFBC-1A30-3845-B3FB-9DDCB8086A8B}"/>
              </a:ext>
            </a:extLst>
          </p:cNvPr>
          <p:cNvSpPr>
            <a:spLocks noGrp="1"/>
          </p:cNvSpPr>
          <p:nvPr>
            <p:ph type="title" hasCustomPrompt="1"/>
          </p:nvPr>
        </p:nvSpPr>
        <p:spPr>
          <a:xfrm>
            <a:off x="574303" y="512435"/>
            <a:ext cx="4581299" cy="398323"/>
          </a:xfrm>
        </p:spPr>
        <p:txBody>
          <a:bodyPr>
            <a:noAutofit/>
          </a:bodyPr>
          <a:lstStyle>
            <a:lvl1pPr>
              <a:defRPr sz="2100">
                <a:solidFill>
                  <a:schemeClr val="tx1"/>
                </a:solidFill>
              </a:defRPr>
            </a:lvl1pPr>
          </a:lstStyle>
          <a:p>
            <a:r>
              <a:rPr lang="en-CA" dirty="0"/>
              <a:t>Title</a:t>
            </a:r>
          </a:p>
        </p:txBody>
      </p:sp>
      <p:sp>
        <p:nvSpPr>
          <p:cNvPr id="13" name="Content Placeholder 20">
            <a:extLst>
              <a:ext uri="{FF2B5EF4-FFF2-40B4-BE49-F238E27FC236}">
                <a16:creationId xmlns:a16="http://schemas.microsoft.com/office/drawing/2014/main" id="{724BBC96-0D1F-2C4D-B3B5-A7EE6A8D87D1}"/>
              </a:ext>
            </a:extLst>
          </p:cNvPr>
          <p:cNvSpPr>
            <a:spLocks noGrp="1"/>
          </p:cNvSpPr>
          <p:nvPr>
            <p:ph sz="quarter" idx="18"/>
          </p:nvPr>
        </p:nvSpPr>
        <p:spPr>
          <a:xfrm>
            <a:off x="575073" y="1278083"/>
            <a:ext cx="4580530" cy="3092440"/>
          </a:xfrm>
          <a:prstGeom prst="rect">
            <a:avLst/>
          </a:prstGeom>
        </p:spPr>
        <p:txBody>
          <a:bodyPr lIns="0" tIns="0" rIns="0" bIns="0">
            <a:noAutofit/>
          </a:bodyPr>
          <a:lstStyle>
            <a:lvl1pPr marL="0" indent="0">
              <a:spcBef>
                <a:spcPts val="0"/>
              </a:spcBef>
              <a:buClrTx/>
              <a:buSzPct val="100000"/>
              <a:buFont typeface="Arial" panose="020B0604020202020204" pitchFamily="34" charset="0"/>
              <a:buNone/>
              <a:defRPr sz="1500">
                <a:solidFill>
                  <a:schemeClr val="tx1"/>
                </a:solidFill>
                <a:latin typeface="Arial" pitchFamily="34" charset="0"/>
              </a:defRPr>
            </a:lvl1pPr>
            <a:lvl2pPr marL="197644" indent="-197644">
              <a:spcBef>
                <a:spcPts val="375"/>
              </a:spcBef>
              <a:buClrTx/>
              <a:buSzPct val="100000"/>
              <a:buFont typeface="Arial" pitchFamily="34" charset="0"/>
              <a:buChar char="•"/>
              <a:defRPr sz="1500" baseline="0">
                <a:solidFill>
                  <a:schemeClr val="tx1"/>
                </a:solidFill>
                <a:latin typeface="Arial" pitchFamily="34" charset="0"/>
              </a:defRPr>
            </a:lvl2pPr>
            <a:lvl3pPr marL="402431" indent="-204788">
              <a:spcBef>
                <a:spcPts val="375"/>
              </a:spcBef>
              <a:buClrTx/>
              <a:buSzPct val="100000"/>
              <a:buFont typeface="Calibri" panose="020F0502020204030204" pitchFamily="34" charset="0"/>
              <a:buChar char="–"/>
              <a:defRPr sz="1350">
                <a:solidFill>
                  <a:schemeClr val="tx1"/>
                </a:solidFill>
                <a:latin typeface="Arial" pitchFamily="34" charset="0"/>
              </a:defRPr>
            </a:lvl3pPr>
            <a:lvl4pPr marL="608410" indent="-209550">
              <a:spcBef>
                <a:spcPts val="375"/>
              </a:spcBef>
              <a:buClrTx/>
              <a:buSzPct val="100000"/>
              <a:buFont typeface="Wingdings" panose="05000000000000000000" pitchFamily="2" charset="2"/>
              <a:buChar char="§"/>
              <a:defRPr sz="1200">
                <a:solidFill>
                  <a:schemeClr val="tx1"/>
                </a:solidFill>
                <a:latin typeface="Arial" pitchFamily="34" charset="0"/>
              </a:defRPr>
            </a:lvl4pPr>
            <a:lvl5pPr marL="806054" indent="-197644">
              <a:spcBef>
                <a:spcPts val="375"/>
              </a:spcBef>
              <a:buClrTx/>
              <a:buSzPct val="100000"/>
              <a:buFont typeface="Courier New" panose="02070309020205020404" pitchFamily="49" charset="0"/>
              <a:buChar char="o"/>
              <a:defRPr sz="1050">
                <a:solidFill>
                  <a:schemeClr val="tx1"/>
                </a:solidFill>
                <a:latin typeface="Arial" pitchFamily="34" charset="0"/>
              </a:defRPr>
            </a:lvl5pPr>
            <a:lvl6pPr marL="852488" indent="-161925">
              <a:spcBef>
                <a:spcPts val="375"/>
              </a:spcBef>
              <a:buClr>
                <a:schemeClr val="accent1"/>
              </a:buClr>
              <a:buFont typeface="Verdana" pitchFamily="34" charset="0"/>
              <a:buChar char="•"/>
              <a:defRPr sz="1050" baseline="0">
                <a:solidFill>
                  <a:schemeClr val="tx1"/>
                </a:solidFill>
              </a:defRPr>
            </a:lvl6pPr>
            <a:lvl7pPr marL="1007269" indent="-171450">
              <a:spcBef>
                <a:spcPts val="375"/>
              </a:spcBef>
              <a:buClr>
                <a:schemeClr val="tx1">
                  <a:lumMod val="60000"/>
                  <a:lumOff val="40000"/>
                </a:schemeClr>
              </a:buClr>
              <a:buFont typeface="Verdana" pitchFamily="34" charset="0"/>
              <a:buChar char="•"/>
              <a:defRPr sz="1050" baseline="0">
                <a:solidFill>
                  <a:schemeClr val="tx1"/>
                </a:solidFill>
              </a:defRPr>
            </a:lvl7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0451443"/>
      </p:ext>
    </p:extLst>
  </p:cSld>
  <p:clrMapOvr>
    <a:masterClrMapping/>
  </p:clrMapOvr>
  <p:transition spd="med">
    <p:fade/>
  </p:transition>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0294" y="708880"/>
            <a:ext cx="6533664" cy="725349"/>
          </a:xfrm>
        </p:spPr>
        <p:txBody>
          <a:bodyPr>
            <a:normAutofit/>
          </a:bodyPr>
          <a:lstStyle>
            <a:lvl1pPr algn="l">
              <a:defRPr sz="3600">
                <a:solidFill>
                  <a:schemeClr val="tx2">
                    <a:lumMod val="20000"/>
                    <a:lumOff val="8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131142" y="1482212"/>
            <a:ext cx="6555658" cy="3287399"/>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2190" y="330638"/>
            <a:ext cx="8093365" cy="763525"/>
          </a:xfrm>
        </p:spPr>
        <p:txBody>
          <a:bodyPr>
            <a:normAutofit/>
          </a:bodyPr>
          <a:lstStyle>
            <a:lvl1pPr algn="r">
              <a:defRPr sz="3600" baseline="0">
                <a:solidFill>
                  <a:schemeClr val="tx2">
                    <a:lumMod val="20000"/>
                    <a:lumOff val="8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11271"/>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083668"/>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11271"/>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083668"/>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5/2/2023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7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spd="med">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69CB8F-3661-4E2D-B66D-0545F730037D}"/>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1B60A2-324C-4AA5-81A2-529B317087BF}"/>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4FD5D6-990B-4889-8AD3-4A3130D1C792}"/>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0C0EC2BE-47E7-43ED-A7BA-579D1D3C0FDA}" type="datetimeFigureOut">
              <a:rPr lang="en-US" smtClean="0"/>
              <a:t>5/2/2023</a:t>
            </a:fld>
            <a:endParaRPr lang="en-US"/>
          </a:p>
        </p:txBody>
      </p:sp>
      <p:sp>
        <p:nvSpPr>
          <p:cNvPr id="5" name="Footer Placeholder 4">
            <a:extLst>
              <a:ext uri="{FF2B5EF4-FFF2-40B4-BE49-F238E27FC236}">
                <a16:creationId xmlns:a16="http://schemas.microsoft.com/office/drawing/2014/main" id="{A6C232B3-4D50-4884-A2F1-C587F3472A6B}"/>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B752D6-9299-4BE1-B3CC-FE789DAF6136}"/>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3D61434-7BCD-4F8B-A351-80F4B332B737}" type="slidenum">
              <a:rPr lang="en-US" smtClean="0"/>
              <a:t>‹#›</a:t>
            </a:fld>
            <a:endParaRPr lang="en-US"/>
          </a:p>
        </p:txBody>
      </p:sp>
    </p:spTree>
    <p:extLst>
      <p:ext uri="{BB962C8B-B14F-4D97-AF65-F5344CB8AC3E}">
        <p14:creationId xmlns:p14="http://schemas.microsoft.com/office/powerpoint/2010/main" val="4161350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fade/>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F26C308-9DBA-D10A-4209-7A80E068AEDE}"/>
              </a:ext>
            </a:extLst>
          </p:cNvPr>
          <p:cNvSpPr txBox="1"/>
          <p:nvPr/>
        </p:nvSpPr>
        <p:spPr>
          <a:xfrm>
            <a:off x="852297" y="376515"/>
            <a:ext cx="3992787" cy="123222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000" b="1" kern="1200" dirty="0">
                <a:latin typeface="+mj-lt"/>
                <a:ea typeface="+mj-ea"/>
                <a:cs typeface="+mj-cs"/>
              </a:rPr>
              <a:t>AdmitSure</a:t>
            </a:r>
            <a:endParaRPr lang="en-US" sz="4000" b="1" kern="1200">
              <a:latin typeface="+mj-lt"/>
              <a:ea typeface="+mj-ea"/>
              <a:cs typeface="Calibri"/>
            </a:endParaRPr>
          </a:p>
        </p:txBody>
      </p:sp>
      <p:sp>
        <p:nvSpPr>
          <p:cNvPr id="9" name="TextBox 8">
            <a:extLst>
              <a:ext uri="{FF2B5EF4-FFF2-40B4-BE49-F238E27FC236}">
                <a16:creationId xmlns:a16="http://schemas.microsoft.com/office/drawing/2014/main" id="{A917D6EC-2733-9617-BDCC-748F998FE8D0}"/>
              </a:ext>
            </a:extLst>
          </p:cNvPr>
          <p:cNvSpPr txBox="1"/>
          <p:nvPr/>
        </p:nvSpPr>
        <p:spPr>
          <a:xfrm>
            <a:off x="847909" y="1804420"/>
            <a:ext cx="3997175" cy="67802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77500" lnSpcReduction="20000"/>
          </a:bodyPr>
          <a:lstStyle/>
          <a:p>
            <a:r>
              <a:rPr lang="en-US" sz="2000" dirty="0">
                <a:cs typeface="Calibri"/>
              </a:rPr>
              <a:t>An admit transfer discharge application for HealthSure Hospitals</a:t>
            </a:r>
          </a:p>
          <a:p>
            <a:pPr>
              <a:lnSpc>
                <a:spcPct val="90000"/>
              </a:lnSpc>
              <a:spcAft>
                <a:spcPts val="600"/>
              </a:spcAft>
            </a:pPr>
            <a:endParaRPr lang="en-US" sz="2000" dirty="0">
              <a:cs typeface="Calibri"/>
            </a:endParaRPr>
          </a:p>
        </p:txBody>
      </p:sp>
      <p:sp>
        <p:nvSpPr>
          <p:cNvPr id="50" name="Rectangle 4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3"/>
            <a:ext cx="3069391" cy="5143499"/>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4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1"/>
            <a:ext cx="3069391" cy="4800276"/>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16"/>
            <a:ext cx="3051501" cy="4800291"/>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7"/>
            <a:ext cx="2708601" cy="51434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10" descr="Logo, company name&#10;&#10;Description automatically generated">
            <a:extLst>
              <a:ext uri="{FF2B5EF4-FFF2-40B4-BE49-F238E27FC236}">
                <a16:creationId xmlns:a16="http://schemas.microsoft.com/office/drawing/2014/main" id="{999AE531-5DD2-E20D-6BB1-FDDF3C530949}"/>
              </a:ext>
            </a:extLst>
          </p:cNvPr>
          <p:cNvPicPr>
            <a:picLocks noChangeAspect="1"/>
          </p:cNvPicPr>
          <p:nvPr/>
        </p:nvPicPr>
        <p:blipFill>
          <a:blip r:embed="rId2"/>
          <a:stretch>
            <a:fillRect/>
          </a:stretch>
        </p:blipFill>
        <p:spPr>
          <a:xfrm>
            <a:off x="5673597" y="1947497"/>
            <a:ext cx="2685794" cy="1240075"/>
          </a:xfrm>
          <a:prstGeom prst="rect">
            <a:avLst/>
          </a:prstGeom>
        </p:spPr>
      </p:pic>
      <p:sp>
        <p:nvSpPr>
          <p:cNvPr id="11" name="TextBox 10">
            <a:extLst>
              <a:ext uri="{FF2B5EF4-FFF2-40B4-BE49-F238E27FC236}">
                <a16:creationId xmlns:a16="http://schemas.microsoft.com/office/drawing/2014/main" id="{2EA3692F-7447-B3FD-A15D-F9151C682732}"/>
              </a:ext>
            </a:extLst>
          </p:cNvPr>
          <p:cNvSpPr txBox="1"/>
          <p:nvPr/>
        </p:nvSpPr>
        <p:spPr>
          <a:xfrm>
            <a:off x="849702" y="3982169"/>
            <a:ext cx="420969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By Aditya Pavan Gollapudi</a:t>
            </a:r>
            <a:endParaRPr lang="en-US" sz="2400" b="1">
              <a:cs typeface="Calibri"/>
            </a:endParaRPr>
          </a:p>
        </p:txBody>
      </p:sp>
    </p:spTree>
    <p:extLst>
      <p:ext uri="{BB962C8B-B14F-4D97-AF65-F5344CB8AC3E}">
        <p14:creationId xmlns:p14="http://schemas.microsoft.com/office/powerpoint/2010/main" val="36392037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5D206B-53E8-B22C-A7F5-7F2E4B093A8D}"/>
              </a:ext>
            </a:extLst>
          </p:cNvPr>
          <p:cNvSpPr txBox="1"/>
          <p:nvPr/>
        </p:nvSpPr>
        <p:spPr>
          <a:xfrm>
            <a:off x="461513" y="1653036"/>
            <a:ext cx="5287992" cy="67341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sz="2000" b="1" dirty="0">
                <a:latin typeface="Verdana"/>
                <a:cs typeface="Segoe UI"/>
              </a:rPr>
              <a:t>Future Considerations</a:t>
            </a:r>
            <a:endParaRPr lang="en-CA" sz="2000" dirty="0">
              <a:latin typeface="Verdana"/>
              <a:cs typeface="Segoe UI"/>
            </a:endParaRPr>
          </a:p>
          <a:p>
            <a:endParaRPr lang="en-CA" dirty="0">
              <a:latin typeface="Verdana"/>
              <a:ea typeface="Verdana"/>
              <a:cs typeface="Segoe UI"/>
            </a:endParaRPr>
          </a:p>
          <a:p>
            <a:endParaRPr lang="en-CA" sz="2000" dirty="0">
              <a:latin typeface="Verdana"/>
              <a:ea typeface="Verdana"/>
              <a:cs typeface="Segoe UI"/>
            </a:endParaRPr>
          </a:p>
          <a:p>
            <a:pPr marL="342900" indent="-342900">
              <a:lnSpc>
                <a:spcPct val="90000"/>
              </a:lnSpc>
              <a:buFont typeface="Arial,Sans-Serif"/>
              <a:buChar char="•"/>
            </a:pPr>
            <a:r>
              <a:rPr lang="en-CA" sz="1400" dirty="0">
                <a:latin typeface="Verdana"/>
                <a:ea typeface="Verdana"/>
                <a:cs typeface="Segoe UI"/>
              </a:rPr>
              <a:t>Add download option for all forms</a:t>
            </a:r>
            <a:endParaRPr lang="en-US" sz="1400" dirty="0">
              <a:latin typeface="Verdana"/>
              <a:ea typeface="Verdana"/>
              <a:cs typeface="Segoe UI"/>
            </a:endParaRPr>
          </a:p>
          <a:p>
            <a:pPr>
              <a:lnSpc>
                <a:spcPct val="90000"/>
              </a:lnSpc>
            </a:pPr>
            <a:endParaRPr lang="en-CA" sz="1400" dirty="0">
              <a:latin typeface="Verdana"/>
              <a:ea typeface="Verdana"/>
              <a:cs typeface="Segoe UI"/>
            </a:endParaRPr>
          </a:p>
          <a:p>
            <a:pPr marL="342900" indent="-342900">
              <a:lnSpc>
                <a:spcPct val="90000"/>
              </a:lnSpc>
              <a:buFont typeface="Arial,Sans-Serif"/>
              <a:buChar char="•"/>
            </a:pPr>
            <a:r>
              <a:rPr lang="en-CA" sz="1400" dirty="0">
                <a:latin typeface="Verdana"/>
                <a:ea typeface="Verdana"/>
                <a:cs typeface="Segoe UI"/>
              </a:rPr>
              <a:t>Add notifications for both app and to user mailbox</a:t>
            </a:r>
            <a:endParaRPr lang="en-US" sz="1400">
              <a:latin typeface="Verdana"/>
              <a:ea typeface="Verdana"/>
              <a:cs typeface="Segoe UI"/>
            </a:endParaRPr>
          </a:p>
          <a:p>
            <a:pPr marL="342900" indent="-342900">
              <a:lnSpc>
                <a:spcPct val="90000"/>
              </a:lnSpc>
              <a:buFont typeface="Arial,Sans-Serif"/>
              <a:buChar char="•"/>
            </a:pPr>
            <a:endParaRPr lang="en-CA" sz="1400" dirty="0">
              <a:latin typeface="Verdana"/>
              <a:ea typeface="Verdana"/>
              <a:cs typeface="Segoe UI"/>
            </a:endParaRPr>
          </a:p>
          <a:p>
            <a:pPr marL="342900" indent="-342900">
              <a:lnSpc>
                <a:spcPct val="90000"/>
              </a:lnSpc>
              <a:buFont typeface="Arial,Sans-Serif"/>
              <a:buChar char="•"/>
            </a:pPr>
            <a:r>
              <a:rPr lang="en-CA" sz="1400" dirty="0">
                <a:latin typeface="Verdana"/>
                <a:ea typeface="Verdana"/>
                <a:cs typeface="Segoe UI"/>
              </a:rPr>
              <a:t>Add a virtual assistant to help and guide the users</a:t>
            </a:r>
            <a:endParaRPr lang="en-US" sz="1400">
              <a:latin typeface="Verdana"/>
              <a:ea typeface="Verdana"/>
              <a:cs typeface="Segoe UI"/>
            </a:endParaRPr>
          </a:p>
          <a:p>
            <a:pPr>
              <a:lnSpc>
                <a:spcPct val="90000"/>
              </a:lnSpc>
            </a:pPr>
            <a:endParaRPr lang="en-CA" sz="1400" dirty="0">
              <a:latin typeface="Verdana"/>
              <a:ea typeface="Verdana"/>
              <a:cs typeface="Segoe UI"/>
            </a:endParaRPr>
          </a:p>
          <a:p>
            <a:pPr marL="342900" indent="-342900">
              <a:lnSpc>
                <a:spcPct val="90000"/>
              </a:lnSpc>
              <a:buFont typeface="Arial,Sans-Serif"/>
              <a:buChar char="•"/>
            </a:pPr>
            <a:r>
              <a:rPr lang="en-CA" sz="1400" dirty="0">
                <a:latin typeface="Verdana"/>
                <a:ea typeface="Verdana"/>
                <a:cs typeface="Segoe UI"/>
              </a:rPr>
              <a:t>Add easy Login with Google  </a:t>
            </a:r>
            <a:endParaRPr lang="en-US" sz="1400">
              <a:latin typeface="Verdana"/>
              <a:ea typeface="Verdana"/>
              <a:cs typeface="Segoe UI"/>
            </a:endParaRPr>
          </a:p>
          <a:p>
            <a:pPr marL="342900" indent="-342900">
              <a:lnSpc>
                <a:spcPct val="90000"/>
              </a:lnSpc>
              <a:buFont typeface="Arial,Sans-Serif"/>
              <a:buChar char="•"/>
            </a:pPr>
            <a:endParaRPr lang="en-CA" sz="1400" dirty="0">
              <a:latin typeface="Verdana"/>
              <a:ea typeface="Verdana"/>
              <a:cs typeface="Segoe UI"/>
            </a:endParaRPr>
          </a:p>
          <a:p>
            <a:pPr marL="342900" indent="-342900">
              <a:lnSpc>
                <a:spcPct val="90000"/>
              </a:lnSpc>
              <a:buFont typeface="Arial,Sans-Serif"/>
              <a:buChar char="•"/>
            </a:pPr>
            <a:r>
              <a:rPr lang="en-CA" sz="1400" dirty="0">
                <a:latin typeface="Verdana"/>
                <a:ea typeface="Verdana"/>
                <a:cs typeface="Segoe UI"/>
              </a:rPr>
              <a:t>Code Improvement </a:t>
            </a:r>
            <a:endParaRPr lang="en-US" sz="1400">
              <a:latin typeface="Verdana"/>
              <a:ea typeface="Verdana"/>
              <a:cs typeface="Segoe UI"/>
            </a:endParaRPr>
          </a:p>
          <a:p>
            <a:pPr marL="342900" indent="-342900">
              <a:lnSpc>
                <a:spcPct val="90000"/>
              </a:lnSpc>
              <a:buFont typeface="Arial,Sans-Serif"/>
              <a:buChar char="•"/>
            </a:pPr>
            <a:endParaRPr lang="en-CA" sz="2000" dirty="0">
              <a:latin typeface="Arial"/>
              <a:ea typeface="Verdana"/>
              <a:cs typeface="Arial"/>
            </a:endParaRPr>
          </a:p>
          <a:p>
            <a:pPr marL="342900" indent="-342900">
              <a:lnSpc>
                <a:spcPct val="90000"/>
              </a:lnSpc>
              <a:buFont typeface="Arial,Sans-Serif"/>
              <a:buChar char="•"/>
            </a:pPr>
            <a:endParaRPr lang="en-CA" sz="2000" dirty="0">
              <a:latin typeface="Arial"/>
              <a:ea typeface="Verdana"/>
              <a:cs typeface="Arial"/>
            </a:endParaRPr>
          </a:p>
          <a:p>
            <a:pPr marL="342900" indent="-342900">
              <a:lnSpc>
                <a:spcPct val="90000"/>
              </a:lnSpc>
              <a:buFont typeface="Arial,Sans-Serif"/>
              <a:buChar char="•"/>
            </a:pPr>
            <a:endParaRPr lang="en-US" sz="2000" dirty="0">
              <a:latin typeface="Arial"/>
              <a:ea typeface="Verdana"/>
              <a:cs typeface="Arial"/>
            </a:endParaRPr>
          </a:p>
          <a:p>
            <a:pPr marL="342900" indent="-342900">
              <a:lnSpc>
                <a:spcPct val="90000"/>
              </a:lnSpc>
              <a:buFont typeface="Arial,Sans-Serif"/>
              <a:buChar char="•"/>
            </a:pPr>
            <a:endParaRPr lang="en-CA" dirty="0">
              <a:latin typeface="Verdana"/>
              <a:ea typeface="Verdana"/>
              <a:cs typeface="Segoe UI"/>
            </a:endParaRPr>
          </a:p>
          <a:p>
            <a:endParaRPr lang="en-CA" sz="1600" dirty="0">
              <a:latin typeface="Verdana"/>
              <a:ea typeface="Verdana"/>
              <a:cs typeface="Segoe UI"/>
            </a:endParaRPr>
          </a:p>
          <a:p>
            <a:endParaRPr lang="en-CA" dirty="0">
              <a:latin typeface="Verdana"/>
              <a:ea typeface="Verdana"/>
              <a:cs typeface="Segoe UI"/>
            </a:endParaRPr>
          </a:p>
          <a:p>
            <a:endParaRPr lang="en-CA" dirty="0">
              <a:latin typeface="Verdana"/>
              <a:ea typeface="Verdana"/>
              <a:cs typeface="Segoe UI"/>
            </a:endParaRPr>
          </a:p>
          <a:p>
            <a:endParaRPr lang="en-CA" dirty="0">
              <a:latin typeface="Verdana"/>
              <a:ea typeface="Verdana"/>
              <a:cs typeface="Segoe UI"/>
            </a:endParaRPr>
          </a:p>
          <a:p>
            <a:endParaRPr lang="en-CA" dirty="0">
              <a:latin typeface="Verdana"/>
              <a:ea typeface="Verdana"/>
              <a:cs typeface="Segoe UI"/>
            </a:endParaRPr>
          </a:p>
          <a:p>
            <a:endParaRPr lang="en-US" dirty="0">
              <a:latin typeface="Verdana"/>
              <a:ea typeface="Verdana"/>
              <a:cs typeface="Segoe UI"/>
            </a:endParaRPr>
          </a:p>
          <a:p>
            <a:endParaRPr lang="en-CA" sz="2000" dirty="0">
              <a:latin typeface="Verdana"/>
              <a:ea typeface="Verdana"/>
              <a:cs typeface="Segoe UI"/>
            </a:endParaRPr>
          </a:p>
          <a:p>
            <a:r>
              <a:rPr lang="en-CA" sz="2000" dirty="0">
                <a:latin typeface="Verdana"/>
                <a:cs typeface="Segoe UI"/>
              </a:rPr>
              <a:t>​</a:t>
            </a:r>
          </a:p>
          <a:p>
            <a:r>
              <a:rPr lang="en-CA" sz="1600" dirty="0">
                <a:latin typeface="Verdana"/>
                <a:cs typeface="Segoe UI"/>
              </a:rPr>
              <a:t>​</a:t>
            </a:r>
          </a:p>
          <a:p>
            <a:r>
              <a:rPr lang="en-CA" sz="2000" dirty="0">
                <a:latin typeface="Verdana"/>
                <a:cs typeface="Segoe UI"/>
              </a:rPr>
              <a:t>​</a:t>
            </a:r>
          </a:p>
        </p:txBody>
      </p:sp>
      <p:pic>
        <p:nvPicPr>
          <p:cNvPr id="5" name="Picture 5" descr="A picture containing text, monitor, electronics, screen&#10;&#10;Description automatically generated">
            <a:extLst>
              <a:ext uri="{FF2B5EF4-FFF2-40B4-BE49-F238E27FC236}">
                <a16:creationId xmlns:a16="http://schemas.microsoft.com/office/drawing/2014/main" id="{1D42BE90-764A-ACC9-DF68-BC4A15D958F5}"/>
              </a:ext>
            </a:extLst>
          </p:cNvPr>
          <p:cNvPicPr>
            <a:picLocks noChangeAspect="1"/>
          </p:cNvPicPr>
          <p:nvPr/>
        </p:nvPicPr>
        <p:blipFill>
          <a:blip r:embed="rId2"/>
          <a:stretch>
            <a:fillRect/>
          </a:stretch>
        </p:blipFill>
        <p:spPr>
          <a:xfrm>
            <a:off x="5745192" y="2772387"/>
            <a:ext cx="3347049" cy="2369963"/>
          </a:xfrm>
          <a:prstGeom prst="rect">
            <a:avLst/>
          </a:prstGeom>
        </p:spPr>
      </p:pic>
    </p:spTree>
    <p:extLst>
      <p:ext uri="{BB962C8B-B14F-4D97-AF65-F5344CB8AC3E}">
        <p14:creationId xmlns:p14="http://schemas.microsoft.com/office/powerpoint/2010/main" val="2876437070"/>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Playbook">
            <a:extLst>
              <a:ext uri="{FF2B5EF4-FFF2-40B4-BE49-F238E27FC236}">
                <a16:creationId xmlns:a16="http://schemas.microsoft.com/office/drawing/2014/main" id="{DED0225F-933C-D07A-5BB3-7C51466D77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41185" y="3475052"/>
            <a:ext cx="1488103" cy="1488103"/>
          </a:xfrm>
          <a:prstGeom prst="rect">
            <a:avLst/>
          </a:prstGeom>
        </p:spPr>
      </p:pic>
      <p:sp>
        <p:nvSpPr>
          <p:cNvPr id="3" name="TextBox 2">
            <a:extLst>
              <a:ext uri="{FF2B5EF4-FFF2-40B4-BE49-F238E27FC236}">
                <a16:creationId xmlns:a16="http://schemas.microsoft.com/office/drawing/2014/main" id="{9FCCC004-9224-B34A-1162-218244EDAD5B}"/>
              </a:ext>
            </a:extLst>
          </p:cNvPr>
          <p:cNvSpPr txBox="1"/>
          <p:nvPr/>
        </p:nvSpPr>
        <p:spPr>
          <a:xfrm>
            <a:off x="321334" y="1286414"/>
            <a:ext cx="5126248" cy="32008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CA" dirty="0">
              <a:latin typeface="Arial"/>
              <a:cs typeface="Arial"/>
            </a:endParaRPr>
          </a:p>
          <a:p>
            <a:r>
              <a:rPr lang="en-CA" sz="2000" b="1" dirty="0">
                <a:latin typeface="Verdana"/>
                <a:ea typeface="Verdana"/>
                <a:cs typeface="Arial"/>
              </a:rPr>
              <a:t>Challenges Faced</a:t>
            </a:r>
            <a:endParaRPr lang="en-CA" sz="2400" dirty="0">
              <a:latin typeface="Verdana"/>
              <a:ea typeface="Verdana"/>
              <a:cs typeface="Arial"/>
            </a:endParaRPr>
          </a:p>
          <a:p>
            <a:endParaRPr lang="en-CA" sz="2000" b="1" dirty="0">
              <a:latin typeface="Verdana"/>
              <a:ea typeface="Verdana"/>
              <a:cs typeface="Arial"/>
            </a:endParaRPr>
          </a:p>
          <a:p>
            <a:endParaRPr lang="en-CA" dirty="0">
              <a:latin typeface="Arial"/>
              <a:cs typeface="Arial"/>
            </a:endParaRPr>
          </a:p>
          <a:p>
            <a:pPr>
              <a:buChar char="•"/>
            </a:pPr>
            <a:r>
              <a:rPr lang="en-CA" dirty="0">
                <a:latin typeface="Arial"/>
                <a:cs typeface="Arial"/>
              </a:rPr>
              <a:t>Managing multiple React components simultaneously​</a:t>
            </a:r>
          </a:p>
          <a:p>
            <a:endParaRPr lang="en-CA" dirty="0">
              <a:latin typeface="Arial"/>
              <a:cs typeface="Arial"/>
            </a:endParaRPr>
          </a:p>
          <a:p>
            <a:pPr>
              <a:buChar char="•"/>
            </a:pPr>
            <a:r>
              <a:rPr lang="en-CA" dirty="0">
                <a:latin typeface="Arial"/>
                <a:cs typeface="Arial"/>
              </a:rPr>
              <a:t>Combining Endpoints with multiple request parameters</a:t>
            </a:r>
            <a:r>
              <a:rPr lang="en-US" dirty="0">
                <a:latin typeface="Arial"/>
                <a:cs typeface="Arial"/>
              </a:rPr>
              <a:t>​</a:t>
            </a:r>
          </a:p>
          <a:p>
            <a:endParaRPr lang="en-CA" dirty="0">
              <a:latin typeface="Arial"/>
              <a:cs typeface="Arial"/>
            </a:endParaRPr>
          </a:p>
          <a:p>
            <a:pPr>
              <a:buChar char="•"/>
            </a:pPr>
            <a:r>
              <a:rPr lang="en-CA" dirty="0">
                <a:latin typeface="Arial"/>
                <a:cs typeface="Arial"/>
              </a:rPr>
              <a:t>While integrating with backend with frontend​</a:t>
            </a:r>
          </a:p>
        </p:txBody>
      </p:sp>
    </p:spTree>
    <p:extLst>
      <p:ext uri="{BB962C8B-B14F-4D97-AF65-F5344CB8AC3E}">
        <p14:creationId xmlns:p14="http://schemas.microsoft.com/office/powerpoint/2010/main" val="2938088816"/>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Classroom">
            <a:extLst>
              <a:ext uri="{FF2B5EF4-FFF2-40B4-BE49-F238E27FC236}">
                <a16:creationId xmlns:a16="http://schemas.microsoft.com/office/drawing/2014/main" id="{393BAE7F-978C-54AD-BA14-B19E7B5098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31031" y="3339176"/>
            <a:ext cx="1568662" cy="1579445"/>
          </a:xfrm>
          <a:prstGeom prst="rect">
            <a:avLst/>
          </a:prstGeom>
        </p:spPr>
      </p:pic>
      <p:sp>
        <p:nvSpPr>
          <p:cNvPr id="3" name="TextBox 2">
            <a:extLst>
              <a:ext uri="{FF2B5EF4-FFF2-40B4-BE49-F238E27FC236}">
                <a16:creationId xmlns:a16="http://schemas.microsoft.com/office/drawing/2014/main" id="{AAC9EEC9-1674-714A-0649-5DCA1666441D}"/>
              </a:ext>
            </a:extLst>
          </p:cNvPr>
          <p:cNvSpPr txBox="1"/>
          <p:nvPr/>
        </p:nvSpPr>
        <p:spPr>
          <a:xfrm>
            <a:off x="569343" y="1394245"/>
            <a:ext cx="6172200" cy="35086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sz="2000" b="1" dirty="0">
                <a:latin typeface="Verdana"/>
                <a:ea typeface="Verdana"/>
                <a:cs typeface="Arial"/>
              </a:rPr>
              <a:t>Overall Learnings </a:t>
            </a:r>
            <a:endParaRPr lang="en-CA" sz="2000" dirty="0">
              <a:latin typeface="Verdana"/>
              <a:ea typeface="Verdana"/>
              <a:cs typeface="Arial"/>
            </a:endParaRPr>
          </a:p>
          <a:p>
            <a:endParaRPr lang="en-CA" sz="1200" dirty="0">
              <a:latin typeface="Arial"/>
              <a:cs typeface="Arial"/>
            </a:endParaRPr>
          </a:p>
          <a:p>
            <a:pPr>
              <a:buChar char="•"/>
            </a:pPr>
            <a:endParaRPr lang="en-CA" sz="1400" dirty="0">
              <a:latin typeface="Arial"/>
              <a:cs typeface="Arial"/>
            </a:endParaRPr>
          </a:p>
          <a:p>
            <a:pPr>
              <a:buChar char="•"/>
            </a:pPr>
            <a:r>
              <a:rPr lang="en-CA" sz="1600" dirty="0">
                <a:latin typeface="Arial"/>
                <a:cs typeface="Arial"/>
              </a:rPr>
              <a:t>Developing in a microservices architecture.</a:t>
            </a:r>
            <a:r>
              <a:rPr lang="en-US" sz="1600" dirty="0">
                <a:latin typeface="Arial"/>
                <a:cs typeface="Arial"/>
              </a:rPr>
              <a:t>​</a:t>
            </a:r>
            <a:endParaRPr lang="en-US" sz="1600">
              <a:cs typeface="Calibri"/>
            </a:endParaRPr>
          </a:p>
          <a:p>
            <a:r>
              <a:rPr lang="en-CA" sz="1600" dirty="0">
                <a:latin typeface="Arial"/>
                <a:cs typeface="Arial"/>
              </a:rPr>
              <a:t>​</a:t>
            </a:r>
          </a:p>
          <a:p>
            <a:pPr>
              <a:buChar char="•"/>
            </a:pPr>
            <a:r>
              <a:rPr lang="en-CA" sz="1600" dirty="0">
                <a:latin typeface="Arial"/>
                <a:cs typeface="Arial"/>
              </a:rPr>
              <a:t>Utilizing Spring Boot to create RESTful APIs.​</a:t>
            </a:r>
          </a:p>
          <a:p>
            <a:r>
              <a:rPr lang="en-CA" sz="1600" dirty="0">
                <a:latin typeface="Arial"/>
                <a:cs typeface="Arial"/>
              </a:rPr>
              <a:t>​</a:t>
            </a:r>
          </a:p>
          <a:p>
            <a:pPr>
              <a:buChar char="•"/>
            </a:pPr>
            <a:r>
              <a:rPr lang="en-CA" sz="1600" dirty="0">
                <a:latin typeface="Arial"/>
                <a:cs typeface="Arial"/>
              </a:rPr>
              <a:t>Containerizing microservices with Docker.​</a:t>
            </a:r>
          </a:p>
          <a:p>
            <a:r>
              <a:rPr lang="en-CA" sz="1600" dirty="0">
                <a:latin typeface="Arial"/>
                <a:cs typeface="Arial"/>
              </a:rPr>
              <a:t>​</a:t>
            </a:r>
          </a:p>
          <a:p>
            <a:pPr>
              <a:buChar char="•"/>
            </a:pPr>
            <a:r>
              <a:rPr lang="en-CA" sz="1600" dirty="0">
                <a:latin typeface="Arial"/>
                <a:cs typeface="Arial"/>
              </a:rPr>
              <a:t>Conducting unit tests.​</a:t>
            </a:r>
          </a:p>
          <a:p>
            <a:r>
              <a:rPr lang="en-CA" sz="1600" dirty="0">
                <a:latin typeface="Arial"/>
                <a:cs typeface="Arial"/>
              </a:rPr>
              <a:t>​</a:t>
            </a:r>
          </a:p>
          <a:p>
            <a:pPr>
              <a:buChar char="•"/>
            </a:pPr>
            <a:r>
              <a:rPr lang="en-CA" sz="1600" dirty="0">
                <a:latin typeface="Arial"/>
                <a:cs typeface="Arial"/>
              </a:rPr>
              <a:t>Connecting the backend to the frontend.​</a:t>
            </a:r>
          </a:p>
          <a:p>
            <a:r>
              <a:rPr lang="en-CA" sz="1600" dirty="0">
                <a:latin typeface="Arial"/>
                <a:cs typeface="Arial"/>
              </a:rPr>
              <a:t>​</a:t>
            </a:r>
          </a:p>
          <a:p>
            <a:pPr>
              <a:buChar char="•"/>
            </a:pPr>
            <a:r>
              <a:rPr lang="en-CA" sz="1600" dirty="0">
                <a:latin typeface="Arial"/>
                <a:cs typeface="Arial"/>
              </a:rPr>
              <a:t>Developing a product using an agile approach.</a:t>
            </a:r>
            <a:r>
              <a:rPr lang="en-US" sz="1600" dirty="0">
                <a:latin typeface="Arial"/>
                <a:cs typeface="Arial"/>
              </a:rPr>
              <a:t>​</a:t>
            </a:r>
          </a:p>
        </p:txBody>
      </p:sp>
    </p:spTree>
    <p:extLst>
      <p:ext uri="{BB962C8B-B14F-4D97-AF65-F5344CB8AC3E}">
        <p14:creationId xmlns:p14="http://schemas.microsoft.com/office/powerpoint/2010/main" val="3819675567"/>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6C7027-BAF3-33CD-FF69-7A2FF8B9A203}"/>
              </a:ext>
            </a:extLst>
          </p:cNvPr>
          <p:cNvSpPr txBox="1"/>
          <p:nvPr/>
        </p:nvSpPr>
        <p:spPr>
          <a:xfrm>
            <a:off x="5814799" y="2014589"/>
            <a:ext cx="326289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cs typeface="Calibri"/>
              </a:rPr>
              <a:t>It's Demo Time</a:t>
            </a:r>
          </a:p>
        </p:txBody>
      </p:sp>
      <p:pic>
        <p:nvPicPr>
          <p:cNvPr id="5" name="Picture 5" descr="Logo, company name&#10;&#10;Description automatically generated">
            <a:extLst>
              <a:ext uri="{FF2B5EF4-FFF2-40B4-BE49-F238E27FC236}">
                <a16:creationId xmlns:a16="http://schemas.microsoft.com/office/drawing/2014/main" id="{4F0B7194-DD5E-37DB-318B-DCCB654497FE}"/>
              </a:ext>
            </a:extLst>
          </p:cNvPr>
          <p:cNvPicPr>
            <a:picLocks noChangeAspect="1"/>
          </p:cNvPicPr>
          <p:nvPr/>
        </p:nvPicPr>
        <p:blipFill>
          <a:blip r:embed="rId2"/>
          <a:stretch>
            <a:fillRect/>
          </a:stretch>
        </p:blipFill>
        <p:spPr>
          <a:xfrm>
            <a:off x="5540315" y="3695387"/>
            <a:ext cx="2818681" cy="1300339"/>
          </a:xfrm>
          <a:prstGeom prst="rect">
            <a:avLst/>
          </a:prstGeom>
        </p:spPr>
      </p:pic>
    </p:spTree>
    <p:extLst>
      <p:ext uri="{BB962C8B-B14F-4D97-AF65-F5344CB8AC3E}">
        <p14:creationId xmlns:p14="http://schemas.microsoft.com/office/powerpoint/2010/main" val="2290699265"/>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EF9514-9761-5F0E-116C-792308A26BBA}"/>
              </a:ext>
            </a:extLst>
          </p:cNvPr>
          <p:cNvSpPr txBox="1"/>
          <p:nvPr/>
        </p:nvSpPr>
        <p:spPr>
          <a:xfrm>
            <a:off x="914400" y="3895905"/>
            <a:ext cx="732598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CA" sz="2400" b="1" dirty="0">
                <a:latin typeface="Verdana"/>
              </a:rPr>
              <a:t>Thank you for your time and attention</a:t>
            </a:r>
            <a:r>
              <a:rPr lang="en-US" sz="2400" dirty="0">
                <a:latin typeface="Verdana"/>
                <a:ea typeface="Verdana"/>
              </a:rPr>
              <a:t>​</a:t>
            </a:r>
            <a:endParaRPr lang="en-US" sz="2400">
              <a:cs typeface="Calibri"/>
            </a:endParaRPr>
          </a:p>
        </p:txBody>
      </p:sp>
      <p:pic>
        <p:nvPicPr>
          <p:cNvPr id="3" name="Picture 3" descr="Logo, company name&#10;&#10;Description automatically generated">
            <a:extLst>
              <a:ext uri="{FF2B5EF4-FFF2-40B4-BE49-F238E27FC236}">
                <a16:creationId xmlns:a16="http://schemas.microsoft.com/office/drawing/2014/main" id="{7E5898A6-9AAC-D42C-0E03-B71D525AE297}"/>
              </a:ext>
            </a:extLst>
          </p:cNvPr>
          <p:cNvPicPr>
            <a:picLocks noChangeAspect="1"/>
          </p:cNvPicPr>
          <p:nvPr/>
        </p:nvPicPr>
        <p:blipFill>
          <a:blip r:embed="rId2"/>
          <a:stretch>
            <a:fillRect/>
          </a:stretch>
        </p:blipFill>
        <p:spPr>
          <a:xfrm>
            <a:off x="3092569" y="1959322"/>
            <a:ext cx="2958861" cy="1365037"/>
          </a:xfrm>
          <a:prstGeom prst="rect">
            <a:avLst/>
          </a:prstGeom>
        </p:spPr>
      </p:pic>
    </p:spTree>
    <p:extLst>
      <p:ext uri="{BB962C8B-B14F-4D97-AF65-F5344CB8AC3E}">
        <p14:creationId xmlns:p14="http://schemas.microsoft.com/office/powerpoint/2010/main" val="2771862623"/>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99D593-7283-2094-2EE8-7C67B8D12AC6}"/>
              </a:ext>
            </a:extLst>
          </p:cNvPr>
          <p:cNvSpPr txBox="1"/>
          <p:nvPr/>
        </p:nvSpPr>
        <p:spPr>
          <a:xfrm>
            <a:off x="1712343" y="2645075"/>
            <a:ext cx="573009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4400" b="1" dirty="0">
                <a:latin typeface="Verdana"/>
              </a:rPr>
              <a:t>Any Questions?</a:t>
            </a:r>
            <a:r>
              <a:rPr lang="en-US" sz="4400" dirty="0">
                <a:latin typeface="Verdana"/>
                <a:ea typeface="Verdana"/>
              </a:rPr>
              <a:t>​</a:t>
            </a:r>
            <a:endParaRPr lang="en-US">
              <a:cs typeface="Calibri"/>
            </a:endParaRPr>
          </a:p>
        </p:txBody>
      </p:sp>
    </p:spTree>
    <p:extLst>
      <p:ext uri="{BB962C8B-B14F-4D97-AF65-F5344CB8AC3E}">
        <p14:creationId xmlns:p14="http://schemas.microsoft.com/office/powerpoint/2010/main" val="1616737140"/>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C6D9F1"/>
                </a:solidFill>
                <a:latin typeface="Calibri"/>
                <a:ea typeface="Verdana"/>
                <a:cs typeface="Calibri"/>
              </a:rPr>
              <a:t>Introduction</a:t>
            </a:r>
            <a:endParaRPr lang="en-US" dirty="0"/>
          </a:p>
        </p:txBody>
      </p:sp>
      <p:sp>
        <p:nvSpPr>
          <p:cNvPr id="4" name="TextBox 3">
            <a:extLst>
              <a:ext uri="{FF2B5EF4-FFF2-40B4-BE49-F238E27FC236}">
                <a16:creationId xmlns:a16="http://schemas.microsoft.com/office/drawing/2014/main" id="{B241D8FE-3F14-4E40-26EF-7FF060BCBAAE}"/>
              </a:ext>
            </a:extLst>
          </p:cNvPr>
          <p:cNvSpPr txBox="1"/>
          <p:nvPr/>
        </p:nvSpPr>
        <p:spPr>
          <a:xfrm>
            <a:off x="366623" y="3823842"/>
            <a:ext cx="772637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sz="1600" dirty="0">
                <a:ea typeface="+mn-lt"/>
                <a:cs typeface="+mn-lt"/>
              </a:rPr>
              <a:t>The internet has become bigger in the last ten years, which means more people use it and more information is sent through it. Because of this, companies and groups have created more web applications to make use of the internet's benefits.</a:t>
            </a:r>
            <a:endParaRPr lang="en-US" sz="1600" dirty="0">
              <a:latin typeface="Calibri"/>
              <a:cs typeface="Calibri"/>
            </a:endParaRPr>
          </a:p>
          <a:p>
            <a:endParaRPr lang="en-CA" sz="1600" dirty="0">
              <a:latin typeface="Calibri"/>
              <a:cs typeface="Calibri"/>
            </a:endParaRPr>
          </a:p>
          <a:p>
            <a:endParaRPr lang="en-US" sz="1600">
              <a:cs typeface="Calibri"/>
            </a:endParaRPr>
          </a:p>
        </p:txBody>
      </p:sp>
      <p:sp>
        <p:nvSpPr>
          <p:cNvPr id="5" name="TextBox 4">
            <a:extLst>
              <a:ext uri="{FF2B5EF4-FFF2-40B4-BE49-F238E27FC236}">
                <a16:creationId xmlns:a16="http://schemas.microsoft.com/office/drawing/2014/main" id="{2FD56D51-F962-A06C-6E4F-42B50884ED2B}"/>
              </a:ext>
            </a:extLst>
          </p:cNvPr>
          <p:cNvSpPr txBox="1"/>
          <p:nvPr/>
        </p:nvSpPr>
        <p:spPr>
          <a:xfrm>
            <a:off x="369376" y="3072702"/>
            <a:ext cx="610410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cs typeface="Calibri"/>
              </a:rPr>
              <a:t>Why is this important?</a:t>
            </a:r>
          </a:p>
        </p:txBody>
      </p:sp>
      <p:pic>
        <p:nvPicPr>
          <p:cNvPr id="3" name="Picture 5">
            <a:extLst>
              <a:ext uri="{FF2B5EF4-FFF2-40B4-BE49-F238E27FC236}">
                <a16:creationId xmlns:a16="http://schemas.microsoft.com/office/drawing/2014/main" id="{25C8F67B-4A61-11B9-7228-E1675DF7373D}"/>
              </a:ext>
            </a:extLst>
          </p:cNvPr>
          <p:cNvPicPr>
            <a:picLocks noChangeAspect="1"/>
          </p:cNvPicPr>
          <p:nvPr/>
        </p:nvPicPr>
        <p:blipFill>
          <a:blip r:embed="rId2"/>
          <a:stretch>
            <a:fillRect/>
          </a:stretch>
        </p:blipFill>
        <p:spPr>
          <a:xfrm>
            <a:off x="6446088" y="1782433"/>
            <a:ext cx="1600200" cy="1578634"/>
          </a:xfrm>
          <a:prstGeom prst="rect">
            <a:avLst/>
          </a:prstGeom>
        </p:spPr>
      </p:pic>
    </p:spTree>
    <p:extLst>
      <p:ext uri="{BB962C8B-B14F-4D97-AF65-F5344CB8AC3E}">
        <p14:creationId xmlns:p14="http://schemas.microsoft.com/office/powerpoint/2010/main" val="4103309497"/>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person, indoor, wall&#10;&#10;Description automatically generated">
            <a:extLst>
              <a:ext uri="{FF2B5EF4-FFF2-40B4-BE49-F238E27FC236}">
                <a16:creationId xmlns:a16="http://schemas.microsoft.com/office/drawing/2014/main" id="{D5C5D262-D1B5-E3CC-A104-6885C89A30B0}"/>
              </a:ext>
            </a:extLst>
          </p:cNvPr>
          <p:cNvPicPr>
            <a:picLocks noGrp="1" noChangeAspect="1"/>
          </p:cNvPicPr>
          <p:nvPr>
            <p:ph sz="half" idx="2"/>
          </p:nvPr>
        </p:nvPicPr>
        <p:blipFill>
          <a:blip r:embed="rId2"/>
          <a:stretch>
            <a:fillRect/>
          </a:stretch>
        </p:blipFill>
        <p:spPr>
          <a:xfrm>
            <a:off x="392909" y="2051319"/>
            <a:ext cx="4039839" cy="2276294"/>
          </a:xfrm>
        </p:spPr>
      </p:pic>
      <p:sp>
        <p:nvSpPr>
          <p:cNvPr id="14" name="TextBox 13">
            <a:extLst>
              <a:ext uri="{FF2B5EF4-FFF2-40B4-BE49-F238E27FC236}">
                <a16:creationId xmlns:a16="http://schemas.microsoft.com/office/drawing/2014/main" id="{0F5483F7-18D3-1E46-F195-67461865F11E}"/>
              </a:ext>
            </a:extLst>
          </p:cNvPr>
          <p:cNvSpPr txBox="1"/>
          <p:nvPr/>
        </p:nvSpPr>
        <p:spPr>
          <a:xfrm>
            <a:off x="4903460" y="1714968"/>
            <a:ext cx="4041756"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ea typeface="+mn-lt"/>
                <a:cs typeface="+mn-lt"/>
              </a:rPr>
              <a:t>Automating healthcare processes:</a:t>
            </a:r>
            <a:endParaRPr lang="en-US" sz="2800">
              <a:cs typeface="Calibri"/>
            </a:endParaRPr>
          </a:p>
          <a:p>
            <a:endParaRPr lang="en-US" sz="2800" b="1" dirty="0">
              <a:ea typeface="+mn-lt"/>
              <a:cs typeface="+mn-lt"/>
            </a:endParaRPr>
          </a:p>
          <a:p>
            <a:pPr marL="342900" indent="-342900">
              <a:buFont typeface="Arial"/>
              <a:buChar char="•"/>
            </a:pPr>
            <a:r>
              <a:rPr lang="en-US" sz="2800" b="1" dirty="0">
                <a:ea typeface="+mn-lt"/>
                <a:cs typeface="+mn-lt"/>
              </a:rPr>
              <a:t>Improves efficiency, </a:t>
            </a:r>
            <a:endParaRPr lang="en-US" sz="2800">
              <a:ea typeface="+mn-lt"/>
              <a:cs typeface="+mn-lt"/>
            </a:endParaRPr>
          </a:p>
          <a:p>
            <a:pPr marL="342900" indent="-342900">
              <a:buFont typeface="Arial"/>
              <a:buChar char="•"/>
            </a:pPr>
            <a:r>
              <a:rPr lang="en-US" sz="2800" b="1" dirty="0">
                <a:ea typeface="+mn-lt"/>
                <a:cs typeface="+mn-lt"/>
              </a:rPr>
              <a:t>Saves time</a:t>
            </a:r>
            <a:endParaRPr lang="en-US" sz="2800">
              <a:ea typeface="+mn-lt"/>
              <a:cs typeface="+mn-lt"/>
            </a:endParaRPr>
          </a:p>
          <a:p>
            <a:pPr marL="342900" indent="-342900">
              <a:buFont typeface="Arial"/>
              <a:buChar char="•"/>
            </a:pPr>
            <a:r>
              <a:rPr lang="en-US" sz="2800" b="1" dirty="0">
                <a:ea typeface="+mn-lt"/>
                <a:cs typeface="+mn-lt"/>
              </a:rPr>
              <a:t>Prioritizes care.</a:t>
            </a:r>
            <a:endParaRPr lang="en-US" sz="2800">
              <a:cs typeface="Calibri"/>
            </a:endParaRPr>
          </a:p>
        </p:txBody>
      </p:sp>
    </p:spTree>
    <p:extLst>
      <p:ext uri="{BB962C8B-B14F-4D97-AF65-F5344CB8AC3E}">
        <p14:creationId xmlns:p14="http://schemas.microsoft.com/office/powerpoint/2010/main" val="417078371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40294" y="741229"/>
            <a:ext cx="6533664" cy="725349"/>
          </a:xfrm>
        </p:spPr>
        <p:txBody>
          <a:bodyPr>
            <a:normAutofit/>
          </a:bodyPr>
          <a:lstStyle/>
          <a:p>
            <a:r>
              <a:rPr lang="en-US" dirty="0">
                <a:cs typeface="Calibri"/>
              </a:rPr>
              <a:t>Features</a:t>
            </a:r>
          </a:p>
        </p:txBody>
      </p:sp>
      <p:sp>
        <p:nvSpPr>
          <p:cNvPr id="5" name="Content Placeholder 4"/>
          <p:cNvSpPr>
            <a:spLocks noGrp="1"/>
          </p:cNvSpPr>
          <p:nvPr>
            <p:ph idx="1"/>
          </p:nvPr>
        </p:nvSpPr>
        <p:spPr>
          <a:xfrm>
            <a:off x="2055661" y="1546910"/>
            <a:ext cx="6534092" cy="3341314"/>
          </a:xfrm>
        </p:spPr>
        <p:txBody>
          <a:bodyPr vert="horz" lIns="91440" tIns="45720" rIns="91440" bIns="45720" rtlCol="0" anchor="t">
            <a:noAutofit/>
          </a:bodyPr>
          <a:lstStyle/>
          <a:p>
            <a:pPr>
              <a:spcBef>
                <a:spcPts val="0"/>
              </a:spcBef>
              <a:buFont typeface="Arial,Sans-Serif" pitchFamily="34" charset="0"/>
            </a:pPr>
            <a:r>
              <a:rPr lang="en-CA" sz="1200" dirty="0">
                <a:latin typeface="Arial"/>
                <a:cs typeface="Arial"/>
              </a:rPr>
              <a:t>User Registration and Login: Patients can register and log in to the app to access its functionalities.</a:t>
            </a:r>
            <a:endParaRPr lang="en-US" sz="1200">
              <a:latin typeface="Arial"/>
              <a:cs typeface="Arial"/>
            </a:endParaRPr>
          </a:p>
          <a:p>
            <a:pPr>
              <a:spcBef>
                <a:spcPts val="0"/>
              </a:spcBef>
              <a:buFont typeface="Arial,Sans-Serif" pitchFamily="34" charset="0"/>
            </a:pPr>
            <a:endParaRPr lang="en-CA" sz="1200" dirty="0">
              <a:latin typeface="Arial"/>
              <a:cs typeface="Arial"/>
            </a:endParaRPr>
          </a:p>
          <a:p>
            <a:pPr>
              <a:spcBef>
                <a:spcPts val="0"/>
              </a:spcBef>
              <a:buFont typeface="Arial,Sans-Serif" pitchFamily="34" charset="0"/>
            </a:pPr>
            <a:r>
              <a:rPr lang="en-CA" sz="1200" dirty="0">
                <a:latin typeface="Arial"/>
                <a:cs typeface="Arial"/>
              </a:rPr>
              <a:t>Admission Form Submission: Patients can submit their admission form through the app for approval.</a:t>
            </a:r>
          </a:p>
          <a:p>
            <a:pPr>
              <a:spcBef>
                <a:spcPts val="0"/>
              </a:spcBef>
              <a:buFont typeface="Arial,Sans-Serif" pitchFamily="34" charset="0"/>
            </a:pPr>
            <a:endParaRPr lang="en-CA" sz="1200" dirty="0">
              <a:latin typeface="Arial"/>
              <a:cs typeface="Arial"/>
            </a:endParaRPr>
          </a:p>
          <a:p>
            <a:pPr>
              <a:spcBef>
                <a:spcPts val="0"/>
              </a:spcBef>
              <a:buFont typeface="Arial,Sans-Serif" pitchFamily="34" charset="0"/>
            </a:pPr>
            <a:r>
              <a:rPr lang="en-CA" sz="1200" dirty="0">
                <a:latin typeface="Arial"/>
                <a:cs typeface="Arial"/>
              </a:rPr>
              <a:t>Room Transfer Request: Once approved, patients can request a room transfer if needed. They can view all available rooms, including details like whether it's an AC or Non-AC room, and the corresponding prices.</a:t>
            </a:r>
          </a:p>
          <a:p>
            <a:pPr>
              <a:spcBef>
                <a:spcPts val="0"/>
              </a:spcBef>
              <a:buFont typeface="Arial,Sans-Serif" pitchFamily="34" charset="0"/>
            </a:pPr>
            <a:endParaRPr lang="en-CA" sz="1200" dirty="0">
              <a:latin typeface="Arial"/>
              <a:cs typeface="Arial"/>
            </a:endParaRPr>
          </a:p>
          <a:p>
            <a:pPr>
              <a:spcBef>
                <a:spcPts val="0"/>
              </a:spcBef>
              <a:buFont typeface="Arial,Sans-Serif" pitchFamily="34" charset="0"/>
            </a:pPr>
            <a:r>
              <a:rPr lang="en-CA" sz="1200" dirty="0">
                <a:latin typeface="Arial"/>
                <a:cs typeface="Arial"/>
              </a:rPr>
              <a:t>Room Allocation: Based on room availability, the admin can allocate a room to the patient.</a:t>
            </a:r>
          </a:p>
          <a:p>
            <a:pPr>
              <a:spcBef>
                <a:spcPts val="0"/>
              </a:spcBef>
              <a:buFont typeface="Arial,Sans-Serif" pitchFamily="34" charset="0"/>
            </a:pPr>
            <a:endParaRPr lang="en-CA" sz="1200" dirty="0">
              <a:latin typeface="Arial"/>
              <a:cs typeface="Arial"/>
            </a:endParaRPr>
          </a:p>
          <a:p>
            <a:pPr>
              <a:spcBef>
                <a:spcPts val="0"/>
              </a:spcBef>
              <a:buFont typeface="Arial,Sans-Serif" pitchFamily="34" charset="0"/>
            </a:pPr>
            <a:r>
              <a:rPr lang="en-CA" sz="1200" dirty="0">
                <a:latin typeface="Arial"/>
                <a:cs typeface="Arial"/>
              </a:rPr>
              <a:t>Discharge Ticket: The admin can generate a discharge ticket for the patient, providing them with details regarding their discharge.</a:t>
            </a:r>
          </a:p>
          <a:p>
            <a:pPr>
              <a:spcBef>
                <a:spcPts val="0"/>
              </a:spcBef>
              <a:buFont typeface="Arial,Sans-Serif" pitchFamily="34" charset="0"/>
            </a:pPr>
            <a:endParaRPr lang="en-CA" sz="1200" dirty="0">
              <a:latin typeface="Arial"/>
              <a:cs typeface="Arial"/>
            </a:endParaRPr>
          </a:p>
          <a:p>
            <a:pPr>
              <a:spcBef>
                <a:spcPts val="0"/>
              </a:spcBef>
              <a:buFont typeface="Arial,Sans-Serif" pitchFamily="34" charset="0"/>
            </a:pPr>
            <a:r>
              <a:rPr lang="en-CA" sz="1200" dirty="0">
                <a:latin typeface="Arial"/>
                <a:cs typeface="Arial"/>
              </a:rPr>
              <a:t>Communication with Third-Party Administrators (TPA): The TPA will receive the patient's discharge and admission details for verification.</a:t>
            </a:r>
          </a:p>
          <a:p>
            <a:pPr>
              <a:spcBef>
                <a:spcPts val="0"/>
              </a:spcBef>
              <a:buFont typeface="Arial,Sans-Serif" pitchFamily="34" charset="0"/>
            </a:pPr>
            <a:endParaRPr lang="en-CA" sz="1200" dirty="0">
              <a:latin typeface="Arial"/>
              <a:cs typeface="Arial"/>
            </a:endParaRPr>
          </a:p>
          <a:p>
            <a:pPr marL="285750" indent="-285750">
              <a:spcBef>
                <a:spcPts val="0"/>
              </a:spcBef>
              <a:buFont typeface="Arial,Sans-Serif" pitchFamily="34" charset="0"/>
            </a:pPr>
            <a:endParaRPr lang="en-CA" sz="1200" dirty="0">
              <a:latin typeface="Verdana"/>
              <a:ea typeface="Verdana"/>
            </a:endParaRPr>
          </a:p>
          <a:p>
            <a:endParaRPr lang="en-US" sz="1200" dirty="0">
              <a:cs typeface="Calibri"/>
            </a:endParaRPr>
          </a:p>
        </p:txBody>
      </p:sp>
    </p:spTree>
    <p:extLst>
      <p:ext uri="{BB962C8B-B14F-4D97-AF65-F5344CB8AC3E}">
        <p14:creationId xmlns:p14="http://schemas.microsoft.com/office/powerpoint/2010/main" val="1101633878"/>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9143998" cy="51435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19470"/>
            <a:ext cx="9143998" cy="4723709"/>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321"/>
            <a:ext cx="4572000" cy="5143500"/>
          </a:xfrm>
          <a:prstGeom prst="rect">
            <a:avLst/>
          </a:prstGeom>
          <a:gradFill>
            <a:gsLst>
              <a:gs pos="13000">
                <a:srgbClr val="000000">
                  <a:alpha val="72000"/>
                </a:srgbClr>
              </a:gs>
              <a:gs pos="99000">
                <a:schemeClr val="accent1">
                  <a:lumMod val="50000"/>
                  <a:alpha val="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2685D5E-3777-418E-F159-FED830102F2F}"/>
              </a:ext>
            </a:extLst>
          </p:cNvPr>
          <p:cNvSpPr>
            <a:spLocks noGrp="1"/>
          </p:cNvSpPr>
          <p:nvPr/>
        </p:nvSpPr>
        <p:spPr>
          <a:xfrm>
            <a:off x="546145" y="3909383"/>
            <a:ext cx="7460478" cy="81799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algn="ctr">
              <a:spcAft>
                <a:spcPts val="600"/>
              </a:spcAft>
            </a:pPr>
            <a:r>
              <a:rPr lang="en-US" sz="4000" b="1" dirty="0">
                <a:solidFill>
                  <a:srgbClr val="FFFFFF"/>
                </a:solidFill>
              </a:rPr>
              <a:t>Technologies used</a:t>
            </a:r>
            <a:endParaRPr lang="en-US" sz="4000">
              <a:solidFill>
                <a:srgbClr val="FFFFFF"/>
              </a:solidFill>
              <a:cs typeface="Calibri"/>
            </a:endParaRPr>
          </a:p>
        </p:txBody>
      </p:sp>
      <p:sp>
        <p:nvSpPr>
          <p:cNvPr id="22" name="Freeform: Shape 21">
            <a:extLst>
              <a:ext uri="{FF2B5EF4-FFF2-40B4-BE49-F238E27FC236}">
                <a16:creationId xmlns:a16="http://schemas.microsoft.com/office/drawing/2014/main" id="{32B3ACB3-D689-442E-8A40-8680B0FEB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047442" y="300545"/>
            <a:ext cx="3049113" cy="6636797"/>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0">
                <a:schemeClr val="accent1">
                  <a:alpha val="5000"/>
                </a:schemeClr>
              </a:gs>
              <a:gs pos="68000">
                <a:schemeClr val="accent1">
                  <a:alpha val="15000"/>
                </a:schemeClr>
              </a:gs>
            </a:gsLst>
            <a:lin ang="21594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Rectangle 9">
            <a:extLst>
              <a:ext uri="{FF2B5EF4-FFF2-40B4-BE49-F238E27FC236}">
                <a16:creationId xmlns:a16="http://schemas.microsoft.com/office/drawing/2014/main" id="{899665C6-F8E5-906F-47EA-CA6CB835A9D1}"/>
              </a:ext>
            </a:extLst>
          </p:cNvPr>
          <p:cNvSpPr/>
          <p:nvPr/>
        </p:nvSpPr>
        <p:spPr>
          <a:xfrm>
            <a:off x="362871" y="681674"/>
            <a:ext cx="1779198" cy="9489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216B222-958F-031F-1909-C18957E075D5}"/>
              </a:ext>
            </a:extLst>
          </p:cNvPr>
          <p:cNvSpPr/>
          <p:nvPr/>
        </p:nvSpPr>
        <p:spPr>
          <a:xfrm>
            <a:off x="2497909" y="670890"/>
            <a:ext cx="1789981" cy="18978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15D9616-643A-CCD5-EDA7-E1997E85D1CC}"/>
              </a:ext>
            </a:extLst>
          </p:cNvPr>
          <p:cNvSpPr/>
          <p:nvPr/>
        </p:nvSpPr>
        <p:spPr>
          <a:xfrm>
            <a:off x="4848606" y="670890"/>
            <a:ext cx="1789981" cy="18978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9FBB33F-6F0A-C034-5C06-B7E2D52FCD4A}"/>
              </a:ext>
            </a:extLst>
          </p:cNvPr>
          <p:cNvSpPr/>
          <p:nvPr/>
        </p:nvSpPr>
        <p:spPr>
          <a:xfrm>
            <a:off x="6994428" y="681674"/>
            <a:ext cx="1789981" cy="4744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2C4A63F-6D05-0A64-CFFF-518DA7A4E822}"/>
              </a:ext>
            </a:extLst>
          </p:cNvPr>
          <p:cNvSpPr/>
          <p:nvPr/>
        </p:nvSpPr>
        <p:spPr>
          <a:xfrm>
            <a:off x="351151" y="672532"/>
            <a:ext cx="1789980" cy="4744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D5850C5-E121-9300-7111-55D87C6A9EE5}"/>
              </a:ext>
            </a:extLst>
          </p:cNvPr>
          <p:cNvSpPr/>
          <p:nvPr/>
        </p:nvSpPr>
        <p:spPr>
          <a:xfrm>
            <a:off x="351151" y="1146985"/>
            <a:ext cx="1789980" cy="4744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A00E8B6-31CD-2FA2-1B1D-D6A458789F3B}"/>
              </a:ext>
            </a:extLst>
          </p:cNvPr>
          <p:cNvSpPr/>
          <p:nvPr/>
        </p:nvSpPr>
        <p:spPr>
          <a:xfrm>
            <a:off x="2496971" y="672531"/>
            <a:ext cx="1789980" cy="4744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959D827-D5E2-08DF-EA1E-7447E4B15B8A}"/>
              </a:ext>
            </a:extLst>
          </p:cNvPr>
          <p:cNvSpPr/>
          <p:nvPr/>
        </p:nvSpPr>
        <p:spPr>
          <a:xfrm>
            <a:off x="2496970" y="1146984"/>
            <a:ext cx="1789980" cy="4744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429CB37-0FD3-2741-5425-74EE418AF6D5}"/>
              </a:ext>
            </a:extLst>
          </p:cNvPr>
          <p:cNvSpPr/>
          <p:nvPr/>
        </p:nvSpPr>
        <p:spPr>
          <a:xfrm>
            <a:off x="2496970" y="1621436"/>
            <a:ext cx="1789980" cy="4744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6899B29-13B7-B4D3-5E23-2D1870B7CA05}"/>
              </a:ext>
            </a:extLst>
          </p:cNvPr>
          <p:cNvSpPr/>
          <p:nvPr/>
        </p:nvSpPr>
        <p:spPr>
          <a:xfrm>
            <a:off x="4847669" y="1621437"/>
            <a:ext cx="1789980" cy="4744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0AB8ADB-68F4-1296-D323-9ACAA26866AC}"/>
              </a:ext>
            </a:extLst>
          </p:cNvPr>
          <p:cNvSpPr/>
          <p:nvPr/>
        </p:nvSpPr>
        <p:spPr>
          <a:xfrm>
            <a:off x="4847668" y="1146984"/>
            <a:ext cx="1789980" cy="4744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ED2EE24-E392-2ACA-EDBF-2D22175D7E03}"/>
              </a:ext>
            </a:extLst>
          </p:cNvPr>
          <p:cNvSpPr/>
          <p:nvPr/>
        </p:nvSpPr>
        <p:spPr>
          <a:xfrm>
            <a:off x="4847668" y="672531"/>
            <a:ext cx="1789980" cy="4744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49AFA0BE-1F8A-7F76-C6C5-47E2E2021609}"/>
              </a:ext>
            </a:extLst>
          </p:cNvPr>
          <p:cNvSpPr txBox="1"/>
          <p:nvPr/>
        </p:nvSpPr>
        <p:spPr>
          <a:xfrm>
            <a:off x="447261" y="733010"/>
            <a:ext cx="16026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solidFill>
                <a:cs typeface="Calibri"/>
              </a:rPr>
              <a:t>JAVA</a:t>
            </a:r>
          </a:p>
        </p:txBody>
      </p:sp>
      <p:sp>
        <p:nvSpPr>
          <p:cNvPr id="47" name="Rectangle 46">
            <a:extLst>
              <a:ext uri="{FF2B5EF4-FFF2-40B4-BE49-F238E27FC236}">
                <a16:creationId xmlns:a16="http://schemas.microsoft.com/office/drawing/2014/main" id="{EA1DA713-1B87-1A63-39E1-DDB983A8886F}"/>
              </a:ext>
            </a:extLst>
          </p:cNvPr>
          <p:cNvSpPr/>
          <p:nvPr/>
        </p:nvSpPr>
        <p:spPr>
          <a:xfrm>
            <a:off x="351149" y="1146983"/>
            <a:ext cx="1789980" cy="4744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Spring Boot</a:t>
            </a:r>
            <a:endParaRPr lang="en-US" dirty="0"/>
          </a:p>
        </p:txBody>
      </p:sp>
      <p:sp>
        <p:nvSpPr>
          <p:cNvPr id="4" name="Rectangle 3">
            <a:extLst>
              <a:ext uri="{FF2B5EF4-FFF2-40B4-BE49-F238E27FC236}">
                <a16:creationId xmlns:a16="http://schemas.microsoft.com/office/drawing/2014/main" id="{C4B90424-54BB-562B-79CC-E8FFB98189D9}"/>
              </a:ext>
            </a:extLst>
          </p:cNvPr>
          <p:cNvSpPr/>
          <p:nvPr/>
        </p:nvSpPr>
        <p:spPr>
          <a:xfrm>
            <a:off x="7004271" y="683313"/>
            <a:ext cx="1789980" cy="4744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My SQL</a:t>
            </a:r>
            <a:endParaRPr lang="en-US" dirty="0" err="1"/>
          </a:p>
        </p:txBody>
      </p:sp>
      <p:sp>
        <p:nvSpPr>
          <p:cNvPr id="5" name="Rectangle 4">
            <a:extLst>
              <a:ext uri="{FF2B5EF4-FFF2-40B4-BE49-F238E27FC236}">
                <a16:creationId xmlns:a16="http://schemas.microsoft.com/office/drawing/2014/main" id="{3F6A9BFE-ED31-283A-E254-CDCE82F6D09A}"/>
              </a:ext>
            </a:extLst>
          </p:cNvPr>
          <p:cNvSpPr/>
          <p:nvPr/>
        </p:nvSpPr>
        <p:spPr>
          <a:xfrm>
            <a:off x="6993488" y="1157766"/>
            <a:ext cx="1789980" cy="4744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Mongo DB</a:t>
            </a:r>
            <a:endParaRPr lang="en-US" dirty="0"/>
          </a:p>
        </p:txBody>
      </p:sp>
      <p:sp>
        <p:nvSpPr>
          <p:cNvPr id="6" name="Rectangle 5">
            <a:extLst>
              <a:ext uri="{FF2B5EF4-FFF2-40B4-BE49-F238E27FC236}">
                <a16:creationId xmlns:a16="http://schemas.microsoft.com/office/drawing/2014/main" id="{D2180903-BD4B-0517-263F-42AD58B353BF}"/>
              </a:ext>
            </a:extLst>
          </p:cNvPr>
          <p:cNvSpPr/>
          <p:nvPr/>
        </p:nvSpPr>
        <p:spPr>
          <a:xfrm>
            <a:off x="2496968" y="2095889"/>
            <a:ext cx="1789980" cy="4744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Material UI</a:t>
            </a:r>
            <a:endParaRPr lang="en-US" dirty="0"/>
          </a:p>
        </p:txBody>
      </p:sp>
      <p:sp>
        <p:nvSpPr>
          <p:cNvPr id="7" name="Rectangle 6">
            <a:extLst>
              <a:ext uri="{FF2B5EF4-FFF2-40B4-BE49-F238E27FC236}">
                <a16:creationId xmlns:a16="http://schemas.microsoft.com/office/drawing/2014/main" id="{C73360EC-8661-2C31-FCD0-7532CD16758B}"/>
              </a:ext>
            </a:extLst>
          </p:cNvPr>
          <p:cNvSpPr/>
          <p:nvPr/>
        </p:nvSpPr>
        <p:spPr>
          <a:xfrm>
            <a:off x="2496968" y="1621436"/>
            <a:ext cx="1789980" cy="4744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CSS</a:t>
            </a:r>
            <a:endParaRPr lang="en-US" dirty="0"/>
          </a:p>
        </p:txBody>
      </p:sp>
      <p:sp>
        <p:nvSpPr>
          <p:cNvPr id="8" name="Rectangle 7">
            <a:extLst>
              <a:ext uri="{FF2B5EF4-FFF2-40B4-BE49-F238E27FC236}">
                <a16:creationId xmlns:a16="http://schemas.microsoft.com/office/drawing/2014/main" id="{076BCF9C-0310-74E2-5B1F-63888CFF6390}"/>
              </a:ext>
            </a:extLst>
          </p:cNvPr>
          <p:cNvSpPr/>
          <p:nvPr/>
        </p:nvSpPr>
        <p:spPr>
          <a:xfrm>
            <a:off x="2496968" y="1146983"/>
            <a:ext cx="1789980" cy="4744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JavaScript</a:t>
            </a:r>
            <a:endParaRPr lang="en-US" dirty="0" err="1"/>
          </a:p>
        </p:txBody>
      </p:sp>
      <p:sp>
        <p:nvSpPr>
          <p:cNvPr id="9" name="Rectangle 8">
            <a:extLst>
              <a:ext uri="{FF2B5EF4-FFF2-40B4-BE49-F238E27FC236}">
                <a16:creationId xmlns:a16="http://schemas.microsoft.com/office/drawing/2014/main" id="{89BAAD63-4998-B58F-1E57-747E7CB0EE27}"/>
              </a:ext>
            </a:extLst>
          </p:cNvPr>
          <p:cNvSpPr/>
          <p:nvPr/>
        </p:nvSpPr>
        <p:spPr>
          <a:xfrm>
            <a:off x="2496969" y="672530"/>
            <a:ext cx="1789980" cy="4744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React JS</a:t>
            </a:r>
            <a:endParaRPr lang="en-US" dirty="0"/>
          </a:p>
        </p:txBody>
      </p:sp>
      <p:sp>
        <p:nvSpPr>
          <p:cNvPr id="12" name="Rectangle 11">
            <a:extLst>
              <a:ext uri="{FF2B5EF4-FFF2-40B4-BE49-F238E27FC236}">
                <a16:creationId xmlns:a16="http://schemas.microsoft.com/office/drawing/2014/main" id="{E35E690E-87A1-5484-E501-13813639E20A}"/>
              </a:ext>
            </a:extLst>
          </p:cNvPr>
          <p:cNvSpPr/>
          <p:nvPr/>
        </p:nvSpPr>
        <p:spPr>
          <a:xfrm>
            <a:off x="7004270" y="1578304"/>
            <a:ext cx="1789980" cy="4744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Junit</a:t>
            </a:r>
            <a:endParaRPr lang="en-US" dirty="0"/>
          </a:p>
        </p:txBody>
      </p:sp>
      <p:sp>
        <p:nvSpPr>
          <p:cNvPr id="25" name="Rectangle 24">
            <a:extLst>
              <a:ext uri="{FF2B5EF4-FFF2-40B4-BE49-F238E27FC236}">
                <a16:creationId xmlns:a16="http://schemas.microsoft.com/office/drawing/2014/main" id="{60BEFB75-E663-9E51-D404-FCD6AD45BF11}"/>
              </a:ext>
            </a:extLst>
          </p:cNvPr>
          <p:cNvSpPr/>
          <p:nvPr/>
        </p:nvSpPr>
        <p:spPr>
          <a:xfrm>
            <a:off x="4847666" y="1621435"/>
            <a:ext cx="1789980" cy="4744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Swagger</a:t>
            </a:r>
            <a:endParaRPr lang="en-US" dirty="0"/>
          </a:p>
        </p:txBody>
      </p:sp>
      <p:sp>
        <p:nvSpPr>
          <p:cNvPr id="26" name="Rectangle 25">
            <a:extLst>
              <a:ext uri="{FF2B5EF4-FFF2-40B4-BE49-F238E27FC236}">
                <a16:creationId xmlns:a16="http://schemas.microsoft.com/office/drawing/2014/main" id="{18AE6D29-FBDE-5C58-ED02-4226049A0838}"/>
              </a:ext>
            </a:extLst>
          </p:cNvPr>
          <p:cNvSpPr/>
          <p:nvPr/>
        </p:nvSpPr>
        <p:spPr>
          <a:xfrm>
            <a:off x="4847667" y="1146982"/>
            <a:ext cx="1789980" cy="4744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Postman</a:t>
            </a:r>
            <a:endParaRPr lang="en-US" dirty="0"/>
          </a:p>
        </p:txBody>
      </p:sp>
      <p:sp>
        <p:nvSpPr>
          <p:cNvPr id="35" name="Rectangle 34">
            <a:extLst>
              <a:ext uri="{FF2B5EF4-FFF2-40B4-BE49-F238E27FC236}">
                <a16:creationId xmlns:a16="http://schemas.microsoft.com/office/drawing/2014/main" id="{8A61B7B3-6D0F-AB85-F07F-86468A78749F}"/>
              </a:ext>
            </a:extLst>
          </p:cNvPr>
          <p:cNvSpPr/>
          <p:nvPr/>
        </p:nvSpPr>
        <p:spPr>
          <a:xfrm>
            <a:off x="4847667" y="683313"/>
            <a:ext cx="1789980" cy="4744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GitLab</a:t>
            </a:r>
            <a:endParaRPr lang="en-US" dirty="0"/>
          </a:p>
        </p:txBody>
      </p:sp>
      <p:sp>
        <p:nvSpPr>
          <p:cNvPr id="38" name="Rectangle 37">
            <a:extLst>
              <a:ext uri="{FF2B5EF4-FFF2-40B4-BE49-F238E27FC236}">
                <a16:creationId xmlns:a16="http://schemas.microsoft.com/office/drawing/2014/main" id="{E29BDDEB-779D-4141-6B6E-880A7BFBEB43}"/>
              </a:ext>
            </a:extLst>
          </p:cNvPr>
          <p:cNvSpPr/>
          <p:nvPr/>
        </p:nvSpPr>
        <p:spPr>
          <a:xfrm>
            <a:off x="4847666" y="2548775"/>
            <a:ext cx="1789980" cy="4744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Eureka</a:t>
            </a:r>
            <a:endParaRPr lang="en-US" dirty="0"/>
          </a:p>
        </p:txBody>
      </p:sp>
      <p:sp>
        <p:nvSpPr>
          <p:cNvPr id="39" name="Rectangle 38">
            <a:extLst>
              <a:ext uri="{FF2B5EF4-FFF2-40B4-BE49-F238E27FC236}">
                <a16:creationId xmlns:a16="http://schemas.microsoft.com/office/drawing/2014/main" id="{27AC7EE9-93FE-FAC6-CC13-8F0B937E5B25}"/>
              </a:ext>
            </a:extLst>
          </p:cNvPr>
          <p:cNvSpPr/>
          <p:nvPr/>
        </p:nvSpPr>
        <p:spPr>
          <a:xfrm>
            <a:off x="4847667" y="2095888"/>
            <a:ext cx="1789980" cy="4744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Docker</a:t>
            </a:r>
            <a:endParaRPr lang="en-US" dirty="0"/>
          </a:p>
        </p:txBody>
      </p:sp>
      <p:sp>
        <p:nvSpPr>
          <p:cNvPr id="44" name="Title 1">
            <a:extLst>
              <a:ext uri="{FF2B5EF4-FFF2-40B4-BE49-F238E27FC236}">
                <a16:creationId xmlns:a16="http://schemas.microsoft.com/office/drawing/2014/main" id="{3CA2389D-C65D-E2E5-5B8E-0CAEDE09A139}"/>
              </a:ext>
            </a:extLst>
          </p:cNvPr>
          <p:cNvSpPr>
            <a:spLocks noGrp="1"/>
          </p:cNvSpPr>
          <p:nvPr/>
        </p:nvSpPr>
        <p:spPr>
          <a:xfrm>
            <a:off x="308918" y="1741997"/>
            <a:ext cx="1777828" cy="5592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algn="ctr">
              <a:spcAft>
                <a:spcPts val="600"/>
              </a:spcAft>
            </a:pPr>
            <a:r>
              <a:rPr lang="en-US" b="1" dirty="0">
                <a:solidFill>
                  <a:srgbClr val="FFFFFF"/>
                </a:solidFill>
              </a:rPr>
              <a:t>Backend</a:t>
            </a:r>
            <a:endParaRPr lang="en-US" sz="2000" dirty="0"/>
          </a:p>
        </p:txBody>
      </p:sp>
      <p:sp>
        <p:nvSpPr>
          <p:cNvPr id="48" name="Title 1">
            <a:extLst>
              <a:ext uri="{FF2B5EF4-FFF2-40B4-BE49-F238E27FC236}">
                <a16:creationId xmlns:a16="http://schemas.microsoft.com/office/drawing/2014/main" id="{3D3B7022-3B65-EC81-57E7-9DE5C09AFD64}"/>
              </a:ext>
            </a:extLst>
          </p:cNvPr>
          <p:cNvSpPr>
            <a:spLocks noGrp="1"/>
          </p:cNvSpPr>
          <p:nvPr/>
        </p:nvSpPr>
        <p:spPr>
          <a:xfrm>
            <a:off x="2497871" y="2572288"/>
            <a:ext cx="1777828" cy="5592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algn="ctr">
              <a:spcAft>
                <a:spcPts val="600"/>
              </a:spcAft>
            </a:pPr>
            <a:r>
              <a:rPr lang="en-US" b="1" dirty="0">
                <a:solidFill>
                  <a:srgbClr val="FFFFFF"/>
                </a:solidFill>
              </a:rPr>
              <a:t>Frontend</a:t>
            </a:r>
            <a:endParaRPr lang="en-US" sz="2000" dirty="0"/>
          </a:p>
        </p:txBody>
      </p:sp>
      <p:sp>
        <p:nvSpPr>
          <p:cNvPr id="49" name="Title 1">
            <a:extLst>
              <a:ext uri="{FF2B5EF4-FFF2-40B4-BE49-F238E27FC236}">
                <a16:creationId xmlns:a16="http://schemas.microsoft.com/office/drawing/2014/main" id="{F5E4F867-63AC-AE69-21CC-9BB371682A37}"/>
              </a:ext>
            </a:extLst>
          </p:cNvPr>
          <p:cNvSpPr>
            <a:spLocks noGrp="1"/>
          </p:cNvSpPr>
          <p:nvPr/>
        </p:nvSpPr>
        <p:spPr>
          <a:xfrm>
            <a:off x="4848568" y="2971260"/>
            <a:ext cx="1777828" cy="55920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algn="ctr">
              <a:spcAft>
                <a:spcPts val="600"/>
              </a:spcAft>
            </a:pPr>
            <a:r>
              <a:rPr lang="en-US" b="1" dirty="0">
                <a:solidFill>
                  <a:srgbClr val="FFFFFF"/>
                </a:solidFill>
              </a:rPr>
              <a:t>Integration</a:t>
            </a:r>
            <a:endParaRPr lang="en-US" sz="2000" dirty="0"/>
          </a:p>
        </p:txBody>
      </p:sp>
      <p:sp>
        <p:nvSpPr>
          <p:cNvPr id="50" name="Title 1">
            <a:extLst>
              <a:ext uri="{FF2B5EF4-FFF2-40B4-BE49-F238E27FC236}">
                <a16:creationId xmlns:a16="http://schemas.microsoft.com/office/drawing/2014/main" id="{4A9B2236-B748-0E0B-BC15-02B5E055B50A}"/>
              </a:ext>
            </a:extLst>
          </p:cNvPr>
          <p:cNvSpPr>
            <a:spLocks noGrp="1"/>
          </p:cNvSpPr>
          <p:nvPr/>
        </p:nvSpPr>
        <p:spPr>
          <a:xfrm>
            <a:off x="6994389" y="2022354"/>
            <a:ext cx="1777828" cy="559200"/>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algn="ctr">
              <a:spcAft>
                <a:spcPts val="600"/>
              </a:spcAft>
            </a:pPr>
            <a:r>
              <a:rPr lang="en-US" b="1" dirty="0">
                <a:solidFill>
                  <a:srgbClr val="FFFFFF"/>
                </a:solidFill>
              </a:rPr>
              <a:t>Testing &amp; DB</a:t>
            </a:r>
            <a:endParaRPr lang="en-US" dirty="0"/>
          </a:p>
        </p:txBody>
      </p:sp>
      <p:pic>
        <p:nvPicPr>
          <p:cNvPr id="52" name="Graphic 51" descr="Web design">
            <a:extLst>
              <a:ext uri="{FF2B5EF4-FFF2-40B4-BE49-F238E27FC236}">
                <a16:creationId xmlns:a16="http://schemas.microsoft.com/office/drawing/2014/main" id="{153DC135-4FD6-8337-B52B-AB527E9FA3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8924" y="3612311"/>
            <a:ext cx="1235344" cy="1213778"/>
          </a:xfrm>
          <a:prstGeom prst="rect">
            <a:avLst/>
          </a:prstGeom>
        </p:spPr>
      </p:pic>
    </p:spTree>
    <p:extLst>
      <p:ext uri="{BB962C8B-B14F-4D97-AF65-F5344CB8AC3E}">
        <p14:creationId xmlns:p14="http://schemas.microsoft.com/office/powerpoint/2010/main" val="109100692"/>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63154" y="1063154"/>
            <a:ext cx="5156864"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8871" y="1995355"/>
            <a:ext cx="3266696"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85662" y="1228564"/>
            <a:ext cx="5143179"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560516" y="900984"/>
            <a:ext cx="3606227"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extBox 5">
            <a:extLst>
              <a:ext uri="{FF2B5EF4-FFF2-40B4-BE49-F238E27FC236}">
                <a16:creationId xmlns:a16="http://schemas.microsoft.com/office/drawing/2014/main" id="{90F9FE81-41B9-C5D0-AE6A-91A92680D49D}"/>
              </a:ext>
            </a:extLst>
          </p:cNvPr>
          <p:cNvSpPr txBox="1"/>
          <p:nvPr/>
        </p:nvSpPr>
        <p:spPr>
          <a:xfrm>
            <a:off x="495030" y="2075329"/>
            <a:ext cx="2160621" cy="230393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3000" b="1" kern="1200">
                <a:solidFill>
                  <a:srgbClr val="FFFFFF"/>
                </a:solidFill>
                <a:latin typeface="+mj-lt"/>
                <a:ea typeface="+mj-ea"/>
                <a:cs typeface="+mj-cs"/>
              </a:rPr>
              <a:t>Database Diagram</a:t>
            </a:r>
          </a:p>
        </p:txBody>
      </p:sp>
      <p:pic>
        <p:nvPicPr>
          <p:cNvPr id="8" name="Picture 8" descr="Graphical user interface, application, website&#10;&#10;Description automatically generated">
            <a:extLst>
              <a:ext uri="{FF2B5EF4-FFF2-40B4-BE49-F238E27FC236}">
                <a16:creationId xmlns:a16="http://schemas.microsoft.com/office/drawing/2014/main" id="{71EAB208-0147-260B-C153-DCFEDDAE3ECE}"/>
              </a:ext>
            </a:extLst>
          </p:cNvPr>
          <p:cNvPicPr>
            <a:picLocks noChangeAspect="1"/>
          </p:cNvPicPr>
          <p:nvPr/>
        </p:nvPicPr>
        <p:blipFill>
          <a:blip r:embed="rId2"/>
          <a:stretch>
            <a:fillRect/>
          </a:stretch>
        </p:blipFill>
        <p:spPr>
          <a:xfrm>
            <a:off x="3225859" y="716192"/>
            <a:ext cx="5796716" cy="3743464"/>
          </a:xfrm>
          <a:prstGeom prst="rect">
            <a:avLst/>
          </a:prstGeom>
        </p:spPr>
      </p:pic>
    </p:spTree>
    <p:extLst>
      <p:ext uri="{BB962C8B-B14F-4D97-AF65-F5344CB8AC3E}">
        <p14:creationId xmlns:p14="http://schemas.microsoft.com/office/powerpoint/2010/main" val="1387406802"/>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181966"/>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181595"/>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9144001" cy="1180732"/>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C4E18F-F9EE-DF44-A7B4-2AB0163BA50D}"/>
              </a:ext>
            </a:extLst>
          </p:cNvPr>
          <p:cNvSpPr>
            <a:spLocks noGrp="1"/>
          </p:cNvSpPr>
          <p:nvPr>
            <p:ph type="title"/>
          </p:nvPr>
        </p:nvSpPr>
        <p:spPr>
          <a:xfrm>
            <a:off x="1926576" y="153679"/>
            <a:ext cx="5297791" cy="869400"/>
          </a:xfrm>
        </p:spPr>
        <p:txBody>
          <a:bodyPr vert="horz" lIns="91440" tIns="45720" rIns="91440" bIns="45720" rtlCol="0" anchor="ctr">
            <a:normAutofit/>
          </a:bodyPr>
          <a:lstStyle/>
          <a:p>
            <a:pPr algn="ctr">
              <a:lnSpc>
                <a:spcPct val="90000"/>
              </a:lnSpc>
            </a:pPr>
            <a:r>
              <a:rPr lang="en-US" sz="3000" b="1" dirty="0">
                <a:solidFill>
                  <a:schemeClr val="tx1"/>
                </a:solidFill>
                <a:cs typeface="Calibri"/>
              </a:rPr>
              <a:t>Flow Chart</a:t>
            </a:r>
            <a:endParaRPr lang="en-US"/>
          </a:p>
        </p:txBody>
      </p:sp>
      <p:pic>
        <p:nvPicPr>
          <p:cNvPr id="4" name="Picture 4">
            <a:extLst>
              <a:ext uri="{FF2B5EF4-FFF2-40B4-BE49-F238E27FC236}">
                <a16:creationId xmlns:a16="http://schemas.microsoft.com/office/drawing/2014/main" id="{713CDC6F-F0EC-44AB-6676-0F3FA8742AA8}"/>
              </a:ext>
            </a:extLst>
          </p:cNvPr>
          <p:cNvPicPr>
            <a:picLocks noChangeAspect="1"/>
          </p:cNvPicPr>
          <p:nvPr/>
        </p:nvPicPr>
        <p:blipFill>
          <a:blip r:embed="rId2"/>
          <a:stretch>
            <a:fillRect/>
          </a:stretch>
        </p:blipFill>
        <p:spPr>
          <a:xfrm>
            <a:off x="778911" y="1183578"/>
            <a:ext cx="7661657" cy="3964535"/>
          </a:xfrm>
          <a:prstGeom prst="rect">
            <a:avLst/>
          </a:prstGeom>
        </p:spPr>
      </p:pic>
      <p:cxnSp>
        <p:nvCxnSpPr>
          <p:cNvPr id="3" name="Straight Arrow Connector 2">
            <a:extLst>
              <a:ext uri="{FF2B5EF4-FFF2-40B4-BE49-F238E27FC236}">
                <a16:creationId xmlns:a16="http://schemas.microsoft.com/office/drawing/2014/main" id="{99329E1A-3854-0998-B9A0-8BFF0F84F6FA}"/>
              </a:ext>
            </a:extLst>
          </p:cNvPr>
          <p:cNvCxnSpPr/>
          <p:nvPr/>
        </p:nvCxnSpPr>
        <p:spPr>
          <a:xfrm flipV="1">
            <a:off x="3079630" y="3212262"/>
            <a:ext cx="364467" cy="2156"/>
          </a:xfrm>
          <a:prstGeom prst="straightConnector1">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10808362"/>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4002"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961758"/>
            <a:ext cx="9143997" cy="1193056"/>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3961758"/>
            <a:ext cx="6086475" cy="1193056"/>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3961758"/>
            <a:ext cx="9143998" cy="1193056"/>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1C1B5369-E3EE-F250-0F15-50AEE199A9B2}"/>
              </a:ext>
            </a:extLst>
          </p:cNvPr>
          <p:cNvSpPr txBox="1"/>
          <p:nvPr/>
        </p:nvSpPr>
        <p:spPr>
          <a:xfrm>
            <a:off x="524785" y="4118228"/>
            <a:ext cx="5221554" cy="86940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2800" b="1" kern="1200">
                <a:solidFill>
                  <a:srgbClr val="FFFFFF"/>
                </a:solidFill>
                <a:latin typeface="+mj-lt"/>
                <a:ea typeface="+mj-ea"/>
                <a:cs typeface="+mj-cs"/>
              </a:rPr>
              <a:t>Phases and Timeline Information</a:t>
            </a:r>
            <a:endParaRPr lang="en-US" sz="2800" kern="1200">
              <a:solidFill>
                <a:srgbClr val="FFFFFF"/>
              </a:solidFill>
              <a:latin typeface="+mj-lt"/>
              <a:ea typeface="+mj-ea"/>
              <a:cs typeface="+mj-cs"/>
            </a:endParaRPr>
          </a:p>
          <a:p>
            <a:pPr>
              <a:lnSpc>
                <a:spcPct val="90000"/>
              </a:lnSpc>
              <a:spcBef>
                <a:spcPct val="0"/>
              </a:spcBef>
              <a:spcAft>
                <a:spcPts val="600"/>
              </a:spcAft>
            </a:pPr>
            <a:endParaRPr lang="en-US" sz="2800" kern="1200">
              <a:solidFill>
                <a:srgbClr val="FFFFFF"/>
              </a:solidFill>
              <a:latin typeface="+mj-lt"/>
              <a:ea typeface="+mj-ea"/>
              <a:cs typeface="+mj-cs"/>
            </a:endParaRPr>
          </a:p>
        </p:txBody>
      </p:sp>
      <p:sp>
        <p:nvSpPr>
          <p:cNvPr id="38" name="Rectangle: Rounded Corners 37">
            <a:extLst>
              <a:ext uri="{FF2B5EF4-FFF2-40B4-BE49-F238E27FC236}">
                <a16:creationId xmlns:a16="http://schemas.microsoft.com/office/drawing/2014/main" id="{6739F1D5-C107-D9E2-9AC0-95B7CA88E4D8}"/>
              </a:ext>
            </a:extLst>
          </p:cNvPr>
          <p:cNvSpPr/>
          <p:nvPr/>
        </p:nvSpPr>
        <p:spPr>
          <a:xfrm>
            <a:off x="150274" y="147521"/>
            <a:ext cx="2436962" cy="13586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8656276A-6F1C-841E-8666-20D228C84517}"/>
              </a:ext>
            </a:extLst>
          </p:cNvPr>
          <p:cNvSpPr/>
          <p:nvPr/>
        </p:nvSpPr>
        <p:spPr>
          <a:xfrm>
            <a:off x="3255783" y="147521"/>
            <a:ext cx="2415396" cy="13586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66DC8D0-8ADD-A3BC-7BEC-B5D32A952F72}"/>
              </a:ext>
            </a:extLst>
          </p:cNvPr>
          <p:cNvSpPr/>
          <p:nvPr/>
        </p:nvSpPr>
        <p:spPr>
          <a:xfrm>
            <a:off x="6393641" y="147521"/>
            <a:ext cx="2350698" cy="13586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6B0C6D87-2339-EEE5-9219-C9FF050ED075}"/>
              </a:ext>
            </a:extLst>
          </p:cNvPr>
          <p:cNvSpPr/>
          <p:nvPr/>
        </p:nvSpPr>
        <p:spPr>
          <a:xfrm>
            <a:off x="6436773" y="2368822"/>
            <a:ext cx="2307566" cy="12508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28EB7327-1CCD-6928-5D50-258FCFC32D3B}"/>
              </a:ext>
            </a:extLst>
          </p:cNvPr>
          <p:cNvSpPr/>
          <p:nvPr/>
        </p:nvSpPr>
        <p:spPr>
          <a:xfrm>
            <a:off x="3363613" y="2368823"/>
            <a:ext cx="2307566" cy="12508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Right 45">
            <a:extLst>
              <a:ext uri="{FF2B5EF4-FFF2-40B4-BE49-F238E27FC236}">
                <a16:creationId xmlns:a16="http://schemas.microsoft.com/office/drawing/2014/main" id="{3952815A-D82A-1666-A03E-D3BECF4B1CE5}"/>
              </a:ext>
            </a:extLst>
          </p:cNvPr>
          <p:cNvSpPr/>
          <p:nvPr/>
        </p:nvSpPr>
        <p:spPr>
          <a:xfrm>
            <a:off x="2683135" y="548787"/>
            <a:ext cx="506802" cy="46367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075C0D50-D059-40F6-ADDC-900D01ECD14B}"/>
              </a:ext>
            </a:extLst>
          </p:cNvPr>
          <p:cNvSpPr txBox="1"/>
          <p:nvPr/>
        </p:nvSpPr>
        <p:spPr>
          <a:xfrm>
            <a:off x="-139262" y="374193"/>
            <a:ext cx="3037598" cy="10926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300" dirty="0">
                <a:solidFill>
                  <a:schemeClr val="bg1"/>
                </a:solidFill>
                <a:latin typeface="Helvetica"/>
                <a:cs typeface="Helvetica"/>
              </a:rPr>
              <a:t>Industry Research ,</a:t>
            </a:r>
            <a:endParaRPr lang="en-US" sz="1300" dirty="0">
              <a:solidFill>
                <a:schemeClr val="bg1"/>
              </a:solidFill>
              <a:cs typeface="Calibri"/>
            </a:endParaRPr>
          </a:p>
          <a:p>
            <a:pPr algn="ctr"/>
            <a:r>
              <a:rPr lang="en-US" sz="1300" dirty="0">
                <a:solidFill>
                  <a:schemeClr val="bg1"/>
                </a:solidFill>
                <a:latin typeface="Helvetica"/>
                <a:cs typeface="Helvetica"/>
              </a:rPr>
              <a:t>Fundamental Requirements ,</a:t>
            </a:r>
            <a:endParaRPr lang="en-US" sz="1300" dirty="0">
              <a:solidFill>
                <a:schemeClr val="bg1"/>
              </a:solidFill>
              <a:cs typeface="Calibri"/>
            </a:endParaRPr>
          </a:p>
          <a:p>
            <a:pPr algn="ctr"/>
            <a:r>
              <a:rPr lang="en-US" sz="1300" dirty="0">
                <a:solidFill>
                  <a:schemeClr val="bg1"/>
                </a:solidFill>
                <a:latin typeface="Helvetica"/>
                <a:cs typeface="Helvetica"/>
              </a:rPr>
              <a:t>Create Base Documentation,</a:t>
            </a:r>
            <a:endParaRPr lang="en-US" sz="1300" dirty="0">
              <a:solidFill>
                <a:schemeClr val="bg1"/>
              </a:solidFill>
              <a:cs typeface="Calibri"/>
            </a:endParaRPr>
          </a:p>
          <a:p>
            <a:pPr algn="ctr"/>
            <a:r>
              <a:rPr lang="en-US" sz="1300" dirty="0">
                <a:solidFill>
                  <a:schemeClr val="bg1"/>
                </a:solidFill>
                <a:latin typeface="Helvetica"/>
                <a:cs typeface="Helvetica"/>
              </a:rPr>
              <a:t>Allocate Roles </a:t>
            </a:r>
            <a:endParaRPr lang="en-US" sz="1300" dirty="0">
              <a:solidFill>
                <a:schemeClr val="bg1"/>
              </a:solidFill>
              <a:cs typeface="Calibri"/>
            </a:endParaRPr>
          </a:p>
          <a:p>
            <a:pPr algn="ctr"/>
            <a:endParaRPr lang="en-US" sz="1300" dirty="0">
              <a:solidFill>
                <a:schemeClr val="bg1"/>
              </a:solidFill>
              <a:cs typeface="Calibri"/>
            </a:endParaRPr>
          </a:p>
        </p:txBody>
      </p:sp>
      <p:sp>
        <p:nvSpPr>
          <p:cNvPr id="52" name="TextBox 51">
            <a:extLst>
              <a:ext uri="{FF2B5EF4-FFF2-40B4-BE49-F238E27FC236}">
                <a16:creationId xmlns:a16="http://schemas.microsoft.com/office/drawing/2014/main" id="{4C667F5E-FCA9-37EC-D34B-5117CAFA7CDC}"/>
              </a:ext>
            </a:extLst>
          </p:cNvPr>
          <p:cNvSpPr txBox="1"/>
          <p:nvPr/>
        </p:nvSpPr>
        <p:spPr>
          <a:xfrm>
            <a:off x="3311303" y="266363"/>
            <a:ext cx="2487665"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300" dirty="0">
                <a:solidFill>
                  <a:schemeClr val="bg1"/>
                </a:solidFill>
                <a:latin typeface="Helvetica"/>
                <a:cs typeface="Helvetica"/>
              </a:rPr>
              <a:t>Plan/Allocate Microservices ,</a:t>
            </a:r>
            <a:endParaRPr lang="en-US" sz="1300">
              <a:solidFill>
                <a:schemeClr val="bg1"/>
              </a:solidFill>
              <a:cs typeface="Calibri"/>
            </a:endParaRPr>
          </a:p>
          <a:p>
            <a:pPr algn="ctr"/>
            <a:r>
              <a:rPr lang="en-US" sz="1300" dirty="0">
                <a:solidFill>
                  <a:schemeClr val="bg1"/>
                </a:solidFill>
                <a:latin typeface="Helvetica"/>
                <a:cs typeface="Helvetica"/>
              </a:rPr>
              <a:t>Create Microservices,</a:t>
            </a:r>
            <a:endParaRPr lang="en-US" sz="1300">
              <a:solidFill>
                <a:schemeClr val="bg1"/>
              </a:solidFill>
              <a:cs typeface="Calibri"/>
            </a:endParaRPr>
          </a:p>
          <a:p>
            <a:pPr algn="ctr"/>
            <a:r>
              <a:rPr lang="en-US" sz="1300" dirty="0">
                <a:solidFill>
                  <a:schemeClr val="bg1"/>
                </a:solidFill>
                <a:latin typeface="Helvetica"/>
                <a:cs typeface="Helvetica"/>
              </a:rPr>
              <a:t>Implement Authentication,</a:t>
            </a:r>
            <a:endParaRPr lang="en-US" sz="1300">
              <a:solidFill>
                <a:schemeClr val="bg1"/>
              </a:solidFill>
              <a:cs typeface="Calibri"/>
            </a:endParaRPr>
          </a:p>
          <a:p>
            <a:pPr algn="ctr"/>
            <a:r>
              <a:rPr lang="en-US" sz="1300" dirty="0">
                <a:solidFill>
                  <a:schemeClr val="bg1"/>
                </a:solidFill>
                <a:latin typeface="Helvetica"/>
                <a:cs typeface="Helvetica"/>
              </a:rPr>
              <a:t>Test Endpoints with Data ,</a:t>
            </a:r>
            <a:endParaRPr lang="en-US" sz="1300">
              <a:solidFill>
                <a:schemeClr val="bg1"/>
              </a:solidFill>
              <a:cs typeface="Calibri"/>
            </a:endParaRPr>
          </a:p>
          <a:p>
            <a:pPr algn="ctr"/>
            <a:r>
              <a:rPr lang="en-US" sz="1300" dirty="0">
                <a:solidFill>
                  <a:schemeClr val="bg1"/>
                </a:solidFill>
                <a:latin typeface="Helvetica"/>
                <a:cs typeface="Helvetica"/>
              </a:rPr>
              <a:t>Create Unit Test Cases </a:t>
            </a:r>
            <a:endParaRPr lang="en-US" sz="1300">
              <a:solidFill>
                <a:schemeClr val="bg1"/>
              </a:solidFill>
              <a:cs typeface="Calibri"/>
            </a:endParaRPr>
          </a:p>
          <a:p>
            <a:pPr algn="ctr"/>
            <a:endParaRPr lang="en-US" sz="1300" dirty="0">
              <a:solidFill>
                <a:schemeClr val="bg1"/>
              </a:solidFill>
              <a:latin typeface="Helvetica"/>
              <a:cs typeface="Helvetica"/>
            </a:endParaRPr>
          </a:p>
        </p:txBody>
      </p:sp>
      <p:sp>
        <p:nvSpPr>
          <p:cNvPr id="54" name="Arrow: Right 53">
            <a:extLst>
              <a:ext uri="{FF2B5EF4-FFF2-40B4-BE49-F238E27FC236}">
                <a16:creationId xmlns:a16="http://schemas.microsoft.com/office/drawing/2014/main" id="{B99EF405-FB75-3452-4A39-8D8F611FC260}"/>
              </a:ext>
            </a:extLst>
          </p:cNvPr>
          <p:cNvSpPr/>
          <p:nvPr/>
        </p:nvSpPr>
        <p:spPr>
          <a:xfrm>
            <a:off x="5799427" y="591919"/>
            <a:ext cx="506802" cy="46367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row: Right 54">
            <a:extLst>
              <a:ext uri="{FF2B5EF4-FFF2-40B4-BE49-F238E27FC236}">
                <a16:creationId xmlns:a16="http://schemas.microsoft.com/office/drawing/2014/main" id="{4F6AEA9F-5089-DAF6-215B-808D7F60F539}"/>
              </a:ext>
            </a:extLst>
          </p:cNvPr>
          <p:cNvSpPr/>
          <p:nvPr/>
        </p:nvSpPr>
        <p:spPr>
          <a:xfrm rot="10800000">
            <a:off x="5799427" y="2867136"/>
            <a:ext cx="506802" cy="46367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Right 55">
            <a:extLst>
              <a:ext uri="{FF2B5EF4-FFF2-40B4-BE49-F238E27FC236}">
                <a16:creationId xmlns:a16="http://schemas.microsoft.com/office/drawing/2014/main" id="{FC508F55-E2F5-5076-BE79-0C9B9BF7C718}"/>
              </a:ext>
            </a:extLst>
          </p:cNvPr>
          <p:cNvSpPr/>
          <p:nvPr/>
        </p:nvSpPr>
        <p:spPr>
          <a:xfrm rot="5400000">
            <a:off x="7341398" y="1864314"/>
            <a:ext cx="506802" cy="46367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7A2BF00F-D272-98E8-0D2E-7AC3BCD61C2B}"/>
              </a:ext>
            </a:extLst>
          </p:cNvPr>
          <p:cNvSpPr txBox="1"/>
          <p:nvPr/>
        </p:nvSpPr>
        <p:spPr>
          <a:xfrm>
            <a:off x="6169722" y="271640"/>
            <a:ext cx="2907055" cy="2257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300">
                <a:solidFill>
                  <a:schemeClr val="bg1"/>
                </a:solidFill>
                <a:latin typeface="Helvetica"/>
                <a:cs typeface="Helvetica"/>
              </a:rPr>
              <a:t>Wireframing ,Allocate React  Components ,</a:t>
            </a:r>
            <a:endParaRPr lang="en-US" sz="1300" dirty="0">
              <a:solidFill>
                <a:srgbClr val="FFFFFF"/>
              </a:solidFill>
              <a:latin typeface="Helvetica"/>
              <a:cs typeface="Helvetica"/>
            </a:endParaRPr>
          </a:p>
          <a:p>
            <a:pPr algn="ctr"/>
            <a:r>
              <a:rPr lang="en-US" sz="1300">
                <a:solidFill>
                  <a:schemeClr val="bg1"/>
                </a:solidFill>
                <a:latin typeface="Helvetica"/>
                <a:cs typeface="Helvetica"/>
              </a:rPr>
              <a:t>Create Components ,</a:t>
            </a:r>
            <a:endParaRPr lang="en-US" sz="1300" dirty="0">
              <a:solidFill>
                <a:srgbClr val="FFFFFF"/>
              </a:solidFill>
              <a:latin typeface="Helvetica"/>
              <a:cs typeface="Helvetica"/>
            </a:endParaRPr>
          </a:p>
          <a:p>
            <a:pPr algn="ctr"/>
            <a:r>
              <a:rPr lang="en-US" sz="1300">
                <a:solidFill>
                  <a:schemeClr val="bg1"/>
                </a:solidFill>
                <a:latin typeface="Helvetica"/>
                <a:cs typeface="Helvetica"/>
              </a:rPr>
              <a:t>Test Component Functionality and Connectivity </a:t>
            </a:r>
            <a:endParaRPr lang="en-US" sz="1300" dirty="0">
              <a:solidFill>
                <a:srgbClr val="FFFFFF"/>
              </a:solidFill>
              <a:latin typeface="Helvetica"/>
              <a:cs typeface="Helvetica"/>
            </a:endParaRPr>
          </a:p>
          <a:p>
            <a:pPr algn="ctr"/>
            <a:br>
              <a:rPr lang="en-US" dirty="0">
                <a:cs typeface="Calibri"/>
              </a:rPr>
            </a:br>
            <a:endParaRPr lang="en-US" sz="1300" dirty="0">
              <a:solidFill>
                <a:srgbClr val="FFFFFF"/>
              </a:solidFill>
              <a:cs typeface="Calibri"/>
            </a:endParaRPr>
          </a:p>
          <a:p>
            <a:pPr algn="ctr"/>
            <a:endParaRPr lang="en-US" sz="1300" dirty="0">
              <a:solidFill>
                <a:srgbClr val="FFFFFF"/>
              </a:solidFill>
              <a:cs typeface="Calibri"/>
            </a:endParaRPr>
          </a:p>
          <a:p>
            <a:pPr algn="ctr"/>
            <a:endParaRPr lang="en-US" sz="1300" dirty="0">
              <a:solidFill>
                <a:srgbClr val="FFFFFF"/>
              </a:solidFill>
              <a:latin typeface="Helvetica"/>
              <a:cs typeface="Helvetica"/>
            </a:endParaRPr>
          </a:p>
          <a:p>
            <a:pPr algn="l"/>
            <a:endParaRPr lang="en-US" dirty="0">
              <a:cs typeface="Calibri"/>
            </a:endParaRPr>
          </a:p>
        </p:txBody>
      </p:sp>
      <p:sp>
        <p:nvSpPr>
          <p:cNvPr id="59" name="TextBox 58">
            <a:extLst>
              <a:ext uri="{FF2B5EF4-FFF2-40B4-BE49-F238E27FC236}">
                <a16:creationId xmlns:a16="http://schemas.microsoft.com/office/drawing/2014/main" id="{25C3F15C-F7B7-795B-14CA-6E95D466E607}"/>
              </a:ext>
            </a:extLst>
          </p:cNvPr>
          <p:cNvSpPr txBox="1"/>
          <p:nvPr/>
        </p:nvSpPr>
        <p:spPr>
          <a:xfrm>
            <a:off x="6567776" y="2282787"/>
            <a:ext cx="2121042"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dirty="0">
              <a:solidFill>
                <a:schemeClr val="bg1"/>
              </a:solidFill>
              <a:cs typeface="Calibri"/>
            </a:endParaRPr>
          </a:p>
          <a:p>
            <a:pPr algn="ctr"/>
            <a:r>
              <a:rPr lang="en-US" sz="1300" dirty="0">
                <a:solidFill>
                  <a:schemeClr val="bg1"/>
                </a:solidFill>
                <a:cs typeface="Calibri"/>
              </a:rPr>
              <a:t>Integrate Rest API's with React components,</a:t>
            </a:r>
          </a:p>
          <a:p>
            <a:pPr algn="ctr"/>
            <a:r>
              <a:rPr lang="en-US" sz="1300" dirty="0">
                <a:solidFill>
                  <a:schemeClr val="bg1"/>
                </a:solidFill>
                <a:cs typeface="Calibri"/>
              </a:rPr>
              <a:t>Improving UI with MUI, create presentation</a:t>
            </a:r>
          </a:p>
        </p:txBody>
      </p:sp>
      <p:sp>
        <p:nvSpPr>
          <p:cNvPr id="60" name="TextBox 59">
            <a:extLst>
              <a:ext uri="{FF2B5EF4-FFF2-40B4-BE49-F238E27FC236}">
                <a16:creationId xmlns:a16="http://schemas.microsoft.com/office/drawing/2014/main" id="{5072FFC9-2DAF-8D22-F742-12A36C63E0C8}"/>
              </a:ext>
            </a:extLst>
          </p:cNvPr>
          <p:cNvSpPr txBox="1"/>
          <p:nvPr/>
        </p:nvSpPr>
        <p:spPr>
          <a:xfrm>
            <a:off x="3429916" y="2282788"/>
            <a:ext cx="2067127" cy="19236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dirty="0">
              <a:solidFill>
                <a:schemeClr val="bg1"/>
              </a:solidFill>
              <a:cs typeface="Calibri"/>
            </a:endParaRPr>
          </a:p>
          <a:p>
            <a:pPr algn="ctr"/>
            <a:r>
              <a:rPr lang="en-US" sz="1300" dirty="0">
                <a:solidFill>
                  <a:schemeClr val="bg1"/>
                </a:solidFill>
                <a:latin typeface="Calibri"/>
                <a:cs typeface="Calibri"/>
              </a:rPr>
              <a:t> Jenkins pipeline,</a:t>
            </a:r>
          </a:p>
          <a:p>
            <a:pPr algn="ctr"/>
            <a:r>
              <a:rPr lang="en-US" sz="1300" dirty="0" err="1">
                <a:solidFill>
                  <a:schemeClr val="bg1"/>
                </a:solidFill>
                <a:latin typeface="Calibri"/>
                <a:cs typeface="Calibri"/>
              </a:rPr>
              <a:t>Dockerizing</a:t>
            </a:r>
            <a:r>
              <a:rPr lang="en-US" sz="1300" dirty="0">
                <a:solidFill>
                  <a:schemeClr val="bg1"/>
                </a:solidFill>
                <a:latin typeface="Calibri"/>
                <a:cs typeface="Calibri"/>
              </a:rPr>
              <a:t> and </a:t>
            </a:r>
            <a:r>
              <a:rPr lang="en-US" sz="1300" dirty="0" err="1">
                <a:solidFill>
                  <a:schemeClr val="bg1"/>
                </a:solidFill>
                <a:latin typeface="Calibri"/>
                <a:cs typeface="Calibri"/>
              </a:rPr>
              <a:t>bal</a:t>
            </a:r>
            <a:r>
              <a:rPr lang="en-US" sz="1300" dirty="0">
                <a:solidFill>
                  <a:schemeClr val="bg1"/>
                </a:solidFill>
                <a:latin typeface="Calibri"/>
                <a:cs typeface="Calibri"/>
              </a:rPr>
              <a:t> unit </a:t>
            </a:r>
            <a:endParaRPr lang="en-US" dirty="0">
              <a:solidFill>
                <a:schemeClr val="bg1"/>
              </a:solidFill>
            </a:endParaRPr>
          </a:p>
          <a:p>
            <a:pPr algn="ctr"/>
            <a:r>
              <a:rPr lang="en-US" sz="1300" dirty="0">
                <a:solidFill>
                  <a:schemeClr val="bg1"/>
                </a:solidFill>
                <a:latin typeface="Calibri"/>
                <a:cs typeface="Calibri"/>
              </a:rPr>
              <a:t>Testing, API Gateway integration – 5th May,</a:t>
            </a:r>
            <a:endParaRPr lang="en-US" dirty="0">
              <a:solidFill>
                <a:schemeClr val="bg1"/>
              </a:solidFill>
            </a:endParaRPr>
          </a:p>
          <a:p>
            <a:pPr algn="ctr"/>
            <a:endParaRPr lang="en-US" dirty="0">
              <a:solidFill>
                <a:schemeClr val="bg1"/>
              </a:solidFill>
              <a:latin typeface="Calibri"/>
              <a:cs typeface="Calibri"/>
            </a:endParaRPr>
          </a:p>
          <a:p>
            <a:pPr algn="ctr"/>
            <a:endParaRPr lang="en-US" dirty="0">
              <a:solidFill>
                <a:schemeClr val="bg1"/>
              </a:solidFill>
              <a:latin typeface="Calibri"/>
              <a:cs typeface="Calibri"/>
            </a:endParaRPr>
          </a:p>
          <a:p>
            <a:pPr algn="ctr"/>
            <a:endParaRPr lang="en-US" sz="1300" dirty="0">
              <a:solidFill>
                <a:schemeClr val="bg1"/>
              </a:solidFill>
              <a:latin typeface="Calibri"/>
              <a:cs typeface="Calibri"/>
            </a:endParaRPr>
          </a:p>
        </p:txBody>
      </p:sp>
      <p:sp>
        <p:nvSpPr>
          <p:cNvPr id="61" name="TextBox 60">
            <a:extLst>
              <a:ext uri="{FF2B5EF4-FFF2-40B4-BE49-F238E27FC236}">
                <a16:creationId xmlns:a16="http://schemas.microsoft.com/office/drawing/2014/main" id="{F4CFFAB7-B9BB-AF4B-B70F-BA276BAC04A4}"/>
              </a:ext>
            </a:extLst>
          </p:cNvPr>
          <p:cNvSpPr txBox="1"/>
          <p:nvPr/>
        </p:nvSpPr>
        <p:spPr>
          <a:xfrm>
            <a:off x="487530" y="1477044"/>
            <a:ext cx="17509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cs typeface="Calibri"/>
              </a:rPr>
              <a:t>PLANNING</a:t>
            </a:r>
            <a:endParaRPr lang="en-US" dirty="0"/>
          </a:p>
        </p:txBody>
      </p:sp>
      <p:sp>
        <p:nvSpPr>
          <p:cNvPr id="62" name="TextBox 61">
            <a:extLst>
              <a:ext uri="{FF2B5EF4-FFF2-40B4-BE49-F238E27FC236}">
                <a16:creationId xmlns:a16="http://schemas.microsoft.com/office/drawing/2014/main" id="{A9C387F1-82A4-E9B0-3731-3880A9B2D846}"/>
              </a:ext>
            </a:extLst>
          </p:cNvPr>
          <p:cNvSpPr txBox="1"/>
          <p:nvPr/>
        </p:nvSpPr>
        <p:spPr>
          <a:xfrm>
            <a:off x="3636171" y="3590515"/>
            <a:ext cx="17509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cs typeface="Calibri"/>
              </a:rPr>
              <a:t>FUTURE</a:t>
            </a:r>
            <a:endParaRPr lang="en-US" dirty="0"/>
          </a:p>
        </p:txBody>
      </p:sp>
      <p:sp>
        <p:nvSpPr>
          <p:cNvPr id="63" name="TextBox 62">
            <a:extLst>
              <a:ext uri="{FF2B5EF4-FFF2-40B4-BE49-F238E27FC236}">
                <a16:creationId xmlns:a16="http://schemas.microsoft.com/office/drawing/2014/main" id="{AACAB12F-409C-56CE-C131-D2002E31581A}"/>
              </a:ext>
            </a:extLst>
          </p:cNvPr>
          <p:cNvSpPr txBox="1"/>
          <p:nvPr/>
        </p:nvSpPr>
        <p:spPr>
          <a:xfrm>
            <a:off x="6709331" y="3622864"/>
            <a:ext cx="17509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cs typeface="Calibri"/>
              </a:rPr>
              <a:t>INTEGRATION</a:t>
            </a:r>
            <a:endParaRPr lang="en-US" dirty="0"/>
          </a:p>
        </p:txBody>
      </p:sp>
      <p:sp>
        <p:nvSpPr>
          <p:cNvPr id="64" name="TextBox 63">
            <a:extLst>
              <a:ext uri="{FF2B5EF4-FFF2-40B4-BE49-F238E27FC236}">
                <a16:creationId xmlns:a16="http://schemas.microsoft.com/office/drawing/2014/main" id="{B810CC93-DDDD-9BF7-6FD2-36DF544BF881}"/>
              </a:ext>
            </a:extLst>
          </p:cNvPr>
          <p:cNvSpPr txBox="1"/>
          <p:nvPr/>
        </p:nvSpPr>
        <p:spPr>
          <a:xfrm>
            <a:off x="6720114" y="1509393"/>
            <a:ext cx="17509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cs typeface="Calibri"/>
              </a:rPr>
              <a:t>FRONTEND</a:t>
            </a:r>
            <a:endParaRPr lang="en-US" dirty="0"/>
          </a:p>
        </p:txBody>
      </p:sp>
      <p:sp>
        <p:nvSpPr>
          <p:cNvPr id="65" name="TextBox 64">
            <a:extLst>
              <a:ext uri="{FF2B5EF4-FFF2-40B4-BE49-F238E27FC236}">
                <a16:creationId xmlns:a16="http://schemas.microsoft.com/office/drawing/2014/main" id="{05CAE997-DBAF-ADDF-2D7A-36EF6609C2FF}"/>
              </a:ext>
            </a:extLst>
          </p:cNvPr>
          <p:cNvSpPr txBox="1"/>
          <p:nvPr/>
        </p:nvSpPr>
        <p:spPr>
          <a:xfrm>
            <a:off x="3679302" y="1477043"/>
            <a:ext cx="17509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cs typeface="Calibri"/>
              </a:rPr>
              <a:t>BACKEND</a:t>
            </a:r>
            <a:endParaRPr lang="en-US" dirty="0"/>
          </a:p>
        </p:txBody>
      </p:sp>
    </p:spTree>
    <p:extLst>
      <p:ext uri="{BB962C8B-B14F-4D97-AF65-F5344CB8AC3E}">
        <p14:creationId xmlns:p14="http://schemas.microsoft.com/office/powerpoint/2010/main" val="4220429673"/>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28DCCE-6A57-58C9-8513-F5C0741C5B3A}"/>
              </a:ext>
            </a:extLst>
          </p:cNvPr>
          <p:cNvSpPr txBox="1"/>
          <p:nvPr/>
        </p:nvSpPr>
        <p:spPr>
          <a:xfrm>
            <a:off x="3842425" y="206712"/>
            <a:ext cx="5119180" cy="12311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CA" sz="2400" b="1" dirty="0">
                <a:latin typeface="Verdana"/>
                <a:ea typeface="Verdana"/>
              </a:rPr>
              <a:t>Transaction Completion Status</a:t>
            </a:r>
            <a:endParaRPr lang="en-US" sz="2400" dirty="0">
              <a:latin typeface="Verdana"/>
              <a:ea typeface="Verdana"/>
            </a:endParaRPr>
          </a:p>
          <a:p>
            <a:pPr algn="ctr"/>
            <a:endParaRPr lang="en-US" sz="2400" dirty="0">
              <a:cs typeface="Calibri"/>
            </a:endParaRPr>
          </a:p>
        </p:txBody>
      </p:sp>
      <p:sp>
        <p:nvSpPr>
          <p:cNvPr id="3" name="TextBox 2">
            <a:extLst>
              <a:ext uri="{FF2B5EF4-FFF2-40B4-BE49-F238E27FC236}">
                <a16:creationId xmlns:a16="http://schemas.microsoft.com/office/drawing/2014/main" id="{485D206B-53E8-B22C-A7F5-7F2E4B093A8D}"/>
              </a:ext>
            </a:extLst>
          </p:cNvPr>
          <p:cNvSpPr txBox="1"/>
          <p:nvPr/>
        </p:nvSpPr>
        <p:spPr>
          <a:xfrm>
            <a:off x="461513" y="1653036"/>
            <a:ext cx="5287992" cy="54784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b="1" dirty="0">
                <a:latin typeface="Verdana"/>
                <a:cs typeface="Segoe UI"/>
              </a:rPr>
              <a:t>Throughout the Development Process I have Created: </a:t>
            </a:r>
            <a:r>
              <a:rPr lang="en-CA" dirty="0">
                <a:latin typeface="Verdana"/>
                <a:cs typeface="Segoe UI"/>
              </a:rPr>
              <a:t>​</a:t>
            </a:r>
          </a:p>
          <a:p>
            <a:endParaRPr lang="en-CA" sz="2000" dirty="0">
              <a:latin typeface="Verdana"/>
              <a:ea typeface="Verdana"/>
              <a:cs typeface="Segoe UI"/>
            </a:endParaRPr>
          </a:p>
          <a:p>
            <a:r>
              <a:rPr lang="en-CA" sz="1600" b="1" dirty="0">
                <a:latin typeface="Verdana"/>
                <a:ea typeface="Verdana"/>
                <a:cs typeface="Segoe UI"/>
              </a:rPr>
              <a:t>7 </a:t>
            </a:r>
            <a:r>
              <a:rPr lang="en-CA" sz="1600" dirty="0">
                <a:latin typeface="Verdana"/>
                <a:ea typeface="Verdana"/>
                <a:cs typeface="Segoe UI"/>
              </a:rPr>
              <a:t>Total Microservices</a:t>
            </a:r>
            <a:endParaRPr lang="en-US" sz="1600">
              <a:latin typeface="Verdana"/>
              <a:ea typeface="Verdana"/>
              <a:cs typeface="Segoe UI"/>
            </a:endParaRPr>
          </a:p>
          <a:p>
            <a:endParaRPr lang="en-CA" sz="1600" dirty="0">
              <a:latin typeface="Verdana"/>
              <a:ea typeface="Verdana"/>
              <a:cs typeface="Segoe UI"/>
            </a:endParaRPr>
          </a:p>
          <a:p>
            <a:r>
              <a:rPr lang="en-CA" sz="1600" b="1" dirty="0">
                <a:latin typeface="Verdana"/>
                <a:ea typeface="Verdana"/>
                <a:cs typeface="Segoe UI"/>
              </a:rPr>
              <a:t>6 </a:t>
            </a:r>
            <a:r>
              <a:rPr lang="en-CA" sz="1600" dirty="0">
                <a:latin typeface="Verdana"/>
                <a:ea typeface="Verdana"/>
                <a:cs typeface="Segoe UI"/>
              </a:rPr>
              <a:t>Database Tables</a:t>
            </a:r>
            <a:endParaRPr lang="en-US" sz="1600">
              <a:latin typeface="Verdana"/>
              <a:ea typeface="Verdana"/>
              <a:cs typeface="Segoe UI"/>
            </a:endParaRPr>
          </a:p>
          <a:p>
            <a:endParaRPr lang="en-CA" sz="1600" dirty="0">
              <a:latin typeface="Verdana"/>
              <a:ea typeface="Verdana"/>
              <a:cs typeface="Segoe UI"/>
            </a:endParaRPr>
          </a:p>
          <a:p>
            <a:r>
              <a:rPr lang="en-CA" sz="1600" b="1" dirty="0">
                <a:latin typeface="Verdana"/>
                <a:ea typeface="Verdana"/>
                <a:cs typeface="Segoe UI"/>
              </a:rPr>
              <a:t>3 </a:t>
            </a:r>
            <a:r>
              <a:rPr lang="en-CA" sz="1600" dirty="0">
                <a:latin typeface="Verdana"/>
                <a:ea typeface="Verdana"/>
                <a:cs typeface="Segoe UI"/>
              </a:rPr>
              <a:t>JWT Used for all User Types (</a:t>
            </a:r>
            <a:r>
              <a:rPr lang="en-CA" sz="1100" dirty="0">
                <a:latin typeface="Verdana"/>
                <a:ea typeface="Verdana"/>
                <a:cs typeface="Segoe UI"/>
              </a:rPr>
              <a:t>Admin, Patient, TPA</a:t>
            </a:r>
            <a:r>
              <a:rPr lang="en-CA" sz="1600" dirty="0">
                <a:latin typeface="Verdana"/>
                <a:ea typeface="Verdana"/>
                <a:cs typeface="Segoe UI"/>
              </a:rPr>
              <a:t>)</a:t>
            </a:r>
            <a:endParaRPr lang="en-US" sz="1600">
              <a:latin typeface="Verdana"/>
              <a:ea typeface="Verdana"/>
              <a:cs typeface="Segoe UI"/>
            </a:endParaRPr>
          </a:p>
          <a:p>
            <a:endParaRPr lang="en-CA" sz="1600" dirty="0">
              <a:latin typeface="Verdana"/>
              <a:ea typeface="Verdana"/>
              <a:cs typeface="Segoe UI"/>
            </a:endParaRPr>
          </a:p>
          <a:p>
            <a:r>
              <a:rPr lang="en-CA" sz="1600" b="1" dirty="0">
                <a:latin typeface="Verdana"/>
                <a:ea typeface="Verdana"/>
                <a:cs typeface="Segoe UI"/>
              </a:rPr>
              <a:t>42 </a:t>
            </a:r>
            <a:r>
              <a:rPr lang="en-CA" sz="1600" dirty="0">
                <a:latin typeface="Verdana"/>
                <a:ea typeface="Verdana"/>
                <a:cs typeface="Segoe UI"/>
              </a:rPr>
              <a:t>React Components</a:t>
            </a:r>
            <a:endParaRPr lang="en-US" sz="1600">
              <a:latin typeface="Verdana"/>
              <a:ea typeface="Verdana"/>
              <a:cs typeface="Segoe UI"/>
            </a:endParaRPr>
          </a:p>
          <a:p>
            <a:endParaRPr lang="en-CA" sz="1600" dirty="0">
              <a:latin typeface="Verdana"/>
              <a:ea typeface="Verdana"/>
              <a:cs typeface="Segoe UI"/>
            </a:endParaRPr>
          </a:p>
          <a:p>
            <a:endParaRPr lang="en-CA" dirty="0">
              <a:latin typeface="Verdana"/>
              <a:ea typeface="Verdana"/>
              <a:cs typeface="Segoe UI"/>
            </a:endParaRPr>
          </a:p>
          <a:p>
            <a:endParaRPr lang="en-CA" dirty="0">
              <a:latin typeface="Verdana"/>
              <a:ea typeface="Verdana"/>
              <a:cs typeface="Segoe UI"/>
            </a:endParaRPr>
          </a:p>
          <a:p>
            <a:endParaRPr lang="en-CA" dirty="0">
              <a:latin typeface="Verdana"/>
              <a:ea typeface="Verdana"/>
              <a:cs typeface="Segoe UI"/>
            </a:endParaRPr>
          </a:p>
          <a:p>
            <a:endParaRPr lang="en-CA" dirty="0">
              <a:latin typeface="Verdana"/>
              <a:ea typeface="Verdana"/>
              <a:cs typeface="Segoe UI"/>
            </a:endParaRPr>
          </a:p>
          <a:p>
            <a:endParaRPr lang="en-US" dirty="0">
              <a:latin typeface="Verdana"/>
              <a:ea typeface="Verdana"/>
              <a:cs typeface="Segoe UI"/>
            </a:endParaRPr>
          </a:p>
          <a:p>
            <a:endParaRPr lang="en-CA" sz="2000" dirty="0">
              <a:latin typeface="Verdana"/>
              <a:ea typeface="Verdana"/>
              <a:cs typeface="Segoe UI"/>
            </a:endParaRPr>
          </a:p>
          <a:p>
            <a:r>
              <a:rPr lang="en-CA" sz="2000" dirty="0">
                <a:latin typeface="Verdana"/>
                <a:cs typeface="Segoe UI"/>
              </a:rPr>
              <a:t>​</a:t>
            </a:r>
          </a:p>
          <a:p>
            <a:r>
              <a:rPr lang="en-CA" sz="1600" dirty="0">
                <a:latin typeface="Verdana"/>
                <a:cs typeface="Segoe UI"/>
              </a:rPr>
              <a:t>​</a:t>
            </a:r>
          </a:p>
          <a:p>
            <a:r>
              <a:rPr lang="en-CA" sz="2000" dirty="0">
                <a:latin typeface="Verdana"/>
                <a:cs typeface="Segoe UI"/>
              </a:rPr>
              <a:t>​</a:t>
            </a:r>
          </a:p>
        </p:txBody>
      </p:sp>
      <p:pic>
        <p:nvPicPr>
          <p:cNvPr id="4" name="Picture 4" descr="Graphical user interface, application, table&#10;&#10;Description automatically generated">
            <a:extLst>
              <a:ext uri="{FF2B5EF4-FFF2-40B4-BE49-F238E27FC236}">
                <a16:creationId xmlns:a16="http://schemas.microsoft.com/office/drawing/2014/main" id="{9D25E156-593A-8DA7-E7A6-3919CF24B607}"/>
              </a:ext>
            </a:extLst>
          </p:cNvPr>
          <p:cNvPicPr>
            <a:picLocks noChangeAspect="1"/>
          </p:cNvPicPr>
          <p:nvPr/>
        </p:nvPicPr>
        <p:blipFill>
          <a:blip r:embed="rId2"/>
          <a:stretch>
            <a:fillRect/>
          </a:stretch>
        </p:blipFill>
        <p:spPr>
          <a:xfrm>
            <a:off x="5335439" y="2825008"/>
            <a:ext cx="3735237" cy="2102976"/>
          </a:xfrm>
          <a:prstGeom prst="rect">
            <a:avLst/>
          </a:prstGeom>
        </p:spPr>
      </p:pic>
    </p:spTree>
    <p:extLst>
      <p:ext uri="{BB962C8B-B14F-4D97-AF65-F5344CB8AC3E}">
        <p14:creationId xmlns:p14="http://schemas.microsoft.com/office/powerpoint/2010/main" val="4153820162"/>
      </p:ext>
    </p:extLst>
  </p:cSld>
  <p:clrMapOvr>
    <a:masterClrMapping/>
  </p:clrMapOvr>
  <p:transition spd="med">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Words>
  <Application>Microsoft Office PowerPoint</Application>
  <PresentationFormat>On-screen Show (16:9)</PresentationFormat>
  <Paragraphs>22</Paragraphs>
  <Slides>15</Slides>
  <Notes>1</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Office Theme</vt:lpstr>
      <vt:lpstr>Office Theme</vt:lpstr>
      <vt:lpstr>PowerPoint Presentation</vt:lpstr>
      <vt:lpstr>Introduction</vt:lpstr>
      <vt:lpstr>PowerPoint Presentation</vt:lpstr>
      <vt:lpstr>Features</vt:lpstr>
      <vt:lpstr>PowerPoint Presentation</vt:lpstr>
      <vt:lpstr>PowerPoint Presentation</vt:lpstr>
      <vt:lpstr>Flow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AdmitSure  </dc:title>
  <dc:creator/>
  <cp:lastModifiedBy/>
  <cp:revision>773</cp:revision>
  <dcterms:created xsi:type="dcterms:W3CDTF">2017-08-01T15:40:51Z</dcterms:created>
  <dcterms:modified xsi:type="dcterms:W3CDTF">2023-05-03T03:39:51Z</dcterms:modified>
</cp:coreProperties>
</file>