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1" r:id="rId2"/>
    <p:sldId id="258" r:id="rId3"/>
    <p:sldId id="257" r:id="rId4"/>
    <p:sldId id="256" r:id="rId5"/>
    <p:sldId id="259" r:id="rId6"/>
    <p:sldId id="263" r:id="rId7"/>
    <p:sldId id="264" r:id="rId8"/>
    <p:sldId id="284" r:id="rId9"/>
    <p:sldId id="283" r:id="rId10"/>
    <p:sldId id="285" r:id="rId11"/>
    <p:sldId id="262" r:id="rId12"/>
    <p:sldId id="275" r:id="rId13"/>
    <p:sldId id="286" r:id="rId14"/>
    <p:sldId id="274" r:id="rId15"/>
    <p:sldId id="287" r:id="rId16"/>
    <p:sldId id="276" r:id="rId17"/>
    <p:sldId id="278" r:id="rId18"/>
    <p:sldId id="279" r:id="rId19"/>
    <p:sldId id="280" r:id="rId20"/>
    <p:sldId id="281" r:id="rId21"/>
    <p:sldId id="288" r:id="rId22"/>
    <p:sldId id="289" r:id="rId23"/>
    <p:sldId id="290"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F7F7F"/>
    <a:srgbClr val="ECBE6B"/>
    <a:srgbClr val="7B7A7A"/>
    <a:srgbClr val="5B9BD5"/>
    <a:srgbClr val="A9D18E"/>
    <a:srgbClr val="3A6CC1"/>
    <a:srgbClr val="F7F7F7"/>
    <a:srgbClr val="FAAD56"/>
    <a:srgbClr val="7C7C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66" d="100"/>
          <a:sy n="66" d="100"/>
        </p:scale>
        <p:origin x="2256" y="10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C03469-4E18-414C-86E1-62E5469BE3EF}" type="datetimeFigureOut">
              <a:rPr lang="en-US" smtClean="0"/>
              <a:t>9/23/2024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4B35A-2BA5-4218-B25B-96F735B88FE4}" type="slidenum">
              <a:rPr lang="en-US" smtClean="0"/>
              <a:t>‹#›</a:t>
            </a:fld>
            <a:endParaRPr lang="en-US"/>
          </a:p>
        </p:txBody>
      </p:sp>
    </p:spTree>
    <p:extLst>
      <p:ext uri="{BB962C8B-B14F-4D97-AF65-F5344CB8AC3E}">
        <p14:creationId xmlns:p14="http://schemas.microsoft.com/office/powerpoint/2010/main" val="1028073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4B35A-2BA5-4218-B25B-96F735B88FE4}" type="slidenum">
              <a:rPr lang="en-US" smtClean="0"/>
              <a:t>13</a:t>
            </a:fld>
            <a:endParaRPr lang="en-US"/>
          </a:p>
        </p:txBody>
      </p:sp>
    </p:spTree>
    <p:extLst>
      <p:ext uri="{BB962C8B-B14F-4D97-AF65-F5344CB8AC3E}">
        <p14:creationId xmlns:p14="http://schemas.microsoft.com/office/powerpoint/2010/main" val="4074123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4B35A-2BA5-4218-B25B-96F735B88FE4}" type="slidenum">
              <a:rPr lang="en-US" smtClean="0"/>
              <a:t>14</a:t>
            </a:fld>
            <a:endParaRPr lang="en-US"/>
          </a:p>
        </p:txBody>
      </p:sp>
    </p:spTree>
    <p:extLst>
      <p:ext uri="{BB962C8B-B14F-4D97-AF65-F5344CB8AC3E}">
        <p14:creationId xmlns:p14="http://schemas.microsoft.com/office/powerpoint/2010/main" val="896535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4B35A-2BA5-4218-B25B-96F735B88FE4}" type="slidenum">
              <a:rPr lang="en-US" smtClean="0"/>
              <a:t>15</a:t>
            </a:fld>
            <a:endParaRPr lang="en-US"/>
          </a:p>
        </p:txBody>
      </p:sp>
    </p:spTree>
    <p:extLst>
      <p:ext uri="{BB962C8B-B14F-4D97-AF65-F5344CB8AC3E}">
        <p14:creationId xmlns:p14="http://schemas.microsoft.com/office/powerpoint/2010/main" val="1878305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4B35A-2BA5-4218-B25B-96F735B88FE4}" type="slidenum">
              <a:rPr lang="en-US" smtClean="0"/>
              <a:t>16</a:t>
            </a:fld>
            <a:endParaRPr lang="en-US"/>
          </a:p>
        </p:txBody>
      </p:sp>
    </p:spTree>
    <p:extLst>
      <p:ext uri="{BB962C8B-B14F-4D97-AF65-F5344CB8AC3E}">
        <p14:creationId xmlns:p14="http://schemas.microsoft.com/office/powerpoint/2010/main" val="3759215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4B35A-2BA5-4218-B25B-96F735B88FE4}" type="slidenum">
              <a:rPr lang="en-US" smtClean="0"/>
              <a:t>17</a:t>
            </a:fld>
            <a:endParaRPr lang="en-US"/>
          </a:p>
        </p:txBody>
      </p:sp>
    </p:spTree>
    <p:extLst>
      <p:ext uri="{BB962C8B-B14F-4D97-AF65-F5344CB8AC3E}">
        <p14:creationId xmlns:p14="http://schemas.microsoft.com/office/powerpoint/2010/main" val="3448164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4B35A-2BA5-4218-B25B-96F735B88FE4}" type="slidenum">
              <a:rPr lang="en-US" smtClean="0"/>
              <a:t>18</a:t>
            </a:fld>
            <a:endParaRPr lang="en-US"/>
          </a:p>
        </p:txBody>
      </p:sp>
    </p:spTree>
    <p:extLst>
      <p:ext uri="{BB962C8B-B14F-4D97-AF65-F5344CB8AC3E}">
        <p14:creationId xmlns:p14="http://schemas.microsoft.com/office/powerpoint/2010/main" val="116724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4B35A-2BA5-4218-B25B-96F735B88FE4}" type="slidenum">
              <a:rPr lang="en-US" smtClean="0"/>
              <a:t>19</a:t>
            </a:fld>
            <a:endParaRPr lang="en-US"/>
          </a:p>
        </p:txBody>
      </p:sp>
    </p:spTree>
    <p:extLst>
      <p:ext uri="{BB962C8B-B14F-4D97-AF65-F5344CB8AC3E}">
        <p14:creationId xmlns:p14="http://schemas.microsoft.com/office/powerpoint/2010/main" val="1567588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ec1d423937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ec1d423937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0065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ec1d423937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ec1d423937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3441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4B35A-2BA5-4218-B25B-96F735B88FE4}" type="slidenum">
              <a:rPr lang="en-US" smtClean="0"/>
              <a:t>22</a:t>
            </a:fld>
            <a:endParaRPr lang="en-US"/>
          </a:p>
        </p:txBody>
      </p:sp>
    </p:spTree>
    <p:extLst>
      <p:ext uri="{BB962C8B-B14F-4D97-AF65-F5344CB8AC3E}">
        <p14:creationId xmlns:p14="http://schemas.microsoft.com/office/powerpoint/2010/main" val="2423374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4B35A-2BA5-4218-B25B-96F735B88FE4}" type="slidenum">
              <a:rPr lang="en-US" smtClean="0"/>
              <a:t>4</a:t>
            </a:fld>
            <a:endParaRPr lang="en-US"/>
          </a:p>
        </p:txBody>
      </p:sp>
    </p:spTree>
    <p:extLst>
      <p:ext uri="{BB962C8B-B14F-4D97-AF65-F5344CB8AC3E}">
        <p14:creationId xmlns:p14="http://schemas.microsoft.com/office/powerpoint/2010/main" val="914953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4B35A-2BA5-4218-B25B-96F735B88FE4}" type="slidenum">
              <a:rPr lang="en-US" smtClean="0"/>
              <a:t>23</a:t>
            </a:fld>
            <a:endParaRPr lang="en-US"/>
          </a:p>
        </p:txBody>
      </p:sp>
    </p:spTree>
    <p:extLst>
      <p:ext uri="{BB962C8B-B14F-4D97-AF65-F5344CB8AC3E}">
        <p14:creationId xmlns:p14="http://schemas.microsoft.com/office/powerpoint/2010/main" val="4011123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4B35A-2BA5-4218-B25B-96F735B88FE4}" type="slidenum">
              <a:rPr lang="en-US" smtClean="0"/>
              <a:t>24</a:t>
            </a:fld>
            <a:endParaRPr lang="en-US"/>
          </a:p>
        </p:txBody>
      </p:sp>
    </p:spTree>
    <p:extLst>
      <p:ext uri="{BB962C8B-B14F-4D97-AF65-F5344CB8AC3E}">
        <p14:creationId xmlns:p14="http://schemas.microsoft.com/office/powerpoint/2010/main" val="2643674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ec1d423937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ec1d423937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d556b8e1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d556b8e1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9084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d556b8e1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d556b8e1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2743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d556b8e1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d556b8e1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1085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0d260116d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0d260116d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d556b8e1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d556b8e1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4B35A-2BA5-4218-B25B-96F735B88FE4}" type="slidenum">
              <a:rPr lang="en-US" smtClean="0"/>
              <a:t>12</a:t>
            </a:fld>
            <a:endParaRPr lang="en-US"/>
          </a:p>
        </p:txBody>
      </p:sp>
    </p:spTree>
    <p:extLst>
      <p:ext uri="{BB962C8B-B14F-4D97-AF65-F5344CB8AC3E}">
        <p14:creationId xmlns:p14="http://schemas.microsoft.com/office/powerpoint/2010/main" val="1883938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DCB6F-3741-D1DD-190E-CF7368FAA4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EE0CB6-6642-95C0-8EDD-DA364BDC1D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4E187C-DB2F-72C5-ABD1-6B6B31D4B02C}"/>
              </a:ext>
            </a:extLst>
          </p:cNvPr>
          <p:cNvSpPr>
            <a:spLocks noGrp="1"/>
          </p:cNvSpPr>
          <p:nvPr>
            <p:ph type="dt" sz="half" idx="10"/>
          </p:nvPr>
        </p:nvSpPr>
        <p:spPr/>
        <p:txBody>
          <a:bodyPr/>
          <a:lstStyle/>
          <a:p>
            <a:fld id="{B03AC81B-B740-4395-AEC2-6B8F98CE5CA7}" type="datetimeFigureOut">
              <a:rPr lang="en-US" smtClean="0"/>
              <a:t>9/23/2024</a:t>
            </a:fld>
            <a:endParaRPr lang="en-US"/>
          </a:p>
        </p:txBody>
      </p:sp>
      <p:sp>
        <p:nvSpPr>
          <p:cNvPr id="5" name="Footer Placeholder 4">
            <a:extLst>
              <a:ext uri="{FF2B5EF4-FFF2-40B4-BE49-F238E27FC236}">
                <a16:creationId xmlns:a16="http://schemas.microsoft.com/office/drawing/2014/main" id="{44D829B6-C359-1F7B-F845-E20985E3C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18C71-9B48-6AE5-67EB-583FAD63E5BD}"/>
              </a:ext>
            </a:extLst>
          </p:cNvPr>
          <p:cNvSpPr>
            <a:spLocks noGrp="1"/>
          </p:cNvSpPr>
          <p:nvPr>
            <p:ph type="sldNum" sz="quarter" idx="12"/>
          </p:nvPr>
        </p:nvSpPr>
        <p:spPr/>
        <p:txBody>
          <a:bodyPr/>
          <a:lstStyle/>
          <a:p>
            <a:fld id="{CBBCDEC7-4291-4E3E-843D-300A6A46190B}" type="slidenum">
              <a:rPr lang="en-US" smtClean="0"/>
              <a:t>‹#›</a:t>
            </a:fld>
            <a:endParaRPr lang="en-US"/>
          </a:p>
        </p:txBody>
      </p:sp>
    </p:spTree>
    <p:extLst>
      <p:ext uri="{BB962C8B-B14F-4D97-AF65-F5344CB8AC3E}">
        <p14:creationId xmlns:p14="http://schemas.microsoft.com/office/powerpoint/2010/main" val="2845150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98D8-4E62-DE8E-BD1D-5FA46F84D0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336B9C-A9EF-0E6A-8AF2-9A464941BC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D184E3-A581-A5D9-1D3C-784455AEEC1A}"/>
              </a:ext>
            </a:extLst>
          </p:cNvPr>
          <p:cNvSpPr>
            <a:spLocks noGrp="1"/>
          </p:cNvSpPr>
          <p:nvPr>
            <p:ph type="dt" sz="half" idx="10"/>
          </p:nvPr>
        </p:nvSpPr>
        <p:spPr/>
        <p:txBody>
          <a:bodyPr/>
          <a:lstStyle/>
          <a:p>
            <a:fld id="{B03AC81B-B740-4395-AEC2-6B8F98CE5CA7}" type="datetimeFigureOut">
              <a:rPr lang="en-US" smtClean="0"/>
              <a:t>9/23/2024</a:t>
            </a:fld>
            <a:endParaRPr lang="en-US"/>
          </a:p>
        </p:txBody>
      </p:sp>
      <p:sp>
        <p:nvSpPr>
          <p:cNvPr id="5" name="Footer Placeholder 4">
            <a:extLst>
              <a:ext uri="{FF2B5EF4-FFF2-40B4-BE49-F238E27FC236}">
                <a16:creationId xmlns:a16="http://schemas.microsoft.com/office/drawing/2014/main" id="{D79CDD41-BDDC-F596-490F-4B5AD1B73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B4E133-E3DE-BCA7-49E6-E321BF981334}"/>
              </a:ext>
            </a:extLst>
          </p:cNvPr>
          <p:cNvSpPr>
            <a:spLocks noGrp="1"/>
          </p:cNvSpPr>
          <p:nvPr>
            <p:ph type="sldNum" sz="quarter" idx="12"/>
          </p:nvPr>
        </p:nvSpPr>
        <p:spPr/>
        <p:txBody>
          <a:bodyPr/>
          <a:lstStyle/>
          <a:p>
            <a:fld id="{CBBCDEC7-4291-4E3E-843D-300A6A46190B}" type="slidenum">
              <a:rPr lang="en-US" smtClean="0"/>
              <a:t>‹#›</a:t>
            </a:fld>
            <a:endParaRPr lang="en-US"/>
          </a:p>
        </p:txBody>
      </p:sp>
    </p:spTree>
    <p:extLst>
      <p:ext uri="{BB962C8B-B14F-4D97-AF65-F5344CB8AC3E}">
        <p14:creationId xmlns:p14="http://schemas.microsoft.com/office/powerpoint/2010/main" val="1511622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699BE3-E5E1-3138-2EA1-354906F18C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B2C1E3-109B-09E0-88DB-80AFD0F05A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754DA-7734-280C-F852-5123853050B0}"/>
              </a:ext>
            </a:extLst>
          </p:cNvPr>
          <p:cNvSpPr>
            <a:spLocks noGrp="1"/>
          </p:cNvSpPr>
          <p:nvPr>
            <p:ph type="dt" sz="half" idx="10"/>
          </p:nvPr>
        </p:nvSpPr>
        <p:spPr/>
        <p:txBody>
          <a:bodyPr/>
          <a:lstStyle/>
          <a:p>
            <a:fld id="{B03AC81B-B740-4395-AEC2-6B8F98CE5CA7}" type="datetimeFigureOut">
              <a:rPr lang="en-US" smtClean="0"/>
              <a:t>9/23/2024</a:t>
            </a:fld>
            <a:endParaRPr lang="en-US"/>
          </a:p>
        </p:txBody>
      </p:sp>
      <p:sp>
        <p:nvSpPr>
          <p:cNvPr id="5" name="Footer Placeholder 4">
            <a:extLst>
              <a:ext uri="{FF2B5EF4-FFF2-40B4-BE49-F238E27FC236}">
                <a16:creationId xmlns:a16="http://schemas.microsoft.com/office/drawing/2014/main" id="{CD07A747-A4ED-4886-56B9-AA43DA190F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AAF0BA-3B2A-1D1F-1467-DE7A466A66FE}"/>
              </a:ext>
            </a:extLst>
          </p:cNvPr>
          <p:cNvSpPr>
            <a:spLocks noGrp="1"/>
          </p:cNvSpPr>
          <p:nvPr>
            <p:ph type="sldNum" sz="quarter" idx="12"/>
          </p:nvPr>
        </p:nvSpPr>
        <p:spPr/>
        <p:txBody>
          <a:bodyPr/>
          <a:lstStyle/>
          <a:p>
            <a:fld id="{CBBCDEC7-4291-4E3E-843D-300A6A46190B}" type="slidenum">
              <a:rPr lang="en-US" smtClean="0"/>
              <a:t>‹#›</a:t>
            </a:fld>
            <a:endParaRPr lang="en-US"/>
          </a:p>
        </p:txBody>
      </p:sp>
    </p:spTree>
    <p:extLst>
      <p:ext uri="{BB962C8B-B14F-4D97-AF65-F5344CB8AC3E}">
        <p14:creationId xmlns:p14="http://schemas.microsoft.com/office/powerpoint/2010/main" val="3119477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69EE0-C84B-B7EA-1A90-A19DA34FF6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E385EB-1ED1-D274-F6CA-4833FD02F6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C82C16-C262-4110-54F3-EE4F419DB8F0}"/>
              </a:ext>
            </a:extLst>
          </p:cNvPr>
          <p:cNvSpPr>
            <a:spLocks noGrp="1"/>
          </p:cNvSpPr>
          <p:nvPr>
            <p:ph type="dt" sz="half" idx="10"/>
          </p:nvPr>
        </p:nvSpPr>
        <p:spPr/>
        <p:txBody>
          <a:bodyPr/>
          <a:lstStyle/>
          <a:p>
            <a:fld id="{B03AC81B-B740-4395-AEC2-6B8F98CE5CA7}" type="datetimeFigureOut">
              <a:rPr lang="en-US" smtClean="0"/>
              <a:t>9/23/2024</a:t>
            </a:fld>
            <a:endParaRPr lang="en-US"/>
          </a:p>
        </p:txBody>
      </p:sp>
      <p:sp>
        <p:nvSpPr>
          <p:cNvPr id="5" name="Footer Placeholder 4">
            <a:extLst>
              <a:ext uri="{FF2B5EF4-FFF2-40B4-BE49-F238E27FC236}">
                <a16:creationId xmlns:a16="http://schemas.microsoft.com/office/drawing/2014/main" id="{F81025A6-479D-802E-B0AF-B91737C87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E61096-2807-373B-75F2-06C12A1C49B6}"/>
              </a:ext>
            </a:extLst>
          </p:cNvPr>
          <p:cNvSpPr>
            <a:spLocks noGrp="1"/>
          </p:cNvSpPr>
          <p:nvPr>
            <p:ph type="sldNum" sz="quarter" idx="12"/>
          </p:nvPr>
        </p:nvSpPr>
        <p:spPr/>
        <p:txBody>
          <a:bodyPr/>
          <a:lstStyle/>
          <a:p>
            <a:fld id="{CBBCDEC7-4291-4E3E-843D-300A6A46190B}" type="slidenum">
              <a:rPr lang="en-US" smtClean="0"/>
              <a:t>‹#›</a:t>
            </a:fld>
            <a:endParaRPr lang="en-US"/>
          </a:p>
        </p:txBody>
      </p:sp>
    </p:spTree>
    <p:extLst>
      <p:ext uri="{BB962C8B-B14F-4D97-AF65-F5344CB8AC3E}">
        <p14:creationId xmlns:p14="http://schemas.microsoft.com/office/powerpoint/2010/main" val="2490577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93157-08A8-F3F7-E5F9-A83EB9FA7B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EE45B2-807C-53FE-CA9B-046481BD0D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EED18-542E-1ABF-0A44-F2F247EFCCD4}"/>
              </a:ext>
            </a:extLst>
          </p:cNvPr>
          <p:cNvSpPr>
            <a:spLocks noGrp="1"/>
          </p:cNvSpPr>
          <p:nvPr>
            <p:ph type="dt" sz="half" idx="10"/>
          </p:nvPr>
        </p:nvSpPr>
        <p:spPr/>
        <p:txBody>
          <a:bodyPr/>
          <a:lstStyle/>
          <a:p>
            <a:fld id="{B03AC81B-B740-4395-AEC2-6B8F98CE5CA7}" type="datetimeFigureOut">
              <a:rPr lang="en-US" smtClean="0"/>
              <a:t>9/23/2024</a:t>
            </a:fld>
            <a:endParaRPr lang="en-US"/>
          </a:p>
        </p:txBody>
      </p:sp>
      <p:sp>
        <p:nvSpPr>
          <p:cNvPr id="5" name="Footer Placeholder 4">
            <a:extLst>
              <a:ext uri="{FF2B5EF4-FFF2-40B4-BE49-F238E27FC236}">
                <a16:creationId xmlns:a16="http://schemas.microsoft.com/office/drawing/2014/main" id="{AFFD1526-1A75-FE5A-4D85-378C069A8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F8BE9-3A8D-1C65-1E06-372583625E05}"/>
              </a:ext>
            </a:extLst>
          </p:cNvPr>
          <p:cNvSpPr>
            <a:spLocks noGrp="1"/>
          </p:cNvSpPr>
          <p:nvPr>
            <p:ph type="sldNum" sz="quarter" idx="12"/>
          </p:nvPr>
        </p:nvSpPr>
        <p:spPr/>
        <p:txBody>
          <a:bodyPr/>
          <a:lstStyle/>
          <a:p>
            <a:fld id="{CBBCDEC7-4291-4E3E-843D-300A6A46190B}" type="slidenum">
              <a:rPr lang="en-US" smtClean="0"/>
              <a:t>‹#›</a:t>
            </a:fld>
            <a:endParaRPr lang="en-US"/>
          </a:p>
        </p:txBody>
      </p:sp>
    </p:spTree>
    <p:extLst>
      <p:ext uri="{BB962C8B-B14F-4D97-AF65-F5344CB8AC3E}">
        <p14:creationId xmlns:p14="http://schemas.microsoft.com/office/powerpoint/2010/main" val="639653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50865-9ECD-BA2E-A9AB-9E41208EC9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E3F2FB-33B7-BBE8-83C4-E63895B88B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24879E-FC61-C228-4F97-40B29BFA5D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CF88D0-9940-B756-D723-459EF3CDDA25}"/>
              </a:ext>
            </a:extLst>
          </p:cNvPr>
          <p:cNvSpPr>
            <a:spLocks noGrp="1"/>
          </p:cNvSpPr>
          <p:nvPr>
            <p:ph type="dt" sz="half" idx="10"/>
          </p:nvPr>
        </p:nvSpPr>
        <p:spPr/>
        <p:txBody>
          <a:bodyPr/>
          <a:lstStyle/>
          <a:p>
            <a:fld id="{B03AC81B-B740-4395-AEC2-6B8F98CE5CA7}" type="datetimeFigureOut">
              <a:rPr lang="en-US" smtClean="0"/>
              <a:t>9/23/2024</a:t>
            </a:fld>
            <a:endParaRPr lang="en-US"/>
          </a:p>
        </p:txBody>
      </p:sp>
      <p:sp>
        <p:nvSpPr>
          <p:cNvPr id="6" name="Footer Placeholder 5">
            <a:extLst>
              <a:ext uri="{FF2B5EF4-FFF2-40B4-BE49-F238E27FC236}">
                <a16:creationId xmlns:a16="http://schemas.microsoft.com/office/drawing/2014/main" id="{93E7F253-1A48-7B23-DD5C-3EEAED5F5E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154A29-3942-4F6C-4AE7-3AF2EE4A0E03}"/>
              </a:ext>
            </a:extLst>
          </p:cNvPr>
          <p:cNvSpPr>
            <a:spLocks noGrp="1"/>
          </p:cNvSpPr>
          <p:nvPr>
            <p:ph type="sldNum" sz="quarter" idx="12"/>
          </p:nvPr>
        </p:nvSpPr>
        <p:spPr/>
        <p:txBody>
          <a:bodyPr/>
          <a:lstStyle/>
          <a:p>
            <a:fld id="{CBBCDEC7-4291-4E3E-843D-300A6A46190B}" type="slidenum">
              <a:rPr lang="en-US" smtClean="0"/>
              <a:t>‹#›</a:t>
            </a:fld>
            <a:endParaRPr lang="en-US"/>
          </a:p>
        </p:txBody>
      </p:sp>
    </p:spTree>
    <p:extLst>
      <p:ext uri="{BB962C8B-B14F-4D97-AF65-F5344CB8AC3E}">
        <p14:creationId xmlns:p14="http://schemas.microsoft.com/office/powerpoint/2010/main" val="1766328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6BC0-5FAF-7CE2-8603-C7F5591374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7A348A-F406-25CD-CC7F-75AB4ADD97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5D124F-9FCF-F43E-300F-19C7D02EB3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4213E4-9EB5-305E-E422-067864A58E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85CEF9-2DA2-D86D-603B-587B3DB968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B6867B-5192-280B-A021-61BE158F8405}"/>
              </a:ext>
            </a:extLst>
          </p:cNvPr>
          <p:cNvSpPr>
            <a:spLocks noGrp="1"/>
          </p:cNvSpPr>
          <p:nvPr>
            <p:ph type="dt" sz="half" idx="10"/>
          </p:nvPr>
        </p:nvSpPr>
        <p:spPr/>
        <p:txBody>
          <a:bodyPr/>
          <a:lstStyle/>
          <a:p>
            <a:fld id="{B03AC81B-B740-4395-AEC2-6B8F98CE5CA7}" type="datetimeFigureOut">
              <a:rPr lang="en-US" smtClean="0"/>
              <a:t>9/23/2024</a:t>
            </a:fld>
            <a:endParaRPr lang="en-US"/>
          </a:p>
        </p:txBody>
      </p:sp>
      <p:sp>
        <p:nvSpPr>
          <p:cNvPr id="8" name="Footer Placeholder 7">
            <a:extLst>
              <a:ext uri="{FF2B5EF4-FFF2-40B4-BE49-F238E27FC236}">
                <a16:creationId xmlns:a16="http://schemas.microsoft.com/office/drawing/2014/main" id="{D7ABC9C3-6ADB-23BD-1D0B-FD9468D693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DEFD65-F32D-9D24-8E8A-17CFFBE9777D}"/>
              </a:ext>
            </a:extLst>
          </p:cNvPr>
          <p:cNvSpPr>
            <a:spLocks noGrp="1"/>
          </p:cNvSpPr>
          <p:nvPr>
            <p:ph type="sldNum" sz="quarter" idx="12"/>
          </p:nvPr>
        </p:nvSpPr>
        <p:spPr/>
        <p:txBody>
          <a:bodyPr/>
          <a:lstStyle/>
          <a:p>
            <a:fld id="{CBBCDEC7-4291-4E3E-843D-300A6A46190B}" type="slidenum">
              <a:rPr lang="en-US" smtClean="0"/>
              <a:t>‹#›</a:t>
            </a:fld>
            <a:endParaRPr lang="en-US"/>
          </a:p>
        </p:txBody>
      </p:sp>
    </p:spTree>
    <p:extLst>
      <p:ext uri="{BB962C8B-B14F-4D97-AF65-F5344CB8AC3E}">
        <p14:creationId xmlns:p14="http://schemas.microsoft.com/office/powerpoint/2010/main" val="3554017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71D15-E4C8-8D8E-CBE5-E4299C3279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3E9924-B059-729C-B362-34BFF3C7129D}"/>
              </a:ext>
            </a:extLst>
          </p:cNvPr>
          <p:cNvSpPr>
            <a:spLocks noGrp="1"/>
          </p:cNvSpPr>
          <p:nvPr>
            <p:ph type="dt" sz="half" idx="10"/>
          </p:nvPr>
        </p:nvSpPr>
        <p:spPr/>
        <p:txBody>
          <a:bodyPr/>
          <a:lstStyle/>
          <a:p>
            <a:fld id="{B03AC81B-B740-4395-AEC2-6B8F98CE5CA7}" type="datetimeFigureOut">
              <a:rPr lang="en-US" smtClean="0"/>
              <a:t>9/23/2024</a:t>
            </a:fld>
            <a:endParaRPr lang="en-US"/>
          </a:p>
        </p:txBody>
      </p:sp>
      <p:sp>
        <p:nvSpPr>
          <p:cNvPr id="4" name="Footer Placeholder 3">
            <a:extLst>
              <a:ext uri="{FF2B5EF4-FFF2-40B4-BE49-F238E27FC236}">
                <a16:creationId xmlns:a16="http://schemas.microsoft.com/office/drawing/2014/main" id="{FAB681F0-DF21-7613-4B2D-50B03DAC81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48AD27-16B9-94B7-3F3E-12A1EC222B83}"/>
              </a:ext>
            </a:extLst>
          </p:cNvPr>
          <p:cNvSpPr>
            <a:spLocks noGrp="1"/>
          </p:cNvSpPr>
          <p:nvPr>
            <p:ph type="sldNum" sz="quarter" idx="12"/>
          </p:nvPr>
        </p:nvSpPr>
        <p:spPr/>
        <p:txBody>
          <a:bodyPr/>
          <a:lstStyle/>
          <a:p>
            <a:fld id="{CBBCDEC7-4291-4E3E-843D-300A6A46190B}" type="slidenum">
              <a:rPr lang="en-US" smtClean="0"/>
              <a:t>‹#›</a:t>
            </a:fld>
            <a:endParaRPr lang="en-US"/>
          </a:p>
        </p:txBody>
      </p:sp>
    </p:spTree>
    <p:extLst>
      <p:ext uri="{BB962C8B-B14F-4D97-AF65-F5344CB8AC3E}">
        <p14:creationId xmlns:p14="http://schemas.microsoft.com/office/powerpoint/2010/main" val="4084578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CE13BA-B4CD-C7D3-C459-137E0CE4B204}"/>
              </a:ext>
            </a:extLst>
          </p:cNvPr>
          <p:cNvSpPr>
            <a:spLocks noGrp="1"/>
          </p:cNvSpPr>
          <p:nvPr>
            <p:ph type="dt" sz="half" idx="10"/>
          </p:nvPr>
        </p:nvSpPr>
        <p:spPr/>
        <p:txBody>
          <a:bodyPr/>
          <a:lstStyle/>
          <a:p>
            <a:fld id="{B03AC81B-B740-4395-AEC2-6B8F98CE5CA7}" type="datetimeFigureOut">
              <a:rPr lang="en-US" smtClean="0"/>
              <a:t>9/23/2024</a:t>
            </a:fld>
            <a:endParaRPr lang="en-US"/>
          </a:p>
        </p:txBody>
      </p:sp>
      <p:sp>
        <p:nvSpPr>
          <p:cNvPr id="3" name="Footer Placeholder 2">
            <a:extLst>
              <a:ext uri="{FF2B5EF4-FFF2-40B4-BE49-F238E27FC236}">
                <a16:creationId xmlns:a16="http://schemas.microsoft.com/office/drawing/2014/main" id="{89949785-5ECC-BBA3-D0AD-A0F0BF0AA4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3ABC5B-9895-97DA-110F-F7C812E68080}"/>
              </a:ext>
            </a:extLst>
          </p:cNvPr>
          <p:cNvSpPr>
            <a:spLocks noGrp="1"/>
          </p:cNvSpPr>
          <p:nvPr>
            <p:ph type="sldNum" sz="quarter" idx="12"/>
          </p:nvPr>
        </p:nvSpPr>
        <p:spPr/>
        <p:txBody>
          <a:bodyPr/>
          <a:lstStyle/>
          <a:p>
            <a:fld id="{CBBCDEC7-4291-4E3E-843D-300A6A46190B}" type="slidenum">
              <a:rPr lang="en-US" smtClean="0"/>
              <a:t>‹#›</a:t>
            </a:fld>
            <a:endParaRPr lang="en-US"/>
          </a:p>
        </p:txBody>
      </p:sp>
    </p:spTree>
    <p:extLst>
      <p:ext uri="{BB962C8B-B14F-4D97-AF65-F5344CB8AC3E}">
        <p14:creationId xmlns:p14="http://schemas.microsoft.com/office/powerpoint/2010/main" val="269006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AB558-077D-D48D-2BDB-1251998932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C21469-CE09-D824-C9CC-77457EF57D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ED313D-01D8-D19E-E397-FF1FF4346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8A2DAB-8D05-3AC0-65A6-C39998FDF674}"/>
              </a:ext>
            </a:extLst>
          </p:cNvPr>
          <p:cNvSpPr>
            <a:spLocks noGrp="1"/>
          </p:cNvSpPr>
          <p:nvPr>
            <p:ph type="dt" sz="half" idx="10"/>
          </p:nvPr>
        </p:nvSpPr>
        <p:spPr/>
        <p:txBody>
          <a:bodyPr/>
          <a:lstStyle/>
          <a:p>
            <a:fld id="{B03AC81B-B740-4395-AEC2-6B8F98CE5CA7}" type="datetimeFigureOut">
              <a:rPr lang="en-US" smtClean="0"/>
              <a:t>9/23/2024</a:t>
            </a:fld>
            <a:endParaRPr lang="en-US"/>
          </a:p>
        </p:txBody>
      </p:sp>
      <p:sp>
        <p:nvSpPr>
          <p:cNvPr id="6" name="Footer Placeholder 5">
            <a:extLst>
              <a:ext uri="{FF2B5EF4-FFF2-40B4-BE49-F238E27FC236}">
                <a16:creationId xmlns:a16="http://schemas.microsoft.com/office/drawing/2014/main" id="{EF17C6DF-C6D3-8CE7-49B2-B7F5DF902D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2EA47D-50A4-A407-7ECB-F6A4820126BF}"/>
              </a:ext>
            </a:extLst>
          </p:cNvPr>
          <p:cNvSpPr>
            <a:spLocks noGrp="1"/>
          </p:cNvSpPr>
          <p:nvPr>
            <p:ph type="sldNum" sz="quarter" idx="12"/>
          </p:nvPr>
        </p:nvSpPr>
        <p:spPr/>
        <p:txBody>
          <a:bodyPr/>
          <a:lstStyle/>
          <a:p>
            <a:fld id="{CBBCDEC7-4291-4E3E-843D-300A6A46190B}" type="slidenum">
              <a:rPr lang="en-US" smtClean="0"/>
              <a:t>‹#›</a:t>
            </a:fld>
            <a:endParaRPr lang="en-US"/>
          </a:p>
        </p:txBody>
      </p:sp>
    </p:spTree>
    <p:extLst>
      <p:ext uri="{BB962C8B-B14F-4D97-AF65-F5344CB8AC3E}">
        <p14:creationId xmlns:p14="http://schemas.microsoft.com/office/powerpoint/2010/main" val="3818595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A3E19-54D1-8E60-3644-F62D61B4B4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222EE3-BCC7-8979-34D4-9F73352C3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AC92D7-E4C0-BF61-C76E-D78AD3E3F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6F8DC5-6538-DEFB-07B4-AD604E005049}"/>
              </a:ext>
            </a:extLst>
          </p:cNvPr>
          <p:cNvSpPr>
            <a:spLocks noGrp="1"/>
          </p:cNvSpPr>
          <p:nvPr>
            <p:ph type="dt" sz="half" idx="10"/>
          </p:nvPr>
        </p:nvSpPr>
        <p:spPr/>
        <p:txBody>
          <a:bodyPr/>
          <a:lstStyle/>
          <a:p>
            <a:fld id="{B03AC81B-B740-4395-AEC2-6B8F98CE5CA7}" type="datetimeFigureOut">
              <a:rPr lang="en-US" smtClean="0"/>
              <a:t>9/23/2024</a:t>
            </a:fld>
            <a:endParaRPr lang="en-US"/>
          </a:p>
        </p:txBody>
      </p:sp>
      <p:sp>
        <p:nvSpPr>
          <p:cNvPr id="6" name="Footer Placeholder 5">
            <a:extLst>
              <a:ext uri="{FF2B5EF4-FFF2-40B4-BE49-F238E27FC236}">
                <a16:creationId xmlns:a16="http://schemas.microsoft.com/office/drawing/2014/main" id="{930265C9-C896-2891-0AAD-10A7FC3867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AE8999-1CD8-877A-979E-CA7579CCB4A3}"/>
              </a:ext>
            </a:extLst>
          </p:cNvPr>
          <p:cNvSpPr>
            <a:spLocks noGrp="1"/>
          </p:cNvSpPr>
          <p:nvPr>
            <p:ph type="sldNum" sz="quarter" idx="12"/>
          </p:nvPr>
        </p:nvSpPr>
        <p:spPr/>
        <p:txBody>
          <a:bodyPr/>
          <a:lstStyle/>
          <a:p>
            <a:fld id="{CBBCDEC7-4291-4E3E-843D-300A6A46190B}" type="slidenum">
              <a:rPr lang="en-US" smtClean="0"/>
              <a:t>‹#›</a:t>
            </a:fld>
            <a:endParaRPr lang="en-US"/>
          </a:p>
        </p:txBody>
      </p:sp>
    </p:spTree>
    <p:extLst>
      <p:ext uri="{BB962C8B-B14F-4D97-AF65-F5344CB8AC3E}">
        <p14:creationId xmlns:p14="http://schemas.microsoft.com/office/powerpoint/2010/main" val="2534979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4DE18E-3BC0-1DC8-4D14-30F86466C8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867F9D-E2F8-DFCC-1F0C-FEFBF2636F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E0F880-7D44-33D6-BCF6-85A839369A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AC81B-B740-4395-AEC2-6B8F98CE5CA7}" type="datetimeFigureOut">
              <a:rPr lang="en-US" smtClean="0"/>
              <a:t>9/23/2024</a:t>
            </a:fld>
            <a:endParaRPr lang="en-US"/>
          </a:p>
        </p:txBody>
      </p:sp>
      <p:sp>
        <p:nvSpPr>
          <p:cNvPr id="5" name="Footer Placeholder 4">
            <a:extLst>
              <a:ext uri="{FF2B5EF4-FFF2-40B4-BE49-F238E27FC236}">
                <a16:creationId xmlns:a16="http://schemas.microsoft.com/office/drawing/2014/main" id="{EF14ED2E-9001-FFE7-BF1E-48B2AF641A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E556B1-72F6-6908-AA0A-550B5D109C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CDEC7-4291-4E3E-843D-300A6A46190B}" type="slidenum">
              <a:rPr lang="en-US" smtClean="0"/>
              <a:t>‹#›</a:t>
            </a:fld>
            <a:endParaRPr lang="en-US"/>
          </a:p>
        </p:txBody>
      </p:sp>
    </p:spTree>
    <p:extLst>
      <p:ext uri="{BB962C8B-B14F-4D97-AF65-F5344CB8AC3E}">
        <p14:creationId xmlns:p14="http://schemas.microsoft.com/office/powerpoint/2010/main" val="3310979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linkedin.com/in/muhgilangmahardika/"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ithub.com/UrsaG7"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0.png"/><Relationship Id="rId7"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 Id="rId9"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18.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2" name="object 3">
            <a:extLst>
              <a:ext uri="{FF2B5EF4-FFF2-40B4-BE49-F238E27FC236}">
                <a16:creationId xmlns:a16="http://schemas.microsoft.com/office/drawing/2014/main" id="{A598A055-48BA-43C1-40BD-C865EB34D66C}"/>
              </a:ext>
            </a:extLst>
          </p:cNvPr>
          <p:cNvSpPr/>
          <p:nvPr/>
        </p:nvSpPr>
        <p:spPr>
          <a:xfrm>
            <a:off x="0" y="0"/>
            <a:ext cx="5295900" cy="4383975"/>
          </a:xfrm>
          <a:custGeom>
            <a:avLst/>
            <a:gdLst/>
            <a:ahLst/>
            <a:cxnLst/>
            <a:rect l="l" t="t" r="r" b="b"/>
            <a:pathLst>
              <a:path w="9189720" h="7607300">
                <a:moveTo>
                  <a:pt x="0" y="7061200"/>
                </a:moveTo>
                <a:lnTo>
                  <a:pt x="0" y="0"/>
                </a:lnTo>
                <a:lnTo>
                  <a:pt x="9144274" y="0"/>
                </a:lnTo>
                <a:lnTo>
                  <a:pt x="9147629" y="12700"/>
                </a:lnTo>
                <a:lnTo>
                  <a:pt x="9156044" y="63500"/>
                </a:lnTo>
                <a:lnTo>
                  <a:pt x="9163556" y="114300"/>
                </a:lnTo>
                <a:lnTo>
                  <a:pt x="9170146" y="152400"/>
                </a:lnTo>
                <a:lnTo>
                  <a:pt x="9175796" y="203200"/>
                </a:lnTo>
                <a:lnTo>
                  <a:pt x="9180489" y="254000"/>
                </a:lnTo>
                <a:lnTo>
                  <a:pt x="9184207" y="304800"/>
                </a:lnTo>
                <a:lnTo>
                  <a:pt x="9186931" y="355600"/>
                </a:lnTo>
                <a:lnTo>
                  <a:pt x="9188636" y="406400"/>
                </a:lnTo>
                <a:lnTo>
                  <a:pt x="9189160" y="469900"/>
                </a:lnTo>
                <a:lnTo>
                  <a:pt x="9188518" y="520700"/>
                </a:lnTo>
                <a:lnTo>
                  <a:pt x="9186721" y="571500"/>
                </a:lnTo>
                <a:lnTo>
                  <a:pt x="9183782" y="622300"/>
                </a:lnTo>
                <a:lnTo>
                  <a:pt x="9179715" y="673100"/>
                </a:lnTo>
                <a:lnTo>
                  <a:pt x="9174531" y="723900"/>
                </a:lnTo>
                <a:lnTo>
                  <a:pt x="9168245" y="774700"/>
                </a:lnTo>
                <a:lnTo>
                  <a:pt x="9160868" y="825500"/>
                </a:lnTo>
                <a:lnTo>
                  <a:pt x="9152413" y="863600"/>
                </a:lnTo>
                <a:lnTo>
                  <a:pt x="9142894" y="914400"/>
                </a:lnTo>
                <a:lnTo>
                  <a:pt x="9132323" y="965200"/>
                </a:lnTo>
                <a:lnTo>
                  <a:pt x="9120713" y="1003300"/>
                </a:lnTo>
                <a:lnTo>
                  <a:pt x="9108077" y="1054100"/>
                </a:lnTo>
                <a:lnTo>
                  <a:pt x="9094427" y="1104900"/>
                </a:lnTo>
                <a:lnTo>
                  <a:pt x="9079777" y="1143000"/>
                </a:lnTo>
                <a:lnTo>
                  <a:pt x="9064139" y="1193800"/>
                </a:lnTo>
                <a:lnTo>
                  <a:pt x="9047526" y="1231900"/>
                </a:lnTo>
                <a:lnTo>
                  <a:pt x="9029951" y="1270000"/>
                </a:lnTo>
                <a:lnTo>
                  <a:pt x="9011427" y="1320800"/>
                </a:lnTo>
                <a:lnTo>
                  <a:pt x="8991967" y="1358900"/>
                </a:lnTo>
                <a:lnTo>
                  <a:pt x="8971582" y="1397000"/>
                </a:lnTo>
                <a:lnTo>
                  <a:pt x="8950287" y="1435100"/>
                </a:lnTo>
                <a:lnTo>
                  <a:pt x="8928094" y="1485900"/>
                </a:lnTo>
                <a:lnTo>
                  <a:pt x="8905016" y="1524000"/>
                </a:lnTo>
                <a:lnTo>
                  <a:pt x="8881065" y="1562100"/>
                </a:lnTo>
                <a:lnTo>
                  <a:pt x="8856255" y="1600200"/>
                </a:lnTo>
                <a:lnTo>
                  <a:pt x="8830598" y="1638300"/>
                </a:lnTo>
                <a:lnTo>
                  <a:pt x="8804107" y="1676400"/>
                </a:lnTo>
                <a:lnTo>
                  <a:pt x="8776795" y="1714500"/>
                </a:lnTo>
                <a:lnTo>
                  <a:pt x="8748675" y="1752600"/>
                </a:lnTo>
                <a:lnTo>
                  <a:pt x="8719760" y="1778000"/>
                </a:lnTo>
                <a:lnTo>
                  <a:pt x="8690062" y="1816100"/>
                </a:lnTo>
                <a:lnTo>
                  <a:pt x="8659594" y="1854200"/>
                </a:lnTo>
                <a:lnTo>
                  <a:pt x="8628369" y="1892300"/>
                </a:lnTo>
                <a:lnTo>
                  <a:pt x="8596401" y="1930400"/>
                </a:lnTo>
                <a:lnTo>
                  <a:pt x="8563701" y="1955800"/>
                </a:lnTo>
                <a:lnTo>
                  <a:pt x="8530282" y="1993900"/>
                </a:lnTo>
                <a:lnTo>
                  <a:pt x="8496158" y="2032000"/>
                </a:lnTo>
                <a:lnTo>
                  <a:pt x="8461341" y="2057400"/>
                </a:lnTo>
                <a:lnTo>
                  <a:pt x="8425843" y="2095500"/>
                </a:lnTo>
                <a:lnTo>
                  <a:pt x="8389679" y="2120900"/>
                </a:lnTo>
                <a:lnTo>
                  <a:pt x="8352861" y="2159000"/>
                </a:lnTo>
                <a:lnTo>
                  <a:pt x="8315400" y="2184400"/>
                </a:lnTo>
                <a:lnTo>
                  <a:pt x="8277312" y="2222500"/>
                </a:lnTo>
                <a:lnTo>
                  <a:pt x="8238607" y="2247900"/>
                </a:lnTo>
                <a:lnTo>
                  <a:pt x="8199299" y="2286000"/>
                </a:lnTo>
                <a:lnTo>
                  <a:pt x="8159401" y="2311400"/>
                </a:lnTo>
                <a:lnTo>
                  <a:pt x="8118925" y="2349500"/>
                </a:lnTo>
                <a:lnTo>
                  <a:pt x="8036293" y="2400300"/>
                </a:lnTo>
                <a:lnTo>
                  <a:pt x="7994163" y="2438400"/>
                </a:lnTo>
                <a:lnTo>
                  <a:pt x="7951506" y="2463800"/>
                </a:lnTo>
                <a:lnTo>
                  <a:pt x="7792126" y="2565400"/>
                </a:lnTo>
                <a:lnTo>
                  <a:pt x="7751997" y="2603500"/>
                </a:lnTo>
                <a:lnTo>
                  <a:pt x="7592785" y="2705100"/>
                </a:lnTo>
                <a:lnTo>
                  <a:pt x="7553713" y="2743200"/>
                </a:lnTo>
                <a:lnTo>
                  <a:pt x="7515096" y="2768600"/>
                </a:lnTo>
                <a:lnTo>
                  <a:pt x="7477016" y="2806700"/>
                </a:lnTo>
                <a:lnTo>
                  <a:pt x="7439552" y="2832100"/>
                </a:lnTo>
                <a:lnTo>
                  <a:pt x="7402787" y="2857500"/>
                </a:lnTo>
                <a:lnTo>
                  <a:pt x="7366802" y="2895600"/>
                </a:lnTo>
                <a:lnTo>
                  <a:pt x="7331677" y="2933700"/>
                </a:lnTo>
                <a:lnTo>
                  <a:pt x="7297495" y="2959100"/>
                </a:lnTo>
                <a:lnTo>
                  <a:pt x="7264336" y="2997200"/>
                </a:lnTo>
                <a:lnTo>
                  <a:pt x="7232281" y="3035300"/>
                </a:lnTo>
                <a:lnTo>
                  <a:pt x="7201412" y="3073400"/>
                </a:lnTo>
                <a:lnTo>
                  <a:pt x="7171809" y="3098800"/>
                </a:lnTo>
                <a:lnTo>
                  <a:pt x="7143555" y="3136900"/>
                </a:lnTo>
                <a:lnTo>
                  <a:pt x="7116729" y="3187700"/>
                </a:lnTo>
                <a:lnTo>
                  <a:pt x="7091415" y="3225800"/>
                </a:lnTo>
                <a:lnTo>
                  <a:pt x="7067691" y="3263900"/>
                </a:lnTo>
                <a:lnTo>
                  <a:pt x="7045641" y="3302000"/>
                </a:lnTo>
                <a:lnTo>
                  <a:pt x="7025344" y="3352800"/>
                </a:lnTo>
                <a:lnTo>
                  <a:pt x="7006882" y="3390900"/>
                </a:lnTo>
                <a:lnTo>
                  <a:pt x="6990337" y="3441700"/>
                </a:lnTo>
                <a:lnTo>
                  <a:pt x="6975789" y="3479800"/>
                </a:lnTo>
                <a:lnTo>
                  <a:pt x="6963320" y="3530600"/>
                </a:lnTo>
                <a:lnTo>
                  <a:pt x="6953011" y="3581400"/>
                </a:lnTo>
                <a:lnTo>
                  <a:pt x="6944898" y="3632200"/>
                </a:lnTo>
                <a:lnTo>
                  <a:pt x="6938615" y="3683000"/>
                </a:lnTo>
                <a:lnTo>
                  <a:pt x="6934051" y="3733800"/>
                </a:lnTo>
                <a:lnTo>
                  <a:pt x="6931094" y="3784600"/>
                </a:lnTo>
                <a:lnTo>
                  <a:pt x="6929632" y="3835400"/>
                </a:lnTo>
                <a:lnTo>
                  <a:pt x="6929554" y="3886200"/>
                </a:lnTo>
                <a:lnTo>
                  <a:pt x="6930746" y="3937000"/>
                </a:lnTo>
                <a:lnTo>
                  <a:pt x="6933097" y="3975100"/>
                </a:lnTo>
                <a:lnTo>
                  <a:pt x="6936496" y="4025900"/>
                </a:lnTo>
                <a:lnTo>
                  <a:pt x="6940830" y="4076700"/>
                </a:lnTo>
                <a:lnTo>
                  <a:pt x="6945988" y="4127500"/>
                </a:lnTo>
                <a:lnTo>
                  <a:pt x="6951857" y="4178300"/>
                </a:lnTo>
                <a:lnTo>
                  <a:pt x="6958325" y="4229100"/>
                </a:lnTo>
                <a:lnTo>
                  <a:pt x="6965281" y="4279900"/>
                </a:lnTo>
                <a:lnTo>
                  <a:pt x="6972612" y="4330700"/>
                </a:lnTo>
                <a:lnTo>
                  <a:pt x="6980207" y="4381500"/>
                </a:lnTo>
                <a:lnTo>
                  <a:pt x="6987954" y="4419600"/>
                </a:lnTo>
                <a:lnTo>
                  <a:pt x="6995741" y="4470400"/>
                </a:lnTo>
                <a:lnTo>
                  <a:pt x="7003455" y="4521200"/>
                </a:lnTo>
                <a:lnTo>
                  <a:pt x="7010986" y="4572000"/>
                </a:lnTo>
                <a:lnTo>
                  <a:pt x="7018220" y="4622800"/>
                </a:lnTo>
                <a:lnTo>
                  <a:pt x="7025046" y="4673600"/>
                </a:lnTo>
                <a:lnTo>
                  <a:pt x="7031353" y="4724400"/>
                </a:lnTo>
                <a:lnTo>
                  <a:pt x="7037027" y="4775200"/>
                </a:lnTo>
                <a:lnTo>
                  <a:pt x="7041958" y="4826000"/>
                </a:lnTo>
                <a:lnTo>
                  <a:pt x="7046033" y="4876800"/>
                </a:lnTo>
                <a:lnTo>
                  <a:pt x="7049140" y="4914900"/>
                </a:lnTo>
                <a:lnTo>
                  <a:pt x="7051168" y="4965700"/>
                </a:lnTo>
                <a:lnTo>
                  <a:pt x="7052431" y="5016500"/>
                </a:lnTo>
                <a:lnTo>
                  <a:pt x="7052544" y="5067300"/>
                </a:lnTo>
                <a:lnTo>
                  <a:pt x="7051531" y="5118100"/>
                </a:lnTo>
                <a:lnTo>
                  <a:pt x="7049418" y="5168900"/>
                </a:lnTo>
                <a:lnTo>
                  <a:pt x="7046230" y="5219700"/>
                </a:lnTo>
                <a:lnTo>
                  <a:pt x="7041990" y="5270500"/>
                </a:lnTo>
                <a:lnTo>
                  <a:pt x="7036725" y="5321300"/>
                </a:lnTo>
                <a:lnTo>
                  <a:pt x="7030458" y="5372100"/>
                </a:lnTo>
                <a:lnTo>
                  <a:pt x="7023214" y="5422900"/>
                </a:lnTo>
                <a:lnTo>
                  <a:pt x="7015019" y="5473700"/>
                </a:lnTo>
                <a:lnTo>
                  <a:pt x="7005897" y="5524500"/>
                </a:lnTo>
                <a:lnTo>
                  <a:pt x="6995873" y="5562600"/>
                </a:lnTo>
                <a:lnTo>
                  <a:pt x="6984972" y="5613400"/>
                </a:lnTo>
                <a:lnTo>
                  <a:pt x="6973218" y="5664200"/>
                </a:lnTo>
                <a:lnTo>
                  <a:pt x="6960636" y="5715000"/>
                </a:lnTo>
                <a:lnTo>
                  <a:pt x="6947251" y="5765800"/>
                </a:lnTo>
                <a:lnTo>
                  <a:pt x="6933088" y="5816600"/>
                </a:lnTo>
                <a:lnTo>
                  <a:pt x="6918172" y="5854700"/>
                </a:lnTo>
                <a:lnTo>
                  <a:pt x="6902527" y="5905500"/>
                </a:lnTo>
                <a:lnTo>
                  <a:pt x="6886179" y="5956300"/>
                </a:lnTo>
                <a:lnTo>
                  <a:pt x="6869151" y="5994400"/>
                </a:lnTo>
                <a:lnTo>
                  <a:pt x="6851469" y="6045200"/>
                </a:lnTo>
                <a:lnTo>
                  <a:pt x="6833050" y="6096000"/>
                </a:lnTo>
                <a:lnTo>
                  <a:pt x="6813798" y="6134100"/>
                </a:lnTo>
                <a:lnTo>
                  <a:pt x="6793720" y="6184900"/>
                </a:lnTo>
                <a:lnTo>
                  <a:pt x="6772822" y="6235700"/>
                </a:lnTo>
                <a:lnTo>
                  <a:pt x="6751111" y="6273800"/>
                </a:lnTo>
                <a:lnTo>
                  <a:pt x="6728592" y="6324600"/>
                </a:lnTo>
                <a:lnTo>
                  <a:pt x="6705273" y="6362700"/>
                </a:lnTo>
                <a:lnTo>
                  <a:pt x="6681160" y="6413500"/>
                </a:lnTo>
                <a:lnTo>
                  <a:pt x="6656259" y="6451600"/>
                </a:lnTo>
                <a:lnTo>
                  <a:pt x="6630577" y="6489700"/>
                </a:lnTo>
                <a:lnTo>
                  <a:pt x="6604120" y="6540500"/>
                </a:lnTo>
                <a:lnTo>
                  <a:pt x="6576895" y="6578600"/>
                </a:lnTo>
                <a:lnTo>
                  <a:pt x="6548907" y="6616700"/>
                </a:lnTo>
                <a:lnTo>
                  <a:pt x="6520164" y="6654800"/>
                </a:lnTo>
                <a:lnTo>
                  <a:pt x="6490673" y="6692900"/>
                </a:lnTo>
                <a:lnTo>
                  <a:pt x="6460438" y="6731000"/>
                </a:lnTo>
                <a:lnTo>
                  <a:pt x="1290554" y="6731000"/>
                </a:lnTo>
                <a:lnTo>
                  <a:pt x="1240339" y="6743700"/>
                </a:lnTo>
                <a:lnTo>
                  <a:pt x="1190465" y="6743700"/>
                </a:lnTo>
                <a:lnTo>
                  <a:pt x="1140906" y="6756400"/>
                </a:lnTo>
                <a:lnTo>
                  <a:pt x="1091639" y="6756400"/>
                </a:lnTo>
                <a:lnTo>
                  <a:pt x="418576" y="6934200"/>
                </a:lnTo>
                <a:lnTo>
                  <a:pt x="370701" y="6959600"/>
                </a:lnTo>
                <a:lnTo>
                  <a:pt x="31245" y="7048500"/>
                </a:lnTo>
                <a:lnTo>
                  <a:pt x="0" y="7061200"/>
                </a:lnTo>
                <a:close/>
              </a:path>
              <a:path w="9189720" h="7607300">
                <a:moveTo>
                  <a:pt x="5193750" y="7556500"/>
                </a:moveTo>
                <a:lnTo>
                  <a:pt x="4167924" y="7556500"/>
                </a:lnTo>
                <a:lnTo>
                  <a:pt x="3924357" y="7493000"/>
                </a:lnTo>
                <a:lnTo>
                  <a:pt x="3875844" y="7493000"/>
                </a:lnTo>
                <a:lnTo>
                  <a:pt x="3827412" y="7467600"/>
                </a:lnTo>
                <a:lnTo>
                  <a:pt x="3538876" y="7391400"/>
                </a:lnTo>
                <a:lnTo>
                  <a:pt x="3491187" y="7366000"/>
                </a:lnTo>
                <a:lnTo>
                  <a:pt x="3396211" y="7340600"/>
                </a:lnTo>
                <a:lnTo>
                  <a:pt x="3348935" y="7315200"/>
                </a:lnTo>
                <a:lnTo>
                  <a:pt x="3254840" y="7289800"/>
                </a:lnTo>
                <a:lnTo>
                  <a:pt x="3208033" y="7264400"/>
                </a:lnTo>
                <a:lnTo>
                  <a:pt x="3161395" y="7251700"/>
                </a:lnTo>
                <a:lnTo>
                  <a:pt x="3114932" y="7226300"/>
                </a:lnTo>
                <a:lnTo>
                  <a:pt x="3068650" y="7213600"/>
                </a:lnTo>
                <a:lnTo>
                  <a:pt x="3022555" y="7188200"/>
                </a:lnTo>
                <a:lnTo>
                  <a:pt x="2976655" y="7175500"/>
                </a:lnTo>
                <a:lnTo>
                  <a:pt x="2930954" y="7150100"/>
                </a:lnTo>
                <a:lnTo>
                  <a:pt x="2885460" y="7137400"/>
                </a:lnTo>
                <a:lnTo>
                  <a:pt x="2840178" y="7112000"/>
                </a:lnTo>
                <a:lnTo>
                  <a:pt x="2795115" y="7099300"/>
                </a:lnTo>
                <a:lnTo>
                  <a:pt x="2750277" y="7073900"/>
                </a:lnTo>
                <a:lnTo>
                  <a:pt x="2705670" y="7061200"/>
                </a:lnTo>
                <a:lnTo>
                  <a:pt x="2661301" y="7035800"/>
                </a:lnTo>
                <a:lnTo>
                  <a:pt x="2617176" y="7023100"/>
                </a:lnTo>
                <a:lnTo>
                  <a:pt x="2570928" y="6997700"/>
                </a:lnTo>
                <a:lnTo>
                  <a:pt x="2524361" y="6985000"/>
                </a:lnTo>
                <a:lnTo>
                  <a:pt x="2477488" y="6959600"/>
                </a:lnTo>
                <a:lnTo>
                  <a:pt x="2430318" y="6946900"/>
                </a:lnTo>
                <a:lnTo>
                  <a:pt x="2382864" y="6921500"/>
                </a:lnTo>
                <a:lnTo>
                  <a:pt x="2287149" y="6896100"/>
                </a:lnTo>
                <a:lnTo>
                  <a:pt x="2238912" y="6870700"/>
                </a:lnTo>
                <a:lnTo>
                  <a:pt x="2043698" y="6819900"/>
                </a:lnTo>
                <a:lnTo>
                  <a:pt x="1994386" y="6794500"/>
                </a:lnTo>
                <a:lnTo>
                  <a:pt x="1944894" y="6794500"/>
                </a:lnTo>
                <a:lnTo>
                  <a:pt x="1745354" y="6743700"/>
                </a:lnTo>
                <a:lnTo>
                  <a:pt x="1695134" y="6743700"/>
                </a:lnTo>
                <a:lnTo>
                  <a:pt x="1644803" y="6731000"/>
                </a:lnTo>
                <a:lnTo>
                  <a:pt x="6460438" y="6731000"/>
                </a:lnTo>
                <a:lnTo>
                  <a:pt x="6429467" y="6769100"/>
                </a:lnTo>
                <a:lnTo>
                  <a:pt x="6397767" y="6807200"/>
                </a:lnTo>
                <a:lnTo>
                  <a:pt x="6365343" y="6845300"/>
                </a:lnTo>
                <a:lnTo>
                  <a:pt x="6332202" y="6883400"/>
                </a:lnTo>
                <a:lnTo>
                  <a:pt x="6298351" y="6921500"/>
                </a:lnTo>
                <a:lnTo>
                  <a:pt x="6263796" y="6959600"/>
                </a:lnTo>
                <a:lnTo>
                  <a:pt x="6228543" y="6985000"/>
                </a:lnTo>
                <a:lnTo>
                  <a:pt x="6192599" y="7023100"/>
                </a:lnTo>
                <a:lnTo>
                  <a:pt x="6155971" y="7061200"/>
                </a:lnTo>
                <a:lnTo>
                  <a:pt x="6118664" y="7086600"/>
                </a:lnTo>
                <a:lnTo>
                  <a:pt x="6080685" y="7124700"/>
                </a:lnTo>
                <a:lnTo>
                  <a:pt x="6042041" y="7150100"/>
                </a:lnTo>
                <a:lnTo>
                  <a:pt x="6002738" y="7175500"/>
                </a:lnTo>
                <a:lnTo>
                  <a:pt x="5962783" y="7213600"/>
                </a:lnTo>
                <a:lnTo>
                  <a:pt x="5880940" y="7264400"/>
                </a:lnTo>
                <a:lnTo>
                  <a:pt x="5796564" y="7315200"/>
                </a:lnTo>
                <a:lnTo>
                  <a:pt x="5709707" y="7366000"/>
                </a:lnTo>
                <a:lnTo>
                  <a:pt x="5665364" y="7378700"/>
                </a:lnTo>
                <a:lnTo>
                  <a:pt x="5574882" y="7429500"/>
                </a:lnTo>
                <a:lnTo>
                  <a:pt x="5528755" y="7442200"/>
                </a:lnTo>
                <a:lnTo>
                  <a:pt x="5482047" y="7467600"/>
                </a:lnTo>
                <a:lnTo>
                  <a:pt x="5338496" y="7505700"/>
                </a:lnTo>
                <a:lnTo>
                  <a:pt x="5290345" y="7531100"/>
                </a:lnTo>
                <a:lnTo>
                  <a:pt x="5193750" y="7556500"/>
                </a:lnTo>
                <a:close/>
              </a:path>
              <a:path w="9189720" h="7607300">
                <a:moveTo>
                  <a:pt x="5048216" y="7581900"/>
                </a:moveTo>
                <a:lnTo>
                  <a:pt x="4314640" y="7581900"/>
                </a:lnTo>
                <a:lnTo>
                  <a:pt x="4216794" y="7556500"/>
                </a:lnTo>
                <a:lnTo>
                  <a:pt x="5145318" y="7556500"/>
                </a:lnTo>
                <a:lnTo>
                  <a:pt x="5048216" y="7581900"/>
                </a:lnTo>
                <a:close/>
              </a:path>
              <a:path w="9189720" h="7607300">
                <a:moveTo>
                  <a:pt x="4950839" y="7594600"/>
                </a:moveTo>
                <a:lnTo>
                  <a:pt x="4461580" y="7594600"/>
                </a:lnTo>
                <a:lnTo>
                  <a:pt x="4412585" y="7581900"/>
                </a:lnTo>
                <a:lnTo>
                  <a:pt x="4999559" y="7581900"/>
                </a:lnTo>
                <a:lnTo>
                  <a:pt x="4950839" y="7594600"/>
                </a:lnTo>
                <a:close/>
              </a:path>
              <a:path w="9189720" h="7607300">
                <a:moveTo>
                  <a:pt x="4804368" y="7607300"/>
                </a:moveTo>
                <a:lnTo>
                  <a:pt x="4608576" y="7607300"/>
                </a:lnTo>
                <a:lnTo>
                  <a:pt x="4559582" y="7594600"/>
                </a:lnTo>
                <a:lnTo>
                  <a:pt x="4853237" y="7594600"/>
                </a:lnTo>
                <a:lnTo>
                  <a:pt x="4804368" y="7607300"/>
                </a:lnTo>
                <a:close/>
              </a:path>
            </a:pathLst>
          </a:custGeom>
          <a:solidFill>
            <a:schemeClr val="accent3">
              <a:lumMod val="40000"/>
              <a:lumOff val="60000"/>
              <a:alpha val="21998"/>
            </a:schemeClr>
          </a:solidFill>
        </p:spPr>
        <p:txBody>
          <a:bodyPr wrap="square" lIns="0" tIns="0" rIns="0" bIns="0" rtlCol="0"/>
          <a:lstStyle/>
          <a:p>
            <a:endParaRPr dirty="0"/>
          </a:p>
        </p:txBody>
      </p:sp>
      <p:sp>
        <p:nvSpPr>
          <p:cNvPr id="3" name="object 3">
            <a:extLst>
              <a:ext uri="{FF2B5EF4-FFF2-40B4-BE49-F238E27FC236}">
                <a16:creationId xmlns:a16="http://schemas.microsoft.com/office/drawing/2014/main" id="{9E32AFAD-2285-5E03-2BE3-EB2BE3A8EEC1}"/>
              </a:ext>
            </a:extLst>
          </p:cNvPr>
          <p:cNvSpPr/>
          <p:nvPr/>
        </p:nvSpPr>
        <p:spPr>
          <a:xfrm rot="10800000">
            <a:off x="6906407" y="2475399"/>
            <a:ext cx="5295900" cy="4383975"/>
          </a:xfrm>
          <a:custGeom>
            <a:avLst/>
            <a:gdLst/>
            <a:ahLst/>
            <a:cxnLst/>
            <a:rect l="l" t="t" r="r" b="b"/>
            <a:pathLst>
              <a:path w="9189720" h="7607300">
                <a:moveTo>
                  <a:pt x="0" y="7061200"/>
                </a:moveTo>
                <a:lnTo>
                  <a:pt x="0" y="0"/>
                </a:lnTo>
                <a:lnTo>
                  <a:pt x="9144274" y="0"/>
                </a:lnTo>
                <a:lnTo>
                  <a:pt x="9147629" y="12700"/>
                </a:lnTo>
                <a:lnTo>
                  <a:pt x="9156044" y="63500"/>
                </a:lnTo>
                <a:lnTo>
                  <a:pt x="9163556" y="114300"/>
                </a:lnTo>
                <a:lnTo>
                  <a:pt x="9170146" y="152400"/>
                </a:lnTo>
                <a:lnTo>
                  <a:pt x="9175796" y="203200"/>
                </a:lnTo>
                <a:lnTo>
                  <a:pt x="9180489" y="254000"/>
                </a:lnTo>
                <a:lnTo>
                  <a:pt x="9184207" y="304800"/>
                </a:lnTo>
                <a:lnTo>
                  <a:pt x="9186931" y="355600"/>
                </a:lnTo>
                <a:lnTo>
                  <a:pt x="9188636" y="406400"/>
                </a:lnTo>
                <a:lnTo>
                  <a:pt x="9189160" y="469900"/>
                </a:lnTo>
                <a:lnTo>
                  <a:pt x="9188518" y="520700"/>
                </a:lnTo>
                <a:lnTo>
                  <a:pt x="9186721" y="571500"/>
                </a:lnTo>
                <a:lnTo>
                  <a:pt x="9183782" y="622300"/>
                </a:lnTo>
                <a:lnTo>
                  <a:pt x="9179715" y="673100"/>
                </a:lnTo>
                <a:lnTo>
                  <a:pt x="9174531" y="723900"/>
                </a:lnTo>
                <a:lnTo>
                  <a:pt x="9168245" y="774700"/>
                </a:lnTo>
                <a:lnTo>
                  <a:pt x="9160868" y="825500"/>
                </a:lnTo>
                <a:lnTo>
                  <a:pt x="9152413" y="863600"/>
                </a:lnTo>
                <a:lnTo>
                  <a:pt x="9142894" y="914400"/>
                </a:lnTo>
                <a:lnTo>
                  <a:pt x="9132323" y="965200"/>
                </a:lnTo>
                <a:lnTo>
                  <a:pt x="9120713" y="1003300"/>
                </a:lnTo>
                <a:lnTo>
                  <a:pt x="9108077" y="1054100"/>
                </a:lnTo>
                <a:lnTo>
                  <a:pt x="9094427" y="1104900"/>
                </a:lnTo>
                <a:lnTo>
                  <a:pt x="9079777" y="1143000"/>
                </a:lnTo>
                <a:lnTo>
                  <a:pt x="9064139" y="1193800"/>
                </a:lnTo>
                <a:lnTo>
                  <a:pt x="9047526" y="1231900"/>
                </a:lnTo>
                <a:lnTo>
                  <a:pt x="9029951" y="1270000"/>
                </a:lnTo>
                <a:lnTo>
                  <a:pt x="9011427" y="1320800"/>
                </a:lnTo>
                <a:lnTo>
                  <a:pt x="8991967" y="1358900"/>
                </a:lnTo>
                <a:lnTo>
                  <a:pt x="8971582" y="1397000"/>
                </a:lnTo>
                <a:lnTo>
                  <a:pt x="8950287" y="1435100"/>
                </a:lnTo>
                <a:lnTo>
                  <a:pt x="8928094" y="1485900"/>
                </a:lnTo>
                <a:lnTo>
                  <a:pt x="8905016" y="1524000"/>
                </a:lnTo>
                <a:lnTo>
                  <a:pt x="8881065" y="1562100"/>
                </a:lnTo>
                <a:lnTo>
                  <a:pt x="8856255" y="1600200"/>
                </a:lnTo>
                <a:lnTo>
                  <a:pt x="8830598" y="1638300"/>
                </a:lnTo>
                <a:lnTo>
                  <a:pt x="8804107" y="1676400"/>
                </a:lnTo>
                <a:lnTo>
                  <a:pt x="8776795" y="1714500"/>
                </a:lnTo>
                <a:lnTo>
                  <a:pt x="8748675" y="1752600"/>
                </a:lnTo>
                <a:lnTo>
                  <a:pt x="8719760" y="1778000"/>
                </a:lnTo>
                <a:lnTo>
                  <a:pt x="8690062" y="1816100"/>
                </a:lnTo>
                <a:lnTo>
                  <a:pt x="8659594" y="1854200"/>
                </a:lnTo>
                <a:lnTo>
                  <a:pt x="8628369" y="1892300"/>
                </a:lnTo>
                <a:lnTo>
                  <a:pt x="8596401" y="1930400"/>
                </a:lnTo>
                <a:lnTo>
                  <a:pt x="8563701" y="1955800"/>
                </a:lnTo>
                <a:lnTo>
                  <a:pt x="8530282" y="1993900"/>
                </a:lnTo>
                <a:lnTo>
                  <a:pt x="8496158" y="2032000"/>
                </a:lnTo>
                <a:lnTo>
                  <a:pt x="8461341" y="2057400"/>
                </a:lnTo>
                <a:lnTo>
                  <a:pt x="8425843" y="2095500"/>
                </a:lnTo>
                <a:lnTo>
                  <a:pt x="8389679" y="2120900"/>
                </a:lnTo>
                <a:lnTo>
                  <a:pt x="8352861" y="2159000"/>
                </a:lnTo>
                <a:lnTo>
                  <a:pt x="8315400" y="2184400"/>
                </a:lnTo>
                <a:lnTo>
                  <a:pt x="8277312" y="2222500"/>
                </a:lnTo>
                <a:lnTo>
                  <a:pt x="8238607" y="2247900"/>
                </a:lnTo>
                <a:lnTo>
                  <a:pt x="8199299" y="2286000"/>
                </a:lnTo>
                <a:lnTo>
                  <a:pt x="8159401" y="2311400"/>
                </a:lnTo>
                <a:lnTo>
                  <a:pt x="8118925" y="2349500"/>
                </a:lnTo>
                <a:lnTo>
                  <a:pt x="8036293" y="2400300"/>
                </a:lnTo>
                <a:lnTo>
                  <a:pt x="7994163" y="2438400"/>
                </a:lnTo>
                <a:lnTo>
                  <a:pt x="7951506" y="2463800"/>
                </a:lnTo>
                <a:lnTo>
                  <a:pt x="7792126" y="2565400"/>
                </a:lnTo>
                <a:lnTo>
                  <a:pt x="7751997" y="2603500"/>
                </a:lnTo>
                <a:lnTo>
                  <a:pt x="7592785" y="2705100"/>
                </a:lnTo>
                <a:lnTo>
                  <a:pt x="7553713" y="2743200"/>
                </a:lnTo>
                <a:lnTo>
                  <a:pt x="7515096" y="2768600"/>
                </a:lnTo>
                <a:lnTo>
                  <a:pt x="7477016" y="2806700"/>
                </a:lnTo>
                <a:lnTo>
                  <a:pt x="7439552" y="2832100"/>
                </a:lnTo>
                <a:lnTo>
                  <a:pt x="7402787" y="2857500"/>
                </a:lnTo>
                <a:lnTo>
                  <a:pt x="7366802" y="2895600"/>
                </a:lnTo>
                <a:lnTo>
                  <a:pt x="7331677" y="2933700"/>
                </a:lnTo>
                <a:lnTo>
                  <a:pt x="7297495" y="2959100"/>
                </a:lnTo>
                <a:lnTo>
                  <a:pt x="7264336" y="2997200"/>
                </a:lnTo>
                <a:lnTo>
                  <a:pt x="7232281" y="3035300"/>
                </a:lnTo>
                <a:lnTo>
                  <a:pt x="7201412" y="3073400"/>
                </a:lnTo>
                <a:lnTo>
                  <a:pt x="7171809" y="3098800"/>
                </a:lnTo>
                <a:lnTo>
                  <a:pt x="7143555" y="3136900"/>
                </a:lnTo>
                <a:lnTo>
                  <a:pt x="7116729" y="3187700"/>
                </a:lnTo>
                <a:lnTo>
                  <a:pt x="7091415" y="3225800"/>
                </a:lnTo>
                <a:lnTo>
                  <a:pt x="7067691" y="3263900"/>
                </a:lnTo>
                <a:lnTo>
                  <a:pt x="7045641" y="3302000"/>
                </a:lnTo>
                <a:lnTo>
                  <a:pt x="7025344" y="3352800"/>
                </a:lnTo>
                <a:lnTo>
                  <a:pt x="7006882" y="3390900"/>
                </a:lnTo>
                <a:lnTo>
                  <a:pt x="6990337" y="3441700"/>
                </a:lnTo>
                <a:lnTo>
                  <a:pt x="6975789" y="3479800"/>
                </a:lnTo>
                <a:lnTo>
                  <a:pt x="6963320" y="3530600"/>
                </a:lnTo>
                <a:lnTo>
                  <a:pt x="6953011" y="3581400"/>
                </a:lnTo>
                <a:lnTo>
                  <a:pt x="6944898" y="3632200"/>
                </a:lnTo>
                <a:lnTo>
                  <a:pt x="6938615" y="3683000"/>
                </a:lnTo>
                <a:lnTo>
                  <a:pt x="6934051" y="3733800"/>
                </a:lnTo>
                <a:lnTo>
                  <a:pt x="6931094" y="3784600"/>
                </a:lnTo>
                <a:lnTo>
                  <a:pt x="6929632" y="3835400"/>
                </a:lnTo>
                <a:lnTo>
                  <a:pt x="6929554" y="3886200"/>
                </a:lnTo>
                <a:lnTo>
                  <a:pt x="6930746" y="3937000"/>
                </a:lnTo>
                <a:lnTo>
                  <a:pt x="6933097" y="3975100"/>
                </a:lnTo>
                <a:lnTo>
                  <a:pt x="6936496" y="4025900"/>
                </a:lnTo>
                <a:lnTo>
                  <a:pt x="6940830" y="4076700"/>
                </a:lnTo>
                <a:lnTo>
                  <a:pt x="6945988" y="4127500"/>
                </a:lnTo>
                <a:lnTo>
                  <a:pt x="6951857" y="4178300"/>
                </a:lnTo>
                <a:lnTo>
                  <a:pt x="6958325" y="4229100"/>
                </a:lnTo>
                <a:lnTo>
                  <a:pt x="6965281" y="4279900"/>
                </a:lnTo>
                <a:lnTo>
                  <a:pt x="6972612" y="4330700"/>
                </a:lnTo>
                <a:lnTo>
                  <a:pt x="6980207" y="4381500"/>
                </a:lnTo>
                <a:lnTo>
                  <a:pt x="6987954" y="4419600"/>
                </a:lnTo>
                <a:lnTo>
                  <a:pt x="6995741" y="4470400"/>
                </a:lnTo>
                <a:lnTo>
                  <a:pt x="7003455" y="4521200"/>
                </a:lnTo>
                <a:lnTo>
                  <a:pt x="7010986" y="4572000"/>
                </a:lnTo>
                <a:lnTo>
                  <a:pt x="7018220" y="4622800"/>
                </a:lnTo>
                <a:lnTo>
                  <a:pt x="7025046" y="4673600"/>
                </a:lnTo>
                <a:lnTo>
                  <a:pt x="7031353" y="4724400"/>
                </a:lnTo>
                <a:lnTo>
                  <a:pt x="7037027" y="4775200"/>
                </a:lnTo>
                <a:lnTo>
                  <a:pt x="7041958" y="4826000"/>
                </a:lnTo>
                <a:lnTo>
                  <a:pt x="7046033" y="4876800"/>
                </a:lnTo>
                <a:lnTo>
                  <a:pt x="7049140" y="4914900"/>
                </a:lnTo>
                <a:lnTo>
                  <a:pt x="7051168" y="4965700"/>
                </a:lnTo>
                <a:lnTo>
                  <a:pt x="7052431" y="5016500"/>
                </a:lnTo>
                <a:lnTo>
                  <a:pt x="7052544" y="5067300"/>
                </a:lnTo>
                <a:lnTo>
                  <a:pt x="7051531" y="5118100"/>
                </a:lnTo>
                <a:lnTo>
                  <a:pt x="7049418" y="5168900"/>
                </a:lnTo>
                <a:lnTo>
                  <a:pt x="7046230" y="5219700"/>
                </a:lnTo>
                <a:lnTo>
                  <a:pt x="7041990" y="5270500"/>
                </a:lnTo>
                <a:lnTo>
                  <a:pt x="7036725" y="5321300"/>
                </a:lnTo>
                <a:lnTo>
                  <a:pt x="7030458" y="5372100"/>
                </a:lnTo>
                <a:lnTo>
                  <a:pt x="7023214" y="5422900"/>
                </a:lnTo>
                <a:lnTo>
                  <a:pt x="7015019" y="5473700"/>
                </a:lnTo>
                <a:lnTo>
                  <a:pt x="7005897" y="5524500"/>
                </a:lnTo>
                <a:lnTo>
                  <a:pt x="6995873" y="5562600"/>
                </a:lnTo>
                <a:lnTo>
                  <a:pt x="6984972" y="5613400"/>
                </a:lnTo>
                <a:lnTo>
                  <a:pt x="6973218" y="5664200"/>
                </a:lnTo>
                <a:lnTo>
                  <a:pt x="6960636" y="5715000"/>
                </a:lnTo>
                <a:lnTo>
                  <a:pt x="6947251" y="5765800"/>
                </a:lnTo>
                <a:lnTo>
                  <a:pt x="6933088" y="5816600"/>
                </a:lnTo>
                <a:lnTo>
                  <a:pt x="6918172" y="5854700"/>
                </a:lnTo>
                <a:lnTo>
                  <a:pt x="6902527" y="5905500"/>
                </a:lnTo>
                <a:lnTo>
                  <a:pt x="6886179" y="5956300"/>
                </a:lnTo>
                <a:lnTo>
                  <a:pt x="6869151" y="5994400"/>
                </a:lnTo>
                <a:lnTo>
                  <a:pt x="6851469" y="6045200"/>
                </a:lnTo>
                <a:lnTo>
                  <a:pt x="6833050" y="6096000"/>
                </a:lnTo>
                <a:lnTo>
                  <a:pt x="6813798" y="6134100"/>
                </a:lnTo>
                <a:lnTo>
                  <a:pt x="6793720" y="6184900"/>
                </a:lnTo>
                <a:lnTo>
                  <a:pt x="6772822" y="6235700"/>
                </a:lnTo>
                <a:lnTo>
                  <a:pt x="6751111" y="6273800"/>
                </a:lnTo>
                <a:lnTo>
                  <a:pt x="6728592" y="6324600"/>
                </a:lnTo>
                <a:lnTo>
                  <a:pt x="6705273" y="6362700"/>
                </a:lnTo>
                <a:lnTo>
                  <a:pt x="6681160" y="6413500"/>
                </a:lnTo>
                <a:lnTo>
                  <a:pt x="6656259" y="6451600"/>
                </a:lnTo>
                <a:lnTo>
                  <a:pt x="6630577" y="6489700"/>
                </a:lnTo>
                <a:lnTo>
                  <a:pt x="6604120" y="6540500"/>
                </a:lnTo>
                <a:lnTo>
                  <a:pt x="6576895" y="6578600"/>
                </a:lnTo>
                <a:lnTo>
                  <a:pt x="6548907" y="6616700"/>
                </a:lnTo>
                <a:lnTo>
                  <a:pt x="6520164" y="6654800"/>
                </a:lnTo>
                <a:lnTo>
                  <a:pt x="6490673" y="6692900"/>
                </a:lnTo>
                <a:lnTo>
                  <a:pt x="6460438" y="6731000"/>
                </a:lnTo>
                <a:lnTo>
                  <a:pt x="1290554" y="6731000"/>
                </a:lnTo>
                <a:lnTo>
                  <a:pt x="1240339" y="6743700"/>
                </a:lnTo>
                <a:lnTo>
                  <a:pt x="1190465" y="6743700"/>
                </a:lnTo>
                <a:lnTo>
                  <a:pt x="1140906" y="6756400"/>
                </a:lnTo>
                <a:lnTo>
                  <a:pt x="1091639" y="6756400"/>
                </a:lnTo>
                <a:lnTo>
                  <a:pt x="418576" y="6934200"/>
                </a:lnTo>
                <a:lnTo>
                  <a:pt x="370701" y="6959600"/>
                </a:lnTo>
                <a:lnTo>
                  <a:pt x="31245" y="7048500"/>
                </a:lnTo>
                <a:lnTo>
                  <a:pt x="0" y="7061200"/>
                </a:lnTo>
                <a:close/>
              </a:path>
              <a:path w="9189720" h="7607300">
                <a:moveTo>
                  <a:pt x="5193750" y="7556500"/>
                </a:moveTo>
                <a:lnTo>
                  <a:pt x="4167924" y="7556500"/>
                </a:lnTo>
                <a:lnTo>
                  <a:pt x="3924357" y="7493000"/>
                </a:lnTo>
                <a:lnTo>
                  <a:pt x="3875844" y="7493000"/>
                </a:lnTo>
                <a:lnTo>
                  <a:pt x="3827412" y="7467600"/>
                </a:lnTo>
                <a:lnTo>
                  <a:pt x="3538876" y="7391400"/>
                </a:lnTo>
                <a:lnTo>
                  <a:pt x="3491187" y="7366000"/>
                </a:lnTo>
                <a:lnTo>
                  <a:pt x="3396211" y="7340600"/>
                </a:lnTo>
                <a:lnTo>
                  <a:pt x="3348935" y="7315200"/>
                </a:lnTo>
                <a:lnTo>
                  <a:pt x="3254840" y="7289800"/>
                </a:lnTo>
                <a:lnTo>
                  <a:pt x="3208033" y="7264400"/>
                </a:lnTo>
                <a:lnTo>
                  <a:pt x="3161395" y="7251700"/>
                </a:lnTo>
                <a:lnTo>
                  <a:pt x="3114932" y="7226300"/>
                </a:lnTo>
                <a:lnTo>
                  <a:pt x="3068650" y="7213600"/>
                </a:lnTo>
                <a:lnTo>
                  <a:pt x="3022555" y="7188200"/>
                </a:lnTo>
                <a:lnTo>
                  <a:pt x="2976655" y="7175500"/>
                </a:lnTo>
                <a:lnTo>
                  <a:pt x="2930954" y="7150100"/>
                </a:lnTo>
                <a:lnTo>
                  <a:pt x="2885460" y="7137400"/>
                </a:lnTo>
                <a:lnTo>
                  <a:pt x="2840178" y="7112000"/>
                </a:lnTo>
                <a:lnTo>
                  <a:pt x="2795115" y="7099300"/>
                </a:lnTo>
                <a:lnTo>
                  <a:pt x="2750277" y="7073900"/>
                </a:lnTo>
                <a:lnTo>
                  <a:pt x="2705670" y="7061200"/>
                </a:lnTo>
                <a:lnTo>
                  <a:pt x="2661301" y="7035800"/>
                </a:lnTo>
                <a:lnTo>
                  <a:pt x="2617176" y="7023100"/>
                </a:lnTo>
                <a:lnTo>
                  <a:pt x="2570928" y="6997700"/>
                </a:lnTo>
                <a:lnTo>
                  <a:pt x="2524361" y="6985000"/>
                </a:lnTo>
                <a:lnTo>
                  <a:pt x="2477488" y="6959600"/>
                </a:lnTo>
                <a:lnTo>
                  <a:pt x="2430318" y="6946900"/>
                </a:lnTo>
                <a:lnTo>
                  <a:pt x="2382864" y="6921500"/>
                </a:lnTo>
                <a:lnTo>
                  <a:pt x="2287149" y="6896100"/>
                </a:lnTo>
                <a:lnTo>
                  <a:pt x="2238912" y="6870700"/>
                </a:lnTo>
                <a:lnTo>
                  <a:pt x="2043698" y="6819900"/>
                </a:lnTo>
                <a:lnTo>
                  <a:pt x="1994386" y="6794500"/>
                </a:lnTo>
                <a:lnTo>
                  <a:pt x="1944894" y="6794500"/>
                </a:lnTo>
                <a:lnTo>
                  <a:pt x="1745354" y="6743700"/>
                </a:lnTo>
                <a:lnTo>
                  <a:pt x="1695134" y="6743700"/>
                </a:lnTo>
                <a:lnTo>
                  <a:pt x="1644803" y="6731000"/>
                </a:lnTo>
                <a:lnTo>
                  <a:pt x="6460438" y="6731000"/>
                </a:lnTo>
                <a:lnTo>
                  <a:pt x="6429467" y="6769100"/>
                </a:lnTo>
                <a:lnTo>
                  <a:pt x="6397767" y="6807200"/>
                </a:lnTo>
                <a:lnTo>
                  <a:pt x="6365343" y="6845300"/>
                </a:lnTo>
                <a:lnTo>
                  <a:pt x="6332202" y="6883400"/>
                </a:lnTo>
                <a:lnTo>
                  <a:pt x="6298351" y="6921500"/>
                </a:lnTo>
                <a:lnTo>
                  <a:pt x="6263796" y="6959600"/>
                </a:lnTo>
                <a:lnTo>
                  <a:pt x="6228543" y="6985000"/>
                </a:lnTo>
                <a:lnTo>
                  <a:pt x="6192599" y="7023100"/>
                </a:lnTo>
                <a:lnTo>
                  <a:pt x="6155971" y="7061200"/>
                </a:lnTo>
                <a:lnTo>
                  <a:pt x="6118664" y="7086600"/>
                </a:lnTo>
                <a:lnTo>
                  <a:pt x="6080685" y="7124700"/>
                </a:lnTo>
                <a:lnTo>
                  <a:pt x="6042041" y="7150100"/>
                </a:lnTo>
                <a:lnTo>
                  <a:pt x="6002738" y="7175500"/>
                </a:lnTo>
                <a:lnTo>
                  <a:pt x="5962783" y="7213600"/>
                </a:lnTo>
                <a:lnTo>
                  <a:pt x="5880940" y="7264400"/>
                </a:lnTo>
                <a:lnTo>
                  <a:pt x="5796564" y="7315200"/>
                </a:lnTo>
                <a:lnTo>
                  <a:pt x="5709707" y="7366000"/>
                </a:lnTo>
                <a:lnTo>
                  <a:pt x="5665364" y="7378700"/>
                </a:lnTo>
                <a:lnTo>
                  <a:pt x="5574882" y="7429500"/>
                </a:lnTo>
                <a:lnTo>
                  <a:pt x="5528755" y="7442200"/>
                </a:lnTo>
                <a:lnTo>
                  <a:pt x="5482047" y="7467600"/>
                </a:lnTo>
                <a:lnTo>
                  <a:pt x="5338496" y="7505700"/>
                </a:lnTo>
                <a:lnTo>
                  <a:pt x="5290345" y="7531100"/>
                </a:lnTo>
                <a:lnTo>
                  <a:pt x="5193750" y="7556500"/>
                </a:lnTo>
                <a:close/>
              </a:path>
              <a:path w="9189720" h="7607300">
                <a:moveTo>
                  <a:pt x="5048216" y="7581900"/>
                </a:moveTo>
                <a:lnTo>
                  <a:pt x="4314640" y="7581900"/>
                </a:lnTo>
                <a:lnTo>
                  <a:pt x="4216794" y="7556500"/>
                </a:lnTo>
                <a:lnTo>
                  <a:pt x="5145318" y="7556500"/>
                </a:lnTo>
                <a:lnTo>
                  <a:pt x="5048216" y="7581900"/>
                </a:lnTo>
                <a:close/>
              </a:path>
              <a:path w="9189720" h="7607300">
                <a:moveTo>
                  <a:pt x="4950839" y="7594600"/>
                </a:moveTo>
                <a:lnTo>
                  <a:pt x="4461580" y="7594600"/>
                </a:lnTo>
                <a:lnTo>
                  <a:pt x="4412585" y="7581900"/>
                </a:lnTo>
                <a:lnTo>
                  <a:pt x="4999559" y="7581900"/>
                </a:lnTo>
                <a:lnTo>
                  <a:pt x="4950839" y="7594600"/>
                </a:lnTo>
                <a:close/>
              </a:path>
              <a:path w="9189720" h="7607300">
                <a:moveTo>
                  <a:pt x="4804368" y="7607300"/>
                </a:moveTo>
                <a:lnTo>
                  <a:pt x="4608576" y="7607300"/>
                </a:lnTo>
                <a:lnTo>
                  <a:pt x="4559582" y="7594600"/>
                </a:lnTo>
                <a:lnTo>
                  <a:pt x="4853237" y="7594600"/>
                </a:lnTo>
                <a:lnTo>
                  <a:pt x="4804368" y="7607300"/>
                </a:lnTo>
                <a:close/>
              </a:path>
            </a:pathLst>
          </a:custGeom>
          <a:solidFill>
            <a:schemeClr val="accent3">
              <a:lumMod val="40000"/>
              <a:lumOff val="60000"/>
              <a:alpha val="21998"/>
            </a:schemeClr>
          </a:solidFill>
        </p:spPr>
        <p:txBody>
          <a:bodyPr wrap="square" lIns="0" tIns="0" rIns="0" bIns="0" rtlCol="0"/>
          <a:lstStyle/>
          <a:p>
            <a:endParaRPr dirty="0"/>
          </a:p>
        </p:txBody>
      </p:sp>
      <p:sp>
        <p:nvSpPr>
          <p:cNvPr id="46" name="Google Shape;46;p15"/>
          <p:cNvSpPr txBox="1">
            <a:spLocks noGrp="1"/>
          </p:cNvSpPr>
          <p:nvPr>
            <p:ph type="ctrTitle"/>
          </p:nvPr>
        </p:nvSpPr>
        <p:spPr>
          <a:xfrm>
            <a:off x="1585949" y="2079700"/>
            <a:ext cx="5558040" cy="2229600"/>
          </a:xfrm>
          <a:prstGeom prst="rect">
            <a:avLst/>
          </a:prstGeom>
        </p:spPr>
        <p:txBody>
          <a:bodyPr spcFirstLastPara="1" vert="horz" wrap="square" lIns="121900" tIns="121900" rIns="121900" bIns="121900" rtlCol="0" anchor="t" anchorCtr="0">
            <a:noAutofit/>
          </a:bodyPr>
          <a:lstStyle/>
          <a:p>
            <a:pPr algn="l">
              <a:spcBef>
                <a:spcPts val="0"/>
              </a:spcBef>
            </a:pPr>
            <a:r>
              <a:rPr lang="en-US" sz="5000" dirty="0"/>
              <a:t>Credit Risk Analysis</a:t>
            </a:r>
            <a:br>
              <a:rPr lang="en-US" sz="5000" dirty="0"/>
            </a:br>
            <a:r>
              <a:rPr lang="en-US" sz="4000"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sym typeface="Now Bold"/>
              </a:rPr>
              <a:t>Insights for Informed Lending Decisions</a:t>
            </a:r>
            <a:br>
              <a:rPr lang="en-US" sz="5400"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sym typeface="Now Bold"/>
              </a:rPr>
            </a:br>
            <a:endParaRPr lang="en-US" sz="5000" dirty="0"/>
          </a:p>
        </p:txBody>
      </p:sp>
      <p:sp>
        <p:nvSpPr>
          <p:cNvPr id="47" name="Google Shape;47;p15"/>
          <p:cNvSpPr txBox="1">
            <a:spLocks noGrp="1"/>
          </p:cNvSpPr>
          <p:nvPr>
            <p:ph type="subTitle" idx="1"/>
          </p:nvPr>
        </p:nvSpPr>
        <p:spPr>
          <a:xfrm>
            <a:off x="0" y="6482531"/>
            <a:ext cx="4162425" cy="375469"/>
          </a:xfrm>
          <a:prstGeom prst="rect">
            <a:avLst/>
          </a:prstGeom>
        </p:spPr>
        <p:txBody>
          <a:bodyPr spcFirstLastPara="1" vert="horz" wrap="square" lIns="121900" tIns="121900" rIns="121900" bIns="121900" rtlCol="0" anchor="t" anchorCtr="0">
            <a:noAutofit/>
          </a:bodyPr>
          <a:lstStyle/>
          <a:p>
            <a:pPr algn="l">
              <a:spcBef>
                <a:spcPts val="0"/>
              </a:spcBef>
            </a:pPr>
            <a:r>
              <a:rPr lang="en-US" sz="1400" dirty="0">
                <a:latin typeface="Open Sans" panose="020B0606030504020204" pitchFamily="34" charset="0"/>
                <a:ea typeface="Open Sans" panose="020B0606030504020204" pitchFamily="34" charset="0"/>
                <a:cs typeface="Open Sans" panose="020B0606030504020204" pitchFamily="34" charset="0"/>
              </a:rPr>
              <a:t>Muhammad Gilang Mahardika</a:t>
            </a:r>
          </a:p>
        </p:txBody>
      </p:sp>
      <p:grpSp>
        <p:nvGrpSpPr>
          <p:cNvPr id="9" name="Group 8">
            <a:extLst>
              <a:ext uri="{FF2B5EF4-FFF2-40B4-BE49-F238E27FC236}">
                <a16:creationId xmlns:a16="http://schemas.microsoft.com/office/drawing/2014/main" id="{9C4BB411-A445-4513-ADD7-58E5CBF206A3}"/>
              </a:ext>
            </a:extLst>
          </p:cNvPr>
          <p:cNvGrpSpPr/>
          <p:nvPr/>
        </p:nvGrpSpPr>
        <p:grpSpPr>
          <a:xfrm>
            <a:off x="8657269" y="6377994"/>
            <a:ext cx="2219638" cy="468800"/>
            <a:chOff x="7114980" y="6377994"/>
            <a:chExt cx="2219638" cy="468800"/>
          </a:xfrm>
        </p:grpSpPr>
        <p:pic>
          <p:nvPicPr>
            <p:cNvPr id="5" name="Picture 4">
              <a:hlinkClick r:id="rId3"/>
              <a:extLst>
                <a:ext uri="{FF2B5EF4-FFF2-40B4-BE49-F238E27FC236}">
                  <a16:creationId xmlns:a16="http://schemas.microsoft.com/office/drawing/2014/main" id="{EAEB4AE4-BC5F-D60D-81DA-4FF01C6533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4980" y="6443014"/>
              <a:ext cx="321655" cy="321655"/>
            </a:xfrm>
            <a:prstGeom prst="rect">
              <a:avLst/>
            </a:prstGeom>
          </p:spPr>
        </p:pic>
        <p:sp>
          <p:nvSpPr>
            <p:cNvPr id="6" name="Google Shape;47;p15">
              <a:extLst>
                <a:ext uri="{FF2B5EF4-FFF2-40B4-BE49-F238E27FC236}">
                  <a16:creationId xmlns:a16="http://schemas.microsoft.com/office/drawing/2014/main" id="{7F1ACFA4-A844-5D1B-7551-161C390B6709}"/>
                </a:ext>
              </a:extLst>
            </p:cNvPr>
            <p:cNvSpPr txBox="1">
              <a:spLocks/>
            </p:cNvSpPr>
            <p:nvPr/>
          </p:nvSpPr>
          <p:spPr>
            <a:xfrm>
              <a:off x="7363230" y="6377994"/>
              <a:ext cx="1971388" cy="468800"/>
            </a:xfrm>
            <a:prstGeom prst="rect">
              <a:avLst/>
            </a:prstGeom>
          </p:spPr>
          <p:txBody>
            <a:bodyPr spcFirstLastPara="1" vert="horz" wrap="square" lIns="121900" tIns="121900" rIns="121900" bIns="12190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1400" b="1" dirty="0">
                  <a:latin typeface="Open Sans" panose="020B0606030504020204" pitchFamily="34" charset="0"/>
                  <a:ea typeface="Open Sans" panose="020B0606030504020204" pitchFamily="34" charset="0"/>
                  <a:cs typeface="Open Sans" panose="020B0606030504020204" pitchFamily="34" charset="0"/>
                </a:rPr>
                <a:t>|</a:t>
              </a:r>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200" dirty="0" err="1">
                  <a:latin typeface="Open Sans" panose="020B0606030504020204" pitchFamily="34" charset="0"/>
                  <a:ea typeface="Open Sans" panose="020B0606030504020204" pitchFamily="34" charset="0"/>
                  <a:cs typeface="Open Sans" panose="020B0606030504020204" pitchFamily="34" charset="0"/>
                </a:rPr>
                <a:t>muhgilangmahardika</a:t>
              </a: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0" name="Group 9">
            <a:extLst>
              <a:ext uri="{FF2B5EF4-FFF2-40B4-BE49-F238E27FC236}">
                <a16:creationId xmlns:a16="http://schemas.microsoft.com/office/drawing/2014/main" id="{9C761664-2434-8777-DACA-01DC01F6CD5A}"/>
              </a:ext>
            </a:extLst>
          </p:cNvPr>
          <p:cNvGrpSpPr/>
          <p:nvPr/>
        </p:nvGrpSpPr>
        <p:grpSpPr>
          <a:xfrm>
            <a:off x="10914383" y="6377994"/>
            <a:ext cx="1194719" cy="468800"/>
            <a:chOff x="9372094" y="6377994"/>
            <a:chExt cx="1194719" cy="468800"/>
          </a:xfrm>
        </p:grpSpPr>
        <p:pic>
          <p:nvPicPr>
            <p:cNvPr id="7" name="Picture 6">
              <a:hlinkClick r:id="rId5"/>
              <a:extLst>
                <a:ext uri="{FF2B5EF4-FFF2-40B4-BE49-F238E27FC236}">
                  <a16:creationId xmlns:a16="http://schemas.microsoft.com/office/drawing/2014/main" id="{610B5EEB-0EB5-320E-5457-7A977FF8F03B}"/>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9372094" y="6443014"/>
              <a:ext cx="321655" cy="321655"/>
            </a:xfrm>
            <a:prstGeom prst="rect">
              <a:avLst/>
            </a:prstGeom>
          </p:spPr>
        </p:pic>
        <p:sp>
          <p:nvSpPr>
            <p:cNvPr id="8" name="Google Shape;47;p15">
              <a:extLst>
                <a:ext uri="{FF2B5EF4-FFF2-40B4-BE49-F238E27FC236}">
                  <a16:creationId xmlns:a16="http://schemas.microsoft.com/office/drawing/2014/main" id="{2D364BC4-72CC-84AB-58AA-9EAE3AA997FE}"/>
                </a:ext>
              </a:extLst>
            </p:cNvPr>
            <p:cNvSpPr txBox="1">
              <a:spLocks/>
            </p:cNvSpPr>
            <p:nvPr/>
          </p:nvSpPr>
          <p:spPr>
            <a:xfrm>
              <a:off x="9620344" y="6377994"/>
              <a:ext cx="946469" cy="468800"/>
            </a:xfrm>
            <a:prstGeom prst="rect">
              <a:avLst/>
            </a:prstGeom>
          </p:spPr>
          <p:txBody>
            <a:bodyPr spcFirstLastPara="1" vert="horz" wrap="square" lIns="121900" tIns="121900" rIns="121900" bIns="12190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1400" b="1" dirty="0">
                  <a:latin typeface="Open Sans" panose="020B0606030504020204" pitchFamily="34" charset="0"/>
                  <a:ea typeface="Open Sans" panose="020B0606030504020204" pitchFamily="34" charset="0"/>
                  <a:cs typeface="Open Sans" panose="020B0606030504020204" pitchFamily="34" charset="0"/>
                </a:rPr>
                <a:t>|</a:t>
              </a:r>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200" dirty="0">
                  <a:latin typeface="Open Sans" panose="020B0606030504020204" pitchFamily="34" charset="0"/>
                  <a:ea typeface="Open Sans" panose="020B0606030504020204" pitchFamily="34" charset="0"/>
                  <a:cs typeface="Open Sans" panose="020B0606030504020204" pitchFamily="34" charset="0"/>
                </a:rPr>
                <a:t>UrsaG7</a:t>
              </a:r>
            </a:p>
          </p:txBody>
        </p:sp>
      </p:grpSp>
      <p:grpSp>
        <p:nvGrpSpPr>
          <p:cNvPr id="13" name="Group 12">
            <a:extLst>
              <a:ext uri="{FF2B5EF4-FFF2-40B4-BE49-F238E27FC236}">
                <a16:creationId xmlns:a16="http://schemas.microsoft.com/office/drawing/2014/main" id="{87A271C2-D465-92D2-6FBE-8866F0392597}"/>
              </a:ext>
            </a:extLst>
          </p:cNvPr>
          <p:cNvGrpSpPr/>
          <p:nvPr/>
        </p:nvGrpSpPr>
        <p:grpSpPr>
          <a:xfrm>
            <a:off x="5645290" y="6377994"/>
            <a:ext cx="3007226" cy="468800"/>
            <a:chOff x="6327393" y="6377994"/>
            <a:chExt cx="3007226" cy="468800"/>
          </a:xfrm>
        </p:grpSpPr>
        <p:pic>
          <p:nvPicPr>
            <p:cNvPr id="14" name="Picture 13">
              <a:hlinkClick r:id="rId3"/>
              <a:extLst>
                <a:ext uri="{FF2B5EF4-FFF2-40B4-BE49-F238E27FC236}">
                  <a16:creationId xmlns:a16="http://schemas.microsoft.com/office/drawing/2014/main" id="{10607287-1651-0897-7A70-574399180CF0}"/>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6327393" y="6443014"/>
              <a:ext cx="321655" cy="321655"/>
            </a:xfrm>
            <a:prstGeom prst="rect">
              <a:avLst/>
            </a:prstGeom>
          </p:spPr>
        </p:pic>
        <p:sp>
          <p:nvSpPr>
            <p:cNvPr id="15" name="Google Shape;47;p15">
              <a:extLst>
                <a:ext uri="{FF2B5EF4-FFF2-40B4-BE49-F238E27FC236}">
                  <a16:creationId xmlns:a16="http://schemas.microsoft.com/office/drawing/2014/main" id="{74B0FE16-6ED0-D8B2-44CF-99A4817F806A}"/>
                </a:ext>
              </a:extLst>
            </p:cNvPr>
            <p:cNvSpPr txBox="1">
              <a:spLocks/>
            </p:cNvSpPr>
            <p:nvPr/>
          </p:nvSpPr>
          <p:spPr>
            <a:xfrm>
              <a:off x="6559029" y="6377994"/>
              <a:ext cx="2775590" cy="468800"/>
            </a:xfrm>
            <a:prstGeom prst="rect">
              <a:avLst/>
            </a:prstGeom>
          </p:spPr>
          <p:txBody>
            <a:bodyPr spcFirstLastPara="1" vert="horz" wrap="square" lIns="121900" tIns="121900" rIns="121900" bIns="12190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1400" b="1" dirty="0">
                  <a:latin typeface="Open Sans" panose="020B0606030504020204" pitchFamily="34" charset="0"/>
                  <a:ea typeface="Open Sans" panose="020B0606030504020204" pitchFamily="34" charset="0"/>
                  <a:cs typeface="Open Sans" panose="020B0606030504020204" pitchFamily="34" charset="0"/>
                </a:rPr>
                <a:t>|</a:t>
              </a:r>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200" dirty="0">
                  <a:latin typeface="Open Sans" panose="020B0606030504020204" pitchFamily="34" charset="0"/>
                  <a:ea typeface="Open Sans" panose="020B0606030504020204" pitchFamily="34" charset="0"/>
                  <a:cs typeface="Open Sans" panose="020B0606030504020204" pitchFamily="34" charset="0"/>
                </a:rPr>
                <a:t>mgilangmahardika11@gmail.com</a:t>
              </a:r>
            </a:p>
          </p:txBody>
        </p:sp>
      </p:grpSp>
      <p:pic>
        <p:nvPicPr>
          <p:cNvPr id="11" name="Picture 10">
            <a:extLst>
              <a:ext uri="{FF2B5EF4-FFF2-40B4-BE49-F238E27FC236}">
                <a16:creationId xmlns:a16="http://schemas.microsoft.com/office/drawing/2014/main" id="{94F637BB-DA5A-471B-FF75-B7BB8D60151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41501" y="1789178"/>
            <a:ext cx="4741606" cy="31610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21" name="Google Shape;221;p17"/>
          <p:cNvSpPr txBox="1"/>
          <p:nvPr/>
        </p:nvSpPr>
        <p:spPr>
          <a:xfrm>
            <a:off x="717486" y="1147298"/>
            <a:ext cx="3156342" cy="495200"/>
          </a:xfrm>
          <a:prstGeom prst="rect">
            <a:avLst/>
          </a:prstGeom>
          <a:solidFill>
            <a:schemeClr val="accent5"/>
          </a:solidFill>
          <a:ln>
            <a:noFill/>
          </a:ln>
        </p:spPr>
        <p:txBody>
          <a:bodyPr spcFirstLastPara="1" wrap="square" lIns="121900" tIns="121900" rIns="121900" bIns="121900" anchor="ctr" anchorCtr="0">
            <a:noAutofit/>
          </a:bodyPr>
          <a:lstStyle/>
          <a:p>
            <a:pPr algn="ctr"/>
            <a:r>
              <a:rPr lang="en" sz="1600" b="1" dirty="0">
                <a:solidFill>
                  <a:schemeClr val="lt1"/>
                </a:solidFill>
                <a:latin typeface="Open Sans" panose="020B0606030504020204" pitchFamily="34" charset="0"/>
                <a:ea typeface="Open Sans" panose="020B0606030504020204" pitchFamily="34" charset="0"/>
                <a:cs typeface="Open Sans" panose="020B0606030504020204" pitchFamily="34" charset="0"/>
                <a:sym typeface="Fira Sans Extra Condensed"/>
              </a:rPr>
              <a:t>Employment Length Summary</a:t>
            </a:r>
            <a:endParaRPr sz="1600" b="1" dirty="0">
              <a:solidFill>
                <a:schemeClr val="lt1"/>
              </a:solidFill>
              <a:latin typeface="Open Sans" panose="020B0606030504020204" pitchFamily="34" charset="0"/>
              <a:ea typeface="Open Sans" panose="020B0606030504020204" pitchFamily="34" charset="0"/>
              <a:cs typeface="Open Sans" panose="020B0606030504020204" pitchFamily="34" charset="0"/>
              <a:sym typeface="Fira Sans Extra Condensed"/>
            </a:endParaRPr>
          </a:p>
        </p:txBody>
      </p:sp>
      <p:grpSp>
        <p:nvGrpSpPr>
          <p:cNvPr id="222" name="Google Shape;222;p17"/>
          <p:cNvGrpSpPr/>
          <p:nvPr/>
        </p:nvGrpSpPr>
        <p:grpSpPr>
          <a:xfrm>
            <a:off x="717884" y="1845715"/>
            <a:ext cx="3155943" cy="495196"/>
            <a:chOff x="4091339" y="2571738"/>
            <a:chExt cx="1768155" cy="331812"/>
          </a:xfrm>
        </p:grpSpPr>
        <p:sp>
          <p:nvSpPr>
            <p:cNvPr id="223" name="Google Shape;223;p17"/>
            <p:cNvSpPr txBox="1"/>
            <p:nvPr/>
          </p:nvSpPr>
          <p:spPr>
            <a:xfrm>
              <a:off x="5216756" y="2571738"/>
              <a:ext cx="642738" cy="331800"/>
            </a:xfrm>
            <a:prstGeom prst="rect">
              <a:avLst/>
            </a:prstGeom>
            <a:solidFill>
              <a:schemeClr val="accent6">
                <a:lumMod val="75000"/>
              </a:schemeClr>
            </a:solidFill>
            <a:ln>
              <a:noFill/>
            </a:ln>
          </p:spPr>
          <p:txBody>
            <a:bodyPr spcFirstLastPara="1" wrap="square" lIns="121900" tIns="121900" rIns="121900" bIns="121900" anchor="ctr" anchorCtr="0">
              <a:noAutofit/>
            </a:bodyPr>
            <a:lstStyle/>
            <a:p>
              <a:pPr algn="ctr"/>
              <a:r>
                <a:rPr lang="en" sz="20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30.19%</a:t>
              </a:r>
              <a:endParaRPr sz="20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p:txBody>
        </p:sp>
        <p:sp>
          <p:nvSpPr>
            <p:cNvPr id="224" name="Google Shape;224;p17"/>
            <p:cNvSpPr txBox="1"/>
            <p:nvPr/>
          </p:nvSpPr>
          <p:spPr>
            <a:xfrm>
              <a:off x="4091339" y="2571750"/>
              <a:ext cx="1146900" cy="331800"/>
            </a:xfrm>
            <a:prstGeom prst="rect">
              <a:avLst/>
            </a:prstGeom>
            <a:solidFill>
              <a:schemeClr val="accent6">
                <a:lumMod val="75000"/>
                <a:alpha val="25099"/>
              </a:schemeClr>
            </a:solidFill>
            <a:ln>
              <a:noFill/>
            </a:ln>
          </p:spPr>
          <p:txBody>
            <a:bodyPr spcFirstLastPara="1" wrap="square" lIns="121900" tIns="121900" rIns="121900" bIns="121900" anchor="ctr" anchorCtr="0">
              <a:noAutofit/>
            </a:bodyPr>
            <a:lstStyle/>
            <a:p>
              <a:pPr algn="ctr"/>
              <a:r>
                <a:rPr lang="en-US" sz="2400" dirty="0">
                  <a:solidFill>
                    <a:schemeClr val="dk1"/>
                  </a:solidFill>
                  <a:latin typeface="Roboto"/>
                  <a:ea typeface="Roboto"/>
                  <a:cs typeface="Roboto"/>
                  <a:sym typeface="Roboto"/>
                </a:rPr>
                <a:t>10+ Years</a:t>
              </a:r>
              <a:endParaRPr sz="2400" dirty="0">
                <a:solidFill>
                  <a:schemeClr val="dk1"/>
                </a:solidFill>
                <a:latin typeface="Roboto"/>
                <a:ea typeface="Roboto"/>
                <a:cs typeface="Roboto"/>
                <a:sym typeface="Roboto"/>
              </a:endParaRPr>
            </a:p>
          </p:txBody>
        </p:sp>
      </p:grpSp>
      <p:grpSp>
        <p:nvGrpSpPr>
          <p:cNvPr id="225" name="Google Shape;225;p17"/>
          <p:cNvGrpSpPr/>
          <p:nvPr/>
        </p:nvGrpSpPr>
        <p:grpSpPr>
          <a:xfrm>
            <a:off x="717832" y="2544093"/>
            <a:ext cx="3155995" cy="495197"/>
            <a:chOff x="4091320" y="3231488"/>
            <a:chExt cx="1754745" cy="331813"/>
          </a:xfrm>
        </p:grpSpPr>
        <p:sp>
          <p:nvSpPr>
            <p:cNvPr id="226" name="Google Shape;226;p17"/>
            <p:cNvSpPr txBox="1"/>
            <p:nvPr/>
          </p:nvSpPr>
          <p:spPr>
            <a:xfrm>
              <a:off x="5230165" y="3231488"/>
              <a:ext cx="615900" cy="331800"/>
            </a:xfrm>
            <a:prstGeom prst="rect">
              <a:avLst/>
            </a:prstGeom>
            <a:solidFill>
              <a:srgbClr val="C00000"/>
            </a:solidFill>
            <a:ln>
              <a:noFill/>
            </a:ln>
          </p:spPr>
          <p:txBody>
            <a:bodyPr spcFirstLastPara="1" wrap="square" lIns="121900" tIns="121900" rIns="121900" bIns="121900" anchor="ctr" anchorCtr="0">
              <a:noAutofit/>
            </a:bodyPr>
            <a:lstStyle/>
            <a:p>
              <a:pPr algn="ctr"/>
              <a:r>
                <a:rPr lang="en" sz="20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3.54%</a:t>
              </a:r>
              <a:endParaRPr sz="20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p:txBody>
        </p:sp>
        <p:sp>
          <p:nvSpPr>
            <p:cNvPr id="227" name="Google Shape;227;p17"/>
            <p:cNvSpPr txBox="1"/>
            <p:nvPr/>
          </p:nvSpPr>
          <p:spPr>
            <a:xfrm>
              <a:off x="4091320" y="3231500"/>
              <a:ext cx="1146900" cy="331800"/>
            </a:xfrm>
            <a:prstGeom prst="rect">
              <a:avLst/>
            </a:prstGeom>
            <a:solidFill>
              <a:srgbClr val="FF0000">
                <a:alpha val="25099"/>
              </a:srgbClr>
            </a:solidFill>
            <a:ln>
              <a:noFill/>
            </a:ln>
          </p:spPr>
          <p:txBody>
            <a:bodyPr spcFirstLastPara="1" wrap="square" lIns="121900" tIns="121900" rIns="121900" bIns="121900" anchor="ctr" anchorCtr="0">
              <a:noAutofit/>
            </a:bodyPr>
            <a:lstStyle/>
            <a:p>
              <a:pPr algn="ctr"/>
              <a:r>
                <a:rPr lang="en" sz="2400" dirty="0">
                  <a:solidFill>
                    <a:schemeClr val="dk1"/>
                  </a:solidFill>
                  <a:latin typeface="Roboto"/>
                  <a:ea typeface="Roboto"/>
                  <a:cs typeface="Roboto"/>
                  <a:sym typeface="Roboto"/>
                </a:rPr>
                <a:t>9 Years</a:t>
              </a:r>
              <a:endParaRPr sz="2400" dirty="0">
                <a:solidFill>
                  <a:schemeClr val="dk1"/>
                </a:solidFill>
                <a:latin typeface="Roboto"/>
                <a:ea typeface="Roboto"/>
                <a:cs typeface="Roboto"/>
                <a:sym typeface="Roboto"/>
              </a:endParaRPr>
            </a:p>
          </p:txBody>
        </p:sp>
      </p:grpSp>
      <p:grpSp>
        <p:nvGrpSpPr>
          <p:cNvPr id="1048" name="Group 1047">
            <a:extLst>
              <a:ext uri="{FF2B5EF4-FFF2-40B4-BE49-F238E27FC236}">
                <a16:creationId xmlns:a16="http://schemas.microsoft.com/office/drawing/2014/main" id="{F2981C57-08F6-E49B-4F73-D986993FFE48}"/>
              </a:ext>
            </a:extLst>
          </p:cNvPr>
          <p:cNvGrpSpPr/>
          <p:nvPr/>
        </p:nvGrpSpPr>
        <p:grpSpPr>
          <a:xfrm>
            <a:off x="4130040" y="867928"/>
            <a:ext cx="7474737" cy="4264739"/>
            <a:chOff x="4130040" y="1161557"/>
            <a:chExt cx="7013145" cy="4001376"/>
          </a:xfrm>
        </p:grpSpPr>
        <p:sp>
          <p:nvSpPr>
            <p:cNvPr id="1036" name="Rectangle: Rounded Corners 1035">
              <a:extLst>
                <a:ext uri="{FF2B5EF4-FFF2-40B4-BE49-F238E27FC236}">
                  <a16:creationId xmlns:a16="http://schemas.microsoft.com/office/drawing/2014/main" id="{B4ABCC63-BC99-DF63-8482-271912BD1219}"/>
                </a:ext>
              </a:extLst>
            </p:cNvPr>
            <p:cNvSpPr/>
            <p:nvPr/>
          </p:nvSpPr>
          <p:spPr>
            <a:xfrm rot="5400000">
              <a:off x="7671758" y="1921915"/>
              <a:ext cx="45719" cy="6436317"/>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grpSp>
          <p:nvGrpSpPr>
            <p:cNvPr id="1042" name="Group 1041">
              <a:extLst>
                <a:ext uri="{FF2B5EF4-FFF2-40B4-BE49-F238E27FC236}">
                  <a16:creationId xmlns:a16="http://schemas.microsoft.com/office/drawing/2014/main" id="{51C24CD8-724B-DEAE-CD39-05057BB025CB}"/>
                </a:ext>
              </a:extLst>
            </p:cNvPr>
            <p:cNvGrpSpPr/>
            <p:nvPr/>
          </p:nvGrpSpPr>
          <p:grpSpPr>
            <a:xfrm>
              <a:off x="4130040" y="1161557"/>
              <a:ext cx="7013145" cy="3935957"/>
              <a:chOff x="4130040" y="1161557"/>
              <a:chExt cx="7013145" cy="3935957"/>
            </a:xfrm>
          </p:grpSpPr>
          <p:grpSp>
            <p:nvGrpSpPr>
              <p:cNvPr id="61" name="Group 60">
                <a:extLst>
                  <a:ext uri="{FF2B5EF4-FFF2-40B4-BE49-F238E27FC236}">
                    <a16:creationId xmlns:a16="http://schemas.microsoft.com/office/drawing/2014/main" id="{7421FA3F-56E8-91A4-1B91-54F9C6E4138C}"/>
                  </a:ext>
                </a:extLst>
              </p:cNvPr>
              <p:cNvGrpSpPr/>
              <p:nvPr/>
            </p:nvGrpSpPr>
            <p:grpSpPr>
              <a:xfrm>
                <a:off x="4130040" y="1161557"/>
                <a:ext cx="7013145" cy="3935957"/>
                <a:chOff x="4130040" y="1161557"/>
                <a:chExt cx="7013145" cy="3935957"/>
              </a:xfrm>
            </p:grpSpPr>
            <p:grpSp>
              <p:nvGrpSpPr>
                <p:cNvPr id="49" name="Group 48">
                  <a:extLst>
                    <a:ext uri="{FF2B5EF4-FFF2-40B4-BE49-F238E27FC236}">
                      <a16:creationId xmlns:a16="http://schemas.microsoft.com/office/drawing/2014/main" id="{7C02524C-1568-C0DA-E37D-43BAC6B8C0C6}"/>
                    </a:ext>
                  </a:extLst>
                </p:cNvPr>
                <p:cNvGrpSpPr/>
                <p:nvPr/>
              </p:nvGrpSpPr>
              <p:grpSpPr>
                <a:xfrm>
                  <a:off x="4477364" y="1426075"/>
                  <a:ext cx="6436320" cy="3671439"/>
                  <a:chOff x="4935992" y="1688525"/>
                  <a:chExt cx="6436320" cy="3671439"/>
                </a:xfrm>
              </p:grpSpPr>
              <p:sp>
                <p:nvSpPr>
                  <p:cNvPr id="2" name="Rectangle: Rounded Corners 1">
                    <a:extLst>
                      <a:ext uri="{FF2B5EF4-FFF2-40B4-BE49-F238E27FC236}">
                        <a16:creationId xmlns:a16="http://schemas.microsoft.com/office/drawing/2014/main" id="{0A9E89A6-B058-5C80-B75C-79F41AFD6428}"/>
                      </a:ext>
                    </a:extLst>
                  </p:cNvPr>
                  <p:cNvSpPr/>
                  <p:nvPr/>
                </p:nvSpPr>
                <p:spPr>
                  <a:xfrm>
                    <a:off x="11138479" y="1688525"/>
                    <a:ext cx="233833" cy="259684"/>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4FB6B974-96E1-D80C-3717-D92D0888CA8C}"/>
                      </a:ext>
                    </a:extLst>
                  </p:cNvPr>
                  <p:cNvSpPr/>
                  <p:nvPr/>
                </p:nvSpPr>
                <p:spPr>
                  <a:xfrm>
                    <a:off x="11138478" y="1828800"/>
                    <a:ext cx="233833" cy="3319421"/>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Rounded Corners 3">
                    <a:extLst>
                      <a:ext uri="{FF2B5EF4-FFF2-40B4-BE49-F238E27FC236}">
                        <a16:creationId xmlns:a16="http://schemas.microsoft.com/office/drawing/2014/main" id="{E975F062-631B-1AB3-8015-42B44EC987DB}"/>
                      </a:ext>
                    </a:extLst>
                  </p:cNvPr>
                  <p:cNvSpPr/>
                  <p:nvPr/>
                </p:nvSpPr>
                <p:spPr>
                  <a:xfrm>
                    <a:off x="10873518" y="4098403"/>
                    <a:ext cx="233833" cy="259684"/>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8C28766-1058-DFA2-C335-FBB6FDFFE8C5}"/>
                      </a:ext>
                    </a:extLst>
                  </p:cNvPr>
                  <p:cNvSpPr/>
                  <p:nvPr/>
                </p:nvSpPr>
                <p:spPr>
                  <a:xfrm>
                    <a:off x="10873517" y="4231342"/>
                    <a:ext cx="233833" cy="91688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1B241ED5-A3FB-E984-AD4D-79C20E701CB5}"/>
                      </a:ext>
                    </a:extLst>
                  </p:cNvPr>
                  <p:cNvSpPr/>
                  <p:nvPr/>
                </p:nvSpPr>
                <p:spPr>
                  <a:xfrm>
                    <a:off x="10546512" y="3254482"/>
                    <a:ext cx="233833" cy="259684"/>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83E4DDD-8701-06BB-CC71-08C626250F58}"/>
                      </a:ext>
                    </a:extLst>
                  </p:cNvPr>
                  <p:cNvSpPr/>
                  <p:nvPr/>
                </p:nvSpPr>
                <p:spPr>
                  <a:xfrm>
                    <a:off x="10546511" y="3429000"/>
                    <a:ext cx="233833" cy="1719221"/>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21AE077F-CE4E-7487-11AD-C2A712B80A6C}"/>
                      </a:ext>
                    </a:extLst>
                  </p:cNvPr>
                  <p:cNvSpPr/>
                  <p:nvPr/>
                </p:nvSpPr>
                <p:spPr>
                  <a:xfrm>
                    <a:off x="10281551" y="4720197"/>
                    <a:ext cx="233833" cy="259684"/>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26E2F7C-A7DB-1C6D-D033-BF1651B41751}"/>
                      </a:ext>
                    </a:extLst>
                  </p:cNvPr>
                  <p:cNvSpPr/>
                  <p:nvPr/>
                </p:nvSpPr>
                <p:spPr>
                  <a:xfrm>
                    <a:off x="10281550" y="4888537"/>
                    <a:ext cx="233833" cy="259684"/>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BC891369-72DD-76EC-A919-A6A7AD6DDBFB}"/>
                      </a:ext>
                    </a:extLst>
                  </p:cNvPr>
                  <p:cNvSpPr/>
                  <p:nvPr/>
                </p:nvSpPr>
                <p:spPr>
                  <a:xfrm>
                    <a:off x="9954544" y="3429000"/>
                    <a:ext cx="233833" cy="259684"/>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9D2D995-1476-46CE-32E5-97913DB833E4}"/>
                      </a:ext>
                    </a:extLst>
                  </p:cNvPr>
                  <p:cNvSpPr/>
                  <p:nvPr/>
                </p:nvSpPr>
                <p:spPr>
                  <a:xfrm>
                    <a:off x="9954543" y="3514166"/>
                    <a:ext cx="233833" cy="1634055"/>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D0115028-A640-7151-BC2E-45121FC91493}"/>
                      </a:ext>
                    </a:extLst>
                  </p:cNvPr>
                  <p:cNvSpPr/>
                  <p:nvPr/>
                </p:nvSpPr>
                <p:spPr>
                  <a:xfrm>
                    <a:off x="9689583" y="4792064"/>
                    <a:ext cx="233833" cy="259684"/>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4694932-EB2C-D5D4-9D20-B967D47CA9E9}"/>
                      </a:ext>
                    </a:extLst>
                  </p:cNvPr>
                  <p:cNvSpPr/>
                  <p:nvPr/>
                </p:nvSpPr>
                <p:spPr>
                  <a:xfrm>
                    <a:off x="9689582" y="4909933"/>
                    <a:ext cx="233833" cy="238288"/>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117EBA88-53DD-F695-75CA-9138B9E27663}"/>
                      </a:ext>
                    </a:extLst>
                  </p:cNvPr>
                  <p:cNvSpPr/>
                  <p:nvPr/>
                </p:nvSpPr>
                <p:spPr>
                  <a:xfrm>
                    <a:off x="9362575" y="3515404"/>
                    <a:ext cx="233833" cy="259684"/>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4F9CA49-436F-3B97-E4AE-EA5256AD4CDB}"/>
                      </a:ext>
                    </a:extLst>
                  </p:cNvPr>
                  <p:cNvSpPr/>
                  <p:nvPr/>
                </p:nvSpPr>
                <p:spPr>
                  <a:xfrm>
                    <a:off x="9362574" y="3688684"/>
                    <a:ext cx="233833" cy="1459537"/>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9C672B64-8675-339F-55D6-24094E27F831}"/>
                      </a:ext>
                    </a:extLst>
                  </p:cNvPr>
                  <p:cNvSpPr/>
                  <p:nvPr/>
                </p:nvSpPr>
                <p:spPr>
                  <a:xfrm>
                    <a:off x="9097614" y="4739144"/>
                    <a:ext cx="233833" cy="259684"/>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AB40C011-0589-418D-B60D-8C38C96DBA77}"/>
                      </a:ext>
                    </a:extLst>
                  </p:cNvPr>
                  <p:cNvSpPr/>
                  <p:nvPr/>
                </p:nvSpPr>
                <p:spPr>
                  <a:xfrm>
                    <a:off x="9097613" y="4888537"/>
                    <a:ext cx="233833" cy="259684"/>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DACE5804-F285-1742-AF3D-9012DD2B3302}"/>
                      </a:ext>
                    </a:extLst>
                  </p:cNvPr>
                  <p:cNvSpPr/>
                  <p:nvPr/>
                </p:nvSpPr>
                <p:spPr>
                  <a:xfrm>
                    <a:off x="8770605" y="3724982"/>
                    <a:ext cx="233833" cy="259684"/>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7C4959-0F21-6CE0-B45F-BCC248664626}"/>
                      </a:ext>
                    </a:extLst>
                  </p:cNvPr>
                  <p:cNvSpPr/>
                  <p:nvPr/>
                </p:nvSpPr>
                <p:spPr>
                  <a:xfrm>
                    <a:off x="8770604" y="3854824"/>
                    <a:ext cx="233833" cy="1293397"/>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5F1025FE-E941-8863-6F20-A992FB311A7D}"/>
                      </a:ext>
                    </a:extLst>
                  </p:cNvPr>
                  <p:cNvSpPr/>
                  <p:nvPr/>
                </p:nvSpPr>
                <p:spPr>
                  <a:xfrm>
                    <a:off x="8505644" y="4837126"/>
                    <a:ext cx="233833" cy="259684"/>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FE40EFEE-6284-B1E7-F4FF-04AA977ED614}"/>
                      </a:ext>
                    </a:extLst>
                  </p:cNvPr>
                  <p:cNvSpPr/>
                  <p:nvPr/>
                </p:nvSpPr>
                <p:spPr>
                  <a:xfrm>
                    <a:off x="8505643" y="4909933"/>
                    <a:ext cx="233833" cy="238288"/>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Rounded Corners 23">
                    <a:extLst>
                      <a:ext uri="{FF2B5EF4-FFF2-40B4-BE49-F238E27FC236}">
                        <a16:creationId xmlns:a16="http://schemas.microsoft.com/office/drawing/2014/main" id="{76D8D104-8988-5461-C13C-6B8D01838E7E}"/>
                      </a:ext>
                    </a:extLst>
                  </p:cNvPr>
                  <p:cNvSpPr/>
                  <p:nvPr/>
                </p:nvSpPr>
                <p:spPr>
                  <a:xfrm>
                    <a:off x="8172689" y="3810888"/>
                    <a:ext cx="233833" cy="259684"/>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9931D6A-D07C-4036-82F4-472CC98AC9B0}"/>
                      </a:ext>
                    </a:extLst>
                  </p:cNvPr>
                  <p:cNvSpPr/>
                  <p:nvPr/>
                </p:nvSpPr>
                <p:spPr>
                  <a:xfrm>
                    <a:off x="8172688" y="3948043"/>
                    <a:ext cx="233833" cy="1200178"/>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25">
                    <a:extLst>
                      <a:ext uri="{FF2B5EF4-FFF2-40B4-BE49-F238E27FC236}">
                        <a16:creationId xmlns:a16="http://schemas.microsoft.com/office/drawing/2014/main" id="{0085D84C-8858-3F19-4399-C1226C345D03}"/>
                      </a:ext>
                    </a:extLst>
                  </p:cNvPr>
                  <p:cNvSpPr/>
                  <p:nvPr/>
                </p:nvSpPr>
                <p:spPr>
                  <a:xfrm>
                    <a:off x="7907728" y="4849435"/>
                    <a:ext cx="233833" cy="259684"/>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4F618D5-D998-3938-3666-B93811254E91}"/>
                      </a:ext>
                    </a:extLst>
                  </p:cNvPr>
                  <p:cNvSpPr/>
                  <p:nvPr/>
                </p:nvSpPr>
                <p:spPr>
                  <a:xfrm>
                    <a:off x="7907727" y="4909933"/>
                    <a:ext cx="233833" cy="238288"/>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ECE05698-5F4A-A1D9-0C3F-CC90CD736A5C}"/>
                      </a:ext>
                    </a:extLst>
                  </p:cNvPr>
                  <p:cNvSpPr/>
                  <p:nvPr/>
                </p:nvSpPr>
                <p:spPr>
                  <a:xfrm>
                    <a:off x="7580722" y="3872753"/>
                    <a:ext cx="233833" cy="259684"/>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33B20A56-8750-7647-9A66-0F50BFA44D33}"/>
                      </a:ext>
                    </a:extLst>
                  </p:cNvPr>
                  <p:cNvSpPr/>
                  <p:nvPr/>
                </p:nvSpPr>
                <p:spPr>
                  <a:xfrm>
                    <a:off x="7580721" y="3984666"/>
                    <a:ext cx="233833" cy="1163555"/>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972BC2B3-E72B-9B20-3F23-D56C7FC5DD7A}"/>
                      </a:ext>
                    </a:extLst>
                  </p:cNvPr>
                  <p:cNvSpPr/>
                  <p:nvPr/>
                </p:nvSpPr>
                <p:spPr>
                  <a:xfrm>
                    <a:off x="7315761" y="4874606"/>
                    <a:ext cx="233833" cy="259684"/>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0D4DB7C-FCF4-88AC-DA03-96EF8116EB32}"/>
                      </a:ext>
                    </a:extLst>
                  </p:cNvPr>
                  <p:cNvSpPr/>
                  <p:nvPr/>
                </p:nvSpPr>
                <p:spPr>
                  <a:xfrm>
                    <a:off x="7315760" y="4979881"/>
                    <a:ext cx="233833" cy="16834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31">
                    <a:extLst>
                      <a:ext uri="{FF2B5EF4-FFF2-40B4-BE49-F238E27FC236}">
                        <a16:creationId xmlns:a16="http://schemas.microsoft.com/office/drawing/2014/main" id="{DB0CA300-A4A5-72F4-2D41-97280402217D}"/>
                      </a:ext>
                    </a:extLst>
                  </p:cNvPr>
                  <p:cNvSpPr/>
                  <p:nvPr/>
                </p:nvSpPr>
                <p:spPr>
                  <a:xfrm>
                    <a:off x="6988755" y="3948043"/>
                    <a:ext cx="233833" cy="259684"/>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06D723F-FCF3-8DD9-C14B-6A642902372B}"/>
                      </a:ext>
                    </a:extLst>
                  </p:cNvPr>
                  <p:cNvSpPr/>
                  <p:nvPr/>
                </p:nvSpPr>
                <p:spPr>
                  <a:xfrm>
                    <a:off x="6988754" y="4070572"/>
                    <a:ext cx="233833" cy="1077649"/>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Rounded Corners 33">
                    <a:extLst>
                      <a:ext uri="{FF2B5EF4-FFF2-40B4-BE49-F238E27FC236}">
                        <a16:creationId xmlns:a16="http://schemas.microsoft.com/office/drawing/2014/main" id="{8055296D-2108-4992-1934-F6AD6F697EB1}"/>
                      </a:ext>
                    </a:extLst>
                  </p:cNvPr>
                  <p:cNvSpPr/>
                  <p:nvPr/>
                </p:nvSpPr>
                <p:spPr>
                  <a:xfrm>
                    <a:off x="6723794" y="4934209"/>
                    <a:ext cx="233833" cy="259684"/>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Rounded Corners 35">
                    <a:extLst>
                      <a:ext uri="{FF2B5EF4-FFF2-40B4-BE49-F238E27FC236}">
                        <a16:creationId xmlns:a16="http://schemas.microsoft.com/office/drawing/2014/main" id="{1491F250-ADF5-F412-0BB8-C97840CFAD7B}"/>
                      </a:ext>
                    </a:extLst>
                  </p:cNvPr>
                  <p:cNvSpPr/>
                  <p:nvPr/>
                </p:nvSpPr>
                <p:spPr>
                  <a:xfrm>
                    <a:off x="6390838" y="3984666"/>
                    <a:ext cx="233833" cy="259684"/>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7073BAC4-45E0-7B3C-56B1-D5E512880C6E}"/>
                      </a:ext>
                    </a:extLst>
                  </p:cNvPr>
                  <p:cNvSpPr/>
                  <p:nvPr/>
                </p:nvSpPr>
                <p:spPr>
                  <a:xfrm>
                    <a:off x="6390837" y="4114798"/>
                    <a:ext cx="233833" cy="103342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Rounded Corners 37">
                    <a:extLst>
                      <a:ext uri="{FF2B5EF4-FFF2-40B4-BE49-F238E27FC236}">
                        <a16:creationId xmlns:a16="http://schemas.microsoft.com/office/drawing/2014/main" id="{238C452F-E7BE-E9FD-3D93-90893E680EE2}"/>
                      </a:ext>
                    </a:extLst>
                  </p:cNvPr>
                  <p:cNvSpPr/>
                  <p:nvPr/>
                </p:nvSpPr>
                <p:spPr>
                  <a:xfrm>
                    <a:off x="6125877" y="4911610"/>
                    <a:ext cx="233833" cy="259684"/>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EC37B9E1-35B9-010B-D9F4-5AEB4D93670F}"/>
                      </a:ext>
                    </a:extLst>
                  </p:cNvPr>
                  <p:cNvSpPr/>
                  <p:nvPr/>
                </p:nvSpPr>
                <p:spPr>
                  <a:xfrm>
                    <a:off x="5792920" y="4132437"/>
                    <a:ext cx="233833" cy="259684"/>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B5F026F9-3951-D322-8B9A-D4DB5DA25ECC}"/>
                      </a:ext>
                    </a:extLst>
                  </p:cNvPr>
                  <p:cNvSpPr/>
                  <p:nvPr/>
                </p:nvSpPr>
                <p:spPr>
                  <a:xfrm>
                    <a:off x="5792919" y="4195192"/>
                    <a:ext cx="233833" cy="953029"/>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41">
                    <a:extLst>
                      <a:ext uri="{FF2B5EF4-FFF2-40B4-BE49-F238E27FC236}">
                        <a16:creationId xmlns:a16="http://schemas.microsoft.com/office/drawing/2014/main" id="{41A69B4D-8F7B-3010-66FA-BA7AAD121F34}"/>
                      </a:ext>
                    </a:extLst>
                  </p:cNvPr>
                  <p:cNvSpPr/>
                  <p:nvPr/>
                </p:nvSpPr>
                <p:spPr>
                  <a:xfrm>
                    <a:off x="5527959" y="4979277"/>
                    <a:ext cx="233833" cy="259684"/>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Rounded Corners 43">
                    <a:extLst>
                      <a:ext uri="{FF2B5EF4-FFF2-40B4-BE49-F238E27FC236}">
                        <a16:creationId xmlns:a16="http://schemas.microsoft.com/office/drawing/2014/main" id="{5831DECF-B633-B17C-A453-8E3388C750D2}"/>
                      </a:ext>
                    </a:extLst>
                  </p:cNvPr>
                  <p:cNvSpPr/>
                  <p:nvPr/>
                </p:nvSpPr>
                <p:spPr>
                  <a:xfrm>
                    <a:off x="5200953" y="4319176"/>
                    <a:ext cx="233833" cy="259684"/>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9E81930D-D9A2-15C9-A436-B648553E3560}"/>
                      </a:ext>
                    </a:extLst>
                  </p:cNvPr>
                  <p:cNvSpPr/>
                  <p:nvPr/>
                </p:nvSpPr>
                <p:spPr>
                  <a:xfrm>
                    <a:off x="5200952" y="4418543"/>
                    <a:ext cx="233833" cy="729678"/>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Rounded Corners 45">
                    <a:extLst>
                      <a:ext uri="{FF2B5EF4-FFF2-40B4-BE49-F238E27FC236}">
                        <a16:creationId xmlns:a16="http://schemas.microsoft.com/office/drawing/2014/main" id="{1F0F05AE-0DFF-CE31-24A9-C49034C835DF}"/>
                      </a:ext>
                    </a:extLst>
                  </p:cNvPr>
                  <p:cNvSpPr/>
                  <p:nvPr/>
                </p:nvSpPr>
                <p:spPr>
                  <a:xfrm>
                    <a:off x="4935992" y="5004707"/>
                    <a:ext cx="233833" cy="259684"/>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A0C952FE-A1F0-CC5E-BA4E-534FD974EDB8}"/>
                      </a:ext>
                    </a:extLst>
                  </p:cNvPr>
                  <p:cNvSpPr/>
                  <p:nvPr/>
                </p:nvSpPr>
                <p:spPr>
                  <a:xfrm>
                    <a:off x="4935992" y="5137056"/>
                    <a:ext cx="6436319" cy="2229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a:extLst>
                    <a:ext uri="{FF2B5EF4-FFF2-40B4-BE49-F238E27FC236}">
                      <a16:creationId xmlns:a16="http://schemas.microsoft.com/office/drawing/2014/main" id="{4E779878-B62A-33CC-9A6F-EA0E88B95E46}"/>
                    </a:ext>
                  </a:extLst>
                </p:cNvPr>
                <p:cNvSpPr txBox="1"/>
                <p:nvPr/>
              </p:nvSpPr>
              <p:spPr>
                <a:xfrm>
                  <a:off x="10333431" y="4879620"/>
                  <a:ext cx="692838" cy="215444"/>
                </a:xfrm>
                <a:prstGeom prst="rect">
                  <a:avLst/>
                </a:prstGeom>
                <a:noFill/>
              </p:spPr>
              <p:txBody>
                <a:bodyPr wrap="square" rtlCol="0">
                  <a:spAutoFit/>
                </a:bodyPr>
                <a:lstStyle/>
                <a:p>
                  <a:pPr algn="ct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10+ Years</a:t>
                  </a:r>
                </a:p>
              </p:txBody>
            </p:sp>
            <p:sp>
              <p:nvSpPr>
                <p:cNvPr id="51" name="TextBox 50">
                  <a:extLst>
                    <a:ext uri="{FF2B5EF4-FFF2-40B4-BE49-F238E27FC236}">
                      <a16:creationId xmlns:a16="http://schemas.microsoft.com/office/drawing/2014/main" id="{5582C2F7-7DCD-F739-E085-94A3F0C32361}"/>
                    </a:ext>
                  </a:extLst>
                </p:cNvPr>
                <p:cNvSpPr txBox="1"/>
                <p:nvPr/>
              </p:nvSpPr>
              <p:spPr>
                <a:xfrm>
                  <a:off x="9741876" y="4879620"/>
                  <a:ext cx="692838" cy="215444"/>
                </a:xfrm>
                <a:prstGeom prst="rect">
                  <a:avLst/>
                </a:prstGeom>
                <a:noFill/>
              </p:spPr>
              <p:txBody>
                <a:bodyPr wrap="square" rtlCol="0">
                  <a:spAutoFit/>
                </a:bodyPr>
                <a:lstStyle/>
                <a:p>
                  <a:pPr algn="ct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 Years</a:t>
                  </a:r>
                </a:p>
              </p:txBody>
            </p:sp>
            <p:sp>
              <p:nvSpPr>
                <p:cNvPr id="52" name="TextBox 51">
                  <a:extLst>
                    <a:ext uri="{FF2B5EF4-FFF2-40B4-BE49-F238E27FC236}">
                      <a16:creationId xmlns:a16="http://schemas.microsoft.com/office/drawing/2014/main" id="{90374DD9-5CDA-80EE-5FCB-1AFDF5C09866}"/>
                    </a:ext>
                  </a:extLst>
                </p:cNvPr>
                <p:cNvSpPr txBox="1"/>
                <p:nvPr/>
              </p:nvSpPr>
              <p:spPr>
                <a:xfrm>
                  <a:off x="9114520" y="4879620"/>
                  <a:ext cx="692838" cy="215444"/>
                </a:xfrm>
                <a:prstGeom prst="rect">
                  <a:avLst/>
                </a:prstGeom>
                <a:noFill/>
              </p:spPr>
              <p:txBody>
                <a:bodyPr wrap="square" rtlCol="0">
                  <a:spAutoFit/>
                </a:bodyPr>
                <a:lstStyle/>
                <a:p>
                  <a:pPr algn="ct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3 Years</a:t>
                  </a:r>
                </a:p>
              </p:txBody>
            </p:sp>
            <p:sp>
              <p:nvSpPr>
                <p:cNvPr id="53" name="TextBox 52">
                  <a:extLst>
                    <a:ext uri="{FF2B5EF4-FFF2-40B4-BE49-F238E27FC236}">
                      <a16:creationId xmlns:a16="http://schemas.microsoft.com/office/drawing/2014/main" id="{31849B19-1E1A-90A8-657D-DB1CC253DAED}"/>
                    </a:ext>
                  </a:extLst>
                </p:cNvPr>
                <p:cNvSpPr txBox="1"/>
                <p:nvPr/>
              </p:nvSpPr>
              <p:spPr>
                <a:xfrm>
                  <a:off x="8557943" y="4879620"/>
                  <a:ext cx="692838" cy="215444"/>
                </a:xfrm>
                <a:prstGeom prst="rect">
                  <a:avLst/>
                </a:prstGeom>
                <a:noFill/>
              </p:spPr>
              <p:txBody>
                <a:bodyPr wrap="square" rtlCol="0">
                  <a:spAutoFit/>
                </a:bodyPr>
                <a:lstStyle/>
                <a:p>
                  <a:pPr algn="ct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&lt; 1 Years</a:t>
                  </a:r>
                </a:p>
              </p:txBody>
            </p:sp>
            <p:sp>
              <p:nvSpPr>
                <p:cNvPr id="54" name="TextBox 53">
                  <a:extLst>
                    <a:ext uri="{FF2B5EF4-FFF2-40B4-BE49-F238E27FC236}">
                      <a16:creationId xmlns:a16="http://schemas.microsoft.com/office/drawing/2014/main" id="{F795C931-99BB-E05D-FF9C-FCB2D33781F0}"/>
                    </a:ext>
                  </a:extLst>
                </p:cNvPr>
                <p:cNvSpPr txBox="1"/>
                <p:nvPr/>
              </p:nvSpPr>
              <p:spPr>
                <a:xfrm>
                  <a:off x="7937135" y="4879620"/>
                  <a:ext cx="692838" cy="215444"/>
                </a:xfrm>
                <a:prstGeom prst="rect">
                  <a:avLst/>
                </a:prstGeom>
                <a:noFill/>
              </p:spPr>
              <p:txBody>
                <a:bodyPr wrap="square" rtlCol="0">
                  <a:spAutoFit/>
                </a:bodyPr>
                <a:lstStyle/>
                <a:p>
                  <a:pPr algn="ct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5 Years</a:t>
                  </a:r>
                </a:p>
              </p:txBody>
            </p:sp>
            <p:sp>
              <p:nvSpPr>
                <p:cNvPr id="55" name="TextBox 54">
                  <a:extLst>
                    <a:ext uri="{FF2B5EF4-FFF2-40B4-BE49-F238E27FC236}">
                      <a16:creationId xmlns:a16="http://schemas.microsoft.com/office/drawing/2014/main" id="{312A7E86-1A46-1E5E-0E4D-73AB85127319}"/>
                    </a:ext>
                  </a:extLst>
                </p:cNvPr>
                <p:cNvSpPr txBox="1"/>
                <p:nvPr/>
              </p:nvSpPr>
              <p:spPr>
                <a:xfrm>
                  <a:off x="7345580" y="4879620"/>
                  <a:ext cx="692838" cy="215444"/>
                </a:xfrm>
                <a:prstGeom prst="rect">
                  <a:avLst/>
                </a:prstGeom>
                <a:noFill/>
              </p:spPr>
              <p:txBody>
                <a:bodyPr wrap="square" rtlCol="0">
                  <a:spAutoFit/>
                </a:bodyPr>
                <a:lstStyle/>
                <a:p>
                  <a:pPr algn="ct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 Year</a:t>
                  </a:r>
                </a:p>
              </p:txBody>
            </p:sp>
            <p:sp>
              <p:nvSpPr>
                <p:cNvPr id="56" name="TextBox 55">
                  <a:extLst>
                    <a:ext uri="{FF2B5EF4-FFF2-40B4-BE49-F238E27FC236}">
                      <a16:creationId xmlns:a16="http://schemas.microsoft.com/office/drawing/2014/main" id="{82355BF8-BBC4-7253-A0F1-C6C27A575047}"/>
                    </a:ext>
                  </a:extLst>
                </p:cNvPr>
                <p:cNvSpPr txBox="1"/>
                <p:nvPr/>
              </p:nvSpPr>
              <p:spPr>
                <a:xfrm>
                  <a:off x="6744127" y="4879620"/>
                  <a:ext cx="692838" cy="215444"/>
                </a:xfrm>
                <a:prstGeom prst="rect">
                  <a:avLst/>
                </a:prstGeom>
                <a:noFill/>
              </p:spPr>
              <p:txBody>
                <a:bodyPr wrap="square" rtlCol="0">
                  <a:spAutoFit/>
                </a:bodyPr>
                <a:lstStyle/>
                <a:p>
                  <a:pPr algn="ct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4 Years</a:t>
                  </a:r>
                </a:p>
              </p:txBody>
            </p:sp>
            <p:sp>
              <p:nvSpPr>
                <p:cNvPr id="57" name="TextBox 56">
                  <a:extLst>
                    <a:ext uri="{FF2B5EF4-FFF2-40B4-BE49-F238E27FC236}">
                      <a16:creationId xmlns:a16="http://schemas.microsoft.com/office/drawing/2014/main" id="{C33936BD-B656-0CD0-A1A6-9F1CEA646B2E}"/>
                    </a:ext>
                  </a:extLst>
                </p:cNvPr>
                <p:cNvSpPr txBox="1"/>
                <p:nvPr/>
              </p:nvSpPr>
              <p:spPr>
                <a:xfrm>
                  <a:off x="6152876" y="4879620"/>
                  <a:ext cx="692838" cy="215444"/>
                </a:xfrm>
                <a:prstGeom prst="rect">
                  <a:avLst/>
                </a:prstGeom>
                <a:noFill/>
              </p:spPr>
              <p:txBody>
                <a:bodyPr wrap="square" rtlCol="0">
                  <a:spAutoFit/>
                </a:bodyPr>
                <a:lstStyle/>
                <a:p>
                  <a:pPr algn="ct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7 Years</a:t>
                  </a:r>
                </a:p>
              </p:txBody>
            </p:sp>
            <p:sp>
              <p:nvSpPr>
                <p:cNvPr id="58" name="TextBox 57">
                  <a:extLst>
                    <a:ext uri="{FF2B5EF4-FFF2-40B4-BE49-F238E27FC236}">
                      <a16:creationId xmlns:a16="http://schemas.microsoft.com/office/drawing/2014/main" id="{9B17FF3A-E2B0-5E9A-E912-912CC5253AD9}"/>
                    </a:ext>
                  </a:extLst>
                </p:cNvPr>
                <p:cNvSpPr txBox="1"/>
                <p:nvPr/>
              </p:nvSpPr>
              <p:spPr>
                <a:xfrm>
                  <a:off x="5551119" y="4879620"/>
                  <a:ext cx="692838" cy="215444"/>
                </a:xfrm>
                <a:prstGeom prst="rect">
                  <a:avLst/>
                </a:prstGeom>
                <a:noFill/>
              </p:spPr>
              <p:txBody>
                <a:bodyPr wrap="square" rtlCol="0">
                  <a:spAutoFit/>
                </a:bodyPr>
                <a:lstStyle/>
                <a:p>
                  <a:pPr algn="ct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6 Years</a:t>
                  </a:r>
                </a:p>
              </p:txBody>
            </p:sp>
            <p:sp>
              <p:nvSpPr>
                <p:cNvPr id="59" name="TextBox 58">
                  <a:extLst>
                    <a:ext uri="{FF2B5EF4-FFF2-40B4-BE49-F238E27FC236}">
                      <a16:creationId xmlns:a16="http://schemas.microsoft.com/office/drawing/2014/main" id="{17844BEC-52D6-5E2E-5CE4-312AC295A5EB}"/>
                    </a:ext>
                  </a:extLst>
                </p:cNvPr>
                <p:cNvSpPr txBox="1"/>
                <p:nvPr/>
              </p:nvSpPr>
              <p:spPr>
                <a:xfrm>
                  <a:off x="4950800" y="4879620"/>
                  <a:ext cx="692838" cy="215444"/>
                </a:xfrm>
                <a:prstGeom prst="rect">
                  <a:avLst/>
                </a:prstGeom>
                <a:noFill/>
              </p:spPr>
              <p:txBody>
                <a:bodyPr wrap="square" rtlCol="0">
                  <a:spAutoFit/>
                </a:bodyPr>
                <a:lstStyle/>
                <a:p>
                  <a:pPr algn="ct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8 Years</a:t>
                  </a:r>
                </a:p>
              </p:txBody>
            </p:sp>
            <p:sp>
              <p:nvSpPr>
                <p:cNvPr id="60" name="TextBox 59">
                  <a:extLst>
                    <a:ext uri="{FF2B5EF4-FFF2-40B4-BE49-F238E27FC236}">
                      <a16:creationId xmlns:a16="http://schemas.microsoft.com/office/drawing/2014/main" id="{A64B6196-982B-B66C-BB8A-E2011C21FA3A}"/>
                    </a:ext>
                  </a:extLst>
                </p:cNvPr>
                <p:cNvSpPr txBox="1"/>
                <p:nvPr/>
              </p:nvSpPr>
              <p:spPr>
                <a:xfrm>
                  <a:off x="4395905" y="4879620"/>
                  <a:ext cx="692838" cy="215444"/>
                </a:xfrm>
                <a:prstGeom prst="rect">
                  <a:avLst/>
                </a:prstGeom>
                <a:noFill/>
              </p:spPr>
              <p:txBody>
                <a:bodyPr wrap="square" rtlCol="0">
                  <a:spAutoFit/>
                </a:bodyPr>
                <a:lstStyle/>
                <a:p>
                  <a:pPr algn="ct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9 Years</a:t>
                  </a:r>
                </a:p>
              </p:txBody>
            </p:sp>
            <p:sp>
              <p:nvSpPr>
                <p:cNvPr id="62" name="TextBox 61">
                  <a:extLst>
                    <a:ext uri="{FF2B5EF4-FFF2-40B4-BE49-F238E27FC236}">
                      <a16:creationId xmlns:a16="http://schemas.microsoft.com/office/drawing/2014/main" id="{7DF8B24F-EE59-0F2F-C2F2-3676C455D029}"/>
                    </a:ext>
                  </a:extLst>
                </p:cNvPr>
                <p:cNvSpPr txBox="1"/>
                <p:nvPr/>
              </p:nvSpPr>
              <p:spPr>
                <a:xfrm>
                  <a:off x="10450347" y="1161557"/>
                  <a:ext cx="692838" cy="215444"/>
                </a:xfrm>
                <a:prstGeom prst="rect">
                  <a:avLst/>
                </a:prstGeom>
                <a:noFill/>
              </p:spPr>
              <p:txBody>
                <a:bodyPr wrap="square" rtlCol="0">
                  <a:spAutoFit/>
                </a:bodyPr>
                <a:lstStyle/>
                <a:p>
                  <a:pPr algn="ct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30.19%</a:t>
                  </a:r>
                </a:p>
              </p:txBody>
            </p:sp>
            <p:sp>
              <p:nvSpPr>
                <p:cNvPr id="63" name="TextBox 62">
                  <a:extLst>
                    <a:ext uri="{FF2B5EF4-FFF2-40B4-BE49-F238E27FC236}">
                      <a16:creationId xmlns:a16="http://schemas.microsoft.com/office/drawing/2014/main" id="{F56D9A70-931A-4069-0EC3-26AC8AC62DAC}"/>
                    </a:ext>
                  </a:extLst>
                </p:cNvPr>
                <p:cNvSpPr txBox="1"/>
                <p:nvPr/>
              </p:nvSpPr>
              <p:spPr>
                <a:xfrm>
                  <a:off x="10185386" y="3603972"/>
                  <a:ext cx="692838" cy="215444"/>
                </a:xfrm>
                <a:prstGeom prst="rect">
                  <a:avLst/>
                </a:prstGeom>
                <a:noFill/>
              </p:spPr>
              <p:txBody>
                <a:bodyPr wrap="square" rtlCol="0">
                  <a:spAutoFit/>
                </a:bodyPr>
                <a:lstStyle/>
                <a:p>
                  <a:pPr algn="ct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3.51%</a:t>
                  </a:r>
                </a:p>
              </p:txBody>
            </p:sp>
            <p:sp>
              <p:nvSpPr>
                <p:cNvPr id="1024" name="TextBox 1023">
                  <a:extLst>
                    <a:ext uri="{FF2B5EF4-FFF2-40B4-BE49-F238E27FC236}">
                      <a16:creationId xmlns:a16="http://schemas.microsoft.com/office/drawing/2014/main" id="{CDE8E844-DA7E-4744-A06A-EF15D590CCD6}"/>
                    </a:ext>
                  </a:extLst>
                </p:cNvPr>
                <p:cNvSpPr txBox="1"/>
                <p:nvPr/>
              </p:nvSpPr>
              <p:spPr>
                <a:xfrm>
                  <a:off x="9858380" y="2743775"/>
                  <a:ext cx="692838" cy="215444"/>
                </a:xfrm>
                <a:prstGeom prst="rect">
                  <a:avLst/>
                </a:prstGeom>
                <a:noFill/>
              </p:spPr>
              <p:txBody>
                <a:bodyPr wrap="square" rtlCol="0">
                  <a:spAutoFit/>
                </a:bodyPr>
                <a:lstStyle/>
                <a:p>
                  <a:pPr algn="ct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8.19%</a:t>
                  </a:r>
                </a:p>
              </p:txBody>
            </p:sp>
            <p:sp>
              <p:nvSpPr>
                <p:cNvPr id="1025" name="TextBox 1024">
                  <a:extLst>
                    <a:ext uri="{FF2B5EF4-FFF2-40B4-BE49-F238E27FC236}">
                      <a16:creationId xmlns:a16="http://schemas.microsoft.com/office/drawing/2014/main" id="{DD6F4D8C-CF75-AF8C-79CB-18521C2EF014}"/>
                    </a:ext>
                  </a:extLst>
                </p:cNvPr>
                <p:cNvSpPr txBox="1"/>
                <p:nvPr/>
              </p:nvSpPr>
              <p:spPr>
                <a:xfrm>
                  <a:off x="9266412" y="2906430"/>
                  <a:ext cx="692838" cy="215444"/>
                </a:xfrm>
                <a:prstGeom prst="rect">
                  <a:avLst/>
                </a:prstGeom>
                <a:noFill/>
              </p:spPr>
              <p:txBody>
                <a:bodyPr wrap="square" rtlCol="0">
                  <a:spAutoFit/>
                </a:bodyPr>
                <a:lstStyle/>
                <a:p>
                  <a:pPr algn="ct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7.25%</a:t>
                  </a:r>
                </a:p>
              </p:txBody>
            </p:sp>
            <p:sp>
              <p:nvSpPr>
                <p:cNvPr id="1028" name="TextBox 1027">
                  <a:extLst>
                    <a:ext uri="{FF2B5EF4-FFF2-40B4-BE49-F238E27FC236}">
                      <a16:creationId xmlns:a16="http://schemas.microsoft.com/office/drawing/2014/main" id="{9BEA3722-32B4-1E09-25FA-06AF63EDE189}"/>
                    </a:ext>
                  </a:extLst>
                </p:cNvPr>
                <p:cNvSpPr txBox="1"/>
                <p:nvPr/>
              </p:nvSpPr>
              <p:spPr>
                <a:xfrm>
                  <a:off x="8082473" y="3204591"/>
                  <a:ext cx="692838" cy="215444"/>
                </a:xfrm>
                <a:prstGeom prst="rect">
                  <a:avLst/>
                </a:prstGeom>
                <a:noFill/>
              </p:spPr>
              <p:txBody>
                <a:bodyPr wrap="square" rtlCol="0">
                  <a:spAutoFit/>
                </a:bodyPr>
                <a:lstStyle/>
                <a:p>
                  <a:pPr algn="ct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6.07%</a:t>
                  </a:r>
                </a:p>
              </p:txBody>
            </p:sp>
            <p:sp>
              <p:nvSpPr>
                <p:cNvPr id="1029" name="TextBox 1028">
                  <a:extLst>
                    <a:ext uri="{FF2B5EF4-FFF2-40B4-BE49-F238E27FC236}">
                      <a16:creationId xmlns:a16="http://schemas.microsoft.com/office/drawing/2014/main" id="{2B118106-51B7-59EC-5681-7BB330857F3E}"/>
                    </a:ext>
                  </a:extLst>
                </p:cNvPr>
                <p:cNvSpPr txBox="1"/>
                <p:nvPr/>
              </p:nvSpPr>
              <p:spPr>
                <a:xfrm>
                  <a:off x="7484557" y="3292748"/>
                  <a:ext cx="692838" cy="215444"/>
                </a:xfrm>
                <a:prstGeom prst="rect">
                  <a:avLst/>
                </a:prstGeom>
                <a:noFill/>
              </p:spPr>
              <p:txBody>
                <a:bodyPr wrap="square" rtlCol="0">
                  <a:spAutoFit/>
                </a:bodyPr>
                <a:lstStyle/>
                <a:p>
                  <a:pPr algn="ct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5.83%</a:t>
                  </a:r>
                </a:p>
              </p:txBody>
            </p:sp>
            <p:sp>
              <p:nvSpPr>
                <p:cNvPr id="1030" name="TextBox 1029">
                  <a:extLst>
                    <a:ext uri="{FF2B5EF4-FFF2-40B4-BE49-F238E27FC236}">
                      <a16:creationId xmlns:a16="http://schemas.microsoft.com/office/drawing/2014/main" id="{CA4946FF-A765-8088-41AF-C6561B7B3D77}"/>
                    </a:ext>
                  </a:extLst>
                </p:cNvPr>
                <p:cNvSpPr txBox="1"/>
                <p:nvPr/>
              </p:nvSpPr>
              <p:spPr>
                <a:xfrm>
                  <a:off x="6892773" y="3355633"/>
                  <a:ext cx="692838" cy="215444"/>
                </a:xfrm>
                <a:prstGeom prst="rect">
                  <a:avLst/>
                </a:prstGeom>
                <a:noFill/>
              </p:spPr>
              <p:txBody>
                <a:bodyPr wrap="square" rtlCol="0">
                  <a:spAutoFit/>
                </a:bodyPr>
                <a:lstStyle/>
                <a:p>
                  <a:pPr algn="ct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5.55%</a:t>
                  </a:r>
                </a:p>
              </p:txBody>
            </p:sp>
            <p:sp>
              <p:nvSpPr>
                <p:cNvPr id="1031" name="TextBox 1030">
                  <a:extLst>
                    <a:ext uri="{FF2B5EF4-FFF2-40B4-BE49-F238E27FC236}">
                      <a16:creationId xmlns:a16="http://schemas.microsoft.com/office/drawing/2014/main" id="{94E37810-FC0E-18DF-16B9-D3645B82A278}"/>
                    </a:ext>
                  </a:extLst>
                </p:cNvPr>
                <p:cNvSpPr txBox="1"/>
                <p:nvPr/>
              </p:nvSpPr>
              <p:spPr>
                <a:xfrm>
                  <a:off x="6300806" y="3427495"/>
                  <a:ext cx="692838" cy="215444"/>
                </a:xfrm>
                <a:prstGeom prst="rect">
                  <a:avLst/>
                </a:prstGeom>
                <a:noFill/>
              </p:spPr>
              <p:txBody>
                <a:bodyPr wrap="square" rtlCol="0">
                  <a:spAutoFit/>
                </a:bodyPr>
                <a:lstStyle/>
                <a:p>
                  <a:pPr algn="ct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5.20%</a:t>
                  </a:r>
                </a:p>
              </p:txBody>
            </p:sp>
            <p:sp>
              <p:nvSpPr>
                <p:cNvPr id="1032" name="TextBox 1031">
                  <a:extLst>
                    <a:ext uri="{FF2B5EF4-FFF2-40B4-BE49-F238E27FC236}">
                      <a16:creationId xmlns:a16="http://schemas.microsoft.com/office/drawing/2014/main" id="{D8CC76BB-65D7-C60C-F2D8-398E947517EF}"/>
                    </a:ext>
                  </a:extLst>
                </p:cNvPr>
                <p:cNvSpPr txBox="1"/>
                <p:nvPr/>
              </p:nvSpPr>
              <p:spPr>
                <a:xfrm>
                  <a:off x="5702049" y="3463355"/>
                  <a:ext cx="692838" cy="215444"/>
                </a:xfrm>
                <a:prstGeom prst="rect">
                  <a:avLst/>
                </a:prstGeom>
                <a:noFill/>
              </p:spPr>
              <p:txBody>
                <a:bodyPr wrap="square" rtlCol="0">
                  <a:spAutoFit/>
                </a:bodyPr>
                <a:lstStyle/>
                <a:p>
                  <a:pPr algn="ct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5.14%</a:t>
                  </a:r>
                </a:p>
              </p:txBody>
            </p:sp>
            <p:sp>
              <p:nvSpPr>
                <p:cNvPr id="1033" name="TextBox 1032">
                  <a:extLst>
                    <a:ext uri="{FF2B5EF4-FFF2-40B4-BE49-F238E27FC236}">
                      <a16:creationId xmlns:a16="http://schemas.microsoft.com/office/drawing/2014/main" id="{4D3559C3-E069-CF4D-76B4-3A09D0067583}"/>
                    </a:ext>
                  </a:extLst>
                </p:cNvPr>
                <p:cNvSpPr txBox="1"/>
                <p:nvPr/>
              </p:nvSpPr>
              <p:spPr>
                <a:xfrm>
                  <a:off x="5110922" y="3622271"/>
                  <a:ext cx="692838" cy="215444"/>
                </a:xfrm>
                <a:prstGeom prst="rect">
                  <a:avLst/>
                </a:prstGeom>
                <a:noFill/>
              </p:spPr>
              <p:txBody>
                <a:bodyPr wrap="square" rtlCol="0">
                  <a:spAutoFit/>
                </a:bodyPr>
                <a:lstStyle/>
                <a:p>
                  <a:pPr algn="ct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4.45%</a:t>
                  </a:r>
                </a:p>
              </p:txBody>
            </p:sp>
            <p:sp>
              <p:nvSpPr>
                <p:cNvPr id="1034" name="TextBox 1033">
                  <a:extLst>
                    <a:ext uri="{FF2B5EF4-FFF2-40B4-BE49-F238E27FC236}">
                      <a16:creationId xmlns:a16="http://schemas.microsoft.com/office/drawing/2014/main" id="{6C447E19-DEA8-0FA5-04E6-1606E0D832AB}"/>
                    </a:ext>
                  </a:extLst>
                </p:cNvPr>
                <p:cNvSpPr txBox="1"/>
                <p:nvPr/>
              </p:nvSpPr>
              <p:spPr>
                <a:xfrm>
                  <a:off x="4508844" y="3811333"/>
                  <a:ext cx="692838" cy="215444"/>
                </a:xfrm>
                <a:prstGeom prst="rect">
                  <a:avLst/>
                </a:prstGeom>
                <a:noFill/>
              </p:spPr>
              <p:txBody>
                <a:bodyPr wrap="square" rtlCol="0">
                  <a:spAutoFit/>
                </a:bodyPr>
                <a:lstStyle/>
                <a:p>
                  <a:pPr algn="ct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3.54%</a:t>
                  </a:r>
                </a:p>
              </p:txBody>
            </p:sp>
            <p:sp>
              <p:nvSpPr>
                <p:cNvPr id="1035" name="TextBox 1034">
                  <a:extLst>
                    <a:ext uri="{FF2B5EF4-FFF2-40B4-BE49-F238E27FC236}">
                      <a16:creationId xmlns:a16="http://schemas.microsoft.com/office/drawing/2014/main" id="{5B547880-CC53-9834-0FDA-824E088B4A94}"/>
                    </a:ext>
                  </a:extLst>
                </p:cNvPr>
                <p:cNvSpPr txBox="1"/>
                <p:nvPr/>
              </p:nvSpPr>
              <p:spPr>
                <a:xfrm>
                  <a:off x="4247861" y="4551734"/>
                  <a:ext cx="692838" cy="215444"/>
                </a:xfrm>
                <a:prstGeom prst="rect">
                  <a:avLst/>
                </a:prstGeom>
                <a:noFill/>
              </p:spPr>
              <p:txBody>
                <a:bodyPr wrap="square" rtlCol="0">
                  <a:spAutoFit/>
                </a:bodyPr>
                <a:lstStyle/>
                <a:p>
                  <a:pPr algn="ct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0.48%</a:t>
                  </a:r>
                </a:p>
              </p:txBody>
            </p:sp>
            <p:sp>
              <p:nvSpPr>
                <p:cNvPr id="1039" name="TextBox 1038">
                  <a:extLst>
                    <a:ext uri="{FF2B5EF4-FFF2-40B4-BE49-F238E27FC236}">
                      <a16:creationId xmlns:a16="http://schemas.microsoft.com/office/drawing/2014/main" id="{5A481FA5-FCEE-BF1C-27BB-BD57E433D3E3}"/>
                    </a:ext>
                  </a:extLst>
                </p:cNvPr>
                <p:cNvSpPr txBox="1"/>
                <p:nvPr/>
              </p:nvSpPr>
              <p:spPr>
                <a:xfrm>
                  <a:off x="4130040" y="2953945"/>
                  <a:ext cx="692838" cy="215444"/>
                </a:xfrm>
                <a:prstGeom prst="rect">
                  <a:avLst/>
                </a:prstGeom>
                <a:noFill/>
              </p:spPr>
              <p:txBody>
                <a:bodyPr wrap="square" rtlCol="0">
                  <a:spAutoFit/>
                </a:bodyPr>
                <a:lstStyle/>
                <a:p>
                  <a:pPr algn="ct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8.04%</a:t>
                  </a:r>
                </a:p>
              </p:txBody>
            </p:sp>
            <p:sp>
              <p:nvSpPr>
                <p:cNvPr id="1027" name="TextBox 1026">
                  <a:extLst>
                    <a:ext uri="{FF2B5EF4-FFF2-40B4-BE49-F238E27FC236}">
                      <a16:creationId xmlns:a16="http://schemas.microsoft.com/office/drawing/2014/main" id="{728CF947-0544-0AF8-F0E2-C08A59EAC835}"/>
                    </a:ext>
                  </a:extLst>
                </p:cNvPr>
                <p:cNvSpPr txBox="1"/>
                <p:nvPr/>
              </p:nvSpPr>
              <p:spPr>
                <a:xfrm>
                  <a:off x="8681896" y="3054372"/>
                  <a:ext cx="692838" cy="215444"/>
                </a:xfrm>
                <a:prstGeom prst="rect">
                  <a:avLst/>
                </a:prstGeom>
                <a:noFill/>
              </p:spPr>
              <p:txBody>
                <a:bodyPr wrap="square" rtlCol="0">
                  <a:spAutoFit/>
                </a:bodyPr>
                <a:lstStyle/>
                <a:p>
                  <a:pPr algn="ct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7.07%</a:t>
                  </a:r>
                </a:p>
              </p:txBody>
            </p:sp>
            <p:sp>
              <p:nvSpPr>
                <p:cNvPr id="1041" name="TextBox 1040">
                  <a:extLst>
                    <a:ext uri="{FF2B5EF4-FFF2-40B4-BE49-F238E27FC236}">
                      <a16:creationId xmlns:a16="http://schemas.microsoft.com/office/drawing/2014/main" id="{050AB50A-2900-905C-00C3-915C26D770FD}"/>
                    </a:ext>
                  </a:extLst>
                </p:cNvPr>
                <p:cNvSpPr txBox="1"/>
                <p:nvPr/>
              </p:nvSpPr>
              <p:spPr>
                <a:xfrm>
                  <a:off x="4130040" y="4352708"/>
                  <a:ext cx="692838" cy="215444"/>
                </a:xfrm>
                <a:prstGeom prst="rect">
                  <a:avLst/>
                </a:prstGeom>
                <a:noFill/>
              </p:spPr>
              <p:txBody>
                <a:bodyPr wrap="square" rtlCol="0">
                  <a:spAutoFit/>
                </a:bodyPr>
                <a:lstStyle/>
                <a:p>
                  <a:pPr algn="ct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1.04%</a:t>
                  </a:r>
                </a:p>
              </p:txBody>
            </p:sp>
          </p:grpSp>
          <p:cxnSp>
            <p:nvCxnSpPr>
              <p:cNvPr id="1038" name="Straight Connector 1037">
                <a:extLst>
                  <a:ext uri="{FF2B5EF4-FFF2-40B4-BE49-F238E27FC236}">
                    <a16:creationId xmlns:a16="http://schemas.microsoft.com/office/drawing/2014/main" id="{E82912E0-781C-3823-A6E1-E79EA988B74E}"/>
                  </a:ext>
                </a:extLst>
              </p:cNvPr>
              <p:cNvCxnSpPr/>
              <p:nvPr/>
            </p:nvCxnSpPr>
            <p:spPr>
              <a:xfrm flipH="1">
                <a:off x="4711197" y="3077049"/>
                <a:ext cx="6201579" cy="0"/>
              </a:xfrm>
              <a:prstGeom prst="line">
                <a:avLst/>
              </a:prstGeom>
              <a:ln w="28575">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7F2518A6-1B91-A961-9BF4-DD2F373CAABD}"/>
                  </a:ext>
                </a:extLst>
              </p:cNvPr>
              <p:cNvCxnSpPr/>
              <p:nvPr/>
            </p:nvCxnSpPr>
            <p:spPr>
              <a:xfrm flipH="1">
                <a:off x="4711197" y="4459902"/>
                <a:ext cx="6201579" cy="0"/>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grpSp>
      </p:grpSp>
      <p:sp>
        <p:nvSpPr>
          <p:cNvPr id="1043" name="Google Shape;306;p21">
            <a:extLst>
              <a:ext uri="{FF2B5EF4-FFF2-40B4-BE49-F238E27FC236}">
                <a16:creationId xmlns:a16="http://schemas.microsoft.com/office/drawing/2014/main" id="{F7740C1B-3DDC-BF6D-A2F0-82813F02A119}"/>
              </a:ext>
            </a:extLst>
          </p:cNvPr>
          <p:cNvSpPr txBox="1"/>
          <p:nvPr/>
        </p:nvSpPr>
        <p:spPr>
          <a:xfrm>
            <a:off x="8935755" y="1148767"/>
            <a:ext cx="2109776" cy="531600"/>
          </a:xfrm>
          <a:prstGeom prst="rect">
            <a:avLst/>
          </a:prstGeom>
          <a:noFill/>
          <a:ln>
            <a:noFill/>
          </a:ln>
        </p:spPr>
        <p:txBody>
          <a:bodyPr spcFirstLastPara="1" wrap="square" lIns="121900" tIns="121900" rIns="121900" bIns="121900" anchor="ctr" anchorCtr="0">
            <a:noAutofit/>
          </a:bodyPr>
          <a:lstStyle/>
          <a:p>
            <a:pPr algn="r"/>
            <a:r>
              <a:rPr lang="en-US" sz="8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The </a:t>
            </a:r>
            <a:r>
              <a:rPr lang="en-US" sz="10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majority</a:t>
            </a:r>
            <a:r>
              <a:rPr lang="en-US" sz="8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of borrowers with a high good loan rate also have a </a:t>
            </a:r>
            <a:r>
              <a:rPr lang="en-US" sz="10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very long employment</a:t>
            </a:r>
            <a:r>
              <a:rPr lang="en-US" sz="8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history.</a:t>
            </a:r>
            <a:endParaRPr sz="8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sp>
        <p:nvSpPr>
          <p:cNvPr id="1044" name="TextBox 1043">
            <a:extLst>
              <a:ext uri="{FF2B5EF4-FFF2-40B4-BE49-F238E27FC236}">
                <a16:creationId xmlns:a16="http://schemas.microsoft.com/office/drawing/2014/main" id="{9298FC22-8140-5BBD-7C5B-F82E77AE1C96}"/>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EDA &amp; INSIGHT </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UNIVARIATE ANALYSIS</a:t>
            </a:r>
          </a:p>
        </p:txBody>
      </p:sp>
      <p:grpSp>
        <p:nvGrpSpPr>
          <p:cNvPr id="1045" name="Group 1044">
            <a:extLst>
              <a:ext uri="{FF2B5EF4-FFF2-40B4-BE49-F238E27FC236}">
                <a16:creationId xmlns:a16="http://schemas.microsoft.com/office/drawing/2014/main" id="{24A0C4CA-E400-B11B-57B0-2C3226B73550}"/>
              </a:ext>
            </a:extLst>
          </p:cNvPr>
          <p:cNvGrpSpPr/>
          <p:nvPr/>
        </p:nvGrpSpPr>
        <p:grpSpPr>
          <a:xfrm>
            <a:off x="-1" y="61404"/>
            <a:ext cx="395266" cy="386783"/>
            <a:chOff x="0" y="92022"/>
            <a:chExt cx="287323" cy="393607"/>
          </a:xfrm>
        </p:grpSpPr>
        <p:sp>
          <p:nvSpPr>
            <p:cNvPr id="1046" name="Arrow: Pentagon 1045">
              <a:extLst>
                <a:ext uri="{FF2B5EF4-FFF2-40B4-BE49-F238E27FC236}">
                  <a16:creationId xmlns:a16="http://schemas.microsoft.com/office/drawing/2014/main" id="{925D4223-787D-783F-F161-49775E1D7CDA}"/>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47" name="Rectangle 1046">
              <a:extLst>
                <a:ext uri="{FF2B5EF4-FFF2-40B4-BE49-F238E27FC236}">
                  <a16:creationId xmlns:a16="http://schemas.microsoft.com/office/drawing/2014/main" id="{94200E21-7E81-8185-EB11-D1016FD78C7C}"/>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1052" name="Google Shape;199;p16">
            <a:extLst>
              <a:ext uri="{FF2B5EF4-FFF2-40B4-BE49-F238E27FC236}">
                <a16:creationId xmlns:a16="http://schemas.microsoft.com/office/drawing/2014/main" id="{A848C99D-9859-A12B-84EC-411F84F2E668}"/>
              </a:ext>
            </a:extLst>
          </p:cNvPr>
          <p:cNvSpPr txBox="1"/>
          <p:nvPr/>
        </p:nvSpPr>
        <p:spPr>
          <a:xfrm>
            <a:off x="609600" y="5822582"/>
            <a:ext cx="10972800" cy="582794"/>
          </a:xfrm>
          <a:prstGeom prst="rect">
            <a:avLst/>
          </a:prstGeom>
          <a:noFill/>
          <a:ln>
            <a:noFill/>
          </a:ln>
        </p:spPr>
        <p:txBody>
          <a:bodyPr spcFirstLastPara="1" wrap="square" lIns="121900" tIns="121900" rIns="121900" bIns="121900" anchor="ctr" anchorCtr="0">
            <a:noAutofit/>
          </a:bodyPr>
          <a:lstStyle/>
          <a:p>
            <a:pPr algn="ctr"/>
            <a:r>
              <a:rPr lang="en-US" sz="1600" dirty="0">
                <a:latin typeface="Open Sans" panose="020B0606030504020204" pitchFamily="34" charset="0"/>
                <a:ea typeface="Open Sans" panose="020B0606030504020204" pitchFamily="34" charset="0"/>
                <a:cs typeface="Open Sans" panose="020B0606030504020204" pitchFamily="34" charset="0"/>
                <a:sym typeface="Roboto"/>
              </a:rPr>
              <a:t>A </a:t>
            </a:r>
            <a:r>
              <a:rPr lang="en-US"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significant portion </a:t>
            </a:r>
            <a:r>
              <a:rPr lang="en-US" sz="1600" dirty="0">
                <a:latin typeface="Open Sans" panose="020B0606030504020204" pitchFamily="34" charset="0"/>
                <a:ea typeface="Open Sans" panose="020B0606030504020204" pitchFamily="34" charset="0"/>
                <a:cs typeface="Open Sans" panose="020B0606030504020204" pitchFamily="34" charset="0"/>
                <a:sym typeface="Roboto"/>
              </a:rPr>
              <a:t>of borrowers have either a </a:t>
            </a:r>
            <a:r>
              <a:rPr lang="en-US" sz="16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medium or very long </a:t>
            </a:r>
            <a:r>
              <a:rPr lang="en-US" sz="1600" dirty="0">
                <a:latin typeface="Open Sans" panose="020B0606030504020204" pitchFamily="34" charset="0"/>
                <a:ea typeface="Open Sans" panose="020B0606030504020204" pitchFamily="34" charset="0"/>
                <a:cs typeface="Open Sans" panose="020B0606030504020204" pitchFamily="34" charset="0"/>
                <a:sym typeface="Roboto"/>
              </a:rPr>
              <a:t>employment history, which also correlates with their good loan rate. This is evidenced by the fact that the typical </a:t>
            </a:r>
            <a:r>
              <a:rPr lang="en-US"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good loan rate </a:t>
            </a:r>
            <a:r>
              <a:rPr lang="en-US" sz="1600" dirty="0">
                <a:latin typeface="Open Sans" panose="020B0606030504020204" pitchFamily="34" charset="0"/>
                <a:ea typeface="Open Sans" panose="020B0606030504020204" pitchFamily="34" charset="0"/>
                <a:cs typeface="Open Sans" panose="020B0606030504020204" pitchFamily="34" charset="0"/>
                <a:sym typeface="Roboto"/>
              </a:rPr>
              <a:t>in these categories is </a:t>
            </a:r>
            <a:r>
              <a:rPr lang="en-US" sz="16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1:10 </a:t>
            </a:r>
            <a:r>
              <a:rPr lang="en-US" sz="1600" dirty="0">
                <a:latin typeface="Open Sans" panose="020B0606030504020204" pitchFamily="34" charset="0"/>
                <a:ea typeface="Open Sans" panose="020B0606030504020204" pitchFamily="34" charset="0"/>
                <a:cs typeface="Open Sans" panose="020B0606030504020204" pitchFamily="34" charset="0"/>
                <a:sym typeface="Roboto"/>
              </a:rPr>
              <a:t>relative to </a:t>
            </a:r>
            <a:r>
              <a:rPr lang="en-US" sz="16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the </a:t>
            </a:r>
            <a:r>
              <a:rPr lang="en-US"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bad loan rate</a:t>
            </a:r>
            <a:r>
              <a:rPr lang="en-US" sz="1600" dirty="0">
                <a:latin typeface="Open Sans" panose="020B0606030504020204" pitchFamily="34" charset="0"/>
                <a:ea typeface="Open Sans" panose="020B0606030504020204" pitchFamily="34" charset="0"/>
                <a:cs typeface="Open Sans" panose="020B0606030504020204" pitchFamily="34" charset="0"/>
                <a:sym typeface="Roboto"/>
              </a:rPr>
              <a:t>, based on the size of each group. This suggests that a </a:t>
            </a:r>
            <a:r>
              <a:rPr lang="en-US" sz="16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longer employment</a:t>
            </a:r>
            <a:r>
              <a:rPr lang="en-US" sz="1600" dirty="0">
                <a:latin typeface="Open Sans" panose="020B0606030504020204" pitchFamily="34" charset="0"/>
                <a:ea typeface="Open Sans" panose="020B0606030504020204" pitchFamily="34" charset="0"/>
                <a:cs typeface="Open Sans" panose="020B0606030504020204" pitchFamily="34" charset="0"/>
                <a:sym typeface="Roboto"/>
              </a:rPr>
              <a:t> history is a </a:t>
            </a:r>
            <a:r>
              <a:rPr lang="en-US"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positive indicator </a:t>
            </a:r>
            <a:r>
              <a:rPr lang="en-US" sz="1600" dirty="0">
                <a:latin typeface="Open Sans" panose="020B0606030504020204" pitchFamily="34" charset="0"/>
                <a:ea typeface="Open Sans" panose="020B0606030504020204" pitchFamily="34" charset="0"/>
                <a:cs typeface="Open Sans" panose="020B0606030504020204" pitchFamily="34" charset="0"/>
                <a:sym typeface="Roboto"/>
              </a:rPr>
              <a:t>of creditworthiness.</a:t>
            </a:r>
            <a:endParaRPr lang="en-US" sz="1400" dirty="0">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graphicFrame>
        <p:nvGraphicFramePr>
          <p:cNvPr id="1053" name="Table 1052">
            <a:extLst>
              <a:ext uri="{FF2B5EF4-FFF2-40B4-BE49-F238E27FC236}">
                <a16:creationId xmlns:a16="http://schemas.microsoft.com/office/drawing/2014/main" id="{B2074277-4762-EC2F-01E1-DC787778554D}"/>
              </a:ext>
            </a:extLst>
          </p:cNvPr>
          <p:cNvGraphicFramePr>
            <a:graphicFrameLocks noGrp="1"/>
          </p:cNvGraphicFramePr>
          <p:nvPr>
            <p:extLst>
              <p:ext uri="{D42A27DB-BD31-4B8C-83A1-F6EECF244321}">
                <p14:modId xmlns:p14="http://schemas.microsoft.com/office/powerpoint/2010/main" val="3364381935"/>
              </p:ext>
            </p:extLst>
          </p:nvPr>
        </p:nvGraphicFramePr>
        <p:xfrm>
          <a:off x="718623" y="3300300"/>
          <a:ext cx="3155204" cy="1854200"/>
        </p:xfrm>
        <a:graphic>
          <a:graphicData uri="http://schemas.openxmlformats.org/drawingml/2006/table">
            <a:tbl>
              <a:tblPr firstRow="1" bandRow="1">
                <a:tableStyleId>{5C22544A-7EE6-4342-B048-85BDC9FD1C3A}</a:tableStyleId>
              </a:tblPr>
              <a:tblGrid>
                <a:gridCol w="1577602">
                  <a:extLst>
                    <a:ext uri="{9D8B030D-6E8A-4147-A177-3AD203B41FA5}">
                      <a16:colId xmlns:a16="http://schemas.microsoft.com/office/drawing/2014/main" val="3200945358"/>
                    </a:ext>
                  </a:extLst>
                </a:gridCol>
                <a:gridCol w="1577602">
                  <a:extLst>
                    <a:ext uri="{9D8B030D-6E8A-4147-A177-3AD203B41FA5}">
                      <a16:colId xmlns:a16="http://schemas.microsoft.com/office/drawing/2014/main" val="2669798144"/>
                    </a:ext>
                  </a:extLst>
                </a:gridCol>
              </a:tblGrid>
              <a:tr h="370840">
                <a:tc>
                  <a:txBody>
                    <a:bodyPr/>
                    <a:lstStyle/>
                    <a:p>
                      <a:pPr algn="ctr"/>
                      <a:r>
                        <a:rPr lang="en-US" dirty="0">
                          <a:latin typeface="Open Sans SemiBold" panose="020B0706030804020204" pitchFamily="34" charset="0"/>
                          <a:ea typeface="Open Sans SemiBold" panose="020B0706030804020204" pitchFamily="34" charset="0"/>
                          <a:cs typeface="Open Sans SemiBold" panose="020B0706030804020204" pitchFamily="34" charset="0"/>
                        </a:rPr>
                        <a:t>Tenure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B9BD5"/>
                    </a:solidFill>
                  </a:tcPr>
                </a:tc>
                <a:tc>
                  <a:txBody>
                    <a:bodyPr/>
                    <a:lstStyle/>
                    <a:p>
                      <a:pPr algn="ctr"/>
                      <a:r>
                        <a:rPr lang="en-US" dirty="0">
                          <a:latin typeface="Open Sans SemiBold" panose="020B0706030804020204" pitchFamily="34" charset="0"/>
                          <a:ea typeface="Open Sans SemiBold" panose="020B0706030804020204" pitchFamily="34" charset="0"/>
                          <a:cs typeface="Open Sans SemiBold" panose="020B0706030804020204" pitchFamily="34" charset="0"/>
                        </a:rPr>
                        <a:t>Total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2432644620"/>
                  </a:ext>
                </a:extLst>
              </a:tr>
              <a:tr h="370840">
                <a:tc>
                  <a:txBody>
                    <a:bodyPr/>
                    <a:lstStyle/>
                    <a:p>
                      <a:pPr algn="ctr"/>
                      <a:r>
                        <a:rPr lang="en-US" dirty="0">
                          <a:latin typeface="Open Sans SemiBold" panose="020B0706030804020204" pitchFamily="34" charset="0"/>
                          <a:ea typeface="Open Sans SemiBold" panose="020B0706030804020204" pitchFamily="34" charset="0"/>
                          <a:cs typeface="Open Sans SemiBold" panose="020B0706030804020204" pitchFamily="34" charset="0"/>
                        </a:rPr>
                        <a:t>Short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a:latin typeface="Open Sans SemiBold" panose="020B0706030804020204" pitchFamily="34" charset="0"/>
                          <a:ea typeface="Open Sans SemiBold" panose="020B0706030804020204" pitchFamily="34" charset="0"/>
                          <a:cs typeface="Open Sans SemiBold" panose="020B0706030804020204" pitchFamily="34" charset="0"/>
                        </a:rPr>
                        <a:t>38,002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793991148"/>
                  </a:ext>
                </a:extLst>
              </a:tr>
              <a:tr h="370840">
                <a:tc>
                  <a:txBody>
                    <a:bodyPr/>
                    <a:lstStyle/>
                    <a:p>
                      <a:pPr algn="ctr"/>
                      <a:r>
                        <a:rPr lang="en-US" dirty="0">
                          <a:latin typeface="Open Sans SemiBold" panose="020B0706030804020204" pitchFamily="34" charset="0"/>
                          <a:ea typeface="Open Sans SemiBold" panose="020B0706030804020204" pitchFamily="34" charset="0"/>
                          <a:cs typeface="Open Sans SemiBold" panose="020B0706030804020204" pitchFamily="34" charset="0"/>
                        </a:rPr>
                        <a:t>Medium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dirty="0">
                          <a:latin typeface="Open Sans SemiBold" panose="020B0706030804020204" pitchFamily="34" charset="0"/>
                          <a:ea typeface="Open Sans SemiBold" panose="020B0706030804020204" pitchFamily="34" charset="0"/>
                          <a:cs typeface="Open Sans SemiBold" panose="020B0706030804020204" pitchFamily="34" charset="0"/>
                        </a:rPr>
                        <a:t>174,205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72805398"/>
                  </a:ext>
                </a:extLst>
              </a:tr>
              <a:tr h="370840">
                <a:tc>
                  <a:txBody>
                    <a:bodyPr/>
                    <a:lstStyle/>
                    <a:p>
                      <a:pPr algn="ctr"/>
                      <a:r>
                        <a:rPr lang="en-US" dirty="0">
                          <a:latin typeface="Open Sans SemiBold" panose="020B0706030804020204" pitchFamily="34" charset="0"/>
                          <a:ea typeface="Open Sans SemiBold" panose="020B0706030804020204" pitchFamily="34" charset="0"/>
                          <a:cs typeface="Open Sans SemiBold" panose="020B0706030804020204" pitchFamily="34" charset="0"/>
                        </a:rPr>
                        <a:t>Long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a:latin typeface="Open Sans SemiBold" panose="020B0706030804020204" pitchFamily="34" charset="0"/>
                          <a:ea typeface="Open Sans SemiBold" panose="020B0706030804020204" pitchFamily="34" charset="0"/>
                          <a:cs typeface="Open Sans SemiBold" panose="020B0706030804020204" pitchFamily="34" charset="0"/>
                        </a:rPr>
                        <a:t>96,940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43081953"/>
                  </a:ext>
                </a:extLst>
              </a:tr>
              <a:tr h="370840">
                <a:tc>
                  <a:txBody>
                    <a:bodyPr/>
                    <a:lstStyle/>
                    <a:p>
                      <a:pPr algn="ctr"/>
                      <a:r>
                        <a:rPr lang="en-US" dirty="0">
                          <a:latin typeface="Open Sans SemiBold" panose="020B0706030804020204" pitchFamily="34" charset="0"/>
                          <a:ea typeface="Open Sans SemiBold" panose="020B0706030804020204" pitchFamily="34" charset="0"/>
                          <a:cs typeface="Open Sans SemiBold" panose="020B0706030804020204" pitchFamily="34" charset="0"/>
                        </a:rPr>
                        <a:t>Very Long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dirty="0">
                          <a:latin typeface="Open Sans SemiBold" panose="020B0706030804020204" pitchFamily="34" charset="0"/>
                          <a:ea typeface="Open Sans SemiBold" panose="020B0706030804020204" pitchFamily="34" charset="0"/>
                          <a:cs typeface="Open Sans SemiBold" panose="020B0706030804020204" pitchFamily="34" charset="0"/>
                        </a:rPr>
                        <a:t>157,138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79217841"/>
                  </a:ext>
                </a:extLst>
              </a:tr>
            </a:tbl>
          </a:graphicData>
        </a:graphic>
      </p:graphicFrame>
      <p:sp>
        <p:nvSpPr>
          <p:cNvPr id="1054" name="Rectangle 1053">
            <a:extLst>
              <a:ext uri="{FF2B5EF4-FFF2-40B4-BE49-F238E27FC236}">
                <a16:creationId xmlns:a16="http://schemas.microsoft.com/office/drawing/2014/main" id="{4E747032-54A8-2D1C-8724-D72997C8C6C8}"/>
              </a:ext>
            </a:extLst>
          </p:cNvPr>
          <p:cNvSpPr/>
          <p:nvPr/>
        </p:nvSpPr>
        <p:spPr>
          <a:xfrm>
            <a:off x="717486" y="3995123"/>
            <a:ext cx="3189516" cy="4306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51" name="Rectangle: Rounded Corners 50">
            <a:extLst>
              <a:ext uri="{FF2B5EF4-FFF2-40B4-BE49-F238E27FC236}">
                <a16:creationId xmlns:a16="http://schemas.microsoft.com/office/drawing/2014/main" id="{47195544-B08D-2776-D8E5-CEF7326530C3}"/>
              </a:ext>
            </a:extLst>
          </p:cNvPr>
          <p:cNvSpPr/>
          <p:nvPr/>
        </p:nvSpPr>
        <p:spPr>
          <a:xfrm>
            <a:off x="436727" y="4939105"/>
            <a:ext cx="11302428" cy="1363063"/>
          </a:xfrm>
          <a:prstGeom prst="round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5" name="Google Shape;305;p21"/>
          <p:cNvSpPr txBox="1"/>
          <p:nvPr/>
        </p:nvSpPr>
        <p:spPr>
          <a:xfrm>
            <a:off x="1116585" y="5048922"/>
            <a:ext cx="2748000" cy="365200"/>
          </a:xfrm>
          <a:prstGeom prst="rect">
            <a:avLst/>
          </a:prstGeom>
          <a:noFill/>
          <a:ln>
            <a:noFill/>
          </a:ln>
        </p:spPr>
        <p:txBody>
          <a:bodyPr spcFirstLastPara="1" wrap="square" lIns="121900" tIns="121900" rIns="121900" bIns="121900" anchor="ctr" anchorCtr="0">
            <a:noAutofit/>
          </a:bodyPr>
          <a:lstStyle/>
          <a:p>
            <a:r>
              <a:rPr lang="en" sz="1200" b="1"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Fira Sans Extra Condensed"/>
              </a:rPr>
              <a:t>Good Loan</a:t>
            </a:r>
            <a:endParaRPr sz="1200" b="1"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Fira Sans Extra Condensed"/>
            </a:endParaRPr>
          </a:p>
        </p:txBody>
      </p:sp>
      <p:sp>
        <p:nvSpPr>
          <p:cNvPr id="306" name="Google Shape;306;p21"/>
          <p:cNvSpPr txBox="1"/>
          <p:nvPr/>
        </p:nvSpPr>
        <p:spPr>
          <a:xfrm>
            <a:off x="1116585" y="5514830"/>
            <a:ext cx="4465610" cy="531600"/>
          </a:xfrm>
          <a:prstGeom prst="rect">
            <a:avLst/>
          </a:prstGeom>
          <a:noFill/>
          <a:ln>
            <a:noFill/>
          </a:ln>
        </p:spPr>
        <p:txBody>
          <a:bodyPr spcFirstLastPara="1" wrap="square" lIns="121900" tIns="121900" rIns="121900" bIns="121900" anchor="ctr" anchorCtr="0">
            <a:noAutofit/>
          </a:bodyPr>
          <a:lstStyle/>
          <a:p>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The number of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good loans </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for borrowers with a long credit history is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significantly higher</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than those of the other categories, averaging at 114,053 borrowers</a:t>
            </a:r>
            <a:endParaRPr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sp>
        <p:nvSpPr>
          <p:cNvPr id="309" name="Google Shape;309;p21"/>
          <p:cNvSpPr/>
          <p:nvPr/>
        </p:nvSpPr>
        <p:spPr>
          <a:xfrm>
            <a:off x="896984" y="5121837"/>
            <a:ext cx="219600" cy="219600"/>
          </a:xfrm>
          <a:prstGeom prst="ellipse">
            <a:avLst/>
          </a:prstGeom>
          <a:solidFill>
            <a:srgbClr val="A9D18E"/>
          </a:solidFill>
          <a:ln>
            <a:noFill/>
          </a:ln>
        </p:spPr>
        <p:txBody>
          <a:bodyPr spcFirstLastPara="1" wrap="square" lIns="121900" tIns="121900" rIns="121900" bIns="121900" anchor="ctr" anchorCtr="0">
            <a:noAutofit/>
          </a:bodyPr>
          <a:lstStyle/>
          <a:p>
            <a:endParaRPr sz="2400"/>
          </a:p>
        </p:txBody>
      </p:sp>
      <p:sp>
        <p:nvSpPr>
          <p:cNvPr id="313" name="Google Shape;313;p21"/>
          <p:cNvSpPr txBox="1"/>
          <p:nvPr/>
        </p:nvSpPr>
        <p:spPr>
          <a:xfrm>
            <a:off x="6883345" y="5048922"/>
            <a:ext cx="2748000" cy="365200"/>
          </a:xfrm>
          <a:prstGeom prst="rect">
            <a:avLst/>
          </a:prstGeom>
          <a:noFill/>
          <a:ln>
            <a:noFill/>
          </a:ln>
        </p:spPr>
        <p:txBody>
          <a:bodyPr spcFirstLastPara="1" wrap="square" lIns="121900" tIns="121900" rIns="121900" bIns="121900" anchor="ctr" anchorCtr="0">
            <a:noAutofit/>
          </a:bodyPr>
          <a:lstStyle/>
          <a:p>
            <a:r>
              <a:rPr lang="en" sz="1200" b="1"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Fira Sans Extra Condensed"/>
              </a:rPr>
              <a:t>Bad Loan</a:t>
            </a:r>
            <a:endParaRPr sz="1200" b="1"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Fira Sans Extra Condensed"/>
            </a:endParaRPr>
          </a:p>
        </p:txBody>
      </p:sp>
      <p:sp>
        <p:nvSpPr>
          <p:cNvPr id="316" name="Google Shape;316;p21"/>
          <p:cNvSpPr/>
          <p:nvPr/>
        </p:nvSpPr>
        <p:spPr>
          <a:xfrm>
            <a:off x="6663744" y="5121840"/>
            <a:ext cx="219600" cy="219600"/>
          </a:xfrm>
          <a:prstGeom prst="ellipse">
            <a:avLst/>
          </a:prstGeom>
          <a:solidFill>
            <a:srgbClr val="7C7C7C"/>
          </a:solidFill>
          <a:ln>
            <a:noFill/>
          </a:ln>
        </p:spPr>
        <p:txBody>
          <a:bodyPr spcFirstLastPara="1" wrap="square" lIns="121900" tIns="121900" rIns="121900" bIns="121900" anchor="ctr" anchorCtr="0">
            <a:noAutofit/>
          </a:bodyPr>
          <a:lstStyle/>
          <a:p>
            <a:endParaRPr sz="2400"/>
          </a:p>
        </p:txBody>
      </p:sp>
      <p:grpSp>
        <p:nvGrpSpPr>
          <p:cNvPr id="47" name="Group 46">
            <a:extLst>
              <a:ext uri="{FF2B5EF4-FFF2-40B4-BE49-F238E27FC236}">
                <a16:creationId xmlns:a16="http://schemas.microsoft.com/office/drawing/2014/main" id="{98F89D6C-1513-EE7C-3233-C292F57D0AD3}"/>
              </a:ext>
            </a:extLst>
          </p:cNvPr>
          <p:cNvGrpSpPr/>
          <p:nvPr/>
        </p:nvGrpSpPr>
        <p:grpSpPr>
          <a:xfrm>
            <a:off x="624016" y="915649"/>
            <a:ext cx="10840023" cy="3655671"/>
            <a:chOff x="624016" y="1155429"/>
            <a:chExt cx="10840023" cy="3655671"/>
          </a:xfrm>
        </p:grpSpPr>
        <p:grpSp>
          <p:nvGrpSpPr>
            <p:cNvPr id="29" name="Group 28">
              <a:extLst>
                <a:ext uri="{FF2B5EF4-FFF2-40B4-BE49-F238E27FC236}">
                  <a16:creationId xmlns:a16="http://schemas.microsoft.com/office/drawing/2014/main" id="{35A079D6-5490-7221-7CCC-F82CF370D0BD}"/>
                </a:ext>
              </a:extLst>
            </p:cNvPr>
            <p:cNvGrpSpPr/>
            <p:nvPr/>
          </p:nvGrpSpPr>
          <p:grpSpPr>
            <a:xfrm>
              <a:off x="624016" y="1231736"/>
              <a:ext cx="9512827" cy="3579364"/>
              <a:chOff x="-327051" y="1231736"/>
              <a:chExt cx="11257459" cy="4235812"/>
            </a:xfrm>
          </p:grpSpPr>
          <p:grpSp>
            <p:nvGrpSpPr>
              <p:cNvPr id="28" name="Group 27">
                <a:extLst>
                  <a:ext uri="{FF2B5EF4-FFF2-40B4-BE49-F238E27FC236}">
                    <a16:creationId xmlns:a16="http://schemas.microsoft.com/office/drawing/2014/main" id="{434CAFC1-C1E1-E7CF-CDB4-979F4BD8C444}"/>
                  </a:ext>
                </a:extLst>
              </p:cNvPr>
              <p:cNvGrpSpPr/>
              <p:nvPr/>
            </p:nvGrpSpPr>
            <p:grpSpPr>
              <a:xfrm>
                <a:off x="758516" y="1231736"/>
                <a:ext cx="10171892" cy="4235812"/>
                <a:chOff x="758516" y="1231736"/>
                <a:chExt cx="10171892" cy="4235812"/>
              </a:xfrm>
            </p:grpSpPr>
            <p:grpSp>
              <p:nvGrpSpPr>
                <p:cNvPr id="25" name="Group 24">
                  <a:extLst>
                    <a:ext uri="{FF2B5EF4-FFF2-40B4-BE49-F238E27FC236}">
                      <a16:creationId xmlns:a16="http://schemas.microsoft.com/office/drawing/2014/main" id="{A4D4D373-C4CC-FE81-16EC-4A0CC0852B94}"/>
                    </a:ext>
                  </a:extLst>
                </p:cNvPr>
                <p:cNvGrpSpPr/>
                <p:nvPr/>
              </p:nvGrpSpPr>
              <p:grpSpPr>
                <a:xfrm>
                  <a:off x="1088383" y="1273970"/>
                  <a:ext cx="9842025" cy="1203828"/>
                  <a:chOff x="1088383" y="1273970"/>
                  <a:chExt cx="9842025" cy="1203828"/>
                </a:xfrm>
              </p:grpSpPr>
              <p:grpSp>
                <p:nvGrpSpPr>
                  <p:cNvPr id="5" name="Group 4">
                    <a:extLst>
                      <a:ext uri="{FF2B5EF4-FFF2-40B4-BE49-F238E27FC236}">
                        <a16:creationId xmlns:a16="http://schemas.microsoft.com/office/drawing/2014/main" id="{33DB5721-CF3B-7087-2CC9-6DE4C4890BD7}"/>
                      </a:ext>
                    </a:extLst>
                  </p:cNvPr>
                  <p:cNvGrpSpPr/>
                  <p:nvPr/>
                </p:nvGrpSpPr>
                <p:grpSpPr>
                  <a:xfrm>
                    <a:off x="1189328" y="1273970"/>
                    <a:ext cx="9741080" cy="585208"/>
                    <a:chOff x="1189328" y="1273970"/>
                    <a:chExt cx="9741080" cy="585208"/>
                  </a:xfrm>
                  <a:solidFill>
                    <a:schemeClr val="accent3">
                      <a:lumMod val="75000"/>
                    </a:schemeClr>
                  </a:solidFill>
                </p:grpSpPr>
                <p:sp>
                  <p:nvSpPr>
                    <p:cNvPr id="3" name="Rectangle: Rounded Corners 2">
                      <a:extLst>
                        <a:ext uri="{FF2B5EF4-FFF2-40B4-BE49-F238E27FC236}">
                          <a16:creationId xmlns:a16="http://schemas.microsoft.com/office/drawing/2014/main" id="{DEC196E9-34C4-B5FD-D1F3-6ADE19458F35}"/>
                        </a:ext>
                      </a:extLst>
                    </p:cNvPr>
                    <p:cNvSpPr/>
                    <p:nvPr/>
                  </p:nvSpPr>
                  <p:spPr>
                    <a:xfrm rot="5400000">
                      <a:off x="10385391" y="1314161"/>
                      <a:ext cx="585207" cy="50482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AAA1A01E-7ECF-77FA-309F-DA6D8286AFFA}"/>
                        </a:ext>
                      </a:extLst>
                    </p:cNvPr>
                    <p:cNvSpPr/>
                    <p:nvPr/>
                  </p:nvSpPr>
                  <p:spPr>
                    <a:xfrm>
                      <a:off x="1189328" y="1273970"/>
                      <a:ext cx="9506559" cy="585208"/>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EE4FF49-8B73-667A-0FD5-DEA09F410F3A}"/>
                      </a:ext>
                    </a:extLst>
                  </p:cNvPr>
                  <p:cNvGrpSpPr/>
                  <p:nvPr/>
                </p:nvGrpSpPr>
                <p:grpSpPr>
                  <a:xfrm>
                    <a:off x="1088383" y="1892590"/>
                    <a:ext cx="2040972" cy="585208"/>
                    <a:chOff x="1088383" y="1273970"/>
                    <a:chExt cx="2040972" cy="585208"/>
                  </a:xfrm>
                  <a:solidFill>
                    <a:schemeClr val="accent6">
                      <a:lumMod val="60000"/>
                      <a:lumOff val="40000"/>
                    </a:schemeClr>
                  </a:solidFill>
                </p:grpSpPr>
                <p:sp>
                  <p:nvSpPr>
                    <p:cNvPr id="13" name="Rectangle: Rounded Corners 12">
                      <a:extLst>
                        <a:ext uri="{FF2B5EF4-FFF2-40B4-BE49-F238E27FC236}">
                          <a16:creationId xmlns:a16="http://schemas.microsoft.com/office/drawing/2014/main" id="{1D440B82-96BB-0556-5B94-5C8DE76F5D78}"/>
                        </a:ext>
                      </a:extLst>
                    </p:cNvPr>
                    <p:cNvSpPr/>
                    <p:nvPr/>
                  </p:nvSpPr>
                  <p:spPr>
                    <a:xfrm rot="5400000">
                      <a:off x="2584338" y="1314162"/>
                      <a:ext cx="585207" cy="504826"/>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2CE0F30-3EB8-1FA4-F7AD-ADFCC52AF862}"/>
                        </a:ext>
                      </a:extLst>
                    </p:cNvPr>
                    <p:cNvSpPr/>
                    <p:nvPr/>
                  </p:nvSpPr>
                  <p:spPr>
                    <a:xfrm>
                      <a:off x="1088383" y="1273970"/>
                      <a:ext cx="1711104" cy="585208"/>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 name="Group 25">
                  <a:extLst>
                    <a:ext uri="{FF2B5EF4-FFF2-40B4-BE49-F238E27FC236}">
                      <a16:creationId xmlns:a16="http://schemas.microsoft.com/office/drawing/2014/main" id="{EF37A093-F58B-6B87-1720-8F05C25A0A30}"/>
                    </a:ext>
                  </a:extLst>
                </p:cNvPr>
                <p:cNvGrpSpPr/>
                <p:nvPr/>
              </p:nvGrpSpPr>
              <p:grpSpPr>
                <a:xfrm>
                  <a:off x="924857" y="2775786"/>
                  <a:ext cx="741394" cy="1201714"/>
                  <a:chOff x="924857" y="2775786"/>
                  <a:chExt cx="741394" cy="1201714"/>
                </a:xfrm>
              </p:grpSpPr>
              <p:grpSp>
                <p:nvGrpSpPr>
                  <p:cNvPr id="6" name="Group 5">
                    <a:extLst>
                      <a:ext uri="{FF2B5EF4-FFF2-40B4-BE49-F238E27FC236}">
                        <a16:creationId xmlns:a16="http://schemas.microsoft.com/office/drawing/2014/main" id="{874BF61F-242C-94B8-1EA3-0B3218C4D447}"/>
                      </a:ext>
                    </a:extLst>
                  </p:cNvPr>
                  <p:cNvGrpSpPr/>
                  <p:nvPr/>
                </p:nvGrpSpPr>
                <p:grpSpPr>
                  <a:xfrm>
                    <a:off x="1088382" y="2775786"/>
                    <a:ext cx="577869" cy="585209"/>
                    <a:chOff x="1088382" y="1273970"/>
                    <a:chExt cx="577869" cy="585209"/>
                  </a:xfrm>
                  <a:solidFill>
                    <a:schemeClr val="accent3">
                      <a:lumMod val="75000"/>
                    </a:schemeClr>
                  </a:solidFill>
                </p:grpSpPr>
                <p:sp>
                  <p:nvSpPr>
                    <p:cNvPr id="7" name="Rectangle: Rounded Corners 6">
                      <a:extLst>
                        <a:ext uri="{FF2B5EF4-FFF2-40B4-BE49-F238E27FC236}">
                          <a16:creationId xmlns:a16="http://schemas.microsoft.com/office/drawing/2014/main" id="{F86EFF1D-55C1-D910-244C-CFE6F1298622}"/>
                        </a:ext>
                      </a:extLst>
                    </p:cNvPr>
                    <p:cNvSpPr/>
                    <p:nvPr/>
                  </p:nvSpPr>
                  <p:spPr>
                    <a:xfrm rot="5400000">
                      <a:off x="1121234" y="1314163"/>
                      <a:ext cx="585207" cy="50482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3D64EF9-631F-FFC2-B000-30511785B91E}"/>
                        </a:ext>
                      </a:extLst>
                    </p:cNvPr>
                    <p:cNvSpPr/>
                    <p:nvPr/>
                  </p:nvSpPr>
                  <p:spPr>
                    <a:xfrm>
                      <a:off x="1088382" y="1273970"/>
                      <a:ext cx="456304" cy="585208"/>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Rounded Corners 15">
                    <a:extLst>
                      <a:ext uri="{FF2B5EF4-FFF2-40B4-BE49-F238E27FC236}">
                        <a16:creationId xmlns:a16="http://schemas.microsoft.com/office/drawing/2014/main" id="{CB615340-41A9-CD47-77D0-7E8D3D840A4F}"/>
                      </a:ext>
                    </a:extLst>
                  </p:cNvPr>
                  <p:cNvSpPr/>
                  <p:nvPr/>
                </p:nvSpPr>
                <p:spPr>
                  <a:xfrm rot="5400000">
                    <a:off x="884666" y="3432484"/>
                    <a:ext cx="585207" cy="504826"/>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a:extLst>
                    <a:ext uri="{FF2B5EF4-FFF2-40B4-BE49-F238E27FC236}">
                      <a16:creationId xmlns:a16="http://schemas.microsoft.com/office/drawing/2014/main" id="{6C43629E-804C-9820-B4E8-1450C25D85DD}"/>
                    </a:ext>
                  </a:extLst>
                </p:cNvPr>
                <p:cNvGrpSpPr/>
                <p:nvPr/>
              </p:nvGrpSpPr>
              <p:grpSpPr>
                <a:xfrm>
                  <a:off x="835970" y="4269140"/>
                  <a:ext cx="567561" cy="1198408"/>
                  <a:chOff x="835970" y="4269140"/>
                  <a:chExt cx="567561" cy="1198408"/>
                </a:xfrm>
              </p:grpSpPr>
              <p:sp>
                <p:nvSpPr>
                  <p:cNvPr id="10" name="Rectangle: Rounded Corners 9">
                    <a:extLst>
                      <a:ext uri="{FF2B5EF4-FFF2-40B4-BE49-F238E27FC236}">
                        <a16:creationId xmlns:a16="http://schemas.microsoft.com/office/drawing/2014/main" id="{121410F3-BF1E-0A06-54EF-D84976390A14}"/>
                      </a:ext>
                    </a:extLst>
                  </p:cNvPr>
                  <p:cNvSpPr/>
                  <p:nvPr/>
                </p:nvSpPr>
                <p:spPr>
                  <a:xfrm rot="5400000">
                    <a:off x="858514" y="4309331"/>
                    <a:ext cx="585207" cy="50482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D13ADD71-A9C4-A747-730A-16D9C58C4A15}"/>
                      </a:ext>
                    </a:extLst>
                  </p:cNvPr>
                  <p:cNvSpPr/>
                  <p:nvPr/>
                </p:nvSpPr>
                <p:spPr>
                  <a:xfrm rot="5400000">
                    <a:off x="795779" y="4922532"/>
                    <a:ext cx="585207" cy="504826"/>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Rectangle 23">
                  <a:extLst>
                    <a:ext uri="{FF2B5EF4-FFF2-40B4-BE49-F238E27FC236}">
                      <a16:creationId xmlns:a16="http://schemas.microsoft.com/office/drawing/2014/main" id="{04FB00B8-0F99-F320-FEEF-64D12A7E0E3A}"/>
                    </a:ext>
                  </a:extLst>
                </p:cNvPr>
                <p:cNvSpPr/>
                <p:nvPr/>
              </p:nvSpPr>
              <p:spPr>
                <a:xfrm>
                  <a:off x="758516" y="1231736"/>
                  <a:ext cx="524472" cy="4235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54F53E7-F3B3-994B-B4F5-F0A2E44F25C0}"/>
                  </a:ext>
                </a:extLst>
              </p:cNvPr>
              <p:cNvSpPr txBox="1"/>
              <p:nvPr/>
            </p:nvSpPr>
            <p:spPr>
              <a:xfrm>
                <a:off x="-323235" y="1686289"/>
                <a:ext cx="1631038" cy="327800"/>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+5 Years</a:t>
                </a:r>
              </a:p>
            </p:txBody>
          </p:sp>
          <p:sp>
            <p:nvSpPr>
              <p:cNvPr id="22" name="TextBox 21">
                <a:extLst>
                  <a:ext uri="{FF2B5EF4-FFF2-40B4-BE49-F238E27FC236}">
                    <a16:creationId xmlns:a16="http://schemas.microsoft.com/office/drawing/2014/main" id="{C3FFE88E-E571-F7CF-3A43-8356E33C9B1E}"/>
                  </a:ext>
                </a:extLst>
              </p:cNvPr>
              <p:cNvSpPr txBox="1"/>
              <p:nvPr/>
            </p:nvSpPr>
            <p:spPr>
              <a:xfrm>
                <a:off x="-327049" y="3196874"/>
                <a:ext cx="1631038" cy="327800"/>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2-5 Years</a:t>
                </a:r>
              </a:p>
            </p:txBody>
          </p:sp>
          <p:sp>
            <p:nvSpPr>
              <p:cNvPr id="23" name="TextBox 22">
                <a:extLst>
                  <a:ext uri="{FF2B5EF4-FFF2-40B4-BE49-F238E27FC236}">
                    <a16:creationId xmlns:a16="http://schemas.microsoft.com/office/drawing/2014/main" id="{ABB4C251-1E53-FEA4-E1D0-53FCDF00DFCD}"/>
                  </a:ext>
                </a:extLst>
              </p:cNvPr>
              <p:cNvSpPr txBox="1"/>
              <p:nvPr/>
            </p:nvSpPr>
            <p:spPr>
              <a:xfrm>
                <a:off x="-327051" y="4676157"/>
                <a:ext cx="1631038" cy="327800"/>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0-2 Years</a:t>
                </a:r>
              </a:p>
            </p:txBody>
          </p:sp>
        </p:grpSp>
        <p:sp>
          <p:nvSpPr>
            <p:cNvPr id="30" name="Rectangle: Rounded Corners 29">
              <a:extLst>
                <a:ext uri="{FF2B5EF4-FFF2-40B4-BE49-F238E27FC236}">
                  <a16:creationId xmlns:a16="http://schemas.microsoft.com/office/drawing/2014/main" id="{D2052108-C1AE-E42B-1FC7-C31CF55BA1F5}"/>
                </a:ext>
              </a:extLst>
            </p:cNvPr>
            <p:cNvSpPr/>
            <p:nvPr/>
          </p:nvSpPr>
          <p:spPr>
            <a:xfrm rot="10800000">
              <a:off x="687979" y="1155429"/>
              <a:ext cx="45719" cy="3644902"/>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9D82B107-5654-EF3E-F014-BCAFA32DCDF5}"/>
                </a:ext>
              </a:extLst>
            </p:cNvPr>
            <p:cNvSpPr/>
            <p:nvPr/>
          </p:nvSpPr>
          <p:spPr>
            <a:xfrm rot="10800000">
              <a:off x="11418320" y="1155429"/>
              <a:ext cx="45719" cy="3644902"/>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821065D-97DA-E991-FB2C-54D2B175A4FD}"/>
                </a:ext>
              </a:extLst>
            </p:cNvPr>
            <p:cNvSpPr txBox="1"/>
            <p:nvPr/>
          </p:nvSpPr>
          <p:spPr>
            <a:xfrm>
              <a:off x="3570165" y="1857327"/>
              <a:ext cx="981075" cy="369332"/>
            </a:xfrm>
            <a:prstGeom prst="rect">
              <a:avLst/>
            </a:prstGeom>
            <a:noFill/>
          </p:spPr>
          <p:txBody>
            <a:bodyPr wrap="square" rtlCol="0">
              <a:spAutoFit/>
            </a:bodyPr>
            <a:lstStyle/>
            <a:p>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11.38%</a:t>
              </a:r>
            </a:p>
          </p:txBody>
        </p:sp>
        <p:sp>
          <p:nvSpPr>
            <p:cNvPr id="34" name="TextBox 33">
              <a:extLst>
                <a:ext uri="{FF2B5EF4-FFF2-40B4-BE49-F238E27FC236}">
                  <a16:creationId xmlns:a16="http://schemas.microsoft.com/office/drawing/2014/main" id="{BC70B4BE-FDE6-CD4F-6A84-4FE1681D34FB}"/>
                </a:ext>
              </a:extLst>
            </p:cNvPr>
            <p:cNvSpPr txBox="1"/>
            <p:nvPr/>
          </p:nvSpPr>
          <p:spPr>
            <a:xfrm>
              <a:off x="10166206" y="1330016"/>
              <a:ext cx="981075" cy="369332"/>
            </a:xfrm>
            <a:prstGeom prst="rect">
              <a:avLst/>
            </a:prstGeom>
            <a:noFill/>
          </p:spPr>
          <p:txBody>
            <a:bodyPr wrap="square" rtlCol="0">
              <a:spAutoFit/>
            </a:bodyPr>
            <a:lstStyle/>
            <a:p>
              <a:pPr algn="ctr"/>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86.77%</a:t>
              </a:r>
            </a:p>
          </p:txBody>
        </p:sp>
        <p:sp>
          <p:nvSpPr>
            <p:cNvPr id="35" name="TextBox 34">
              <a:extLst>
                <a:ext uri="{FF2B5EF4-FFF2-40B4-BE49-F238E27FC236}">
                  <a16:creationId xmlns:a16="http://schemas.microsoft.com/office/drawing/2014/main" id="{F57D6E65-54D6-56AC-BDDA-6A0737942E94}"/>
                </a:ext>
              </a:extLst>
            </p:cNvPr>
            <p:cNvSpPr txBox="1"/>
            <p:nvPr/>
          </p:nvSpPr>
          <p:spPr>
            <a:xfrm>
              <a:off x="2350392" y="2589393"/>
              <a:ext cx="981075" cy="369332"/>
            </a:xfrm>
            <a:prstGeom prst="rect">
              <a:avLst/>
            </a:prstGeom>
            <a:noFill/>
          </p:spPr>
          <p:txBody>
            <a:bodyPr wrap="square" rtlCol="0">
              <a:spAutoFit/>
            </a:bodyPr>
            <a:lstStyle/>
            <a:p>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1.40%</a:t>
              </a:r>
            </a:p>
          </p:txBody>
        </p:sp>
        <p:sp>
          <p:nvSpPr>
            <p:cNvPr id="2" name="TextBox 1">
              <a:extLst>
                <a:ext uri="{FF2B5EF4-FFF2-40B4-BE49-F238E27FC236}">
                  <a16:creationId xmlns:a16="http://schemas.microsoft.com/office/drawing/2014/main" id="{A5A66BE9-7E43-83DA-4FD3-0EAF12C21135}"/>
                </a:ext>
              </a:extLst>
            </p:cNvPr>
            <p:cNvSpPr txBox="1"/>
            <p:nvPr/>
          </p:nvSpPr>
          <p:spPr>
            <a:xfrm>
              <a:off x="2137893" y="3861007"/>
              <a:ext cx="981075" cy="369332"/>
            </a:xfrm>
            <a:prstGeom prst="rect">
              <a:avLst/>
            </a:prstGeom>
            <a:noFill/>
          </p:spPr>
          <p:txBody>
            <a:bodyPr wrap="square" rtlCol="0">
              <a:spAutoFit/>
            </a:bodyPr>
            <a:lstStyle/>
            <a:p>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0.22%</a:t>
              </a:r>
            </a:p>
          </p:txBody>
        </p:sp>
        <p:sp>
          <p:nvSpPr>
            <p:cNvPr id="32" name="TextBox 31">
              <a:extLst>
                <a:ext uri="{FF2B5EF4-FFF2-40B4-BE49-F238E27FC236}">
                  <a16:creationId xmlns:a16="http://schemas.microsoft.com/office/drawing/2014/main" id="{D738AF2A-EB94-A286-BFC7-ED09A39376DC}"/>
                </a:ext>
              </a:extLst>
            </p:cNvPr>
            <p:cNvSpPr txBox="1"/>
            <p:nvPr/>
          </p:nvSpPr>
          <p:spPr>
            <a:xfrm>
              <a:off x="2062208" y="4379177"/>
              <a:ext cx="981075" cy="369332"/>
            </a:xfrm>
            <a:prstGeom prst="rect">
              <a:avLst/>
            </a:prstGeom>
            <a:noFill/>
          </p:spPr>
          <p:txBody>
            <a:bodyPr wrap="square" rtlCol="0">
              <a:spAutoFit/>
            </a:bodyPr>
            <a:lstStyle/>
            <a:p>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0.03%</a:t>
              </a:r>
            </a:p>
          </p:txBody>
        </p:sp>
        <p:sp>
          <p:nvSpPr>
            <p:cNvPr id="41" name="TextBox 40">
              <a:extLst>
                <a:ext uri="{FF2B5EF4-FFF2-40B4-BE49-F238E27FC236}">
                  <a16:creationId xmlns:a16="http://schemas.microsoft.com/office/drawing/2014/main" id="{BEDAB7BF-CB7C-BA2D-AF23-933C65A8B404}"/>
                </a:ext>
              </a:extLst>
            </p:cNvPr>
            <p:cNvSpPr txBox="1"/>
            <p:nvPr/>
          </p:nvSpPr>
          <p:spPr>
            <a:xfrm>
              <a:off x="2137892" y="3135952"/>
              <a:ext cx="981075" cy="369332"/>
            </a:xfrm>
            <a:prstGeom prst="rect">
              <a:avLst/>
            </a:prstGeom>
            <a:noFill/>
          </p:spPr>
          <p:txBody>
            <a:bodyPr wrap="square" rtlCol="0">
              <a:spAutoFit/>
            </a:bodyPr>
            <a:lstStyle/>
            <a:p>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0.21%</a:t>
              </a:r>
            </a:p>
          </p:txBody>
        </p:sp>
        <p:sp>
          <p:nvSpPr>
            <p:cNvPr id="44" name="TextBox 43">
              <a:extLst>
                <a:ext uri="{FF2B5EF4-FFF2-40B4-BE49-F238E27FC236}">
                  <a16:creationId xmlns:a16="http://schemas.microsoft.com/office/drawing/2014/main" id="{E710E305-071B-E2AA-C3DF-07791AEB3AA1}"/>
                </a:ext>
              </a:extLst>
            </p:cNvPr>
            <p:cNvSpPr txBox="1"/>
            <p:nvPr/>
          </p:nvSpPr>
          <p:spPr>
            <a:xfrm>
              <a:off x="4445089" y="4388399"/>
              <a:ext cx="981075" cy="369332"/>
            </a:xfrm>
            <a:prstGeom prst="rect">
              <a:avLst/>
            </a:prstGeom>
            <a:noFill/>
          </p:spPr>
          <p:txBody>
            <a:bodyPr wrap="square" rtlCol="0">
              <a:spAutoFit/>
            </a:bodyPr>
            <a:lstStyle/>
            <a:p>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24.46%</a:t>
              </a:r>
            </a:p>
          </p:txBody>
        </p:sp>
      </p:grpSp>
      <p:sp>
        <p:nvSpPr>
          <p:cNvPr id="37" name="TextBox 36">
            <a:extLst>
              <a:ext uri="{FF2B5EF4-FFF2-40B4-BE49-F238E27FC236}">
                <a16:creationId xmlns:a16="http://schemas.microsoft.com/office/drawing/2014/main" id="{52871C8C-F7BE-0EC2-3B24-1E4BCABAF1C3}"/>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EDA &amp; INSIGHT </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UNIVARIATE ANALYSIS</a:t>
            </a:r>
          </a:p>
        </p:txBody>
      </p:sp>
      <p:grpSp>
        <p:nvGrpSpPr>
          <p:cNvPr id="38" name="Group 37">
            <a:extLst>
              <a:ext uri="{FF2B5EF4-FFF2-40B4-BE49-F238E27FC236}">
                <a16:creationId xmlns:a16="http://schemas.microsoft.com/office/drawing/2014/main" id="{DDBD0B5C-1213-AF1D-9A7C-6ED18EE8ED33}"/>
              </a:ext>
            </a:extLst>
          </p:cNvPr>
          <p:cNvGrpSpPr/>
          <p:nvPr/>
        </p:nvGrpSpPr>
        <p:grpSpPr>
          <a:xfrm>
            <a:off x="-1" y="61404"/>
            <a:ext cx="395266" cy="386783"/>
            <a:chOff x="0" y="92022"/>
            <a:chExt cx="287323" cy="393607"/>
          </a:xfrm>
        </p:grpSpPr>
        <p:sp>
          <p:nvSpPr>
            <p:cNvPr id="39" name="Arrow: Pentagon 38">
              <a:extLst>
                <a:ext uri="{FF2B5EF4-FFF2-40B4-BE49-F238E27FC236}">
                  <a16:creationId xmlns:a16="http://schemas.microsoft.com/office/drawing/2014/main" id="{B448C2E7-78B7-8778-2C62-FA12C4A17CE3}"/>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0" name="Rectangle 39">
              <a:extLst>
                <a:ext uri="{FF2B5EF4-FFF2-40B4-BE49-F238E27FC236}">
                  <a16:creationId xmlns:a16="http://schemas.microsoft.com/office/drawing/2014/main" id="{3EF6D9F8-68B6-9807-66DF-CF3FF360DC3C}"/>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52" name="Google Shape;306;p21">
            <a:extLst>
              <a:ext uri="{FF2B5EF4-FFF2-40B4-BE49-F238E27FC236}">
                <a16:creationId xmlns:a16="http://schemas.microsoft.com/office/drawing/2014/main" id="{DEBEE90E-B46E-FA2B-4A9B-25CF458FE1BE}"/>
              </a:ext>
            </a:extLst>
          </p:cNvPr>
          <p:cNvSpPr txBox="1"/>
          <p:nvPr/>
        </p:nvSpPr>
        <p:spPr>
          <a:xfrm>
            <a:off x="6883344" y="5514830"/>
            <a:ext cx="4698261" cy="531600"/>
          </a:xfrm>
          <a:prstGeom prst="rect">
            <a:avLst/>
          </a:prstGeom>
          <a:noFill/>
          <a:ln>
            <a:noFill/>
          </a:ln>
        </p:spPr>
        <p:txBody>
          <a:bodyPr spcFirstLastPara="1" wrap="square" lIns="121900" tIns="121900" rIns="121900" bIns="121900" anchor="ctr" anchorCtr="0">
            <a:noAutofit/>
          </a:bodyPr>
          <a:lstStyle/>
          <a:p>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The number of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bad loans</a:t>
            </a: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regardless of credit history, is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consistently seven times lower </a:t>
            </a: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than the good loan rate.</a:t>
            </a:r>
            <a:endParaRPr sz="1200" dirty="0">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sp>
        <p:nvSpPr>
          <p:cNvPr id="53" name="Google Shape;306;p21">
            <a:extLst>
              <a:ext uri="{FF2B5EF4-FFF2-40B4-BE49-F238E27FC236}">
                <a16:creationId xmlns:a16="http://schemas.microsoft.com/office/drawing/2014/main" id="{9667AD9E-DEFC-D228-0B34-9F4387B7DA52}"/>
              </a:ext>
            </a:extLst>
          </p:cNvPr>
          <p:cNvSpPr txBox="1"/>
          <p:nvPr/>
        </p:nvSpPr>
        <p:spPr>
          <a:xfrm>
            <a:off x="8072928" y="1697335"/>
            <a:ext cx="3054665" cy="531600"/>
          </a:xfrm>
          <a:prstGeom prst="rect">
            <a:avLst/>
          </a:prstGeom>
          <a:noFill/>
          <a:ln>
            <a:noFill/>
          </a:ln>
        </p:spPr>
        <p:txBody>
          <a:bodyPr spcFirstLastPara="1" wrap="square" lIns="121900" tIns="121900" rIns="121900" bIns="121900" anchor="ctr" anchorCtr="0">
            <a:noAutofit/>
          </a:bodyPr>
          <a:lstStyle/>
          <a:p>
            <a:pPr algn="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Significant portion </a:t>
            </a:r>
            <a:r>
              <a:rPr lang="en-US" sz="10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of borrowers are those correlated with </a:t>
            </a:r>
            <a:r>
              <a:rPr lang="en-US" sz="10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high creditworthiness</a:t>
            </a:r>
            <a:r>
              <a:rPr lang="en-US" sz="10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and </a:t>
            </a:r>
            <a:r>
              <a:rPr lang="en-US" sz="10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long credit history</a:t>
            </a:r>
            <a:r>
              <a:rPr lang="en-US" sz="10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a:t>
            </a:r>
          </a:p>
        </p:txBody>
      </p:sp>
      <p:sp>
        <p:nvSpPr>
          <p:cNvPr id="59" name="Diamond 58">
            <a:extLst>
              <a:ext uri="{FF2B5EF4-FFF2-40B4-BE49-F238E27FC236}">
                <a16:creationId xmlns:a16="http://schemas.microsoft.com/office/drawing/2014/main" id="{4BFD6C96-18A4-011B-E85D-82B6595335C2}"/>
              </a:ext>
            </a:extLst>
          </p:cNvPr>
          <p:cNvSpPr/>
          <p:nvPr/>
        </p:nvSpPr>
        <p:spPr>
          <a:xfrm>
            <a:off x="6077125" y="5229874"/>
            <a:ext cx="45719" cy="816556"/>
          </a:xfrm>
          <a:prstGeom prst="diamond">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582DC0B0-9ED6-9B88-DD89-4C4968956117}"/>
              </a:ext>
            </a:extLst>
          </p:cNvPr>
          <p:cNvCxnSpPr/>
          <p:nvPr/>
        </p:nvCxnSpPr>
        <p:spPr>
          <a:xfrm>
            <a:off x="4841966" y="1027645"/>
            <a:ext cx="0" cy="3111752"/>
          </a:xfrm>
          <a:prstGeom prst="line">
            <a:avLst/>
          </a:prstGeom>
          <a:ln w="381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E0C105-0AA9-B09E-4A07-D2F6F9569E1F}"/>
              </a:ext>
            </a:extLst>
          </p:cNvPr>
          <p:cNvGrpSpPr/>
          <p:nvPr/>
        </p:nvGrpSpPr>
        <p:grpSpPr>
          <a:xfrm>
            <a:off x="-1" y="61404"/>
            <a:ext cx="395266" cy="386783"/>
            <a:chOff x="0" y="92022"/>
            <a:chExt cx="287323" cy="393607"/>
          </a:xfrm>
        </p:grpSpPr>
        <p:sp>
          <p:nvSpPr>
            <p:cNvPr id="10" name="Arrow: Pentagon 9">
              <a:extLst>
                <a:ext uri="{FF2B5EF4-FFF2-40B4-BE49-F238E27FC236}">
                  <a16:creationId xmlns:a16="http://schemas.microsoft.com/office/drawing/2014/main" id="{C7D987D8-7656-4065-7A10-75B7DA7200A5}"/>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Rectangle 10">
              <a:extLst>
                <a:ext uri="{FF2B5EF4-FFF2-40B4-BE49-F238E27FC236}">
                  <a16:creationId xmlns:a16="http://schemas.microsoft.com/office/drawing/2014/main" id="{3A22B280-D044-B9B4-6FFE-377DA80A5CC1}"/>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30" name="TextBox 29">
            <a:extLst>
              <a:ext uri="{FF2B5EF4-FFF2-40B4-BE49-F238E27FC236}">
                <a16:creationId xmlns:a16="http://schemas.microsoft.com/office/drawing/2014/main" id="{AF87DB9D-2093-C8DD-3CB4-8154D46FA397}"/>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EDA &amp; INSIGHT </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UNIVARIATE ANALYSIS</a:t>
            </a:r>
          </a:p>
        </p:txBody>
      </p:sp>
      <p:grpSp>
        <p:nvGrpSpPr>
          <p:cNvPr id="58" name="Group 57">
            <a:extLst>
              <a:ext uri="{FF2B5EF4-FFF2-40B4-BE49-F238E27FC236}">
                <a16:creationId xmlns:a16="http://schemas.microsoft.com/office/drawing/2014/main" id="{FB60D3C6-C328-6162-28CF-8372D2AA9A5E}"/>
              </a:ext>
            </a:extLst>
          </p:cNvPr>
          <p:cNvGrpSpPr/>
          <p:nvPr/>
        </p:nvGrpSpPr>
        <p:grpSpPr>
          <a:xfrm>
            <a:off x="1153627" y="981143"/>
            <a:ext cx="6809269" cy="3732438"/>
            <a:chOff x="1153628" y="1272347"/>
            <a:chExt cx="3885097" cy="3387851"/>
          </a:xfrm>
        </p:grpSpPr>
        <p:grpSp>
          <p:nvGrpSpPr>
            <p:cNvPr id="53" name="Group 52">
              <a:extLst>
                <a:ext uri="{FF2B5EF4-FFF2-40B4-BE49-F238E27FC236}">
                  <a16:creationId xmlns:a16="http://schemas.microsoft.com/office/drawing/2014/main" id="{4271479D-89B6-F204-981F-160A3FBE4896}"/>
                </a:ext>
              </a:extLst>
            </p:cNvPr>
            <p:cNvGrpSpPr/>
            <p:nvPr/>
          </p:nvGrpSpPr>
          <p:grpSpPr>
            <a:xfrm>
              <a:off x="1153628" y="1272347"/>
              <a:ext cx="3885097" cy="3274837"/>
              <a:chOff x="1269621" y="1081847"/>
              <a:chExt cx="9594650" cy="4737703"/>
            </a:xfrm>
          </p:grpSpPr>
          <p:grpSp>
            <p:nvGrpSpPr>
              <p:cNvPr id="48" name="Group 47">
                <a:extLst>
                  <a:ext uri="{FF2B5EF4-FFF2-40B4-BE49-F238E27FC236}">
                    <a16:creationId xmlns:a16="http://schemas.microsoft.com/office/drawing/2014/main" id="{B7B1AA8F-FEE4-9C12-977B-79432BCAECC3}"/>
                  </a:ext>
                </a:extLst>
              </p:cNvPr>
              <p:cNvGrpSpPr/>
              <p:nvPr/>
            </p:nvGrpSpPr>
            <p:grpSpPr>
              <a:xfrm>
                <a:off x="1490865" y="1500114"/>
                <a:ext cx="9373406" cy="4319436"/>
                <a:chOff x="1490865" y="1500114"/>
                <a:chExt cx="9373406" cy="4319436"/>
              </a:xfrm>
            </p:grpSpPr>
            <p:grpSp>
              <p:nvGrpSpPr>
                <p:cNvPr id="45" name="Group 44">
                  <a:extLst>
                    <a:ext uri="{FF2B5EF4-FFF2-40B4-BE49-F238E27FC236}">
                      <a16:creationId xmlns:a16="http://schemas.microsoft.com/office/drawing/2014/main" id="{B2C1F397-FCE9-3148-C8DD-E01D31C46E26}"/>
                    </a:ext>
                  </a:extLst>
                </p:cNvPr>
                <p:cNvGrpSpPr/>
                <p:nvPr/>
              </p:nvGrpSpPr>
              <p:grpSpPr>
                <a:xfrm>
                  <a:off x="1490865" y="1500114"/>
                  <a:ext cx="7034611" cy="3857771"/>
                  <a:chOff x="1490865" y="1500114"/>
                  <a:chExt cx="7034611" cy="3857771"/>
                </a:xfrm>
              </p:grpSpPr>
              <p:grpSp>
                <p:nvGrpSpPr>
                  <p:cNvPr id="31" name="Group 30">
                    <a:extLst>
                      <a:ext uri="{FF2B5EF4-FFF2-40B4-BE49-F238E27FC236}">
                        <a16:creationId xmlns:a16="http://schemas.microsoft.com/office/drawing/2014/main" id="{BDBBE580-86A9-3421-B2D1-8C013E142E01}"/>
                      </a:ext>
                    </a:extLst>
                  </p:cNvPr>
                  <p:cNvGrpSpPr/>
                  <p:nvPr/>
                </p:nvGrpSpPr>
                <p:grpSpPr>
                  <a:xfrm>
                    <a:off x="1490865" y="1500114"/>
                    <a:ext cx="7034611" cy="3857771"/>
                    <a:chOff x="1490865" y="1500114"/>
                    <a:chExt cx="7034611" cy="3857771"/>
                  </a:xfrm>
                </p:grpSpPr>
                <p:sp>
                  <p:nvSpPr>
                    <p:cNvPr id="21" name="Rectangle: Rounded Corners 20">
                      <a:extLst>
                        <a:ext uri="{FF2B5EF4-FFF2-40B4-BE49-F238E27FC236}">
                          <a16:creationId xmlns:a16="http://schemas.microsoft.com/office/drawing/2014/main" id="{7C069EA6-D1C3-C969-8FA8-DB546CE3A673}"/>
                        </a:ext>
                      </a:extLst>
                    </p:cNvPr>
                    <p:cNvSpPr/>
                    <p:nvPr/>
                  </p:nvSpPr>
                  <p:spPr>
                    <a:xfrm>
                      <a:off x="1490865" y="1500114"/>
                      <a:ext cx="1319010" cy="50482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62A58B36-D688-12CD-9E22-4DE2704F9CE3}"/>
                        </a:ext>
                      </a:extLst>
                    </p:cNvPr>
                    <p:cNvSpPr/>
                    <p:nvPr/>
                  </p:nvSpPr>
                  <p:spPr>
                    <a:xfrm>
                      <a:off x="1490865" y="1752526"/>
                      <a:ext cx="1319010" cy="3605359"/>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A4EF1889-3D96-CAA7-5742-AC6AA5CDDDB3}"/>
                        </a:ext>
                      </a:extLst>
                    </p:cNvPr>
                    <p:cNvSpPr/>
                    <p:nvPr/>
                  </p:nvSpPr>
                  <p:spPr>
                    <a:xfrm>
                      <a:off x="4350323" y="2645211"/>
                      <a:ext cx="1319010" cy="2712674"/>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0096717-8C15-203D-2E23-C850ADFF0CC3}"/>
                        </a:ext>
                      </a:extLst>
                    </p:cNvPr>
                    <p:cNvSpPr/>
                    <p:nvPr/>
                  </p:nvSpPr>
                  <p:spPr>
                    <a:xfrm>
                      <a:off x="7206466" y="3971019"/>
                      <a:ext cx="1319010" cy="1386866"/>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a:extLst>
                      <a:ext uri="{FF2B5EF4-FFF2-40B4-BE49-F238E27FC236}">
                        <a16:creationId xmlns:a16="http://schemas.microsoft.com/office/drawing/2014/main" id="{A03D3CAC-FD5D-F421-73B1-31FE32704510}"/>
                      </a:ext>
                    </a:extLst>
                  </p:cNvPr>
                  <p:cNvGrpSpPr/>
                  <p:nvPr/>
                </p:nvGrpSpPr>
                <p:grpSpPr>
                  <a:xfrm>
                    <a:off x="2843415" y="4679046"/>
                    <a:ext cx="4177408" cy="678839"/>
                    <a:chOff x="1490865" y="4679046"/>
                    <a:chExt cx="4177408" cy="678839"/>
                  </a:xfrm>
                  <a:solidFill>
                    <a:schemeClr val="accent6">
                      <a:lumMod val="60000"/>
                      <a:lumOff val="40000"/>
                    </a:schemeClr>
                  </a:solidFill>
                </p:grpSpPr>
                <p:sp>
                  <p:nvSpPr>
                    <p:cNvPr id="34" name="Rectangle: Rounded Corners 33">
                      <a:extLst>
                        <a:ext uri="{FF2B5EF4-FFF2-40B4-BE49-F238E27FC236}">
                          <a16:creationId xmlns:a16="http://schemas.microsoft.com/office/drawing/2014/main" id="{349ACBAA-2B03-47C4-E450-722689155440}"/>
                        </a:ext>
                      </a:extLst>
                    </p:cNvPr>
                    <p:cNvSpPr/>
                    <p:nvPr/>
                  </p:nvSpPr>
                  <p:spPr>
                    <a:xfrm>
                      <a:off x="1490865" y="4679046"/>
                      <a:ext cx="1319010" cy="504826"/>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7E5C743B-D51B-35AC-F4D9-4EABEA771A9B}"/>
                        </a:ext>
                      </a:extLst>
                    </p:cNvPr>
                    <p:cNvSpPr/>
                    <p:nvPr/>
                  </p:nvSpPr>
                  <p:spPr>
                    <a:xfrm>
                      <a:off x="1490865" y="5067300"/>
                      <a:ext cx="1319010" cy="290585"/>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1319159-F62E-627E-F01F-5B33217CF5ED}"/>
                        </a:ext>
                      </a:extLst>
                    </p:cNvPr>
                    <p:cNvSpPr/>
                    <p:nvPr/>
                  </p:nvSpPr>
                  <p:spPr>
                    <a:xfrm>
                      <a:off x="4349263" y="4853059"/>
                      <a:ext cx="1319010" cy="504826"/>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id="{C269435E-4D59-3619-EC94-55DB04B2D4B4}"/>
                    </a:ext>
                  </a:extLst>
                </p:cNvPr>
                <p:cNvGrpSpPr/>
                <p:nvPr/>
              </p:nvGrpSpPr>
              <p:grpSpPr>
                <a:xfrm>
                  <a:off x="4348861" y="2376306"/>
                  <a:ext cx="2671964" cy="2678626"/>
                  <a:chOff x="4348861" y="2376306"/>
                  <a:chExt cx="2671964" cy="2678626"/>
                </a:xfrm>
              </p:grpSpPr>
              <p:sp>
                <p:nvSpPr>
                  <p:cNvPr id="37" name="Rectangle: Rounded Corners 36">
                    <a:extLst>
                      <a:ext uri="{FF2B5EF4-FFF2-40B4-BE49-F238E27FC236}">
                        <a16:creationId xmlns:a16="http://schemas.microsoft.com/office/drawing/2014/main" id="{075E68A2-A251-6A9C-8EA2-3BD08C16D32C}"/>
                      </a:ext>
                    </a:extLst>
                  </p:cNvPr>
                  <p:cNvSpPr/>
                  <p:nvPr/>
                </p:nvSpPr>
                <p:spPr>
                  <a:xfrm>
                    <a:off x="4348861" y="2376306"/>
                    <a:ext cx="1319010" cy="50482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2550F313-4A4C-FDFF-3081-E7861340D41B}"/>
                      </a:ext>
                    </a:extLst>
                  </p:cNvPr>
                  <p:cNvSpPr/>
                  <p:nvPr/>
                </p:nvSpPr>
                <p:spPr>
                  <a:xfrm>
                    <a:off x="5701815" y="4550106"/>
                    <a:ext cx="1319010" cy="504826"/>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C002736E-129C-DB79-21B6-A9E9ADFEEBC9}"/>
                    </a:ext>
                  </a:extLst>
                </p:cNvPr>
                <p:cNvGrpSpPr/>
                <p:nvPr/>
              </p:nvGrpSpPr>
              <p:grpSpPr>
                <a:xfrm>
                  <a:off x="7206857" y="3702075"/>
                  <a:ext cx="2671560" cy="1854579"/>
                  <a:chOff x="7206857" y="3702075"/>
                  <a:chExt cx="2671560" cy="1854579"/>
                </a:xfrm>
              </p:grpSpPr>
              <p:sp>
                <p:nvSpPr>
                  <p:cNvPr id="42" name="Rectangle: Rounded Corners 41">
                    <a:extLst>
                      <a:ext uri="{FF2B5EF4-FFF2-40B4-BE49-F238E27FC236}">
                        <a16:creationId xmlns:a16="http://schemas.microsoft.com/office/drawing/2014/main" id="{AA876822-7D14-6596-FEBF-F7CC320BFD8D}"/>
                      </a:ext>
                    </a:extLst>
                  </p:cNvPr>
                  <p:cNvSpPr/>
                  <p:nvPr/>
                </p:nvSpPr>
                <p:spPr>
                  <a:xfrm>
                    <a:off x="7206857" y="3702075"/>
                    <a:ext cx="1319010" cy="504828"/>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Rounded Corners 42">
                    <a:extLst>
                      <a:ext uri="{FF2B5EF4-FFF2-40B4-BE49-F238E27FC236}">
                        <a16:creationId xmlns:a16="http://schemas.microsoft.com/office/drawing/2014/main" id="{98B1EF5B-FFCD-B844-4C0B-2D90B01ED667}"/>
                      </a:ext>
                    </a:extLst>
                  </p:cNvPr>
                  <p:cNvSpPr/>
                  <p:nvPr/>
                </p:nvSpPr>
                <p:spPr>
                  <a:xfrm>
                    <a:off x="8559407" y="5051828"/>
                    <a:ext cx="1319010" cy="504826"/>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Rectangle 43">
                  <a:extLst>
                    <a:ext uri="{FF2B5EF4-FFF2-40B4-BE49-F238E27FC236}">
                      <a16:creationId xmlns:a16="http://schemas.microsoft.com/office/drawing/2014/main" id="{CFBE90FE-7695-CB32-3F7A-F3E9975EE363}"/>
                    </a:ext>
                  </a:extLst>
                </p:cNvPr>
                <p:cNvSpPr/>
                <p:nvPr/>
              </p:nvSpPr>
              <p:spPr>
                <a:xfrm>
                  <a:off x="1490865" y="5357885"/>
                  <a:ext cx="9373406" cy="4616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CD706FA3-FD1D-161D-F59D-60D1DA12D7F4}"/>
                  </a:ext>
                </a:extLst>
              </p:cNvPr>
              <p:cNvSpPr txBox="1"/>
              <p:nvPr/>
            </p:nvSpPr>
            <p:spPr>
              <a:xfrm>
                <a:off x="1269621" y="1081847"/>
                <a:ext cx="1761499" cy="323322"/>
              </a:xfrm>
              <a:prstGeom prst="rect">
                <a:avLst/>
              </a:prstGeom>
              <a:noFill/>
            </p:spPr>
            <p:txBody>
              <a:bodyPr wrap="square" rtlCol="0">
                <a:spAutoFit/>
              </a:bodyPr>
              <a:lstStyle/>
              <a:p>
                <a:pPr algn="ctr"/>
                <a:r>
                  <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44.01%</a:t>
                </a:r>
              </a:p>
            </p:txBody>
          </p:sp>
          <p:sp>
            <p:nvSpPr>
              <p:cNvPr id="50" name="TextBox 49">
                <a:extLst>
                  <a:ext uri="{FF2B5EF4-FFF2-40B4-BE49-F238E27FC236}">
                    <a16:creationId xmlns:a16="http://schemas.microsoft.com/office/drawing/2014/main" id="{B4677658-0713-F5E6-0597-1E26311AD4FC}"/>
                  </a:ext>
                </a:extLst>
              </p:cNvPr>
              <p:cNvSpPr txBox="1"/>
              <p:nvPr/>
            </p:nvSpPr>
            <p:spPr>
              <a:xfrm>
                <a:off x="2622171" y="4325180"/>
                <a:ext cx="1761499" cy="323322"/>
              </a:xfrm>
              <a:prstGeom prst="rect">
                <a:avLst/>
              </a:prstGeom>
              <a:noFill/>
            </p:spPr>
            <p:txBody>
              <a:bodyPr wrap="square" rtlCol="0">
                <a:spAutoFit/>
              </a:bodyPr>
              <a:lstStyle/>
              <a:p>
                <a:pPr algn="ctr"/>
                <a:r>
                  <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4.67%</a:t>
                </a:r>
              </a:p>
            </p:txBody>
          </p:sp>
          <p:sp>
            <p:nvSpPr>
              <p:cNvPr id="51" name="TextBox 50">
                <a:extLst>
                  <a:ext uri="{FF2B5EF4-FFF2-40B4-BE49-F238E27FC236}">
                    <a16:creationId xmlns:a16="http://schemas.microsoft.com/office/drawing/2014/main" id="{87974AF3-B84B-56A0-E313-5AD16CD4C1B6}"/>
                  </a:ext>
                </a:extLst>
              </p:cNvPr>
              <p:cNvSpPr txBox="1"/>
              <p:nvPr/>
            </p:nvSpPr>
            <p:spPr>
              <a:xfrm>
                <a:off x="5480569" y="4180278"/>
                <a:ext cx="1761499" cy="323322"/>
              </a:xfrm>
              <a:prstGeom prst="rect">
                <a:avLst/>
              </a:prstGeom>
              <a:noFill/>
            </p:spPr>
            <p:txBody>
              <a:bodyPr wrap="square" rtlCol="0">
                <a:spAutoFit/>
              </a:bodyPr>
              <a:lstStyle/>
              <a:p>
                <a:pPr algn="ctr"/>
                <a:r>
                  <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5.24%</a:t>
                </a:r>
              </a:p>
            </p:txBody>
          </p:sp>
          <p:sp>
            <p:nvSpPr>
              <p:cNvPr id="52" name="TextBox 51">
                <a:extLst>
                  <a:ext uri="{FF2B5EF4-FFF2-40B4-BE49-F238E27FC236}">
                    <a16:creationId xmlns:a16="http://schemas.microsoft.com/office/drawing/2014/main" id="{F684EF50-5034-36CB-0CB8-49D25F7BBC7D}"/>
                  </a:ext>
                </a:extLst>
              </p:cNvPr>
              <p:cNvSpPr txBox="1"/>
              <p:nvPr/>
            </p:nvSpPr>
            <p:spPr>
              <a:xfrm>
                <a:off x="8338160" y="4691792"/>
                <a:ext cx="1761499" cy="323322"/>
              </a:xfrm>
              <a:prstGeom prst="rect">
                <a:avLst/>
              </a:prstGeom>
              <a:noFill/>
            </p:spPr>
            <p:txBody>
              <a:bodyPr wrap="square" rtlCol="0">
                <a:spAutoFit/>
              </a:bodyPr>
              <a:lstStyle/>
              <a:p>
                <a:pPr algn="ctr"/>
                <a:r>
                  <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1.71%</a:t>
                </a:r>
              </a:p>
            </p:txBody>
          </p:sp>
          <p:sp>
            <p:nvSpPr>
              <p:cNvPr id="6" name="TextBox 5">
                <a:extLst>
                  <a:ext uri="{FF2B5EF4-FFF2-40B4-BE49-F238E27FC236}">
                    <a16:creationId xmlns:a16="http://schemas.microsoft.com/office/drawing/2014/main" id="{A6A83970-C8CB-8595-F53A-AA9749C3A2A7}"/>
                  </a:ext>
                </a:extLst>
              </p:cNvPr>
              <p:cNvSpPr txBox="1"/>
              <p:nvPr/>
            </p:nvSpPr>
            <p:spPr>
              <a:xfrm>
                <a:off x="4127618" y="2020097"/>
                <a:ext cx="1761499" cy="323322"/>
              </a:xfrm>
              <a:prstGeom prst="rect">
                <a:avLst/>
              </a:prstGeom>
              <a:noFill/>
            </p:spPr>
            <p:txBody>
              <a:bodyPr wrap="square" rtlCol="0">
                <a:spAutoFit/>
              </a:bodyPr>
              <a:lstStyle/>
              <a:p>
                <a:pPr algn="ctr"/>
                <a:r>
                  <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32.04%</a:t>
                </a:r>
              </a:p>
            </p:txBody>
          </p:sp>
          <p:sp>
            <p:nvSpPr>
              <p:cNvPr id="7" name="TextBox 6">
                <a:extLst>
                  <a:ext uri="{FF2B5EF4-FFF2-40B4-BE49-F238E27FC236}">
                    <a16:creationId xmlns:a16="http://schemas.microsoft.com/office/drawing/2014/main" id="{583E84AD-37E8-070F-1779-80EDA2FB6387}"/>
                  </a:ext>
                </a:extLst>
              </p:cNvPr>
              <p:cNvSpPr txBox="1"/>
              <p:nvPr/>
            </p:nvSpPr>
            <p:spPr>
              <a:xfrm>
                <a:off x="6985221" y="3321271"/>
                <a:ext cx="1761499" cy="323322"/>
              </a:xfrm>
              <a:prstGeom prst="rect">
                <a:avLst/>
              </a:prstGeom>
              <a:noFill/>
            </p:spPr>
            <p:txBody>
              <a:bodyPr wrap="square" rtlCol="0">
                <a:spAutoFit/>
              </a:bodyPr>
              <a:lstStyle/>
              <a:p>
                <a:pPr algn="ctr"/>
                <a:r>
                  <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12.33%</a:t>
                </a:r>
              </a:p>
            </p:txBody>
          </p:sp>
        </p:grpSp>
        <p:sp>
          <p:nvSpPr>
            <p:cNvPr id="54" name="Rectangle: Rounded Corners 53">
              <a:extLst>
                <a:ext uri="{FF2B5EF4-FFF2-40B4-BE49-F238E27FC236}">
                  <a16:creationId xmlns:a16="http://schemas.microsoft.com/office/drawing/2014/main" id="{D4DA449A-EB18-5898-CE6A-833F9087F4CB}"/>
                </a:ext>
              </a:extLst>
            </p:cNvPr>
            <p:cNvSpPr/>
            <p:nvPr/>
          </p:nvSpPr>
          <p:spPr>
            <a:xfrm rot="5400000" flipH="1">
              <a:off x="2918512" y="2939181"/>
              <a:ext cx="45719" cy="3396315"/>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1EF2A7D9-C180-7C31-D071-63D2D5AB02A2}"/>
                </a:ext>
              </a:extLst>
            </p:cNvPr>
            <p:cNvSpPr txBox="1"/>
            <p:nvPr/>
          </p:nvSpPr>
          <p:spPr>
            <a:xfrm>
              <a:off x="1286612" y="4257757"/>
              <a:ext cx="981075" cy="279362"/>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Upper Income</a:t>
              </a:r>
            </a:p>
          </p:txBody>
        </p:sp>
        <p:sp>
          <p:nvSpPr>
            <p:cNvPr id="56" name="TextBox 55">
              <a:extLst>
                <a:ext uri="{FF2B5EF4-FFF2-40B4-BE49-F238E27FC236}">
                  <a16:creationId xmlns:a16="http://schemas.microsoft.com/office/drawing/2014/main" id="{5623B487-56ED-AA78-CF0B-0DE320D9EFF6}"/>
                </a:ext>
              </a:extLst>
            </p:cNvPr>
            <p:cNvSpPr txBox="1"/>
            <p:nvPr/>
          </p:nvSpPr>
          <p:spPr>
            <a:xfrm>
              <a:off x="2481709" y="4257757"/>
              <a:ext cx="981075" cy="279362"/>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Lower Income</a:t>
              </a:r>
            </a:p>
          </p:txBody>
        </p:sp>
        <p:sp>
          <p:nvSpPr>
            <p:cNvPr id="57" name="TextBox 56">
              <a:extLst>
                <a:ext uri="{FF2B5EF4-FFF2-40B4-BE49-F238E27FC236}">
                  <a16:creationId xmlns:a16="http://schemas.microsoft.com/office/drawing/2014/main" id="{7F71A879-EAAA-DD58-6267-D8B665649310}"/>
                </a:ext>
              </a:extLst>
            </p:cNvPr>
            <p:cNvSpPr txBox="1"/>
            <p:nvPr/>
          </p:nvSpPr>
          <p:spPr>
            <a:xfrm>
              <a:off x="3551727" y="4257757"/>
              <a:ext cx="1087804" cy="279362"/>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Middle Income</a:t>
              </a:r>
            </a:p>
          </p:txBody>
        </p:sp>
      </p:grpSp>
      <p:sp>
        <p:nvSpPr>
          <p:cNvPr id="59" name="Google Shape;306;p21">
            <a:extLst>
              <a:ext uri="{FF2B5EF4-FFF2-40B4-BE49-F238E27FC236}">
                <a16:creationId xmlns:a16="http://schemas.microsoft.com/office/drawing/2014/main" id="{5EEA740A-DEB0-9DF9-1A57-01E35C4DDC25}"/>
              </a:ext>
            </a:extLst>
          </p:cNvPr>
          <p:cNvSpPr txBox="1"/>
          <p:nvPr/>
        </p:nvSpPr>
        <p:spPr>
          <a:xfrm>
            <a:off x="1343306" y="4763499"/>
            <a:ext cx="5919934" cy="1698840"/>
          </a:xfrm>
          <a:prstGeom prst="rect">
            <a:avLst/>
          </a:prstGeom>
          <a:noFill/>
          <a:ln>
            <a:noFill/>
          </a:ln>
        </p:spPr>
        <p:txBody>
          <a:bodyPr spcFirstLastPara="1" wrap="square" lIns="121900" tIns="121900" rIns="121900" bIns="121900" anchor="ctr" anchorCtr="0">
            <a:noAutofit/>
          </a:bodyPr>
          <a:lstStyle/>
          <a:p>
            <a:pPr algn="ct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Most of the borrowers with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good loans</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are from the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upper-income bracket</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The comparably </a:t>
            </a: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very low percentage of bad loans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in this income bracket indicates that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upper-income</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borrowers are more likely to have good loan performance and represent a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less risky borrower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segment.</a:t>
            </a:r>
          </a:p>
        </p:txBody>
      </p:sp>
      <p:cxnSp>
        <p:nvCxnSpPr>
          <p:cNvPr id="60" name="Straight Connector 59">
            <a:extLst>
              <a:ext uri="{FF2B5EF4-FFF2-40B4-BE49-F238E27FC236}">
                <a16:creationId xmlns:a16="http://schemas.microsoft.com/office/drawing/2014/main" id="{2FC68002-8A8D-F45C-E12E-DF76C161F7C7}"/>
              </a:ext>
            </a:extLst>
          </p:cNvPr>
          <p:cNvCxnSpPr>
            <a:cxnSpLocks/>
          </p:cNvCxnSpPr>
          <p:nvPr/>
        </p:nvCxnSpPr>
        <p:spPr>
          <a:xfrm flipH="1" flipV="1">
            <a:off x="4303273" y="4728121"/>
            <a:ext cx="1" cy="419560"/>
          </a:xfrm>
          <a:prstGeom prst="line">
            <a:avLst/>
          </a:prstGeom>
          <a:ln w="317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61" name="Google Shape;306;p21">
            <a:extLst>
              <a:ext uri="{FF2B5EF4-FFF2-40B4-BE49-F238E27FC236}">
                <a16:creationId xmlns:a16="http://schemas.microsoft.com/office/drawing/2014/main" id="{C9438CE1-5C92-018D-3999-7B15BEA5AD40}"/>
              </a:ext>
            </a:extLst>
          </p:cNvPr>
          <p:cNvSpPr txBox="1"/>
          <p:nvPr/>
        </p:nvSpPr>
        <p:spPr>
          <a:xfrm>
            <a:off x="4715215" y="1875164"/>
            <a:ext cx="2862594" cy="531600"/>
          </a:xfrm>
          <a:prstGeom prst="rect">
            <a:avLst/>
          </a:prstGeom>
          <a:noFill/>
          <a:ln>
            <a:noFill/>
          </a:ln>
        </p:spPr>
        <p:txBody>
          <a:bodyPr spcFirstLastPara="1" wrap="square" lIns="121900" tIns="121900" rIns="121900" bIns="121900" anchor="ctr" anchorCtr="0">
            <a:noAutofit/>
          </a:bodyPr>
          <a:lstStyle/>
          <a:p>
            <a:pPr algn="r"/>
            <a:r>
              <a:rPr lang="en-US" sz="10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Middle income </a:t>
            </a:r>
            <a:r>
              <a:rPr lang="en-US" sz="10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is </a:t>
            </a:r>
            <a:r>
              <a:rPr lang="en-US" sz="12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significantly underrepresented</a:t>
            </a:r>
            <a:r>
              <a:rPr lang="en-US" sz="10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this could indicate a </a:t>
            </a: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potential untapped market </a:t>
            </a:r>
            <a:r>
              <a:rPr lang="en-US" sz="10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or </a:t>
            </a: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a gap </a:t>
            </a:r>
            <a:r>
              <a:rPr lang="en-US" sz="10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in the company's product offerings for this income segment.</a:t>
            </a:r>
            <a:endParaRPr sz="10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66" name="Freeform 2">
            <a:extLst>
              <a:ext uri="{FF2B5EF4-FFF2-40B4-BE49-F238E27FC236}">
                <a16:creationId xmlns:a16="http://schemas.microsoft.com/office/drawing/2014/main" id="{3884BE23-B1FE-21AC-B703-900F486193AD}"/>
              </a:ext>
            </a:extLst>
          </p:cNvPr>
          <p:cNvSpPr/>
          <p:nvPr/>
        </p:nvSpPr>
        <p:spPr>
          <a:xfrm rot="5400000" flipV="1">
            <a:off x="8358188" y="3024188"/>
            <a:ext cx="4065011" cy="3602616"/>
          </a:xfrm>
          <a:custGeom>
            <a:avLst/>
            <a:gdLst/>
            <a:ahLst/>
            <a:cxnLst/>
            <a:rect l="l" t="t" r="r" b="b"/>
            <a:pathLst>
              <a:path w="7411105" h="6568092">
                <a:moveTo>
                  <a:pt x="0" y="6568092"/>
                </a:moveTo>
                <a:lnTo>
                  <a:pt x="7411106" y="6568092"/>
                </a:lnTo>
                <a:lnTo>
                  <a:pt x="7411106" y="0"/>
                </a:lnTo>
                <a:lnTo>
                  <a:pt x="0" y="0"/>
                </a:lnTo>
                <a:lnTo>
                  <a:pt x="0" y="6568092"/>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sp>
        <p:nvSpPr>
          <p:cNvPr id="67" name="Freeform 7">
            <a:extLst>
              <a:ext uri="{FF2B5EF4-FFF2-40B4-BE49-F238E27FC236}">
                <a16:creationId xmlns:a16="http://schemas.microsoft.com/office/drawing/2014/main" id="{EEADE910-AFD0-25B5-349B-1796818468F3}"/>
              </a:ext>
            </a:extLst>
          </p:cNvPr>
          <p:cNvSpPr/>
          <p:nvPr/>
        </p:nvSpPr>
        <p:spPr>
          <a:xfrm rot="-10800000" flipV="1">
            <a:off x="8667333" y="-4079440"/>
            <a:ext cx="7856008" cy="6000026"/>
          </a:xfrm>
          <a:custGeom>
            <a:avLst/>
            <a:gdLst/>
            <a:ahLst/>
            <a:cxnLst/>
            <a:rect l="l" t="t" r="r" b="b"/>
            <a:pathLst>
              <a:path w="7856008" h="6000026">
                <a:moveTo>
                  <a:pt x="0" y="6000026"/>
                </a:moveTo>
                <a:lnTo>
                  <a:pt x="7856009" y="6000026"/>
                </a:lnTo>
                <a:lnTo>
                  <a:pt x="7856009" y="0"/>
                </a:lnTo>
                <a:lnTo>
                  <a:pt x="0" y="0"/>
                </a:lnTo>
                <a:lnTo>
                  <a:pt x="0" y="6000026"/>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dirty="0"/>
          </a:p>
        </p:txBody>
      </p:sp>
      <p:sp>
        <p:nvSpPr>
          <p:cNvPr id="68" name="Freeform 5">
            <a:extLst>
              <a:ext uri="{FF2B5EF4-FFF2-40B4-BE49-F238E27FC236}">
                <a16:creationId xmlns:a16="http://schemas.microsoft.com/office/drawing/2014/main" id="{FBA5BBD4-38D5-DA82-112A-C9C7926D42DA}"/>
              </a:ext>
            </a:extLst>
          </p:cNvPr>
          <p:cNvSpPr/>
          <p:nvPr/>
        </p:nvSpPr>
        <p:spPr>
          <a:xfrm rot="-5400000">
            <a:off x="9846116" y="2956699"/>
            <a:ext cx="1023767" cy="2551444"/>
          </a:xfrm>
          <a:custGeom>
            <a:avLst/>
            <a:gdLst/>
            <a:ahLst/>
            <a:cxnLst/>
            <a:rect l="l" t="t" r="r" b="b"/>
            <a:pathLst>
              <a:path w="1931488" h="4813677">
                <a:moveTo>
                  <a:pt x="0" y="0"/>
                </a:moveTo>
                <a:lnTo>
                  <a:pt x="1931487" y="0"/>
                </a:lnTo>
                <a:lnTo>
                  <a:pt x="1931487" y="4813677"/>
                </a:lnTo>
                <a:lnTo>
                  <a:pt x="0" y="481367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extLst>
      <p:ext uri="{BB962C8B-B14F-4D97-AF65-F5344CB8AC3E}">
        <p14:creationId xmlns:p14="http://schemas.microsoft.com/office/powerpoint/2010/main" val="84662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E0C105-0AA9-B09E-4A07-D2F6F9569E1F}"/>
              </a:ext>
            </a:extLst>
          </p:cNvPr>
          <p:cNvGrpSpPr/>
          <p:nvPr/>
        </p:nvGrpSpPr>
        <p:grpSpPr>
          <a:xfrm>
            <a:off x="-1" y="61404"/>
            <a:ext cx="395266" cy="386783"/>
            <a:chOff x="0" y="92022"/>
            <a:chExt cx="287323" cy="393607"/>
          </a:xfrm>
        </p:grpSpPr>
        <p:sp>
          <p:nvSpPr>
            <p:cNvPr id="10" name="Arrow: Pentagon 9">
              <a:extLst>
                <a:ext uri="{FF2B5EF4-FFF2-40B4-BE49-F238E27FC236}">
                  <a16:creationId xmlns:a16="http://schemas.microsoft.com/office/drawing/2014/main" id="{C7D987D8-7656-4065-7A10-75B7DA7200A5}"/>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Rectangle 10">
              <a:extLst>
                <a:ext uri="{FF2B5EF4-FFF2-40B4-BE49-F238E27FC236}">
                  <a16:creationId xmlns:a16="http://schemas.microsoft.com/office/drawing/2014/main" id="{3A22B280-D044-B9B4-6FFE-377DA80A5CC1}"/>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29" name="Google Shape;306;p21">
            <a:extLst>
              <a:ext uri="{FF2B5EF4-FFF2-40B4-BE49-F238E27FC236}">
                <a16:creationId xmlns:a16="http://schemas.microsoft.com/office/drawing/2014/main" id="{26DBDB65-D4D9-7C3C-0C24-A40321E09541}"/>
              </a:ext>
            </a:extLst>
          </p:cNvPr>
          <p:cNvSpPr txBox="1"/>
          <p:nvPr/>
        </p:nvSpPr>
        <p:spPr>
          <a:xfrm>
            <a:off x="2238375" y="5568057"/>
            <a:ext cx="7715250" cy="461665"/>
          </a:xfrm>
          <a:prstGeom prst="rect">
            <a:avLst/>
          </a:prstGeom>
          <a:noFill/>
          <a:ln>
            <a:noFill/>
          </a:ln>
        </p:spPr>
        <p:txBody>
          <a:bodyPr spcFirstLastPara="1" wrap="square" lIns="121900" tIns="121900" rIns="121900" bIns="121900" anchor="ctr" anchorCtr="0">
            <a:noAutofit/>
          </a:bodyPr>
          <a:lstStyle/>
          <a:p>
            <a:pPr algn="ct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There is an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increase in the bad loan rate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by 2-3%</a:t>
            </a:r>
            <a:r>
              <a:rPr lang="en-US" sz="1200" b="1" dirty="0">
                <a:latin typeface="Open Sans" panose="020B0606030504020204" pitchFamily="34" charset="0"/>
                <a:ea typeface="Open Sans" panose="020B0606030504020204" pitchFamily="34" charset="0"/>
                <a:cs typeface="Open Sans" panose="020B0606030504020204" pitchFamily="34" charset="0"/>
                <a:sym typeface="Roboto"/>
              </a:rPr>
              <a:t> </a:t>
            </a:r>
            <a:r>
              <a:rPr lang="en-US" sz="12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as borrowers' annual income decreases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from the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upper-income bracket to the lower-income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bracket. This indicates that the lower a borrower's annual income, the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riskier</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they become and the more likely they are to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result in bad loans</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a:t>
            </a:r>
          </a:p>
          <a:p>
            <a:pPr algn="ctr"/>
            <a:endPar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a:p>
            <a:pPr algn="ct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The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minimal difference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between the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good loan rate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of the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upper-income bracket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and other income brackets suggests that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focusing lending efforts exclusively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on this group may yield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diminishing returns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in terms of improving overall loan performance.</a:t>
            </a:r>
          </a:p>
        </p:txBody>
      </p:sp>
      <p:sp>
        <p:nvSpPr>
          <p:cNvPr id="30" name="TextBox 29">
            <a:extLst>
              <a:ext uri="{FF2B5EF4-FFF2-40B4-BE49-F238E27FC236}">
                <a16:creationId xmlns:a16="http://schemas.microsoft.com/office/drawing/2014/main" id="{AF87DB9D-2093-C8DD-3CB4-8154D46FA397}"/>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EDA &amp; INSIGHT </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UNIVARIATE ANALYSIS</a:t>
            </a:r>
          </a:p>
        </p:txBody>
      </p:sp>
      <p:sp>
        <p:nvSpPr>
          <p:cNvPr id="56" name="Rectangle: Rounded Corners 55">
            <a:extLst>
              <a:ext uri="{FF2B5EF4-FFF2-40B4-BE49-F238E27FC236}">
                <a16:creationId xmlns:a16="http://schemas.microsoft.com/office/drawing/2014/main" id="{FA1960C0-89CE-4ADF-C8F3-569D1E52B508}"/>
              </a:ext>
            </a:extLst>
          </p:cNvPr>
          <p:cNvSpPr/>
          <p:nvPr/>
        </p:nvSpPr>
        <p:spPr>
          <a:xfrm rot="5400000" flipH="1">
            <a:off x="6087426" y="1268316"/>
            <a:ext cx="45719" cy="7419973"/>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C385AB12-659D-8CEC-0352-42A57F1D87EE}"/>
              </a:ext>
            </a:extLst>
          </p:cNvPr>
          <p:cNvSpPr txBox="1"/>
          <p:nvPr/>
        </p:nvSpPr>
        <p:spPr>
          <a:xfrm>
            <a:off x="2700257" y="4630509"/>
            <a:ext cx="1719495"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Upper Income</a:t>
            </a:r>
          </a:p>
        </p:txBody>
      </p:sp>
      <p:sp>
        <p:nvSpPr>
          <p:cNvPr id="58" name="TextBox 57">
            <a:extLst>
              <a:ext uri="{FF2B5EF4-FFF2-40B4-BE49-F238E27FC236}">
                <a16:creationId xmlns:a16="http://schemas.microsoft.com/office/drawing/2014/main" id="{AFD2BF41-0926-6C9C-3E2D-F609BE82B463}"/>
              </a:ext>
            </a:extLst>
          </p:cNvPr>
          <p:cNvSpPr txBox="1"/>
          <p:nvPr/>
        </p:nvSpPr>
        <p:spPr>
          <a:xfrm>
            <a:off x="5236252" y="4630509"/>
            <a:ext cx="1719495"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Middle Income</a:t>
            </a:r>
          </a:p>
        </p:txBody>
      </p:sp>
      <p:sp>
        <p:nvSpPr>
          <p:cNvPr id="59" name="TextBox 58">
            <a:extLst>
              <a:ext uri="{FF2B5EF4-FFF2-40B4-BE49-F238E27FC236}">
                <a16:creationId xmlns:a16="http://schemas.microsoft.com/office/drawing/2014/main" id="{D4F56C59-5D48-DE5F-F70A-4AC062CD590D}"/>
              </a:ext>
            </a:extLst>
          </p:cNvPr>
          <p:cNvSpPr txBox="1"/>
          <p:nvPr/>
        </p:nvSpPr>
        <p:spPr>
          <a:xfrm>
            <a:off x="7838923" y="4630509"/>
            <a:ext cx="1719495"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Lower Income</a:t>
            </a:r>
          </a:p>
        </p:txBody>
      </p:sp>
      <p:pic>
        <p:nvPicPr>
          <p:cNvPr id="2052" name="Picture 4">
            <a:extLst>
              <a:ext uri="{FF2B5EF4-FFF2-40B4-BE49-F238E27FC236}">
                <a16:creationId xmlns:a16="http://schemas.microsoft.com/office/drawing/2014/main" id="{7D215B3F-C511-564F-05AD-82075DE64A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75" t="9321" r="4156" b="7119"/>
          <a:stretch/>
        </p:blipFill>
        <p:spPr bwMode="auto">
          <a:xfrm>
            <a:off x="2400299" y="1095913"/>
            <a:ext cx="7419973" cy="3545244"/>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6288A056-C434-F32C-0CDE-044F2E56823E}"/>
              </a:ext>
            </a:extLst>
          </p:cNvPr>
          <p:cNvSpPr txBox="1"/>
          <p:nvPr/>
        </p:nvSpPr>
        <p:spPr>
          <a:xfrm>
            <a:off x="3167307" y="2724712"/>
            <a:ext cx="785394" cy="276999"/>
          </a:xfrm>
          <a:prstGeom prst="rect">
            <a:avLst/>
          </a:prstGeom>
          <a:noFill/>
        </p:spPr>
        <p:txBody>
          <a:bodyPr wrap="square" rtlCol="0">
            <a:spAutoFit/>
          </a:bodyPr>
          <a:lstStyle/>
          <a:p>
            <a:pPr algn="ctr"/>
            <a:r>
              <a:rPr lang="en-US" sz="1200" b="1" dirty="0">
                <a:solidFill>
                  <a:srgbClr val="595959"/>
                </a:solidFill>
                <a:latin typeface="Open Sans" panose="020B0606030504020204" pitchFamily="34" charset="0"/>
                <a:ea typeface="Open Sans" panose="020B0606030504020204" pitchFamily="34" charset="0"/>
                <a:cs typeface="Open Sans" panose="020B0606030504020204" pitchFamily="34" charset="0"/>
              </a:rPr>
              <a:t>90.41%</a:t>
            </a:r>
          </a:p>
        </p:txBody>
      </p:sp>
      <p:sp>
        <p:nvSpPr>
          <p:cNvPr id="61" name="TextBox 60">
            <a:extLst>
              <a:ext uri="{FF2B5EF4-FFF2-40B4-BE49-F238E27FC236}">
                <a16:creationId xmlns:a16="http://schemas.microsoft.com/office/drawing/2014/main" id="{E4B50BBB-AAC0-68E3-1856-E86D37D56F84}"/>
              </a:ext>
            </a:extLst>
          </p:cNvPr>
          <p:cNvSpPr txBox="1"/>
          <p:nvPr/>
        </p:nvSpPr>
        <p:spPr>
          <a:xfrm>
            <a:off x="5717588" y="2724711"/>
            <a:ext cx="785394" cy="276999"/>
          </a:xfrm>
          <a:prstGeom prst="rect">
            <a:avLst/>
          </a:prstGeom>
          <a:noFill/>
        </p:spPr>
        <p:txBody>
          <a:bodyPr wrap="square" rtlCol="0">
            <a:spAutoFit/>
          </a:bodyPr>
          <a:lstStyle/>
          <a:p>
            <a:pPr algn="ctr"/>
            <a:r>
              <a:rPr lang="en-US" sz="1200" b="1" dirty="0">
                <a:solidFill>
                  <a:srgbClr val="595959"/>
                </a:solidFill>
                <a:latin typeface="Open Sans" panose="020B0606030504020204" pitchFamily="34" charset="0"/>
                <a:ea typeface="Open Sans" panose="020B0606030504020204" pitchFamily="34" charset="0"/>
                <a:cs typeface="Open Sans" panose="020B0606030504020204" pitchFamily="34" charset="0"/>
              </a:rPr>
              <a:t>87.8%</a:t>
            </a:r>
          </a:p>
        </p:txBody>
      </p:sp>
      <p:sp>
        <p:nvSpPr>
          <p:cNvPr id="62" name="TextBox 61">
            <a:extLst>
              <a:ext uri="{FF2B5EF4-FFF2-40B4-BE49-F238E27FC236}">
                <a16:creationId xmlns:a16="http://schemas.microsoft.com/office/drawing/2014/main" id="{339C289A-EC27-9C57-73A2-20093E91E898}"/>
              </a:ext>
            </a:extLst>
          </p:cNvPr>
          <p:cNvSpPr txBox="1"/>
          <p:nvPr/>
        </p:nvSpPr>
        <p:spPr>
          <a:xfrm>
            <a:off x="8305973" y="2724711"/>
            <a:ext cx="785394" cy="276999"/>
          </a:xfrm>
          <a:prstGeom prst="rect">
            <a:avLst/>
          </a:prstGeom>
          <a:noFill/>
        </p:spPr>
        <p:txBody>
          <a:bodyPr wrap="square" rtlCol="0">
            <a:spAutoFit/>
          </a:bodyPr>
          <a:lstStyle/>
          <a:p>
            <a:pPr algn="ctr"/>
            <a:r>
              <a:rPr lang="en-US" sz="1200" b="1" dirty="0">
                <a:solidFill>
                  <a:srgbClr val="595959"/>
                </a:solidFill>
                <a:latin typeface="Open Sans" panose="020B0606030504020204" pitchFamily="34" charset="0"/>
                <a:ea typeface="Open Sans" panose="020B0606030504020204" pitchFamily="34" charset="0"/>
                <a:cs typeface="Open Sans" panose="020B0606030504020204" pitchFamily="34" charset="0"/>
              </a:rPr>
              <a:t>85.96%</a:t>
            </a:r>
          </a:p>
        </p:txBody>
      </p:sp>
      <p:sp>
        <p:nvSpPr>
          <p:cNvPr id="63" name="TextBox 62">
            <a:extLst>
              <a:ext uri="{FF2B5EF4-FFF2-40B4-BE49-F238E27FC236}">
                <a16:creationId xmlns:a16="http://schemas.microsoft.com/office/drawing/2014/main" id="{40169765-0A12-07CF-76A0-0355D2CB42F7}"/>
              </a:ext>
            </a:extLst>
          </p:cNvPr>
          <p:cNvSpPr txBox="1"/>
          <p:nvPr/>
        </p:nvSpPr>
        <p:spPr>
          <a:xfrm>
            <a:off x="3167307" y="1125823"/>
            <a:ext cx="785394" cy="276999"/>
          </a:xfrm>
          <a:prstGeom prst="rect">
            <a:avLst/>
          </a:prstGeom>
          <a:noFill/>
        </p:spPr>
        <p:txBody>
          <a:bodyPr wrap="square" rtlCol="0">
            <a:spAutoFit/>
          </a:bodyPr>
          <a:lstStyle/>
          <a:p>
            <a:pPr algn="ctr"/>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9.59%</a:t>
            </a:r>
          </a:p>
        </p:txBody>
      </p:sp>
      <p:sp>
        <p:nvSpPr>
          <p:cNvPr id="64" name="TextBox 63">
            <a:extLst>
              <a:ext uri="{FF2B5EF4-FFF2-40B4-BE49-F238E27FC236}">
                <a16:creationId xmlns:a16="http://schemas.microsoft.com/office/drawing/2014/main" id="{99C7B9D5-B8D1-1E6F-8A5C-42EBC8AB6DDF}"/>
              </a:ext>
            </a:extLst>
          </p:cNvPr>
          <p:cNvSpPr txBox="1"/>
          <p:nvPr/>
        </p:nvSpPr>
        <p:spPr>
          <a:xfrm>
            <a:off x="5717588" y="1146208"/>
            <a:ext cx="785394" cy="276999"/>
          </a:xfrm>
          <a:prstGeom prst="rect">
            <a:avLst/>
          </a:prstGeom>
          <a:noFill/>
        </p:spPr>
        <p:txBody>
          <a:bodyPr wrap="square" rtlCol="0">
            <a:spAutoFit/>
          </a:bodyPr>
          <a:lstStyle/>
          <a:p>
            <a:pPr algn="ctr"/>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12.2%</a:t>
            </a:r>
          </a:p>
        </p:txBody>
      </p:sp>
      <p:sp>
        <p:nvSpPr>
          <p:cNvPr id="65" name="TextBox 64">
            <a:extLst>
              <a:ext uri="{FF2B5EF4-FFF2-40B4-BE49-F238E27FC236}">
                <a16:creationId xmlns:a16="http://schemas.microsoft.com/office/drawing/2014/main" id="{9E482F43-16F6-8698-C821-41C7C698B675}"/>
              </a:ext>
            </a:extLst>
          </p:cNvPr>
          <p:cNvSpPr txBox="1"/>
          <p:nvPr/>
        </p:nvSpPr>
        <p:spPr>
          <a:xfrm>
            <a:off x="8305973" y="1146208"/>
            <a:ext cx="785394" cy="276999"/>
          </a:xfrm>
          <a:prstGeom prst="rect">
            <a:avLst/>
          </a:prstGeom>
          <a:noFill/>
        </p:spPr>
        <p:txBody>
          <a:bodyPr wrap="square" rtlCol="0">
            <a:spAutoFit/>
          </a:bodyPr>
          <a:lstStyle/>
          <a:p>
            <a:pPr algn="ctr"/>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14.04%</a:t>
            </a:r>
          </a:p>
        </p:txBody>
      </p:sp>
    </p:spTree>
    <p:extLst>
      <p:ext uri="{BB962C8B-B14F-4D97-AF65-F5344CB8AC3E}">
        <p14:creationId xmlns:p14="http://schemas.microsoft.com/office/powerpoint/2010/main" val="1558621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E0C105-0AA9-B09E-4A07-D2F6F9569E1F}"/>
              </a:ext>
            </a:extLst>
          </p:cNvPr>
          <p:cNvGrpSpPr/>
          <p:nvPr/>
        </p:nvGrpSpPr>
        <p:grpSpPr>
          <a:xfrm>
            <a:off x="-1" y="61404"/>
            <a:ext cx="395266" cy="386783"/>
            <a:chOff x="0" y="92022"/>
            <a:chExt cx="287323" cy="393607"/>
          </a:xfrm>
        </p:grpSpPr>
        <p:sp>
          <p:nvSpPr>
            <p:cNvPr id="10" name="Arrow: Pentagon 9">
              <a:extLst>
                <a:ext uri="{FF2B5EF4-FFF2-40B4-BE49-F238E27FC236}">
                  <a16:creationId xmlns:a16="http://schemas.microsoft.com/office/drawing/2014/main" id="{C7D987D8-7656-4065-7A10-75B7DA7200A5}"/>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Rectangle 10">
              <a:extLst>
                <a:ext uri="{FF2B5EF4-FFF2-40B4-BE49-F238E27FC236}">
                  <a16:creationId xmlns:a16="http://schemas.microsoft.com/office/drawing/2014/main" id="{3A22B280-D044-B9B4-6FFE-377DA80A5CC1}"/>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30" name="TextBox 29">
            <a:extLst>
              <a:ext uri="{FF2B5EF4-FFF2-40B4-BE49-F238E27FC236}">
                <a16:creationId xmlns:a16="http://schemas.microsoft.com/office/drawing/2014/main" id="{AF87DB9D-2093-C8DD-3CB4-8154D46FA397}"/>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EDA &amp; INSIGHT </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UNIVARIATE ANALYSIS</a:t>
            </a:r>
          </a:p>
        </p:txBody>
      </p:sp>
      <p:sp>
        <p:nvSpPr>
          <p:cNvPr id="28" name="Google Shape;221;p17">
            <a:extLst>
              <a:ext uri="{FF2B5EF4-FFF2-40B4-BE49-F238E27FC236}">
                <a16:creationId xmlns:a16="http://schemas.microsoft.com/office/drawing/2014/main" id="{84844F34-EB2D-C7C4-7521-75DE5E64987E}"/>
              </a:ext>
            </a:extLst>
          </p:cNvPr>
          <p:cNvSpPr txBox="1"/>
          <p:nvPr/>
        </p:nvSpPr>
        <p:spPr>
          <a:xfrm>
            <a:off x="8651811" y="1275967"/>
            <a:ext cx="3156342" cy="495200"/>
          </a:xfrm>
          <a:prstGeom prst="rect">
            <a:avLst/>
          </a:prstGeom>
          <a:solidFill>
            <a:schemeClr val="accent5"/>
          </a:solidFill>
          <a:ln>
            <a:noFill/>
          </a:ln>
        </p:spPr>
        <p:txBody>
          <a:bodyPr spcFirstLastPara="1" wrap="square" lIns="121900" tIns="121900" rIns="121900" bIns="121900" anchor="ctr" anchorCtr="0">
            <a:noAutofit/>
          </a:bodyPr>
          <a:lstStyle/>
          <a:p>
            <a:pPr algn="ctr"/>
            <a:r>
              <a:rPr lang="en-US" sz="1600" b="1" dirty="0">
                <a:solidFill>
                  <a:schemeClr val="lt1"/>
                </a:solidFill>
                <a:latin typeface="Open Sans" panose="020B0606030504020204" pitchFamily="34" charset="0"/>
                <a:ea typeface="Open Sans" panose="020B0606030504020204" pitchFamily="34" charset="0"/>
                <a:cs typeface="Open Sans" panose="020B0606030504020204" pitchFamily="34" charset="0"/>
                <a:sym typeface="Fira Sans Extra Condensed"/>
              </a:rPr>
              <a:t>Loan Status by</a:t>
            </a:r>
          </a:p>
          <a:p>
            <a:pPr algn="ctr"/>
            <a:r>
              <a:rPr lang="en-US" sz="1600" b="1" dirty="0">
                <a:solidFill>
                  <a:schemeClr val="lt1"/>
                </a:solidFill>
                <a:latin typeface="Open Sans" panose="020B0606030504020204" pitchFamily="34" charset="0"/>
                <a:ea typeface="Open Sans" panose="020B0606030504020204" pitchFamily="34" charset="0"/>
                <a:cs typeface="Open Sans" panose="020B0606030504020204" pitchFamily="34" charset="0"/>
                <a:sym typeface="Fira Sans Extra Condensed"/>
              </a:rPr>
              <a:t>Debt-to-Income Ratio</a:t>
            </a:r>
          </a:p>
        </p:txBody>
      </p:sp>
      <p:sp>
        <p:nvSpPr>
          <p:cNvPr id="31" name="Google Shape;306;p21">
            <a:extLst>
              <a:ext uri="{FF2B5EF4-FFF2-40B4-BE49-F238E27FC236}">
                <a16:creationId xmlns:a16="http://schemas.microsoft.com/office/drawing/2014/main" id="{8A0B5713-145B-03FE-E1F7-C68EEA8789D7}"/>
              </a:ext>
            </a:extLst>
          </p:cNvPr>
          <p:cNvSpPr txBox="1"/>
          <p:nvPr/>
        </p:nvSpPr>
        <p:spPr>
          <a:xfrm>
            <a:off x="8725164" y="3086544"/>
            <a:ext cx="3009636" cy="1698840"/>
          </a:xfrm>
          <a:prstGeom prst="rect">
            <a:avLst/>
          </a:prstGeom>
          <a:noFill/>
          <a:ln>
            <a:noFill/>
          </a:ln>
        </p:spPr>
        <p:txBody>
          <a:bodyPr spcFirstLastPara="1" wrap="square" lIns="121900" tIns="121900" rIns="121900" bIns="121900" anchor="ctr" anchorCtr="0">
            <a:noAutofit/>
          </a:bodyPr>
          <a:lstStyle/>
          <a:p>
            <a:pPr algn="ct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There is a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gradual increase in risk</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as DTI increases, which indicates that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the higher the DTI becomes</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the more likely borrowers are to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struggle with loan repayments</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due to higher debt burdens relative to their income. This suggests that borrowers with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very low DTI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ratios below 10, or even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below the overall average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of 17.22, are </a:t>
            </a: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less risky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and more likely to </a:t>
            </a: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maintain good loan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status.</a:t>
            </a:r>
          </a:p>
          <a:p>
            <a:pPr algn="ctr"/>
            <a:endPar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a:p>
            <a:pPr algn="ct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The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overall average </a:t>
            </a: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DTI (17.22) being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closer to the good loan </a:t>
            </a: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average suggests that the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loan portfolio </a:t>
            </a: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is </a:t>
            </a: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generally healthy</a:t>
            </a: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with more good loans than bad loans.</a:t>
            </a:r>
          </a:p>
          <a:p>
            <a:pPr algn="ctr"/>
            <a:endParaRPr sz="1200" dirty="0">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sp>
        <p:nvSpPr>
          <p:cNvPr id="34" name="Rectangle 33">
            <a:extLst>
              <a:ext uri="{FF2B5EF4-FFF2-40B4-BE49-F238E27FC236}">
                <a16:creationId xmlns:a16="http://schemas.microsoft.com/office/drawing/2014/main" id="{CB99BB66-164D-E09D-4325-182B28F979FC}"/>
              </a:ext>
            </a:extLst>
          </p:cNvPr>
          <p:cNvSpPr/>
          <p:nvPr/>
        </p:nvSpPr>
        <p:spPr>
          <a:xfrm>
            <a:off x="0" y="6100762"/>
            <a:ext cx="12192000" cy="757238"/>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AB9EA870-6754-6BD0-41A4-DAC1788FCCC1}"/>
              </a:ext>
            </a:extLst>
          </p:cNvPr>
          <p:cNvSpPr txBox="1"/>
          <p:nvPr/>
        </p:nvSpPr>
        <p:spPr>
          <a:xfrm>
            <a:off x="603564" y="6227475"/>
            <a:ext cx="10984872" cy="523220"/>
          </a:xfrm>
          <a:prstGeom prst="rect">
            <a:avLst/>
          </a:prstGeom>
          <a:noFill/>
        </p:spPr>
        <p:txBody>
          <a:bodyPr wrap="square">
            <a:spAutoFit/>
          </a:bodyPr>
          <a:lstStyle/>
          <a:p>
            <a:pPr algn="ctr"/>
            <a:r>
              <a:rPr lang="en-US" sz="1400" b="1" dirty="0">
                <a:latin typeface="Open Sans SemiBold" panose="020B0706030804020204" pitchFamily="34" charset="0"/>
                <a:ea typeface="Open Sans SemiBold" panose="020B0706030804020204" pitchFamily="34" charset="0"/>
                <a:cs typeface="Open Sans SemiBold" panose="020B0706030804020204" pitchFamily="34" charset="0"/>
              </a:rPr>
              <a:t>The upper end of the dense range for good loans (20) could be considered a potential soft threshold for loan approvals or for implementing additional risk mitigation strategies, as this range is still fairly populated by borrowers with good loans.</a:t>
            </a:r>
          </a:p>
        </p:txBody>
      </p:sp>
      <p:grpSp>
        <p:nvGrpSpPr>
          <p:cNvPr id="7" name="Group 6">
            <a:extLst>
              <a:ext uri="{FF2B5EF4-FFF2-40B4-BE49-F238E27FC236}">
                <a16:creationId xmlns:a16="http://schemas.microsoft.com/office/drawing/2014/main" id="{01C71A1B-4FF5-21F2-F8DD-21562DA8C795}"/>
              </a:ext>
            </a:extLst>
          </p:cNvPr>
          <p:cNvGrpSpPr/>
          <p:nvPr/>
        </p:nvGrpSpPr>
        <p:grpSpPr>
          <a:xfrm>
            <a:off x="383847" y="1275967"/>
            <a:ext cx="7962900" cy="4321531"/>
            <a:chOff x="383847" y="1275967"/>
            <a:chExt cx="7962900" cy="4321531"/>
          </a:xfrm>
        </p:grpSpPr>
        <p:grpSp>
          <p:nvGrpSpPr>
            <p:cNvPr id="43" name="Group 42">
              <a:extLst>
                <a:ext uri="{FF2B5EF4-FFF2-40B4-BE49-F238E27FC236}">
                  <a16:creationId xmlns:a16="http://schemas.microsoft.com/office/drawing/2014/main" id="{DA5ED768-F5B3-AF3C-1F88-2C321F89220D}"/>
                </a:ext>
              </a:extLst>
            </p:cNvPr>
            <p:cNvGrpSpPr/>
            <p:nvPr/>
          </p:nvGrpSpPr>
          <p:grpSpPr>
            <a:xfrm>
              <a:off x="383847" y="1275967"/>
              <a:ext cx="7962900" cy="4321531"/>
              <a:chOff x="561975" y="1638189"/>
              <a:chExt cx="7962900" cy="4321531"/>
            </a:xfrm>
          </p:grpSpPr>
          <p:pic>
            <p:nvPicPr>
              <p:cNvPr id="2052" name="Picture 4">
                <a:extLst>
                  <a:ext uri="{FF2B5EF4-FFF2-40B4-BE49-F238E27FC236}">
                    <a16:creationId xmlns:a16="http://schemas.microsoft.com/office/drawing/2014/main" id="{6418509D-07DE-D8BE-5496-68B8B90541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1" t="4748" r="223" b="4701"/>
              <a:stretch/>
            </p:blipFill>
            <p:spPr bwMode="auto">
              <a:xfrm>
                <a:off x="561975" y="1638189"/>
                <a:ext cx="7962900" cy="3926316"/>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7775AD56-1EDC-90B0-FE53-FDFD57F43D87}"/>
                  </a:ext>
                </a:extLst>
              </p:cNvPr>
              <p:cNvSpPr/>
              <p:nvPr/>
            </p:nvSpPr>
            <p:spPr>
              <a:xfrm>
                <a:off x="657806" y="5467738"/>
                <a:ext cx="7769281" cy="3431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4F7FB1A4-FAFA-5A18-93FB-2A27001D5D92}"/>
                  </a:ext>
                </a:extLst>
              </p:cNvPr>
              <p:cNvSpPr txBox="1"/>
              <p:nvPr/>
            </p:nvSpPr>
            <p:spPr>
              <a:xfrm>
                <a:off x="883599" y="5621166"/>
                <a:ext cx="981075"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0</a:t>
                </a:r>
              </a:p>
            </p:txBody>
          </p:sp>
          <p:sp>
            <p:nvSpPr>
              <p:cNvPr id="38" name="TextBox 37">
                <a:extLst>
                  <a:ext uri="{FF2B5EF4-FFF2-40B4-BE49-F238E27FC236}">
                    <a16:creationId xmlns:a16="http://schemas.microsoft.com/office/drawing/2014/main" id="{3A96F21C-199A-CB1C-4B83-FA59B3CDD3AD}"/>
                  </a:ext>
                </a:extLst>
              </p:cNvPr>
              <p:cNvSpPr txBox="1"/>
              <p:nvPr/>
            </p:nvSpPr>
            <p:spPr>
              <a:xfrm>
                <a:off x="2512374" y="5621166"/>
                <a:ext cx="981075"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10</a:t>
                </a:r>
              </a:p>
            </p:txBody>
          </p:sp>
          <p:sp>
            <p:nvSpPr>
              <p:cNvPr id="39" name="TextBox 38">
                <a:extLst>
                  <a:ext uri="{FF2B5EF4-FFF2-40B4-BE49-F238E27FC236}">
                    <a16:creationId xmlns:a16="http://schemas.microsoft.com/office/drawing/2014/main" id="{E9FFE17F-40F7-55B4-3B00-9B53F23EBDF4}"/>
                  </a:ext>
                </a:extLst>
              </p:cNvPr>
              <p:cNvSpPr txBox="1"/>
              <p:nvPr/>
            </p:nvSpPr>
            <p:spPr>
              <a:xfrm>
                <a:off x="4097864" y="5621166"/>
                <a:ext cx="981075"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20</a:t>
                </a:r>
              </a:p>
            </p:txBody>
          </p:sp>
          <p:sp>
            <p:nvSpPr>
              <p:cNvPr id="40" name="TextBox 39">
                <a:extLst>
                  <a:ext uri="{FF2B5EF4-FFF2-40B4-BE49-F238E27FC236}">
                    <a16:creationId xmlns:a16="http://schemas.microsoft.com/office/drawing/2014/main" id="{666B54C6-B3B8-C578-8F18-5C6268392859}"/>
                  </a:ext>
                </a:extLst>
              </p:cNvPr>
              <p:cNvSpPr txBox="1"/>
              <p:nvPr/>
            </p:nvSpPr>
            <p:spPr>
              <a:xfrm>
                <a:off x="5683354" y="5621166"/>
                <a:ext cx="981075"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30</a:t>
                </a:r>
              </a:p>
            </p:txBody>
          </p:sp>
          <p:sp>
            <p:nvSpPr>
              <p:cNvPr id="41" name="TextBox 40">
                <a:extLst>
                  <a:ext uri="{FF2B5EF4-FFF2-40B4-BE49-F238E27FC236}">
                    <a16:creationId xmlns:a16="http://schemas.microsoft.com/office/drawing/2014/main" id="{73D41CF6-0244-305C-A2D3-42F8B202209F}"/>
                  </a:ext>
                </a:extLst>
              </p:cNvPr>
              <p:cNvSpPr txBox="1"/>
              <p:nvPr/>
            </p:nvSpPr>
            <p:spPr>
              <a:xfrm>
                <a:off x="7222890" y="5621166"/>
                <a:ext cx="981075"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40</a:t>
                </a:r>
              </a:p>
            </p:txBody>
          </p:sp>
        </p:grpSp>
        <p:sp>
          <p:nvSpPr>
            <p:cNvPr id="2" name="Rectangle 1">
              <a:extLst>
                <a:ext uri="{FF2B5EF4-FFF2-40B4-BE49-F238E27FC236}">
                  <a16:creationId xmlns:a16="http://schemas.microsoft.com/office/drawing/2014/main" id="{E1A1AB83-EB0E-37C4-7FC6-F7082F1DB67F}"/>
                </a:ext>
              </a:extLst>
            </p:cNvPr>
            <p:cNvSpPr/>
            <p:nvPr/>
          </p:nvSpPr>
          <p:spPr>
            <a:xfrm>
              <a:off x="5119686" y="2050255"/>
              <a:ext cx="85127" cy="73519"/>
            </a:xfrm>
            <a:prstGeom prst="rect">
              <a:avLst/>
            </a:prstGeom>
            <a:solidFill>
              <a:srgbClr val="7B7A7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0FB78B0-BD00-FD07-38B4-E98E7806D830}"/>
                </a:ext>
              </a:extLst>
            </p:cNvPr>
            <p:cNvSpPr/>
            <p:nvPr/>
          </p:nvSpPr>
          <p:spPr>
            <a:xfrm>
              <a:off x="5119686" y="2161407"/>
              <a:ext cx="85127" cy="73519"/>
            </a:xfrm>
            <a:prstGeom prst="rect">
              <a:avLst/>
            </a:prstGeom>
            <a:solidFill>
              <a:srgbClr val="ECBE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7327482C-B2A9-F361-0555-B7065353A6F0}"/>
                </a:ext>
              </a:extLst>
            </p:cNvPr>
            <p:cNvSpPr/>
            <p:nvPr/>
          </p:nvSpPr>
          <p:spPr>
            <a:xfrm>
              <a:off x="5119686" y="2278131"/>
              <a:ext cx="85127" cy="73519"/>
            </a:xfrm>
            <a:prstGeom prst="rect">
              <a:avLst/>
            </a:prstGeom>
            <a:solidFill>
              <a:srgbClr val="FF7F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26666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E0C105-0AA9-B09E-4A07-D2F6F9569E1F}"/>
              </a:ext>
            </a:extLst>
          </p:cNvPr>
          <p:cNvGrpSpPr/>
          <p:nvPr/>
        </p:nvGrpSpPr>
        <p:grpSpPr>
          <a:xfrm>
            <a:off x="-1" y="61404"/>
            <a:ext cx="395266" cy="386783"/>
            <a:chOff x="0" y="92022"/>
            <a:chExt cx="287323" cy="393607"/>
          </a:xfrm>
        </p:grpSpPr>
        <p:sp>
          <p:nvSpPr>
            <p:cNvPr id="10" name="Arrow: Pentagon 9">
              <a:extLst>
                <a:ext uri="{FF2B5EF4-FFF2-40B4-BE49-F238E27FC236}">
                  <a16:creationId xmlns:a16="http://schemas.microsoft.com/office/drawing/2014/main" id="{C7D987D8-7656-4065-7A10-75B7DA7200A5}"/>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Rectangle 10">
              <a:extLst>
                <a:ext uri="{FF2B5EF4-FFF2-40B4-BE49-F238E27FC236}">
                  <a16:creationId xmlns:a16="http://schemas.microsoft.com/office/drawing/2014/main" id="{3A22B280-D044-B9B4-6FFE-377DA80A5CC1}"/>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30" name="TextBox 29">
            <a:extLst>
              <a:ext uri="{FF2B5EF4-FFF2-40B4-BE49-F238E27FC236}">
                <a16:creationId xmlns:a16="http://schemas.microsoft.com/office/drawing/2014/main" id="{AF87DB9D-2093-C8DD-3CB4-8154D46FA397}"/>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DATA PRE-PROCESSING</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DATA ENGINEERING</a:t>
            </a:r>
          </a:p>
        </p:txBody>
      </p:sp>
      <p:pic>
        <p:nvPicPr>
          <p:cNvPr id="8" name="Picture 8">
            <a:extLst>
              <a:ext uri="{FF2B5EF4-FFF2-40B4-BE49-F238E27FC236}">
                <a16:creationId xmlns:a16="http://schemas.microsoft.com/office/drawing/2014/main" id="{EFD50F77-2E9E-041A-9660-C0ECE28F1D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096000" y="853381"/>
            <a:ext cx="600460" cy="600460"/>
          </a:xfrm>
          <a:prstGeom prst="rect">
            <a:avLst/>
          </a:prstGeom>
          <a:noFill/>
          <a:extLst>
            <a:ext uri="{909E8E84-426E-40DD-AFC4-6F175D3DCCD1}">
              <a14:hiddenFill xmlns:a14="http://schemas.microsoft.com/office/drawing/2010/main">
                <a:solidFill>
                  <a:srgbClr val="FFFFFF"/>
                </a:solidFill>
              </a14:hiddenFill>
            </a:ext>
          </a:extLst>
        </p:spPr>
      </p:pic>
      <p:sp>
        <p:nvSpPr>
          <p:cNvPr id="18" name="object 23">
            <a:extLst>
              <a:ext uri="{FF2B5EF4-FFF2-40B4-BE49-F238E27FC236}">
                <a16:creationId xmlns:a16="http://schemas.microsoft.com/office/drawing/2014/main" id="{DDD779CD-F0B5-BCE4-969D-5E8D365E35EA}"/>
              </a:ext>
            </a:extLst>
          </p:cNvPr>
          <p:cNvSpPr txBox="1"/>
          <p:nvPr/>
        </p:nvSpPr>
        <p:spPr>
          <a:xfrm>
            <a:off x="6824656" y="1008379"/>
            <a:ext cx="2668055" cy="290464"/>
          </a:xfrm>
          <a:prstGeom prst="rect">
            <a:avLst/>
          </a:prstGeom>
        </p:spPr>
        <p:txBody>
          <a:bodyPr vert="horz" wrap="square" lIns="0" tIns="13335" rIns="0" bIns="0" rtlCol="0">
            <a:spAutoFit/>
          </a:bodyPr>
          <a:lstStyle/>
          <a:p>
            <a:pPr marL="12700" marR="5080">
              <a:lnSpc>
                <a:spcPct val="100000"/>
              </a:lnSpc>
              <a:spcBef>
                <a:spcPts val="105"/>
              </a:spcBef>
            </a:pPr>
            <a:r>
              <a:rPr lang="en-US" b="1" spc="-25"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Feature Selection</a:t>
            </a:r>
            <a:endParaRPr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Google Shape;306;p21">
            <a:extLst>
              <a:ext uri="{FF2B5EF4-FFF2-40B4-BE49-F238E27FC236}">
                <a16:creationId xmlns:a16="http://schemas.microsoft.com/office/drawing/2014/main" id="{2F20CA1E-F2C3-4119-8DD8-12C6E8958974}"/>
              </a:ext>
            </a:extLst>
          </p:cNvPr>
          <p:cNvSpPr txBox="1"/>
          <p:nvPr/>
        </p:nvSpPr>
        <p:spPr>
          <a:xfrm>
            <a:off x="6696460" y="1430139"/>
            <a:ext cx="3810066" cy="531600"/>
          </a:xfrm>
          <a:prstGeom prst="rect">
            <a:avLst/>
          </a:prstGeom>
          <a:noFill/>
          <a:ln>
            <a:noFill/>
          </a:ln>
        </p:spPr>
        <p:txBody>
          <a:bodyPr spcFirstLastPara="1" wrap="square" lIns="121900" tIns="121900" rIns="121900" bIns="121900" anchor="ctr" anchorCtr="0">
            <a:noAutofit/>
          </a:bodyPr>
          <a:lstStyle/>
          <a:p>
            <a:r>
              <a:rPr lang="en-US" sz="1200" b="1"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Roboto"/>
              </a:rPr>
              <a:t>Categorical Features Selection</a:t>
            </a:r>
          </a:p>
          <a:p>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Criteria used:</a:t>
            </a:r>
          </a:p>
          <a:p>
            <a:pPr marL="171450" indent="-171450">
              <a:buFont typeface="Arial" panose="020B0604020202020204" pitchFamily="34" charset="0"/>
              <a:buChar char="•"/>
            </a:pP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p-value &lt; 0.05</a:t>
            </a:r>
          </a:p>
          <a:p>
            <a:pPr marL="171450" indent="-171450">
              <a:buFont typeface="Arial" panose="020B0604020202020204" pitchFamily="34" charset="0"/>
              <a:buChar char="•"/>
            </a:pP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Low Cardinality</a:t>
            </a:r>
            <a:endParaRPr sz="12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8" name="Google Shape;306;p21">
            <a:extLst>
              <a:ext uri="{FF2B5EF4-FFF2-40B4-BE49-F238E27FC236}">
                <a16:creationId xmlns:a16="http://schemas.microsoft.com/office/drawing/2014/main" id="{89F65FD1-D916-4DCD-1809-D4CF17B5E42A}"/>
              </a:ext>
            </a:extLst>
          </p:cNvPr>
          <p:cNvSpPr txBox="1"/>
          <p:nvPr/>
        </p:nvSpPr>
        <p:spPr>
          <a:xfrm>
            <a:off x="6696459" y="1875601"/>
            <a:ext cx="4586951" cy="1878890"/>
          </a:xfrm>
          <a:prstGeom prst="rect">
            <a:avLst/>
          </a:prstGeom>
          <a:noFill/>
          <a:ln>
            <a:noFill/>
          </a:ln>
        </p:spPr>
        <p:txBody>
          <a:bodyPr spcFirstLastPara="1" wrap="square" lIns="121900" tIns="121900" rIns="121900" bIns="121900" anchor="ctr" anchorCtr="0">
            <a:noAutofit/>
          </a:bodyPr>
          <a:lstStyle/>
          <a:p>
            <a:pPr algn="just"/>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Chi-squared is used to determine the p-value for each categorical features. Features with a p-value below 0.05 are considered to have a significant impact on the target variable, leading to the exclusion of 1 features.</a:t>
            </a:r>
          </a:p>
          <a:p>
            <a:pPr algn="just"/>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Seven more features are excluded for the reason of high cardinality, and one feature is excluded because it has only 1 unique value.</a:t>
            </a:r>
          </a:p>
        </p:txBody>
      </p:sp>
      <p:sp>
        <p:nvSpPr>
          <p:cNvPr id="3" name="Google Shape;306;p21">
            <a:extLst>
              <a:ext uri="{FF2B5EF4-FFF2-40B4-BE49-F238E27FC236}">
                <a16:creationId xmlns:a16="http://schemas.microsoft.com/office/drawing/2014/main" id="{4EF1DF2A-E0B1-10C0-BE78-CD51ADB0741D}"/>
              </a:ext>
            </a:extLst>
          </p:cNvPr>
          <p:cNvSpPr txBox="1"/>
          <p:nvPr/>
        </p:nvSpPr>
        <p:spPr>
          <a:xfrm>
            <a:off x="6696460" y="3830533"/>
            <a:ext cx="3810066" cy="531600"/>
          </a:xfrm>
          <a:prstGeom prst="rect">
            <a:avLst/>
          </a:prstGeom>
          <a:noFill/>
          <a:ln>
            <a:noFill/>
          </a:ln>
        </p:spPr>
        <p:txBody>
          <a:bodyPr spcFirstLastPara="1" wrap="square" lIns="121900" tIns="121900" rIns="121900" bIns="121900" anchor="ctr" anchorCtr="0">
            <a:noAutofit/>
          </a:bodyPr>
          <a:lstStyle/>
          <a:p>
            <a:r>
              <a:rPr lang="en-US" sz="1200" b="1"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Roboto"/>
              </a:rPr>
              <a:t>Numerical Features Selection</a:t>
            </a:r>
          </a:p>
          <a:p>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Criteria used:</a:t>
            </a:r>
          </a:p>
          <a:p>
            <a:pPr marL="171450" indent="-171450">
              <a:buFont typeface="Arial" panose="020B0604020202020204" pitchFamily="34" charset="0"/>
              <a:buChar char="•"/>
            </a:pP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p-value &lt; 0.05</a:t>
            </a:r>
          </a:p>
          <a:p>
            <a:pPr marL="171450" indent="-171450">
              <a:buFont typeface="Arial" panose="020B0604020202020204" pitchFamily="34" charset="0"/>
              <a:buChar char="•"/>
            </a:pP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correlation coefficient &lt;= 0.7</a:t>
            </a:r>
            <a:endParaRPr sz="12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4" name="Google Shape;306;p21">
            <a:extLst>
              <a:ext uri="{FF2B5EF4-FFF2-40B4-BE49-F238E27FC236}">
                <a16:creationId xmlns:a16="http://schemas.microsoft.com/office/drawing/2014/main" id="{775EF4E0-986C-517B-5ECD-5724265D0F83}"/>
              </a:ext>
            </a:extLst>
          </p:cNvPr>
          <p:cNvSpPr txBox="1"/>
          <p:nvPr/>
        </p:nvSpPr>
        <p:spPr>
          <a:xfrm>
            <a:off x="6696459" y="4280825"/>
            <a:ext cx="4586951" cy="1878890"/>
          </a:xfrm>
          <a:prstGeom prst="rect">
            <a:avLst/>
          </a:prstGeom>
          <a:noFill/>
          <a:ln>
            <a:noFill/>
          </a:ln>
        </p:spPr>
        <p:txBody>
          <a:bodyPr spcFirstLastPara="1" wrap="square" lIns="121900" tIns="121900" rIns="121900" bIns="121900" anchor="ctr" anchorCtr="0">
            <a:noAutofit/>
          </a:bodyPr>
          <a:lstStyle/>
          <a:p>
            <a:pPr algn="just"/>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The ANOVA F-statistic is used to determine the p-value for each feature. Features with a p-value below 0.05 are considered to have a significant impact on the target variable, leading to the exclusion of 3 features.</a:t>
            </a:r>
          </a:p>
          <a:p>
            <a:pPr algn="just"/>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To further reduce multicollinearity, features with a correlation value above 0.7 are also excluded, resulting in the removal of 1 additional feature.</a:t>
            </a:r>
          </a:p>
        </p:txBody>
      </p:sp>
      <p:pic>
        <p:nvPicPr>
          <p:cNvPr id="5" name="Picture 8">
            <a:extLst>
              <a:ext uri="{FF2B5EF4-FFF2-40B4-BE49-F238E27FC236}">
                <a16:creationId xmlns:a16="http://schemas.microsoft.com/office/drawing/2014/main" id="{DCBD8B78-0AF6-07C1-4756-06173C0BCD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903230" y="853381"/>
            <a:ext cx="600460" cy="600460"/>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23">
            <a:extLst>
              <a:ext uri="{FF2B5EF4-FFF2-40B4-BE49-F238E27FC236}">
                <a16:creationId xmlns:a16="http://schemas.microsoft.com/office/drawing/2014/main" id="{2B696A13-F40F-9C68-5EC3-F6DC06A2B1C3}"/>
              </a:ext>
            </a:extLst>
          </p:cNvPr>
          <p:cNvSpPr txBox="1"/>
          <p:nvPr/>
        </p:nvSpPr>
        <p:spPr>
          <a:xfrm>
            <a:off x="1631886" y="1008379"/>
            <a:ext cx="2668055" cy="290464"/>
          </a:xfrm>
          <a:prstGeom prst="rect">
            <a:avLst/>
          </a:prstGeom>
        </p:spPr>
        <p:txBody>
          <a:bodyPr vert="horz" wrap="square" lIns="0" tIns="13335" rIns="0" bIns="0" rtlCol="0">
            <a:spAutoFit/>
          </a:bodyPr>
          <a:lstStyle/>
          <a:p>
            <a:pPr marL="12700" marR="5080">
              <a:lnSpc>
                <a:spcPct val="100000"/>
              </a:lnSpc>
              <a:spcBef>
                <a:spcPts val="105"/>
              </a:spcBef>
            </a:pPr>
            <a:r>
              <a:rPr lang="en-US" b="1" spc="-25"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Splitting Dataset</a:t>
            </a:r>
            <a:endParaRPr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306;p21">
            <a:extLst>
              <a:ext uri="{FF2B5EF4-FFF2-40B4-BE49-F238E27FC236}">
                <a16:creationId xmlns:a16="http://schemas.microsoft.com/office/drawing/2014/main" id="{FE4CD6F2-7854-BE3F-490C-0A581729C954}"/>
              </a:ext>
            </a:extLst>
          </p:cNvPr>
          <p:cNvSpPr txBox="1"/>
          <p:nvPr/>
        </p:nvSpPr>
        <p:spPr>
          <a:xfrm>
            <a:off x="903230" y="1648445"/>
            <a:ext cx="4482177" cy="531600"/>
          </a:xfrm>
          <a:prstGeom prst="rect">
            <a:avLst/>
          </a:prstGeom>
          <a:noFill/>
          <a:ln>
            <a:noFill/>
          </a:ln>
        </p:spPr>
        <p:txBody>
          <a:bodyPr spcFirstLastPara="1" wrap="square" lIns="121900" tIns="121900" rIns="121900" bIns="121900" anchor="ctr" anchorCtr="0">
            <a:noAutofit/>
          </a:bodyPr>
          <a:lstStyle/>
          <a:p>
            <a:pPr algn="just"/>
            <a:r>
              <a:rPr lang="en-US"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The column ‘</a:t>
            </a:r>
            <a:r>
              <a:rPr lang="en-US" sz="1200" b="1" dirty="0" err="1">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loan_status</a:t>
            </a:r>
            <a:r>
              <a:rPr lang="en-US"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is used as the target variable (y), while the remaining columns serve as predictors (X). The test size is set to 20%.</a:t>
            </a:r>
            <a:endParaRPr sz="12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endParaRPr>
          </a:p>
        </p:txBody>
      </p:sp>
      <p:pic>
        <p:nvPicPr>
          <p:cNvPr id="12" name="Picture 8">
            <a:extLst>
              <a:ext uri="{FF2B5EF4-FFF2-40B4-BE49-F238E27FC236}">
                <a16:creationId xmlns:a16="http://schemas.microsoft.com/office/drawing/2014/main" id="{68FFB2E4-4623-E4E3-445C-68D99D871C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903230" y="2608865"/>
            <a:ext cx="600460" cy="600460"/>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3">
            <a:extLst>
              <a:ext uri="{FF2B5EF4-FFF2-40B4-BE49-F238E27FC236}">
                <a16:creationId xmlns:a16="http://schemas.microsoft.com/office/drawing/2014/main" id="{CABA1485-6EC2-F640-E2BD-A11F7F91ABCE}"/>
              </a:ext>
            </a:extLst>
          </p:cNvPr>
          <p:cNvSpPr txBox="1"/>
          <p:nvPr/>
        </p:nvSpPr>
        <p:spPr>
          <a:xfrm>
            <a:off x="1631886" y="2763863"/>
            <a:ext cx="2668055" cy="290464"/>
          </a:xfrm>
          <a:prstGeom prst="rect">
            <a:avLst/>
          </a:prstGeom>
        </p:spPr>
        <p:txBody>
          <a:bodyPr vert="horz" wrap="square" lIns="0" tIns="13335" rIns="0" bIns="0" rtlCol="0">
            <a:spAutoFit/>
          </a:bodyPr>
          <a:lstStyle/>
          <a:p>
            <a:pPr marL="12700" marR="5080">
              <a:lnSpc>
                <a:spcPct val="100000"/>
              </a:lnSpc>
              <a:spcBef>
                <a:spcPts val="105"/>
              </a:spcBef>
            </a:pPr>
            <a:r>
              <a:rPr lang="en-US" b="1" spc="-25"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Handling Missing Value</a:t>
            </a:r>
            <a:endParaRPr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Google Shape;306;p21">
            <a:extLst>
              <a:ext uri="{FF2B5EF4-FFF2-40B4-BE49-F238E27FC236}">
                <a16:creationId xmlns:a16="http://schemas.microsoft.com/office/drawing/2014/main" id="{A2B8CA4C-738B-31E0-BB23-0805DF69A4FB}"/>
              </a:ext>
            </a:extLst>
          </p:cNvPr>
          <p:cNvSpPr txBox="1"/>
          <p:nvPr/>
        </p:nvSpPr>
        <p:spPr>
          <a:xfrm>
            <a:off x="1503690" y="3077061"/>
            <a:ext cx="3810066" cy="531600"/>
          </a:xfrm>
          <a:prstGeom prst="rect">
            <a:avLst/>
          </a:prstGeom>
          <a:noFill/>
          <a:ln>
            <a:noFill/>
          </a:ln>
        </p:spPr>
        <p:txBody>
          <a:bodyPr spcFirstLastPara="1" wrap="square" lIns="121900" tIns="121900" rIns="121900" bIns="121900" anchor="ctr" anchorCtr="0">
            <a:noAutofit/>
          </a:bodyPr>
          <a:lstStyle/>
          <a:p>
            <a:pPr algn="just"/>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There are a total of 15 features with missing values:</a:t>
            </a:r>
            <a:endParaRPr sz="12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15" name="Google Shape;306;p21">
            <a:extLst>
              <a:ext uri="{FF2B5EF4-FFF2-40B4-BE49-F238E27FC236}">
                <a16:creationId xmlns:a16="http://schemas.microsoft.com/office/drawing/2014/main" id="{4F1DB52C-6989-8140-0EC4-BF1B9F0E6792}"/>
              </a:ext>
            </a:extLst>
          </p:cNvPr>
          <p:cNvSpPr txBox="1"/>
          <p:nvPr/>
        </p:nvSpPr>
        <p:spPr>
          <a:xfrm>
            <a:off x="1503690" y="5400135"/>
            <a:ext cx="4586950" cy="531600"/>
          </a:xfrm>
          <a:prstGeom prst="rect">
            <a:avLst/>
          </a:prstGeom>
          <a:noFill/>
          <a:ln>
            <a:noFill/>
          </a:ln>
        </p:spPr>
        <p:txBody>
          <a:bodyPr spcFirstLastPara="1" wrap="square" lIns="121900" tIns="121900" rIns="121900" bIns="121900" anchor="ctr" anchorCtr="0">
            <a:noAutofit/>
          </a:bodyPr>
          <a:lstStyle/>
          <a:p>
            <a:pPr algn="just"/>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Missing values in categorical features are replaced with their most frequent values, while those in numerical features are replaced either with (0) or their average value, depending on the context.</a:t>
            </a:r>
            <a:endParaRPr lang="en-US" sz="12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endParaRPr>
          </a:p>
        </p:txBody>
      </p:sp>
      <p:pic>
        <p:nvPicPr>
          <p:cNvPr id="16" name="Picture 15">
            <a:extLst>
              <a:ext uri="{FF2B5EF4-FFF2-40B4-BE49-F238E27FC236}">
                <a16:creationId xmlns:a16="http://schemas.microsoft.com/office/drawing/2014/main" id="{DBE9B093-85CA-E2C3-1BF8-F57BA6FC5F27}"/>
              </a:ext>
            </a:extLst>
          </p:cNvPr>
          <p:cNvPicPr>
            <a:picLocks noChangeAspect="1"/>
          </p:cNvPicPr>
          <p:nvPr/>
        </p:nvPicPr>
        <p:blipFill>
          <a:blip r:embed="rId5"/>
          <a:srcRect t="2" b="55896"/>
          <a:stretch/>
        </p:blipFill>
        <p:spPr>
          <a:xfrm>
            <a:off x="2098018" y="3596536"/>
            <a:ext cx="3000274" cy="1578681"/>
          </a:xfrm>
          <a:prstGeom prst="rect">
            <a:avLst/>
          </a:prstGeom>
        </p:spPr>
      </p:pic>
    </p:spTree>
    <p:extLst>
      <p:ext uri="{BB962C8B-B14F-4D97-AF65-F5344CB8AC3E}">
        <p14:creationId xmlns:p14="http://schemas.microsoft.com/office/powerpoint/2010/main" val="2539989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2">
            <a:extLst>
              <a:ext uri="{FF2B5EF4-FFF2-40B4-BE49-F238E27FC236}">
                <a16:creationId xmlns:a16="http://schemas.microsoft.com/office/drawing/2014/main" id="{D416DE07-3DCB-F61C-93C4-EB0CCB17BCF9}"/>
              </a:ext>
            </a:extLst>
          </p:cNvPr>
          <p:cNvSpPr/>
          <p:nvPr/>
        </p:nvSpPr>
        <p:spPr>
          <a:xfrm rot="5400000" flipV="1">
            <a:off x="8358188" y="3024188"/>
            <a:ext cx="4065011" cy="3602616"/>
          </a:xfrm>
          <a:custGeom>
            <a:avLst/>
            <a:gdLst/>
            <a:ahLst/>
            <a:cxnLst/>
            <a:rect l="l" t="t" r="r" b="b"/>
            <a:pathLst>
              <a:path w="7411105" h="6568092">
                <a:moveTo>
                  <a:pt x="0" y="6568092"/>
                </a:moveTo>
                <a:lnTo>
                  <a:pt x="7411106" y="6568092"/>
                </a:lnTo>
                <a:lnTo>
                  <a:pt x="7411106" y="0"/>
                </a:lnTo>
                <a:lnTo>
                  <a:pt x="0" y="0"/>
                </a:lnTo>
                <a:lnTo>
                  <a:pt x="0" y="6568092"/>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sp>
        <p:nvSpPr>
          <p:cNvPr id="13" name="Freeform 7">
            <a:extLst>
              <a:ext uri="{FF2B5EF4-FFF2-40B4-BE49-F238E27FC236}">
                <a16:creationId xmlns:a16="http://schemas.microsoft.com/office/drawing/2014/main" id="{C8B82691-EEAB-3AF8-1432-2CCC8ECBAF26}"/>
              </a:ext>
            </a:extLst>
          </p:cNvPr>
          <p:cNvSpPr/>
          <p:nvPr/>
        </p:nvSpPr>
        <p:spPr>
          <a:xfrm rot="-10800000" flipV="1">
            <a:off x="8667333" y="-4079440"/>
            <a:ext cx="7856008" cy="6000026"/>
          </a:xfrm>
          <a:custGeom>
            <a:avLst/>
            <a:gdLst/>
            <a:ahLst/>
            <a:cxnLst/>
            <a:rect l="l" t="t" r="r" b="b"/>
            <a:pathLst>
              <a:path w="7856008" h="6000026">
                <a:moveTo>
                  <a:pt x="0" y="6000026"/>
                </a:moveTo>
                <a:lnTo>
                  <a:pt x="7856009" y="6000026"/>
                </a:lnTo>
                <a:lnTo>
                  <a:pt x="7856009" y="0"/>
                </a:lnTo>
                <a:lnTo>
                  <a:pt x="0" y="0"/>
                </a:lnTo>
                <a:lnTo>
                  <a:pt x="0" y="6000026"/>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dirty="0"/>
          </a:p>
        </p:txBody>
      </p:sp>
      <p:grpSp>
        <p:nvGrpSpPr>
          <p:cNvPr id="9" name="Group 8">
            <a:extLst>
              <a:ext uri="{FF2B5EF4-FFF2-40B4-BE49-F238E27FC236}">
                <a16:creationId xmlns:a16="http://schemas.microsoft.com/office/drawing/2014/main" id="{2AE0C105-0AA9-B09E-4A07-D2F6F9569E1F}"/>
              </a:ext>
            </a:extLst>
          </p:cNvPr>
          <p:cNvGrpSpPr/>
          <p:nvPr/>
        </p:nvGrpSpPr>
        <p:grpSpPr>
          <a:xfrm>
            <a:off x="-1" y="61404"/>
            <a:ext cx="395266" cy="386783"/>
            <a:chOff x="0" y="92022"/>
            <a:chExt cx="287323" cy="393607"/>
          </a:xfrm>
        </p:grpSpPr>
        <p:sp>
          <p:nvSpPr>
            <p:cNvPr id="10" name="Arrow: Pentagon 9">
              <a:extLst>
                <a:ext uri="{FF2B5EF4-FFF2-40B4-BE49-F238E27FC236}">
                  <a16:creationId xmlns:a16="http://schemas.microsoft.com/office/drawing/2014/main" id="{C7D987D8-7656-4065-7A10-75B7DA7200A5}"/>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Rectangle 10">
              <a:extLst>
                <a:ext uri="{FF2B5EF4-FFF2-40B4-BE49-F238E27FC236}">
                  <a16:creationId xmlns:a16="http://schemas.microsoft.com/office/drawing/2014/main" id="{3A22B280-D044-B9B4-6FFE-377DA80A5CC1}"/>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30" name="TextBox 29">
            <a:extLst>
              <a:ext uri="{FF2B5EF4-FFF2-40B4-BE49-F238E27FC236}">
                <a16:creationId xmlns:a16="http://schemas.microsoft.com/office/drawing/2014/main" id="{AF87DB9D-2093-C8DD-3CB4-8154D46FA397}"/>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DATA PRE-PROCESSING</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DATA ENGINEERING</a:t>
            </a:r>
          </a:p>
        </p:txBody>
      </p:sp>
      <p:pic>
        <p:nvPicPr>
          <p:cNvPr id="36" name="Picture 8">
            <a:extLst>
              <a:ext uri="{FF2B5EF4-FFF2-40B4-BE49-F238E27FC236}">
                <a16:creationId xmlns:a16="http://schemas.microsoft.com/office/drawing/2014/main" id="{F07EB25E-4F2C-12A0-A8BC-1AEB76742E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p:blipFill>
        <p:spPr bwMode="auto">
          <a:xfrm>
            <a:off x="1613823" y="1211844"/>
            <a:ext cx="600460" cy="600460"/>
          </a:xfrm>
          <a:prstGeom prst="rect">
            <a:avLst/>
          </a:prstGeom>
          <a:noFill/>
          <a:extLst>
            <a:ext uri="{909E8E84-426E-40DD-AFC4-6F175D3DCCD1}">
              <a14:hiddenFill xmlns:a14="http://schemas.microsoft.com/office/drawing/2010/main">
                <a:solidFill>
                  <a:srgbClr val="FFFFFF"/>
                </a:solidFill>
              </a14:hiddenFill>
            </a:ext>
          </a:extLst>
        </p:spPr>
      </p:pic>
      <p:sp>
        <p:nvSpPr>
          <p:cNvPr id="37" name="object 23">
            <a:extLst>
              <a:ext uri="{FF2B5EF4-FFF2-40B4-BE49-F238E27FC236}">
                <a16:creationId xmlns:a16="http://schemas.microsoft.com/office/drawing/2014/main" id="{148BA6DA-CCA3-46AC-01D7-DF3DD4278890}"/>
              </a:ext>
            </a:extLst>
          </p:cNvPr>
          <p:cNvSpPr txBox="1"/>
          <p:nvPr/>
        </p:nvSpPr>
        <p:spPr>
          <a:xfrm>
            <a:off x="2342479" y="1366842"/>
            <a:ext cx="2668055" cy="290464"/>
          </a:xfrm>
          <a:prstGeom prst="rect">
            <a:avLst/>
          </a:prstGeom>
        </p:spPr>
        <p:txBody>
          <a:bodyPr vert="horz" wrap="square" lIns="0" tIns="13335" rIns="0" bIns="0" rtlCol="0">
            <a:spAutoFit/>
          </a:bodyPr>
          <a:lstStyle/>
          <a:p>
            <a:pPr marL="12700" marR="5080">
              <a:lnSpc>
                <a:spcPct val="100000"/>
              </a:lnSpc>
              <a:spcBef>
                <a:spcPts val="105"/>
              </a:spcBef>
            </a:pPr>
            <a:r>
              <a:rPr lang="en-US" b="1" spc="-25"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Feature Encoding</a:t>
            </a:r>
            <a:endParaRPr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Google Shape;306;p21">
            <a:extLst>
              <a:ext uri="{FF2B5EF4-FFF2-40B4-BE49-F238E27FC236}">
                <a16:creationId xmlns:a16="http://schemas.microsoft.com/office/drawing/2014/main" id="{3B5FC918-FC49-DA83-35B5-6F4B365A7578}"/>
              </a:ext>
            </a:extLst>
          </p:cNvPr>
          <p:cNvSpPr txBox="1"/>
          <p:nvPr/>
        </p:nvSpPr>
        <p:spPr>
          <a:xfrm>
            <a:off x="1613823" y="2111833"/>
            <a:ext cx="4482177" cy="531600"/>
          </a:xfrm>
          <a:prstGeom prst="rect">
            <a:avLst/>
          </a:prstGeom>
          <a:noFill/>
          <a:ln>
            <a:noFill/>
          </a:ln>
        </p:spPr>
        <p:txBody>
          <a:bodyPr spcFirstLastPara="1" wrap="square" lIns="121900" tIns="121900" rIns="121900" bIns="121900" anchor="ctr" anchorCtr="0">
            <a:noAutofit/>
          </a:bodyPr>
          <a:lstStyle/>
          <a:p>
            <a:pPr algn="just"/>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One-hot encoding was applied to the categorical features, increasing the number of features from 36 to 62. The remaining two categorical features with an ordinal nature were encoded using label encoding.</a:t>
            </a:r>
            <a:endParaRPr sz="12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endParaRPr>
          </a:p>
        </p:txBody>
      </p:sp>
      <p:pic>
        <p:nvPicPr>
          <p:cNvPr id="39" name="Picture 10">
            <a:extLst>
              <a:ext uri="{FF2B5EF4-FFF2-40B4-BE49-F238E27FC236}">
                <a16:creationId xmlns:a16="http://schemas.microsoft.com/office/drawing/2014/main" id="{BB65FF2F-D4BD-93E1-52F3-CAFB040AFAA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p:blipFill>
        <p:spPr bwMode="auto">
          <a:xfrm>
            <a:off x="1613823" y="3100145"/>
            <a:ext cx="568652" cy="568652"/>
          </a:xfrm>
          <a:prstGeom prst="rect">
            <a:avLst/>
          </a:prstGeom>
          <a:noFill/>
          <a:extLst>
            <a:ext uri="{909E8E84-426E-40DD-AFC4-6F175D3DCCD1}">
              <a14:hiddenFill xmlns:a14="http://schemas.microsoft.com/office/drawing/2010/main">
                <a:solidFill>
                  <a:srgbClr val="FFFFFF"/>
                </a:solidFill>
              </a14:hiddenFill>
            </a:ext>
          </a:extLst>
        </p:spPr>
      </p:pic>
      <p:sp>
        <p:nvSpPr>
          <p:cNvPr id="40" name="object 23">
            <a:extLst>
              <a:ext uri="{FF2B5EF4-FFF2-40B4-BE49-F238E27FC236}">
                <a16:creationId xmlns:a16="http://schemas.microsoft.com/office/drawing/2014/main" id="{7C53807E-E0CE-0421-A6FE-3EEFACAEF501}"/>
              </a:ext>
            </a:extLst>
          </p:cNvPr>
          <p:cNvSpPr txBox="1"/>
          <p:nvPr/>
        </p:nvSpPr>
        <p:spPr>
          <a:xfrm>
            <a:off x="2342479" y="3217294"/>
            <a:ext cx="2668055" cy="290464"/>
          </a:xfrm>
          <a:prstGeom prst="rect">
            <a:avLst/>
          </a:prstGeom>
        </p:spPr>
        <p:txBody>
          <a:bodyPr vert="horz" wrap="square" lIns="0" tIns="13335" rIns="0" bIns="0" rtlCol="0">
            <a:spAutoFit/>
          </a:bodyPr>
          <a:lstStyle/>
          <a:p>
            <a:pPr marL="12700" marR="5080">
              <a:lnSpc>
                <a:spcPct val="100000"/>
              </a:lnSpc>
              <a:spcBef>
                <a:spcPts val="105"/>
              </a:spcBef>
            </a:pPr>
            <a:r>
              <a:rPr lang="en-US" b="1" spc="-25"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Handling Outliers</a:t>
            </a:r>
            <a:endParaRPr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 name="Google Shape;306;p21">
            <a:extLst>
              <a:ext uri="{FF2B5EF4-FFF2-40B4-BE49-F238E27FC236}">
                <a16:creationId xmlns:a16="http://schemas.microsoft.com/office/drawing/2014/main" id="{7DE91320-5CBC-2E10-442E-C8984ACC6181}"/>
              </a:ext>
            </a:extLst>
          </p:cNvPr>
          <p:cNvSpPr txBox="1"/>
          <p:nvPr/>
        </p:nvSpPr>
        <p:spPr>
          <a:xfrm>
            <a:off x="1613824" y="3793082"/>
            <a:ext cx="4482176" cy="1493584"/>
          </a:xfrm>
          <a:prstGeom prst="rect">
            <a:avLst/>
          </a:prstGeom>
          <a:noFill/>
          <a:ln>
            <a:noFill/>
          </a:ln>
        </p:spPr>
        <p:txBody>
          <a:bodyPr spcFirstLastPara="1" wrap="square" lIns="121900" tIns="121900" rIns="121900" bIns="121900" anchor="ctr" anchorCtr="0">
            <a:noAutofit/>
          </a:bodyPr>
          <a:lstStyle/>
          <a:p>
            <a:pPr algn="just"/>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The Interquartile Range (IQR) method was used to assess whether there are values in a feature that exceeded its lower and upper bound. Twenty one (21) features were identified as having outliers beyond this limit. Log transformation was then applied to reduce these outliers. For features with remaining outliers, </a:t>
            </a:r>
            <a:r>
              <a:rPr lang="en-US" sz="1200" dirty="0" err="1">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winsorization</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was applied at the 25th and 75th percentiles, effectively eliminating all remaining outliers.</a:t>
            </a:r>
            <a:endParaRPr sz="12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endParaRPr>
          </a:p>
        </p:txBody>
      </p:sp>
      <p:pic>
        <p:nvPicPr>
          <p:cNvPr id="5" name="Picture 10">
            <a:extLst>
              <a:ext uri="{FF2B5EF4-FFF2-40B4-BE49-F238E27FC236}">
                <a16:creationId xmlns:a16="http://schemas.microsoft.com/office/drawing/2014/main" id="{5FE790FB-17A5-A026-6050-C25BE34DDD0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p:blipFill>
        <p:spPr bwMode="auto">
          <a:xfrm>
            <a:off x="6587137" y="2644240"/>
            <a:ext cx="568652" cy="568652"/>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23">
            <a:extLst>
              <a:ext uri="{FF2B5EF4-FFF2-40B4-BE49-F238E27FC236}">
                <a16:creationId xmlns:a16="http://schemas.microsoft.com/office/drawing/2014/main" id="{3464E6B7-6AEE-4CE5-D852-5CBB2C7B6340}"/>
              </a:ext>
            </a:extLst>
          </p:cNvPr>
          <p:cNvSpPr txBox="1"/>
          <p:nvPr/>
        </p:nvSpPr>
        <p:spPr>
          <a:xfrm>
            <a:off x="7315793" y="2761389"/>
            <a:ext cx="2668055" cy="290464"/>
          </a:xfrm>
          <a:prstGeom prst="rect">
            <a:avLst/>
          </a:prstGeom>
        </p:spPr>
        <p:txBody>
          <a:bodyPr vert="horz" wrap="square" lIns="0" tIns="13335" rIns="0" bIns="0" rtlCol="0">
            <a:spAutoFit/>
          </a:bodyPr>
          <a:lstStyle/>
          <a:p>
            <a:pPr marL="12700" marR="5080">
              <a:lnSpc>
                <a:spcPct val="100000"/>
              </a:lnSpc>
              <a:spcBef>
                <a:spcPts val="105"/>
              </a:spcBef>
            </a:pPr>
            <a:r>
              <a:rPr lang="en-US" b="1" spc="-25"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SMOTE</a:t>
            </a:r>
            <a:endParaRPr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306;p21">
            <a:extLst>
              <a:ext uri="{FF2B5EF4-FFF2-40B4-BE49-F238E27FC236}">
                <a16:creationId xmlns:a16="http://schemas.microsoft.com/office/drawing/2014/main" id="{D142B1CE-0CCC-6E04-9937-62DD1423B3B2}"/>
              </a:ext>
            </a:extLst>
          </p:cNvPr>
          <p:cNvSpPr txBox="1"/>
          <p:nvPr/>
        </p:nvSpPr>
        <p:spPr>
          <a:xfrm>
            <a:off x="7187596" y="3100145"/>
            <a:ext cx="4482177" cy="1245940"/>
          </a:xfrm>
          <a:prstGeom prst="rect">
            <a:avLst/>
          </a:prstGeom>
          <a:noFill/>
          <a:ln>
            <a:noFill/>
          </a:ln>
        </p:spPr>
        <p:txBody>
          <a:bodyPr spcFirstLastPara="1" wrap="square" lIns="121900" tIns="121900" rIns="121900" bIns="121900" anchor="ctr" anchorCtr="0">
            <a:noAutofit/>
          </a:bodyPr>
          <a:lstStyle/>
          <a:p>
            <a:pPr algn="just"/>
            <a:r>
              <a:rPr lang="en-US" sz="14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To address the imbalanced dataset, the SMOTE oversampling technique was applied. This process generated synthetic data points for the underrepresented class, resulting in a balanced dataset with equal proportions of both classes.</a:t>
            </a:r>
            <a:endParaRPr sz="14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spTree>
    <p:extLst>
      <p:ext uri="{BB962C8B-B14F-4D97-AF65-F5344CB8AC3E}">
        <p14:creationId xmlns:p14="http://schemas.microsoft.com/office/powerpoint/2010/main" val="1845867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2">
            <a:extLst>
              <a:ext uri="{FF2B5EF4-FFF2-40B4-BE49-F238E27FC236}">
                <a16:creationId xmlns:a16="http://schemas.microsoft.com/office/drawing/2014/main" id="{4B51E1F8-EDD9-FE95-3141-031596D8487E}"/>
              </a:ext>
            </a:extLst>
          </p:cNvPr>
          <p:cNvSpPr/>
          <p:nvPr/>
        </p:nvSpPr>
        <p:spPr>
          <a:xfrm rot="5400000" flipV="1">
            <a:off x="8358188" y="3024188"/>
            <a:ext cx="4065011" cy="3602616"/>
          </a:xfrm>
          <a:custGeom>
            <a:avLst/>
            <a:gdLst/>
            <a:ahLst/>
            <a:cxnLst/>
            <a:rect l="l" t="t" r="r" b="b"/>
            <a:pathLst>
              <a:path w="7411105" h="6568092">
                <a:moveTo>
                  <a:pt x="0" y="6568092"/>
                </a:moveTo>
                <a:lnTo>
                  <a:pt x="7411106" y="6568092"/>
                </a:lnTo>
                <a:lnTo>
                  <a:pt x="7411106" y="0"/>
                </a:lnTo>
                <a:lnTo>
                  <a:pt x="0" y="0"/>
                </a:lnTo>
                <a:lnTo>
                  <a:pt x="0" y="6568092"/>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grpSp>
        <p:nvGrpSpPr>
          <p:cNvPr id="9" name="Group 8">
            <a:extLst>
              <a:ext uri="{FF2B5EF4-FFF2-40B4-BE49-F238E27FC236}">
                <a16:creationId xmlns:a16="http://schemas.microsoft.com/office/drawing/2014/main" id="{2AE0C105-0AA9-B09E-4A07-D2F6F9569E1F}"/>
              </a:ext>
            </a:extLst>
          </p:cNvPr>
          <p:cNvGrpSpPr/>
          <p:nvPr/>
        </p:nvGrpSpPr>
        <p:grpSpPr>
          <a:xfrm>
            <a:off x="-1" y="61404"/>
            <a:ext cx="395266" cy="386783"/>
            <a:chOff x="0" y="92022"/>
            <a:chExt cx="287323" cy="393607"/>
          </a:xfrm>
        </p:grpSpPr>
        <p:sp>
          <p:nvSpPr>
            <p:cNvPr id="10" name="Arrow: Pentagon 9">
              <a:extLst>
                <a:ext uri="{FF2B5EF4-FFF2-40B4-BE49-F238E27FC236}">
                  <a16:creationId xmlns:a16="http://schemas.microsoft.com/office/drawing/2014/main" id="{C7D987D8-7656-4065-7A10-75B7DA7200A5}"/>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Rectangle 10">
              <a:extLst>
                <a:ext uri="{FF2B5EF4-FFF2-40B4-BE49-F238E27FC236}">
                  <a16:creationId xmlns:a16="http://schemas.microsoft.com/office/drawing/2014/main" id="{3A22B280-D044-B9B4-6FFE-377DA80A5CC1}"/>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aphicFrame>
        <p:nvGraphicFramePr>
          <p:cNvPr id="4" name="Table 3">
            <a:extLst>
              <a:ext uri="{FF2B5EF4-FFF2-40B4-BE49-F238E27FC236}">
                <a16:creationId xmlns:a16="http://schemas.microsoft.com/office/drawing/2014/main" id="{3A54FD97-5716-AF8F-13DA-0F77E23B3B8F}"/>
              </a:ext>
            </a:extLst>
          </p:cNvPr>
          <p:cNvGraphicFramePr>
            <a:graphicFrameLocks noGrp="1"/>
          </p:cNvGraphicFramePr>
          <p:nvPr>
            <p:extLst>
              <p:ext uri="{D42A27DB-BD31-4B8C-83A1-F6EECF244321}">
                <p14:modId xmlns:p14="http://schemas.microsoft.com/office/powerpoint/2010/main" val="1284479770"/>
              </p:ext>
            </p:extLst>
          </p:nvPr>
        </p:nvGraphicFramePr>
        <p:xfrm>
          <a:off x="395264" y="1586321"/>
          <a:ext cx="5186385" cy="4297680"/>
        </p:xfrm>
        <a:graphic>
          <a:graphicData uri="http://schemas.openxmlformats.org/drawingml/2006/table">
            <a:tbl>
              <a:tblPr firstRow="1" bandRow="1">
                <a:tableStyleId>{5C22544A-7EE6-4342-B048-85BDC9FD1C3A}</a:tableStyleId>
              </a:tblPr>
              <a:tblGrid>
                <a:gridCol w="2019969">
                  <a:extLst>
                    <a:ext uri="{9D8B030D-6E8A-4147-A177-3AD203B41FA5}">
                      <a16:colId xmlns:a16="http://schemas.microsoft.com/office/drawing/2014/main" val="4226169854"/>
                    </a:ext>
                  </a:extLst>
                </a:gridCol>
                <a:gridCol w="817523">
                  <a:extLst>
                    <a:ext uri="{9D8B030D-6E8A-4147-A177-3AD203B41FA5}">
                      <a16:colId xmlns:a16="http://schemas.microsoft.com/office/drawing/2014/main" val="1072994322"/>
                    </a:ext>
                  </a:extLst>
                </a:gridCol>
                <a:gridCol w="1464741">
                  <a:extLst>
                    <a:ext uri="{9D8B030D-6E8A-4147-A177-3AD203B41FA5}">
                      <a16:colId xmlns:a16="http://schemas.microsoft.com/office/drawing/2014/main" val="3638032548"/>
                    </a:ext>
                  </a:extLst>
                </a:gridCol>
                <a:gridCol w="884152">
                  <a:extLst>
                    <a:ext uri="{9D8B030D-6E8A-4147-A177-3AD203B41FA5}">
                      <a16:colId xmlns:a16="http://schemas.microsoft.com/office/drawing/2014/main" val="1048017410"/>
                    </a:ext>
                  </a:extLst>
                </a:gridCol>
              </a:tblGrid>
              <a:tr h="370840">
                <a:tc>
                  <a:txBody>
                    <a:bodyPr/>
                    <a:lstStyle/>
                    <a:p>
                      <a:pPr algn="ctr">
                        <a:lnSpc>
                          <a:spcPct val="150000"/>
                        </a:lnSpc>
                      </a:pP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pPr algn="ctr">
                        <a:lnSpc>
                          <a:spcPct val="150000"/>
                        </a:lnSpc>
                      </a:pP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AUC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pPr algn="ctr">
                        <a:lnSpc>
                          <a:spcPct val="150000"/>
                        </a:lnSpc>
                      </a:pP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Precision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pPr algn="ctr">
                        <a:lnSpc>
                          <a:spcPct val="150000"/>
                        </a:lnSpc>
                      </a:pP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extLst>
                  <a:ext uri="{0D108BD9-81ED-4DB2-BD59-A6C34878D82A}">
                    <a16:rowId xmlns:a16="http://schemas.microsoft.com/office/drawing/2014/main" val="2728301788"/>
                  </a:ext>
                </a:extLst>
              </a:tr>
              <a:tr h="370840">
                <a:tc>
                  <a:txBody>
                    <a:bodyPr/>
                    <a:lstStyle/>
                    <a:p>
                      <a:pPr algn="ctr">
                        <a:lnSpc>
                          <a:spcPct val="300000"/>
                        </a:lnSpc>
                      </a:pP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Logistic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0.96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0.97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34747904"/>
                  </a:ext>
                </a:extLst>
              </a:tr>
              <a:tr h="370840">
                <a:tc>
                  <a:txBody>
                    <a:bodyPr/>
                    <a:lstStyle/>
                    <a:p>
                      <a:pPr algn="ctr">
                        <a:lnSpc>
                          <a:spcPct val="300000"/>
                        </a:lnSpc>
                      </a:pP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Decision Tree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0.94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0.98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87547376"/>
                  </a:ext>
                </a:extLst>
              </a:tr>
              <a:tr h="370840">
                <a:tc>
                  <a:txBody>
                    <a:bodyPr/>
                    <a:lstStyle/>
                    <a:p>
                      <a:pPr algn="ctr">
                        <a:lnSpc>
                          <a:spcPct val="300000"/>
                        </a:lnSpc>
                      </a:pP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Linear SVC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0.96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0.98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11431375"/>
                  </a:ext>
                </a:extLst>
              </a:tr>
              <a:tr h="370840">
                <a:tc>
                  <a:txBody>
                    <a:bodyPr/>
                    <a:lstStyle/>
                    <a:p>
                      <a:pPr algn="ctr">
                        <a:lnSpc>
                          <a:spcPct val="300000"/>
                        </a:lnSpc>
                      </a:pP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Random Forest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0.98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29988419"/>
                  </a:ext>
                </a:extLst>
              </a:tr>
              <a:tr h="370840">
                <a:tc>
                  <a:txBody>
                    <a:bodyPr/>
                    <a:lstStyle/>
                    <a:p>
                      <a:pPr algn="ctr">
                        <a:lnSpc>
                          <a:spcPct val="300000"/>
                        </a:lnSpc>
                      </a:pPr>
                      <a:r>
                        <a:rPr lang="en-US" sz="1400" dirty="0" err="1">
                          <a:latin typeface="Open Sans SemiBold" panose="020B0706030804020204" pitchFamily="34" charset="0"/>
                          <a:ea typeface="Open Sans SemiBold" panose="020B0706030804020204" pitchFamily="34" charset="0"/>
                          <a:cs typeface="Open Sans SemiBold" panose="020B0706030804020204" pitchFamily="34" charset="0"/>
                        </a:rPr>
                        <a:t>CatBoost</a:t>
                      </a:r>
                      <a:endParaRPr lang="en-US" sz="1400" dirty="0">
                        <a:latin typeface="Open Sans SemiBold" panose="020B0706030804020204" pitchFamily="34" charset="0"/>
                        <a:ea typeface="Open Sans SemiBold" panose="020B0706030804020204" pitchFamily="34" charset="0"/>
                        <a:cs typeface="Open Sans SemiBold" panose="020B07060308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0.98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dirty="0">
                          <a:latin typeface="Open Sans SemiBold" panose="020B0706030804020204" pitchFamily="34" charset="0"/>
                          <a:ea typeface="Open Sans SemiBold" panose="020B0706030804020204" pitchFamily="34" charset="0"/>
                          <a:cs typeface="Open Sans SemiBold" panose="020B0706030804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22201280"/>
                  </a:ext>
                </a:extLst>
              </a:tr>
            </a:tbl>
          </a:graphicData>
        </a:graphic>
      </p:graphicFrame>
      <p:sp>
        <p:nvSpPr>
          <p:cNvPr id="6" name="TextBox 5">
            <a:extLst>
              <a:ext uri="{FF2B5EF4-FFF2-40B4-BE49-F238E27FC236}">
                <a16:creationId xmlns:a16="http://schemas.microsoft.com/office/drawing/2014/main" id="{55F71AA9-FDB7-EB35-5148-4341521746BA}"/>
              </a:ext>
            </a:extLst>
          </p:cNvPr>
          <p:cNvSpPr txBox="1"/>
          <p:nvPr/>
        </p:nvSpPr>
        <p:spPr>
          <a:xfrm>
            <a:off x="5873762" y="1586321"/>
            <a:ext cx="5496331" cy="2893100"/>
          </a:xfrm>
          <a:prstGeom prst="rect">
            <a:avLst/>
          </a:prstGeom>
          <a:noFill/>
        </p:spPr>
        <p:txBody>
          <a:bodyPr wrap="square">
            <a:spAutoFit/>
          </a:bodyPr>
          <a:lstStyle/>
          <a:p>
            <a:pPr algn="just"/>
            <a:r>
              <a:rPr lang="en-US" sz="14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Recall</a:t>
            </a: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 will primarily be used to evaluate the model, as it measures the model's ability to correctly identify all positive instances (1) or borrowers who actually have good loans.</a:t>
            </a:r>
          </a:p>
          <a:p>
            <a:pPr algn="just"/>
            <a:endParaRPr lang="en-US" sz="1400" dirty="0">
              <a:latin typeface="Open Sans SemiBold" panose="020B0706030804020204" pitchFamily="34" charset="0"/>
              <a:ea typeface="Open Sans SemiBold" panose="020B0706030804020204" pitchFamily="34" charset="0"/>
              <a:cs typeface="Open Sans SemiBold" panose="020B0706030804020204" pitchFamily="34" charset="0"/>
            </a:endParaRPr>
          </a:p>
          <a:p>
            <a:pPr algn="just"/>
            <a:r>
              <a:rPr lang="en-US" sz="14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Precision</a:t>
            </a: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 will also be used, as it measures the model's ability to avoid incorrectly predicting bad loans (0) as good loans (1). This is because failing to identify those who may result in bad loans could be more costly than the potential loss of revenue from missing good borrower.</a:t>
            </a:r>
          </a:p>
          <a:p>
            <a:pPr algn="just"/>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 </a:t>
            </a:r>
          </a:p>
          <a:p>
            <a:pPr algn="just"/>
            <a:r>
              <a:rPr lang="en-US" sz="1400" b="1" dirty="0">
                <a:solidFill>
                  <a:srgbClr val="3A6CC1"/>
                </a:solidFill>
                <a:latin typeface="Open Sans" panose="020B0606030504020204" pitchFamily="34" charset="0"/>
                <a:ea typeface="Open Sans" panose="020B0606030504020204" pitchFamily="34" charset="0"/>
                <a:cs typeface="Open Sans" panose="020B0606030504020204" pitchFamily="34" charset="0"/>
              </a:rPr>
              <a:t>AUC </a:t>
            </a: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(Area Under the Curve) will also be used to measure how well the model can differentiate between borrowers who have good loans (1) and those who don’t (0).</a:t>
            </a:r>
          </a:p>
        </p:txBody>
      </p:sp>
      <p:sp>
        <p:nvSpPr>
          <p:cNvPr id="7" name="TextBox 6">
            <a:extLst>
              <a:ext uri="{FF2B5EF4-FFF2-40B4-BE49-F238E27FC236}">
                <a16:creationId xmlns:a16="http://schemas.microsoft.com/office/drawing/2014/main" id="{392DCF0F-AC8E-BC26-A32A-E13258B5D3F0}"/>
              </a:ext>
            </a:extLst>
          </p:cNvPr>
          <p:cNvSpPr txBox="1"/>
          <p:nvPr/>
        </p:nvSpPr>
        <p:spPr>
          <a:xfrm>
            <a:off x="395266" y="965256"/>
            <a:ext cx="3741306" cy="523220"/>
          </a:xfrm>
          <a:prstGeom prst="rect">
            <a:avLst/>
          </a:prstGeom>
          <a:noFill/>
        </p:spPr>
        <p:txBody>
          <a:bodyPr wrap="square">
            <a:spAutoFit/>
          </a:bodyPr>
          <a:lstStyle/>
          <a:p>
            <a:pPr algn="just"/>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Model: Five Classification Algorithms</a:t>
            </a:r>
          </a:p>
          <a:p>
            <a:pPr algn="just"/>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Data: Test data</a:t>
            </a:r>
          </a:p>
        </p:txBody>
      </p:sp>
      <p:sp>
        <p:nvSpPr>
          <p:cNvPr id="14" name="TextBox 13">
            <a:extLst>
              <a:ext uri="{FF2B5EF4-FFF2-40B4-BE49-F238E27FC236}">
                <a16:creationId xmlns:a16="http://schemas.microsoft.com/office/drawing/2014/main" id="{ADD199D2-C0E1-EC19-C8F6-035D4913A3FD}"/>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MODELLING</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BASE MODEL</a:t>
            </a:r>
          </a:p>
        </p:txBody>
      </p:sp>
      <p:sp>
        <p:nvSpPr>
          <p:cNvPr id="2" name="Freeform 7">
            <a:extLst>
              <a:ext uri="{FF2B5EF4-FFF2-40B4-BE49-F238E27FC236}">
                <a16:creationId xmlns:a16="http://schemas.microsoft.com/office/drawing/2014/main" id="{76948EC1-F749-A9DF-923F-FB0A81AB7C25}"/>
              </a:ext>
            </a:extLst>
          </p:cNvPr>
          <p:cNvSpPr/>
          <p:nvPr/>
        </p:nvSpPr>
        <p:spPr>
          <a:xfrm rot="-10800000" flipV="1">
            <a:off x="8667333" y="-4288990"/>
            <a:ext cx="7856008" cy="6000026"/>
          </a:xfrm>
          <a:custGeom>
            <a:avLst/>
            <a:gdLst/>
            <a:ahLst/>
            <a:cxnLst/>
            <a:rect l="l" t="t" r="r" b="b"/>
            <a:pathLst>
              <a:path w="7856008" h="6000026">
                <a:moveTo>
                  <a:pt x="0" y="6000026"/>
                </a:moveTo>
                <a:lnTo>
                  <a:pt x="7856009" y="6000026"/>
                </a:lnTo>
                <a:lnTo>
                  <a:pt x="7856009" y="0"/>
                </a:lnTo>
                <a:lnTo>
                  <a:pt x="0" y="0"/>
                </a:lnTo>
                <a:lnTo>
                  <a:pt x="0" y="6000026"/>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dirty="0"/>
          </a:p>
        </p:txBody>
      </p:sp>
    </p:spTree>
    <p:extLst>
      <p:ext uri="{BB962C8B-B14F-4D97-AF65-F5344CB8AC3E}">
        <p14:creationId xmlns:p14="http://schemas.microsoft.com/office/powerpoint/2010/main" val="3345469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3E7E9ED9-811A-B63F-5D0B-AF065D15C84A}"/>
              </a:ext>
            </a:extLst>
          </p:cNvPr>
          <p:cNvSpPr/>
          <p:nvPr/>
        </p:nvSpPr>
        <p:spPr>
          <a:xfrm rot="5400000" flipV="1">
            <a:off x="8358188" y="3024188"/>
            <a:ext cx="4065011" cy="3602616"/>
          </a:xfrm>
          <a:custGeom>
            <a:avLst/>
            <a:gdLst/>
            <a:ahLst/>
            <a:cxnLst/>
            <a:rect l="l" t="t" r="r" b="b"/>
            <a:pathLst>
              <a:path w="7411105" h="6568092">
                <a:moveTo>
                  <a:pt x="0" y="6568092"/>
                </a:moveTo>
                <a:lnTo>
                  <a:pt x="7411106" y="6568092"/>
                </a:lnTo>
                <a:lnTo>
                  <a:pt x="7411106" y="0"/>
                </a:lnTo>
                <a:lnTo>
                  <a:pt x="0" y="0"/>
                </a:lnTo>
                <a:lnTo>
                  <a:pt x="0" y="6568092"/>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grpSp>
        <p:nvGrpSpPr>
          <p:cNvPr id="9" name="Group 8">
            <a:extLst>
              <a:ext uri="{FF2B5EF4-FFF2-40B4-BE49-F238E27FC236}">
                <a16:creationId xmlns:a16="http://schemas.microsoft.com/office/drawing/2014/main" id="{2AE0C105-0AA9-B09E-4A07-D2F6F9569E1F}"/>
              </a:ext>
            </a:extLst>
          </p:cNvPr>
          <p:cNvGrpSpPr/>
          <p:nvPr/>
        </p:nvGrpSpPr>
        <p:grpSpPr>
          <a:xfrm>
            <a:off x="-1" y="61404"/>
            <a:ext cx="395266" cy="386783"/>
            <a:chOff x="0" y="92022"/>
            <a:chExt cx="287323" cy="393607"/>
          </a:xfrm>
        </p:grpSpPr>
        <p:sp>
          <p:nvSpPr>
            <p:cNvPr id="10" name="Arrow: Pentagon 9">
              <a:extLst>
                <a:ext uri="{FF2B5EF4-FFF2-40B4-BE49-F238E27FC236}">
                  <a16:creationId xmlns:a16="http://schemas.microsoft.com/office/drawing/2014/main" id="{C7D987D8-7656-4065-7A10-75B7DA7200A5}"/>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Rectangle 10">
              <a:extLst>
                <a:ext uri="{FF2B5EF4-FFF2-40B4-BE49-F238E27FC236}">
                  <a16:creationId xmlns:a16="http://schemas.microsoft.com/office/drawing/2014/main" id="{3A22B280-D044-B9B4-6FFE-377DA80A5CC1}"/>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aphicFrame>
        <p:nvGraphicFramePr>
          <p:cNvPr id="4" name="Table 3">
            <a:extLst>
              <a:ext uri="{FF2B5EF4-FFF2-40B4-BE49-F238E27FC236}">
                <a16:creationId xmlns:a16="http://schemas.microsoft.com/office/drawing/2014/main" id="{3A54FD97-5716-AF8F-13DA-0F77E23B3B8F}"/>
              </a:ext>
            </a:extLst>
          </p:cNvPr>
          <p:cNvGraphicFramePr>
            <a:graphicFrameLocks noGrp="1"/>
          </p:cNvGraphicFramePr>
          <p:nvPr>
            <p:extLst>
              <p:ext uri="{D42A27DB-BD31-4B8C-83A1-F6EECF244321}">
                <p14:modId xmlns:p14="http://schemas.microsoft.com/office/powerpoint/2010/main" val="3077980945"/>
              </p:ext>
            </p:extLst>
          </p:nvPr>
        </p:nvGraphicFramePr>
        <p:xfrm>
          <a:off x="395265" y="1185726"/>
          <a:ext cx="6895360" cy="3436252"/>
        </p:xfrm>
        <a:graphic>
          <a:graphicData uri="http://schemas.openxmlformats.org/drawingml/2006/table">
            <a:tbl>
              <a:tblPr firstRow="1" bandRow="1">
                <a:tableStyleId>{5C22544A-7EE6-4342-B048-85BDC9FD1C3A}</a:tableStyleId>
              </a:tblPr>
              <a:tblGrid>
                <a:gridCol w="1711316">
                  <a:extLst>
                    <a:ext uri="{9D8B030D-6E8A-4147-A177-3AD203B41FA5}">
                      <a16:colId xmlns:a16="http://schemas.microsoft.com/office/drawing/2014/main" val="4226169854"/>
                    </a:ext>
                  </a:extLst>
                </a:gridCol>
                <a:gridCol w="848042">
                  <a:extLst>
                    <a:ext uri="{9D8B030D-6E8A-4147-A177-3AD203B41FA5}">
                      <a16:colId xmlns:a16="http://schemas.microsoft.com/office/drawing/2014/main" val="1072994322"/>
                    </a:ext>
                  </a:extLst>
                </a:gridCol>
                <a:gridCol w="845882">
                  <a:extLst>
                    <a:ext uri="{9D8B030D-6E8A-4147-A177-3AD203B41FA5}">
                      <a16:colId xmlns:a16="http://schemas.microsoft.com/office/drawing/2014/main" val="1048017410"/>
                    </a:ext>
                  </a:extLst>
                </a:gridCol>
                <a:gridCol w="917892">
                  <a:extLst>
                    <a:ext uri="{9D8B030D-6E8A-4147-A177-3AD203B41FA5}">
                      <a16:colId xmlns:a16="http://schemas.microsoft.com/office/drawing/2014/main" val="3873775455"/>
                    </a:ext>
                  </a:extLst>
                </a:gridCol>
                <a:gridCol w="917892">
                  <a:extLst>
                    <a:ext uri="{9D8B030D-6E8A-4147-A177-3AD203B41FA5}">
                      <a16:colId xmlns:a16="http://schemas.microsoft.com/office/drawing/2014/main" val="358249218"/>
                    </a:ext>
                  </a:extLst>
                </a:gridCol>
                <a:gridCol w="838397">
                  <a:extLst>
                    <a:ext uri="{9D8B030D-6E8A-4147-A177-3AD203B41FA5}">
                      <a16:colId xmlns:a16="http://schemas.microsoft.com/office/drawing/2014/main" val="1153018402"/>
                    </a:ext>
                  </a:extLst>
                </a:gridCol>
                <a:gridCol w="815939">
                  <a:extLst>
                    <a:ext uri="{9D8B030D-6E8A-4147-A177-3AD203B41FA5}">
                      <a16:colId xmlns:a16="http://schemas.microsoft.com/office/drawing/2014/main" val="1220817461"/>
                    </a:ext>
                  </a:extLst>
                </a:gridCol>
              </a:tblGrid>
              <a:tr h="724802">
                <a:tc>
                  <a:txBody>
                    <a:bodyPr/>
                    <a:lstStyle/>
                    <a:p>
                      <a:pPr algn="ctr">
                        <a:lnSpc>
                          <a:spcPct val="150000"/>
                        </a:lnSpc>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pPr algn="ctr">
                        <a:lnSpc>
                          <a:spcPct val="150000"/>
                        </a:lnSpc>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AUC</a:t>
                      </a:r>
                    </a:p>
                    <a:p>
                      <a:pPr algn="ctr">
                        <a:lnSpc>
                          <a:spcPct val="150000"/>
                        </a:lnSpc>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(Vanilla)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pPr algn="ctr">
                        <a:lnSpc>
                          <a:spcPct val="150000"/>
                        </a:lnSpc>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AUC</a:t>
                      </a:r>
                    </a:p>
                    <a:p>
                      <a:pPr algn="ctr">
                        <a:lnSpc>
                          <a:spcPct val="150000"/>
                        </a:lnSpc>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(SMOTE)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pPr algn="ctr">
                        <a:lnSpc>
                          <a:spcPct val="150000"/>
                        </a:lnSpc>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Precision</a:t>
                      </a:r>
                    </a:p>
                    <a:p>
                      <a:pPr algn="ctr">
                        <a:lnSpc>
                          <a:spcPct val="150000"/>
                        </a:lnSpc>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(Vanilla)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pPr algn="ctr">
                        <a:lnSpc>
                          <a:spcPct val="150000"/>
                        </a:lnSpc>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Precision</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(SMOTE)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pPr algn="ctr">
                        <a:lnSpc>
                          <a:spcPct val="150000"/>
                        </a:lnSpc>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Recall</a:t>
                      </a:r>
                    </a:p>
                    <a:p>
                      <a:pPr algn="ctr">
                        <a:lnSpc>
                          <a:spcPct val="150000"/>
                        </a:lnSpc>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(Vanilla)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pPr algn="ctr">
                        <a:lnSpc>
                          <a:spcPct val="150000"/>
                        </a:lnSpc>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Recall</a:t>
                      </a:r>
                    </a:p>
                    <a:p>
                      <a:pPr algn="ctr">
                        <a:lnSpc>
                          <a:spcPct val="150000"/>
                        </a:lnSpc>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(SMOTE)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extLst>
                  <a:ext uri="{0D108BD9-81ED-4DB2-BD59-A6C34878D82A}">
                    <a16:rowId xmlns:a16="http://schemas.microsoft.com/office/drawing/2014/main" val="2728301788"/>
                  </a:ext>
                </a:extLst>
              </a:tr>
              <a:tr h="449495">
                <a:tc>
                  <a:txBody>
                    <a:bodyPr/>
                    <a:lstStyle/>
                    <a:p>
                      <a:pPr algn="ctr">
                        <a:lnSpc>
                          <a:spcPct val="200000"/>
                        </a:lnSpc>
                      </a:pPr>
                      <a:r>
                        <a:rPr lang="en-US" sz="12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Logistic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sz="12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0.96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2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0.96</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sz="12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0.97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2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0.98</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sz="12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2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0.97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34747904"/>
                  </a:ext>
                </a:extLst>
              </a:tr>
              <a:tr h="154844">
                <a:tc>
                  <a:txBody>
                    <a:bodyPr/>
                    <a:lstStyle/>
                    <a:p>
                      <a:pPr algn="ctr">
                        <a:lnSpc>
                          <a:spcPct val="200000"/>
                        </a:lnSpc>
                      </a:pPr>
                      <a:r>
                        <a:rPr lang="en-US" sz="12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Decision Tree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sz="12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0.94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2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0.92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sz="12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0.99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2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0.98</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sz="12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0.98</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2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0.97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87547376"/>
                  </a:ext>
                </a:extLst>
              </a:tr>
              <a:tr h="253989">
                <a:tc>
                  <a:txBody>
                    <a:bodyPr/>
                    <a:lstStyle/>
                    <a:p>
                      <a:pPr algn="ctr">
                        <a:lnSpc>
                          <a:spcPct val="200000"/>
                        </a:lnSpc>
                      </a:pP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rPr>
                        <a:t>Linear SVC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rPr>
                        <a:t>0.96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rPr>
                        <a:t>0.97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rPr>
                        <a:t>0.98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rPr>
                        <a:t>0.99</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rPr>
                        <a:t>0.99</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rPr>
                        <a:t>0.83</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11431375"/>
                  </a:ext>
                </a:extLst>
              </a:tr>
              <a:tr h="238500">
                <a:tc>
                  <a:txBody>
                    <a:bodyPr/>
                    <a:lstStyle/>
                    <a:p>
                      <a:pPr algn="ctr">
                        <a:lnSpc>
                          <a:spcPct val="200000"/>
                        </a:lnSpc>
                      </a:pPr>
                      <a:r>
                        <a:rPr lang="en-US" sz="12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Random Forest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rPr>
                        <a:t>0.99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rPr>
                        <a:t>0.99</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rPr>
                        <a:t>0.98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rPr>
                        <a:t>0.98</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rPr>
                        <a:t>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rPr>
                        <a:t>0.99</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29988419"/>
                  </a:ext>
                </a:extLst>
              </a:tr>
              <a:tr h="475349">
                <a:tc>
                  <a:txBody>
                    <a:bodyPr/>
                    <a:lstStyle/>
                    <a:p>
                      <a:pPr algn="ctr">
                        <a:lnSpc>
                          <a:spcPct val="200000"/>
                        </a:lnSpc>
                      </a:pPr>
                      <a:r>
                        <a:rPr lang="en-US" sz="1200" dirty="0" err="1">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CatBoost</a:t>
                      </a:r>
                      <a:endParaRPr lang="en-US" sz="12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sz="12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2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0.99</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sz="12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0.98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2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0.99</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300000"/>
                        </a:lnSpc>
                      </a:pPr>
                      <a:r>
                        <a:rPr lang="en-US" sz="12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2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0.99</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22201280"/>
                  </a:ext>
                </a:extLst>
              </a:tr>
            </a:tbl>
          </a:graphicData>
        </a:graphic>
      </p:graphicFrame>
      <p:sp>
        <p:nvSpPr>
          <p:cNvPr id="6" name="TextBox 5">
            <a:extLst>
              <a:ext uri="{FF2B5EF4-FFF2-40B4-BE49-F238E27FC236}">
                <a16:creationId xmlns:a16="http://schemas.microsoft.com/office/drawing/2014/main" id="{55F71AA9-FDB7-EB35-5148-4341521746BA}"/>
              </a:ext>
            </a:extLst>
          </p:cNvPr>
          <p:cNvSpPr txBox="1"/>
          <p:nvPr/>
        </p:nvSpPr>
        <p:spPr>
          <a:xfrm>
            <a:off x="7753349" y="1751629"/>
            <a:ext cx="4043385" cy="2585323"/>
          </a:xfrm>
          <a:prstGeom prst="rect">
            <a:avLst/>
          </a:prstGeom>
          <a:noFill/>
        </p:spPr>
        <p:txBody>
          <a:bodyPr wrap="square">
            <a:spAutoFit/>
          </a:bodyPr>
          <a:lstStyle/>
          <a:p>
            <a:pPr algn="just"/>
            <a:r>
              <a:rPr lang="en-US" sz="1400" b="1" dirty="0">
                <a:latin typeface="Open Sans SemiBold" panose="020B0706030804020204" pitchFamily="34" charset="0"/>
                <a:ea typeface="Open Sans SemiBold" panose="020B0706030804020204" pitchFamily="34" charset="0"/>
                <a:cs typeface="Open Sans SemiBold" panose="020B0706030804020204" pitchFamily="34" charset="0"/>
              </a:rPr>
              <a:t>The model's performance has slightly </a:t>
            </a:r>
            <a:r>
              <a:rPr lang="en-US" sz="16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improved</a:t>
            </a:r>
            <a:r>
              <a:rPr lang="en-US" sz="1400" b="1" dirty="0">
                <a:latin typeface="Open Sans SemiBold" panose="020B0706030804020204" pitchFamily="34" charset="0"/>
                <a:ea typeface="Open Sans SemiBold" panose="020B0706030804020204" pitchFamily="34" charset="0"/>
                <a:cs typeface="Open Sans SemiBold" panose="020B0706030804020204" pitchFamily="34" charset="0"/>
              </a:rPr>
              <a:t> across each of the metrics used, suggesting it is </a:t>
            </a:r>
            <a:r>
              <a:rPr lang="en-US" sz="16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better fitted </a:t>
            </a:r>
            <a:r>
              <a:rPr lang="en-US" sz="1400" b="1" dirty="0">
                <a:latin typeface="Open Sans SemiBold" panose="020B0706030804020204" pitchFamily="34" charset="0"/>
                <a:ea typeface="Open Sans SemiBold" panose="020B0706030804020204" pitchFamily="34" charset="0"/>
                <a:cs typeface="Open Sans SemiBold" panose="020B0706030804020204" pitchFamily="34" charset="0"/>
              </a:rPr>
              <a:t>and more </a:t>
            </a:r>
            <a:r>
              <a:rPr lang="en-US" sz="16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effective at identifying </a:t>
            </a:r>
            <a:r>
              <a:rPr lang="en-US" sz="1400" b="1" dirty="0">
                <a:latin typeface="Open Sans SemiBold" panose="020B0706030804020204" pitchFamily="34" charset="0"/>
                <a:ea typeface="Open Sans SemiBold" panose="020B0706030804020204" pitchFamily="34" charset="0"/>
                <a:cs typeface="Open Sans SemiBold" panose="020B0706030804020204" pitchFamily="34" charset="0"/>
              </a:rPr>
              <a:t>the positive class while differentiating between classes in a </a:t>
            </a:r>
            <a:r>
              <a:rPr lang="en-US" sz="16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balanced distribution</a:t>
            </a:r>
            <a:r>
              <a:rPr lang="en-US" sz="1400" b="1" dirty="0">
                <a:latin typeface="Open Sans SemiBold" panose="020B0706030804020204" pitchFamily="34" charset="0"/>
                <a:ea typeface="Open Sans SemiBold" panose="020B0706030804020204" pitchFamily="34" charset="0"/>
                <a:cs typeface="Open Sans SemiBold" panose="020B0706030804020204" pitchFamily="34" charset="0"/>
              </a:rPr>
              <a:t>.</a:t>
            </a:r>
          </a:p>
          <a:p>
            <a:pPr algn="just"/>
            <a:endParaRPr lang="en-US" sz="1400" b="1" dirty="0">
              <a:latin typeface="Open Sans SemiBold" panose="020B0706030804020204" pitchFamily="34" charset="0"/>
              <a:ea typeface="Open Sans SemiBold" panose="020B0706030804020204" pitchFamily="34" charset="0"/>
              <a:cs typeface="Open Sans SemiBold" panose="020B0706030804020204" pitchFamily="34" charset="0"/>
            </a:endParaRPr>
          </a:p>
          <a:p>
            <a:pPr algn="just"/>
            <a:r>
              <a:rPr lang="en-US" sz="1400" b="1" dirty="0">
                <a:latin typeface="Open Sans SemiBold" panose="020B0706030804020204" pitchFamily="34" charset="0"/>
                <a:ea typeface="Open Sans SemiBold" panose="020B0706030804020204" pitchFamily="34" charset="0"/>
                <a:cs typeface="Open Sans SemiBold" panose="020B0706030804020204" pitchFamily="34" charset="0"/>
              </a:rPr>
              <a:t>Based on the models performance evaluations, </a:t>
            </a:r>
            <a:r>
              <a:rPr lang="en-US" sz="14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Logistic Regression</a:t>
            </a:r>
            <a:r>
              <a:rPr lang="en-US" sz="1400" b="1"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4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Decision Tree</a:t>
            </a:r>
            <a:r>
              <a:rPr lang="en-US" sz="1400" b="1" dirty="0">
                <a:latin typeface="Open Sans SemiBold" panose="020B0706030804020204" pitchFamily="34" charset="0"/>
                <a:ea typeface="Open Sans SemiBold" panose="020B0706030804020204" pitchFamily="34" charset="0"/>
                <a:cs typeface="Open Sans SemiBold" panose="020B0706030804020204" pitchFamily="34" charset="0"/>
              </a:rPr>
              <a:t>, and </a:t>
            </a:r>
            <a:r>
              <a:rPr lang="en-US" sz="1400" b="1" dirty="0" err="1">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CatBoost</a:t>
            </a:r>
            <a:r>
              <a:rPr lang="en-US" sz="1400" b="1" dirty="0">
                <a:solidFill>
                  <a:schemeClr val="accent1">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400" b="1" dirty="0">
                <a:latin typeface="Open Sans SemiBold" panose="020B0706030804020204" pitchFamily="34" charset="0"/>
                <a:ea typeface="Open Sans SemiBold" panose="020B0706030804020204" pitchFamily="34" charset="0"/>
                <a:cs typeface="Open Sans SemiBold" panose="020B0706030804020204" pitchFamily="34" charset="0"/>
              </a:rPr>
              <a:t>are chosen to be hyper-tuned later.</a:t>
            </a:r>
            <a:endParaRPr lang="en-US" sz="14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5" name="object 23">
            <a:extLst>
              <a:ext uri="{FF2B5EF4-FFF2-40B4-BE49-F238E27FC236}">
                <a16:creationId xmlns:a16="http://schemas.microsoft.com/office/drawing/2014/main" id="{E9100F76-2998-32A4-7AE9-6B80C9725BC4}"/>
              </a:ext>
            </a:extLst>
          </p:cNvPr>
          <p:cNvSpPr txBox="1"/>
          <p:nvPr/>
        </p:nvSpPr>
        <p:spPr>
          <a:xfrm>
            <a:off x="7979384" y="1185726"/>
            <a:ext cx="3591314" cy="290464"/>
          </a:xfrm>
          <a:prstGeom prst="rect">
            <a:avLst/>
          </a:prstGeom>
        </p:spPr>
        <p:txBody>
          <a:bodyPr vert="horz" wrap="square" lIns="0" tIns="13335" rIns="0" bIns="0" rtlCol="0">
            <a:spAutoFit/>
          </a:bodyPr>
          <a:lstStyle/>
          <a:p>
            <a:pPr marL="12700" marR="5080">
              <a:lnSpc>
                <a:spcPct val="100000"/>
              </a:lnSpc>
              <a:spcBef>
                <a:spcPts val="105"/>
              </a:spcBef>
            </a:pPr>
            <a:r>
              <a:rPr lang="en-US"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Imbalanced vs Imbalance Data</a:t>
            </a:r>
            <a:endParaRPr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E1F573F7-F3F6-6E35-814E-3E94ED83F9A5}"/>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MODELLING</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BASE MODEL</a:t>
            </a:r>
          </a:p>
        </p:txBody>
      </p:sp>
      <p:sp>
        <p:nvSpPr>
          <p:cNvPr id="12" name="Freeform 7">
            <a:extLst>
              <a:ext uri="{FF2B5EF4-FFF2-40B4-BE49-F238E27FC236}">
                <a16:creationId xmlns:a16="http://schemas.microsoft.com/office/drawing/2014/main" id="{57FA0ABD-8809-1E72-FB4D-1037090F062F}"/>
              </a:ext>
            </a:extLst>
          </p:cNvPr>
          <p:cNvSpPr/>
          <p:nvPr/>
        </p:nvSpPr>
        <p:spPr>
          <a:xfrm flipV="1">
            <a:off x="-3928005" y="5133389"/>
            <a:ext cx="7856008" cy="6000026"/>
          </a:xfrm>
          <a:custGeom>
            <a:avLst/>
            <a:gdLst/>
            <a:ahLst/>
            <a:cxnLst/>
            <a:rect l="l" t="t" r="r" b="b"/>
            <a:pathLst>
              <a:path w="7856008" h="6000026">
                <a:moveTo>
                  <a:pt x="0" y="6000026"/>
                </a:moveTo>
                <a:lnTo>
                  <a:pt x="7856009" y="6000026"/>
                </a:lnTo>
                <a:lnTo>
                  <a:pt x="7856009" y="0"/>
                </a:lnTo>
                <a:lnTo>
                  <a:pt x="0" y="0"/>
                </a:lnTo>
                <a:lnTo>
                  <a:pt x="0" y="6000026"/>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dirty="0"/>
          </a:p>
        </p:txBody>
      </p:sp>
      <p:sp>
        <p:nvSpPr>
          <p:cNvPr id="13" name="Freeform 5">
            <a:extLst>
              <a:ext uri="{FF2B5EF4-FFF2-40B4-BE49-F238E27FC236}">
                <a16:creationId xmlns:a16="http://schemas.microsoft.com/office/drawing/2014/main" id="{5CCE1DCB-744B-8CB8-39E3-FD5D8A9025E2}"/>
              </a:ext>
            </a:extLst>
          </p:cNvPr>
          <p:cNvSpPr/>
          <p:nvPr/>
        </p:nvSpPr>
        <p:spPr>
          <a:xfrm rot="-5400000">
            <a:off x="3764630" y="4406992"/>
            <a:ext cx="1023767" cy="2551444"/>
          </a:xfrm>
          <a:custGeom>
            <a:avLst/>
            <a:gdLst/>
            <a:ahLst/>
            <a:cxnLst/>
            <a:rect l="l" t="t" r="r" b="b"/>
            <a:pathLst>
              <a:path w="1931488" h="4813677">
                <a:moveTo>
                  <a:pt x="0" y="0"/>
                </a:moveTo>
                <a:lnTo>
                  <a:pt x="1931487" y="0"/>
                </a:lnTo>
                <a:lnTo>
                  <a:pt x="1931487" y="4813677"/>
                </a:lnTo>
                <a:lnTo>
                  <a:pt x="0" y="481367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extLst>
      <p:ext uri="{BB962C8B-B14F-4D97-AF65-F5344CB8AC3E}">
        <p14:creationId xmlns:p14="http://schemas.microsoft.com/office/powerpoint/2010/main" val="76027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2">
            <a:extLst>
              <a:ext uri="{FF2B5EF4-FFF2-40B4-BE49-F238E27FC236}">
                <a16:creationId xmlns:a16="http://schemas.microsoft.com/office/drawing/2014/main" id="{462F126F-0132-9987-4A5E-CF9CFA8C21A4}"/>
              </a:ext>
            </a:extLst>
          </p:cNvPr>
          <p:cNvSpPr/>
          <p:nvPr/>
        </p:nvSpPr>
        <p:spPr>
          <a:xfrm rot="5400000" flipV="1">
            <a:off x="8358188" y="3024188"/>
            <a:ext cx="4065011" cy="3602616"/>
          </a:xfrm>
          <a:custGeom>
            <a:avLst/>
            <a:gdLst/>
            <a:ahLst/>
            <a:cxnLst/>
            <a:rect l="l" t="t" r="r" b="b"/>
            <a:pathLst>
              <a:path w="7411105" h="6568092">
                <a:moveTo>
                  <a:pt x="0" y="6568092"/>
                </a:moveTo>
                <a:lnTo>
                  <a:pt x="7411106" y="6568092"/>
                </a:lnTo>
                <a:lnTo>
                  <a:pt x="7411106" y="0"/>
                </a:lnTo>
                <a:lnTo>
                  <a:pt x="0" y="0"/>
                </a:lnTo>
                <a:lnTo>
                  <a:pt x="0" y="6568092"/>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grpSp>
        <p:nvGrpSpPr>
          <p:cNvPr id="9" name="Group 8">
            <a:extLst>
              <a:ext uri="{FF2B5EF4-FFF2-40B4-BE49-F238E27FC236}">
                <a16:creationId xmlns:a16="http://schemas.microsoft.com/office/drawing/2014/main" id="{2AE0C105-0AA9-B09E-4A07-D2F6F9569E1F}"/>
              </a:ext>
            </a:extLst>
          </p:cNvPr>
          <p:cNvGrpSpPr/>
          <p:nvPr/>
        </p:nvGrpSpPr>
        <p:grpSpPr>
          <a:xfrm>
            <a:off x="-1" y="61404"/>
            <a:ext cx="395266" cy="386783"/>
            <a:chOff x="0" y="92022"/>
            <a:chExt cx="287323" cy="393607"/>
          </a:xfrm>
        </p:grpSpPr>
        <p:sp>
          <p:nvSpPr>
            <p:cNvPr id="10" name="Arrow: Pentagon 9">
              <a:extLst>
                <a:ext uri="{FF2B5EF4-FFF2-40B4-BE49-F238E27FC236}">
                  <a16:creationId xmlns:a16="http://schemas.microsoft.com/office/drawing/2014/main" id="{C7D987D8-7656-4065-7A10-75B7DA7200A5}"/>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Rectangle 10">
              <a:extLst>
                <a:ext uri="{FF2B5EF4-FFF2-40B4-BE49-F238E27FC236}">
                  <a16:creationId xmlns:a16="http://schemas.microsoft.com/office/drawing/2014/main" id="{3A22B280-D044-B9B4-6FFE-377DA80A5CC1}"/>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5" name="object 23">
            <a:extLst>
              <a:ext uri="{FF2B5EF4-FFF2-40B4-BE49-F238E27FC236}">
                <a16:creationId xmlns:a16="http://schemas.microsoft.com/office/drawing/2014/main" id="{E9100F76-2998-32A4-7AE9-6B80C9725BC4}"/>
              </a:ext>
            </a:extLst>
          </p:cNvPr>
          <p:cNvSpPr txBox="1"/>
          <p:nvPr/>
        </p:nvSpPr>
        <p:spPr>
          <a:xfrm>
            <a:off x="7781925" y="1879537"/>
            <a:ext cx="3784333" cy="2993768"/>
          </a:xfrm>
          <a:prstGeom prst="rect">
            <a:avLst/>
          </a:prstGeom>
        </p:spPr>
        <p:txBody>
          <a:bodyPr vert="horz" wrap="square" lIns="0" tIns="13335" rIns="0" bIns="0" rtlCol="0">
            <a:spAutoFit/>
          </a:bodyPr>
          <a:lstStyle/>
          <a:p>
            <a:pPr marL="12700" marR="5080" algn="just">
              <a:lnSpc>
                <a:spcPct val="100000"/>
              </a:lnSpc>
              <a:spcBef>
                <a:spcPts val="105"/>
              </a:spcBef>
            </a:pPr>
            <a:r>
              <a:rPr lang="en-US" sz="1600" dirty="0" err="1">
                <a:solidFill>
                  <a:schemeClr val="accent5">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GridSearchCV</a:t>
            </a:r>
            <a:r>
              <a:rPr lang="en-US" sz="1600" dirty="0">
                <a:solidFill>
                  <a:schemeClr val="accent5">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a:latin typeface="Open Sans SemiBold" panose="020B0706030804020204" pitchFamily="34" charset="0"/>
                <a:ea typeface="Open Sans SemiBold" panose="020B0706030804020204" pitchFamily="34" charset="0"/>
                <a:cs typeface="Open Sans SemiBold" panose="020B0706030804020204" pitchFamily="34" charset="0"/>
              </a:rPr>
              <a:t>and </a:t>
            </a:r>
            <a:r>
              <a:rPr lang="en-US" sz="1600" dirty="0">
                <a:solidFill>
                  <a:schemeClr val="accent5">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RandomizedSearch</a:t>
            </a:r>
            <a:r>
              <a:rPr lang="en-US" sz="1600" dirty="0">
                <a:latin typeface="Open Sans SemiBold" panose="020B0706030804020204" pitchFamily="34" charset="0"/>
                <a:ea typeface="Open Sans SemiBold" panose="020B0706030804020204" pitchFamily="34" charset="0"/>
                <a:cs typeface="Open Sans SemiBold" panose="020B0706030804020204" pitchFamily="34" charset="0"/>
              </a:rPr>
              <a:t> is used to find the optimal combination of parameters for the models by evaluating them across a provided grid of parameters.</a:t>
            </a:r>
          </a:p>
          <a:p>
            <a:pPr marL="12700" marR="5080" algn="just">
              <a:lnSpc>
                <a:spcPct val="100000"/>
              </a:lnSpc>
              <a:spcBef>
                <a:spcPts val="105"/>
              </a:spcBef>
            </a:pPr>
            <a:endParaRPr lang="en-US" sz="1600" dirty="0">
              <a:latin typeface="Open Sans SemiBold" panose="020B0706030804020204" pitchFamily="34" charset="0"/>
              <a:ea typeface="Open Sans SemiBold" panose="020B0706030804020204" pitchFamily="34" charset="0"/>
              <a:cs typeface="Open Sans SemiBold" panose="020B0706030804020204" pitchFamily="34" charset="0"/>
            </a:endParaRPr>
          </a:p>
          <a:p>
            <a:pPr marL="12700" marR="5080" algn="just">
              <a:lnSpc>
                <a:spcPct val="100000"/>
              </a:lnSpc>
              <a:spcBef>
                <a:spcPts val="105"/>
              </a:spcBef>
            </a:pPr>
            <a:r>
              <a:rPr lang="en-US" sz="1600" b="1" dirty="0" err="1">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CatBoost</a:t>
            </a:r>
            <a:r>
              <a:rPr lang="en-US" sz="1600" dirty="0">
                <a:solidFill>
                  <a:schemeClr val="accent5">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600" dirty="0">
                <a:latin typeface="Open Sans SemiBold" panose="020B0706030804020204" pitchFamily="34" charset="0"/>
                <a:ea typeface="Open Sans SemiBold" panose="020B0706030804020204" pitchFamily="34" charset="0"/>
                <a:cs typeface="Open Sans SemiBold" panose="020B0706030804020204" pitchFamily="34" charset="0"/>
              </a:rPr>
              <a:t>was selected as the best model after hyperparameter tuning due to its superior precision and recall score, minimal gap with better performance, and faster model fitting compared to other models.</a:t>
            </a:r>
            <a:endParaRPr lang="en-US" sz="1600" b="1" dirty="0">
              <a:solidFill>
                <a:schemeClr val="tx1">
                  <a:lumMod val="95000"/>
                  <a:lumOff val="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aphicFrame>
        <p:nvGraphicFramePr>
          <p:cNvPr id="2" name="Table 1">
            <a:extLst>
              <a:ext uri="{FF2B5EF4-FFF2-40B4-BE49-F238E27FC236}">
                <a16:creationId xmlns:a16="http://schemas.microsoft.com/office/drawing/2014/main" id="{6FE30B12-0501-118C-DD4E-EB03E82760C7}"/>
              </a:ext>
            </a:extLst>
          </p:cNvPr>
          <p:cNvGraphicFramePr>
            <a:graphicFrameLocks noGrp="1"/>
          </p:cNvGraphicFramePr>
          <p:nvPr>
            <p:extLst>
              <p:ext uri="{D42A27DB-BD31-4B8C-83A1-F6EECF244321}">
                <p14:modId xmlns:p14="http://schemas.microsoft.com/office/powerpoint/2010/main" val="2231265689"/>
              </p:ext>
            </p:extLst>
          </p:nvPr>
        </p:nvGraphicFramePr>
        <p:xfrm>
          <a:off x="395263" y="1314993"/>
          <a:ext cx="6805636" cy="4225548"/>
        </p:xfrm>
        <a:graphic>
          <a:graphicData uri="http://schemas.openxmlformats.org/drawingml/2006/table">
            <a:tbl>
              <a:tblPr firstRow="1" bandRow="1">
                <a:tableStyleId>{5C22544A-7EE6-4342-B048-85BDC9FD1C3A}</a:tableStyleId>
              </a:tblPr>
              <a:tblGrid>
                <a:gridCol w="2095483">
                  <a:extLst>
                    <a:ext uri="{9D8B030D-6E8A-4147-A177-3AD203B41FA5}">
                      <a16:colId xmlns:a16="http://schemas.microsoft.com/office/drawing/2014/main" val="4226169854"/>
                    </a:ext>
                  </a:extLst>
                </a:gridCol>
                <a:gridCol w="1405449">
                  <a:extLst>
                    <a:ext uri="{9D8B030D-6E8A-4147-A177-3AD203B41FA5}">
                      <a16:colId xmlns:a16="http://schemas.microsoft.com/office/drawing/2014/main" val="1072994322"/>
                    </a:ext>
                  </a:extLst>
                </a:gridCol>
                <a:gridCol w="1405449">
                  <a:extLst>
                    <a:ext uri="{9D8B030D-6E8A-4147-A177-3AD203B41FA5}">
                      <a16:colId xmlns:a16="http://schemas.microsoft.com/office/drawing/2014/main" val="1048017410"/>
                    </a:ext>
                  </a:extLst>
                </a:gridCol>
                <a:gridCol w="1173055">
                  <a:extLst>
                    <a:ext uri="{9D8B030D-6E8A-4147-A177-3AD203B41FA5}">
                      <a16:colId xmlns:a16="http://schemas.microsoft.com/office/drawing/2014/main" val="2236659955"/>
                    </a:ext>
                  </a:extLst>
                </a:gridCol>
                <a:gridCol w="726200">
                  <a:extLst>
                    <a:ext uri="{9D8B030D-6E8A-4147-A177-3AD203B41FA5}">
                      <a16:colId xmlns:a16="http://schemas.microsoft.com/office/drawing/2014/main" val="1220817461"/>
                    </a:ext>
                  </a:extLst>
                </a:gridCol>
              </a:tblGrid>
              <a:tr h="670561">
                <a:tc>
                  <a:txBody>
                    <a:bodyPr/>
                    <a:lstStyle/>
                    <a:p>
                      <a:pPr algn="ctr">
                        <a:lnSpc>
                          <a:spcPct val="150000"/>
                        </a:lnSpc>
                      </a:pP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pPr algn="ctr">
                        <a:lnSpc>
                          <a:spcPct val="150000"/>
                        </a:lnSpc>
                      </a:pP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Parameter</a:t>
                      </a:r>
                    </a:p>
                    <a:p>
                      <a:pPr algn="ctr">
                        <a:lnSpc>
                          <a:spcPct val="150000"/>
                        </a:lnSpc>
                      </a:pP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Runtime (s)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pPr algn="ctr">
                        <a:lnSpc>
                          <a:spcPct val="150000"/>
                        </a:lnSpc>
                      </a:pP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Model</a:t>
                      </a:r>
                    </a:p>
                    <a:p>
                      <a:pPr algn="ctr">
                        <a:lnSpc>
                          <a:spcPct val="150000"/>
                        </a:lnSpc>
                      </a:pP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Runtime (s)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pPr algn="ctr">
                        <a:lnSpc>
                          <a:spcPct val="150000"/>
                        </a:lnSpc>
                      </a:pP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Precision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pPr algn="ctr">
                        <a:lnSpc>
                          <a:spcPct val="150000"/>
                        </a:lnSpc>
                      </a:pP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extLst>
                  <a:ext uri="{0D108BD9-81ED-4DB2-BD59-A6C34878D82A}">
                    <a16:rowId xmlns:a16="http://schemas.microsoft.com/office/drawing/2014/main" val="2728301788"/>
                  </a:ext>
                </a:extLst>
              </a:tr>
              <a:tr h="1225790">
                <a:tc>
                  <a:txBody>
                    <a:bodyPr/>
                    <a:lstStyle/>
                    <a:p>
                      <a:pPr algn="ctr">
                        <a:lnSpc>
                          <a:spcPct val="200000"/>
                        </a:lnSpc>
                      </a:pPr>
                      <a:r>
                        <a:rPr lang="en-US" sz="1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Logistic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718.03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61.11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0.98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0.96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34747904"/>
                  </a:ext>
                </a:extLst>
              </a:tr>
              <a:tr h="1225790">
                <a:tc>
                  <a:txBody>
                    <a:bodyPr/>
                    <a:lstStyle/>
                    <a:p>
                      <a:pPr algn="ctr">
                        <a:lnSpc>
                          <a:spcPct val="200000"/>
                        </a:lnSpc>
                      </a:pPr>
                      <a:r>
                        <a:rPr lang="en-US" sz="1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Random Forest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332.17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107.63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0.97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87547376"/>
                  </a:ext>
                </a:extLst>
              </a:tr>
              <a:tr h="1076547">
                <a:tc>
                  <a:txBody>
                    <a:bodyPr/>
                    <a:lstStyle/>
                    <a:p>
                      <a:pPr algn="ctr">
                        <a:lnSpc>
                          <a:spcPct val="200000"/>
                        </a:lnSpc>
                      </a:pPr>
                      <a:r>
                        <a:rPr lang="en-US" sz="1400" dirty="0" err="1">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CatBoost</a:t>
                      </a:r>
                      <a:endParaRPr lang="en-US" sz="14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471.64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44.88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0.98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200000"/>
                        </a:lnSpc>
                      </a:pPr>
                      <a:r>
                        <a:rPr lang="en-US" sz="1400"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29988419"/>
                  </a:ext>
                </a:extLst>
              </a:tr>
            </a:tbl>
          </a:graphicData>
        </a:graphic>
      </p:graphicFrame>
      <p:sp>
        <p:nvSpPr>
          <p:cNvPr id="3" name="object 23">
            <a:extLst>
              <a:ext uri="{FF2B5EF4-FFF2-40B4-BE49-F238E27FC236}">
                <a16:creationId xmlns:a16="http://schemas.microsoft.com/office/drawing/2014/main" id="{A7D98E97-C00F-94F5-07A7-A9571C7229FB}"/>
              </a:ext>
            </a:extLst>
          </p:cNvPr>
          <p:cNvSpPr txBox="1"/>
          <p:nvPr/>
        </p:nvSpPr>
        <p:spPr>
          <a:xfrm>
            <a:off x="7878434" y="1314993"/>
            <a:ext cx="3591314" cy="290464"/>
          </a:xfrm>
          <a:prstGeom prst="rect">
            <a:avLst/>
          </a:prstGeom>
        </p:spPr>
        <p:txBody>
          <a:bodyPr vert="horz" wrap="square" lIns="0" tIns="13335" rIns="0" bIns="0" rtlCol="0">
            <a:spAutoFit/>
          </a:bodyPr>
          <a:lstStyle/>
          <a:p>
            <a:pPr marL="12700" marR="5080" algn="ctr">
              <a:lnSpc>
                <a:spcPct val="100000"/>
              </a:lnSpc>
              <a:spcBef>
                <a:spcPts val="105"/>
              </a:spcBef>
            </a:pPr>
            <a:r>
              <a:rPr lang="en-US"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Model Hyper-tuning</a:t>
            </a:r>
            <a:endParaRPr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EEB47FAC-A4D6-216A-D60F-B57E23C996DD}"/>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MODELLING</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HYPERTUNING</a:t>
            </a:r>
          </a:p>
        </p:txBody>
      </p:sp>
      <p:sp>
        <p:nvSpPr>
          <p:cNvPr id="6" name="Rectangle 5">
            <a:extLst>
              <a:ext uri="{FF2B5EF4-FFF2-40B4-BE49-F238E27FC236}">
                <a16:creationId xmlns:a16="http://schemas.microsoft.com/office/drawing/2014/main" id="{69AD2A6C-A553-56C1-3B16-927BF1ACB774}"/>
              </a:ext>
            </a:extLst>
          </p:cNvPr>
          <p:cNvSpPr/>
          <p:nvPr/>
        </p:nvSpPr>
        <p:spPr>
          <a:xfrm>
            <a:off x="295275" y="4371975"/>
            <a:ext cx="7038975" cy="12954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9570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3">
            <a:extLst>
              <a:ext uri="{FF2B5EF4-FFF2-40B4-BE49-F238E27FC236}">
                <a16:creationId xmlns:a16="http://schemas.microsoft.com/office/drawing/2014/main" id="{842FA9FE-CEFD-064D-87CC-DEFBC5CBE4E1}"/>
              </a:ext>
            </a:extLst>
          </p:cNvPr>
          <p:cNvSpPr/>
          <p:nvPr/>
        </p:nvSpPr>
        <p:spPr>
          <a:xfrm>
            <a:off x="0" y="0"/>
            <a:ext cx="5295900" cy="4383975"/>
          </a:xfrm>
          <a:custGeom>
            <a:avLst/>
            <a:gdLst/>
            <a:ahLst/>
            <a:cxnLst/>
            <a:rect l="l" t="t" r="r" b="b"/>
            <a:pathLst>
              <a:path w="9189720" h="7607300">
                <a:moveTo>
                  <a:pt x="0" y="7061200"/>
                </a:moveTo>
                <a:lnTo>
                  <a:pt x="0" y="0"/>
                </a:lnTo>
                <a:lnTo>
                  <a:pt x="9144274" y="0"/>
                </a:lnTo>
                <a:lnTo>
                  <a:pt x="9147629" y="12700"/>
                </a:lnTo>
                <a:lnTo>
                  <a:pt x="9156044" y="63500"/>
                </a:lnTo>
                <a:lnTo>
                  <a:pt x="9163556" y="114300"/>
                </a:lnTo>
                <a:lnTo>
                  <a:pt x="9170146" y="152400"/>
                </a:lnTo>
                <a:lnTo>
                  <a:pt x="9175796" y="203200"/>
                </a:lnTo>
                <a:lnTo>
                  <a:pt x="9180489" y="254000"/>
                </a:lnTo>
                <a:lnTo>
                  <a:pt x="9184207" y="304800"/>
                </a:lnTo>
                <a:lnTo>
                  <a:pt x="9186931" y="355600"/>
                </a:lnTo>
                <a:lnTo>
                  <a:pt x="9188636" y="406400"/>
                </a:lnTo>
                <a:lnTo>
                  <a:pt x="9189160" y="469900"/>
                </a:lnTo>
                <a:lnTo>
                  <a:pt x="9188518" y="520700"/>
                </a:lnTo>
                <a:lnTo>
                  <a:pt x="9186721" y="571500"/>
                </a:lnTo>
                <a:lnTo>
                  <a:pt x="9183782" y="622300"/>
                </a:lnTo>
                <a:lnTo>
                  <a:pt x="9179715" y="673100"/>
                </a:lnTo>
                <a:lnTo>
                  <a:pt x="9174531" y="723900"/>
                </a:lnTo>
                <a:lnTo>
                  <a:pt x="9168245" y="774700"/>
                </a:lnTo>
                <a:lnTo>
                  <a:pt x="9160868" y="825500"/>
                </a:lnTo>
                <a:lnTo>
                  <a:pt x="9152413" y="863600"/>
                </a:lnTo>
                <a:lnTo>
                  <a:pt x="9142894" y="914400"/>
                </a:lnTo>
                <a:lnTo>
                  <a:pt x="9132323" y="965200"/>
                </a:lnTo>
                <a:lnTo>
                  <a:pt x="9120713" y="1003300"/>
                </a:lnTo>
                <a:lnTo>
                  <a:pt x="9108077" y="1054100"/>
                </a:lnTo>
                <a:lnTo>
                  <a:pt x="9094427" y="1104900"/>
                </a:lnTo>
                <a:lnTo>
                  <a:pt x="9079777" y="1143000"/>
                </a:lnTo>
                <a:lnTo>
                  <a:pt x="9064139" y="1193800"/>
                </a:lnTo>
                <a:lnTo>
                  <a:pt x="9047526" y="1231900"/>
                </a:lnTo>
                <a:lnTo>
                  <a:pt x="9029951" y="1270000"/>
                </a:lnTo>
                <a:lnTo>
                  <a:pt x="9011427" y="1320800"/>
                </a:lnTo>
                <a:lnTo>
                  <a:pt x="8991967" y="1358900"/>
                </a:lnTo>
                <a:lnTo>
                  <a:pt x="8971582" y="1397000"/>
                </a:lnTo>
                <a:lnTo>
                  <a:pt x="8950287" y="1435100"/>
                </a:lnTo>
                <a:lnTo>
                  <a:pt x="8928094" y="1485900"/>
                </a:lnTo>
                <a:lnTo>
                  <a:pt x="8905016" y="1524000"/>
                </a:lnTo>
                <a:lnTo>
                  <a:pt x="8881065" y="1562100"/>
                </a:lnTo>
                <a:lnTo>
                  <a:pt x="8856255" y="1600200"/>
                </a:lnTo>
                <a:lnTo>
                  <a:pt x="8830598" y="1638300"/>
                </a:lnTo>
                <a:lnTo>
                  <a:pt x="8804107" y="1676400"/>
                </a:lnTo>
                <a:lnTo>
                  <a:pt x="8776795" y="1714500"/>
                </a:lnTo>
                <a:lnTo>
                  <a:pt x="8748675" y="1752600"/>
                </a:lnTo>
                <a:lnTo>
                  <a:pt x="8719760" y="1778000"/>
                </a:lnTo>
                <a:lnTo>
                  <a:pt x="8690062" y="1816100"/>
                </a:lnTo>
                <a:lnTo>
                  <a:pt x="8659594" y="1854200"/>
                </a:lnTo>
                <a:lnTo>
                  <a:pt x="8628369" y="1892300"/>
                </a:lnTo>
                <a:lnTo>
                  <a:pt x="8596401" y="1930400"/>
                </a:lnTo>
                <a:lnTo>
                  <a:pt x="8563701" y="1955800"/>
                </a:lnTo>
                <a:lnTo>
                  <a:pt x="8530282" y="1993900"/>
                </a:lnTo>
                <a:lnTo>
                  <a:pt x="8496158" y="2032000"/>
                </a:lnTo>
                <a:lnTo>
                  <a:pt x="8461341" y="2057400"/>
                </a:lnTo>
                <a:lnTo>
                  <a:pt x="8425843" y="2095500"/>
                </a:lnTo>
                <a:lnTo>
                  <a:pt x="8389679" y="2120900"/>
                </a:lnTo>
                <a:lnTo>
                  <a:pt x="8352861" y="2159000"/>
                </a:lnTo>
                <a:lnTo>
                  <a:pt x="8315400" y="2184400"/>
                </a:lnTo>
                <a:lnTo>
                  <a:pt x="8277312" y="2222500"/>
                </a:lnTo>
                <a:lnTo>
                  <a:pt x="8238607" y="2247900"/>
                </a:lnTo>
                <a:lnTo>
                  <a:pt x="8199299" y="2286000"/>
                </a:lnTo>
                <a:lnTo>
                  <a:pt x="8159401" y="2311400"/>
                </a:lnTo>
                <a:lnTo>
                  <a:pt x="8118925" y="2349500"/>
                </a:lnTo>
                <a:lnTo>
                  <a:pt x="8036293" y="2400300"/>
                </a:lnTo>
                <a:lnTo>
                  <a:pt x="7994163" y="2438400"/>
                </a:lnTo>
                <a:lnTo>
                  <a:pt x="7951506" y="2463800"/>
                </a:lnTo>
                <a:lnTo>
                  <a:pt x="7792126" y="2565400"/>
                </a:lnTo>
                <a:lnTo>
                  <a:pt x="7751997" y="2603500"/>
                </a:lnTo>
                <a:lnTo>
                  <a:pt x="7592785" y="2705100"/>
                </a:lnTo>
                <a:lnTo>
                  <a:pt x="7553713" y="2743200"/>
                </a:lnTo>
                <a:lnTo>
                  <a:pt x="7515096" y="2768600"/>
                </a:lnTo>
                <a:lnTo>
                  <a:pt x="7477016" y="2806700"/>
                </a:lnTo>
                <a:lnTo>
                  <a:pt x="7439552" y="2832100"/>
                </a:lnTo>
                <a:lnTo>
                  <a:pt x="7402787" y="2857500"/>
                </a:lnTo>
                <a:lnTo>
                  <a:pt x="7366802" y="2895600"/>
                </a:lnTo>
                <a:lnTo>
                  <a:pt x="7331677" y="2933700"/>
                </a:lnTo>
                <a:lnTo>
                  <a:pt x="7297495" y="2959100"/>
                </a:lnTo>
                <a:lnTo>
                  <a:pt x="7264336" y="2997200"/>
                </a:lnTo>
                <a:lnTo>
                  <a:pt x="7232281" y="3035300"/>
                </a:lnTo>
                <a:lnTo>
                  <a:pt x="7201412" y="3073400"/>
                </a:lnTo>
                <a:lnTo>
                  <a:pt x="7171809" y="3098800"/>
                </a:lnTo>
                <a:lnTo>
                  <a:pt x="7143555" y="3136900"/>
                </a:lnTo>
                <a:lnTo>
                  <a:pt x="7116729" y="3187700"/>
                </a:lnTo>
                <a:lnTo>
                  <a:pt x="7091415" y="3225800"/>
                </a:lnTo>
                <a:lnTo>
                  <a:pt x="7067691" y="3263900"/>
                </a:lnTo>
                <a:lnTo>
                  <a:pt x="7045641" y="3302000"/>
                </a:lnTo>
                <a:lnTo>
                  <a:pt x="7025344" y="3352800"/>
                </a:lnTo>
                <a:lnTo>
                  <a:pt x="7006882" y="3390900"/>
                </a:lnTo>
                <a:lnTo>
                  <a:pt x="6990337" y="3441700"/>
                </a:lnTo>
                <a:lnTo>
                  <a:pt x="6975789" y="3479800"/>
                </a:lnTo>
                <a:lnTo>
                  <a:pt x="6963320" y="3530600"/>
                </a:lnTo>
                <a:lnTo>
                  <a:pt x="6953011" y="3581400"/>
                </a:lnTo>
                <a:lnTo>
                  <a:pt x="6944898" y="3632200"/>
                </a:lnTo>
                <a:lnTo>
                  <a:pt x="6938615" y="3683000"/>
                </a:lnTo>
                <a:lnTo>
                  <a:pt x="6934051" y="3733800"/>
                </a:lnTo>
                <a:lnTo>
                  <a:pt x="6931094" y="3784600"/>
                </a:lnTo>
                <a:lnTo>
                  <a:pt x="6929632" y="3835400"/>
                </a:lnTo>
                <a:lnTo>
                  <a:pt x="6929554" y="3886200"/>
                </a:lnTo>
                <a:lnTo>
                  <a:pt x="6930746" y="3937000"/>
                </a:lnTo>
                <a:lnTo>
                  <a:pt x="6933097" y="3975100"/>
                </a:lnTo>
                <a:lnTo>
                  <a:pt x="6936496" y="4025900"/>
                </a:lnTo>
                <a:lnTo>
                  <a:pt x="6940830" y="4076700"/>
                </a:lnTo>
                <a:lnTo>
                  <a:pt x="6945988" y="4127500"/>
                </a:lnTo>
                <a:lnTo>
                  <a:pt x="6951857" y="4178300"/>
                </a:lnTo>
                <a:lnTo>
                  <a:pt x="6958325" y="4229100"/>
                </a:lnTo>
                <a:lnTo>
                  <a:pt x="6965281" y="4279900"/>
                </a:lnTo>
                <a:lnTo>
                  <a:pt x="6972612" y="4330700"/>
                </a:lnTo>
                <a:lnTo>
                  <a:pt x="6980207" y="4381500"/>
                </a:lnTo>
                <a:lnTo>
                  <a:pt x="6987954" y="4419600"/>
                </a:lnTo>
                <a:lnTo>
                  <a:pt x="6995741" y="4470400"/>
                </a:lnTo>
                <a:lnTo>
                  <a:pt x="7003455" y="4521200"/>
                </a:lnTo>
                <a:lnTo>
                  <a:pt x="7010986" y="4572000"/>
                </a:lnTo>
                <a:lnTo>
                  <a:pt x="7018220" y="4622800"/>
                </a:lnTo>
                <a:lnTo>
                  <a:pt x="7025046" y="4673600"/>
                </a:lnTo>
                <a:lnTo>
                  <a:pt x="7031353" y="4724400"/>
                </a:lnTo>
                <a:lnTo>
                  <a:pt x="7037027" y="4775200"/>
                </a:lnTo>
                <a:lnTo>
                  <a:pt x="7041958" y="4826000"/>
                </a:lnTo>
                <a:lnTo>
                  <a:pt x="7046033" y="4876800"/>
                </a:lnTo>
                <a:lnTo>
                  <a:pt x="7049140" y="4914900"/>
                </a:lnTo>
                <a:lnTo>
                  <a:pt x="7051168" y="4965700"/>
                </a:lnTo>
                <a:lnTo>
                  <a:pt x="7052431" y="5016500"/>
                </a:lnTo>
                <a:lnTo>
                  <a:pt x="7052544" y="5067300"/>
                </a:lnTo>
                <a:lnTo>
                  <a:pt x="7051531" y="5118100"/>
                </a:lnTo>
                <a:lnTo>
                  <a:pt x="7049418" y="5168900"/>
                </a:lnTo>
                <a:lnTo>
                  <a:pt x="7046230" y="5219700"/>
                </a:lnTo>
                <a:lnTo>
                  <a:pt x="7041990" y="5270500"/>
                </a:lnTo>
                <a:lnTo>
                  <a:pt x="7036725" y="5321300"/>
                </a:lnTo>
                <a:lnTo>
                  <a:pt x="7030458" y="5372100"/>
                </a:lnTo>
                <a:lnTo>
                  <a:pt x="7023214" y="5422900"/>
                </a:lnTo>
                <a:lnTo>
                  <a:pt x="7015019" y="5473700"/>
                </a:lnTo>
                <a:lnTo>
                  <a:pt x="7005897" y="5524500"/>
                </a:lnTo>
                <a:lnTo>
                  <a:pt x="6995873" y="5562600"/>
                </a:lnTo>
                <a:lnTo>
                  <a:pt x="6984972" y="5613400"/>
                </a:lnTo>
                <a:lnTo>
                  <a:pt x="6973218" y="5664200"/>
                </a:lnTo>
                <a:lnTo>
                  <a:pt x="6960636" y="5715000"/>
                </a:lnTo>
                <a:lnTo>
                  <a:pt x="6947251" y="5765800"/>
                </a:lnTo>
                <a:lnTo>
                  <a:pt x="6933088" y="5816600"/>
                </a:lnTo>
                <a:lnTo>
                  <a:pt x="6918172" y="5854700"/>
                </a:lnTo>
                <a:lnTo>
                  <a:pt x="6902527" y="5905500"/>
                </a:lnTo>
                <a:lnTo>
                  <a:pt x="6886179" y="5956300"/>
                </a:lnTo>
                <a:lnTo>
                  <a:pt x="6869151" y="5994400"/>
                </a:lnTo>
                <a:lnTo>
                  <a:pt x="6851469" y="6045200"/>
                </a:lnTo>
                <a:lnTo>
                  <a:pt x="6833050" y="6096000"/>
                </a:lnTo>
                <a:lnTo>
                  <a:pt x="6813798" y="6134100"/>
                </a:lnTo>
                <a:lnTo>
                  <a:pt x="6793720" y="6184900"/>
                </a:lnTo>
                <a:lnTo>
                  <a:pt x="6772822" y="6235700"/>
                </a:lnTo>
                <a:lnTo>
                  <a:pt x="6751111" y="6273800"/>
                </a:lnTo>
                <a:lnTo>
                  <a:pt x="6728592" y="6324600"/>
                </a:lnTo>
                <a:lnTo>
                  <a:pt x="6705273" y="6362700"/>
                </a:lnTo>
                <a:lnTo>
                  <a:pt x="6681160" y="6413500"/>
                </a:lnTo>
                <a:lnTo>
                  <a:pt x="6656259" y="6451600"/>
                </a:lnTo>
                <a:lnTo>
                  <a:pt x="6630577" y="6489700"/>
                </a:lnTo>
                <a:lnTo>
                  <a:pt x="6604120" y="6540500"/>
                </a:lnTo>
                <a:lnTo>
                  <a:pt x="6576895" y="6578600"/>
                </a:lnTo>
                <a:lnTo>
                  <a:pt x="6548907" y="6616700"/>
                </a:lnTo>
                <a:lnTo>
                  <a:pt x="6520164" y="6654800"/>
                </a:lnTo>
                <a:lnTo>
                  <a:pt x="6490673" y="6692900"/>
                </a:lnTo>
                <a:lnTo>
                  <a:pt x="6460438" y="6731000"/>
                </a:lnTo>
                <a:lnTo>
                  <a:pt x="1290554" y="6731000"/>
                </a:lnTo>
                <a:lnTo>
                  <a:pt x="1240339" y="6743700"/>
                </a:lnTo>
                <a:lnTo>
                  <a:pt x="1190465" y="6743700"/>
                </a:lnTo>
                <a:lnTo>
                  <a:pt x="1140906" y="6756400"/>
                </a:lnTo>
                <a:lnTo>
                  <a:pt x="1091639" y="6756400"/>
                </a:lnTo>
                <a:lnTo>
                  <a:pt x="418576" y="6934200"/>
                </a:lnTo>
                <a:lnTo>
                  <a:pt x="370701" y="6959600"/>
                </a:lnTo>
                <a:lnTo>
                  <a:pt x="31245" y="7048500"/>
                </a:lnTo>
                <a:lnTo>
                  <a:pt x="0" y="7061200"/>
                </a:lnTo>
                <a:close/>
              </a:path>
              <a:path w="9189720" h="7607300">
                <a:moveTo>
                  <a:pt x="5193750" y="7556500"/>
                </a:moveTo>
                <a:lnTo>
                  <a:pt x="4167924" y="7556500"/>
                </a:lnTo>
                <a:lnTo>
                  <a:pt x="3924357" y="7493000"/>
                </a:lnTo>
                <a:lnTo>
                  <a:pt x="3875844" y="7493000"/>
                </a:lnTo>
                <a:lnTo>
                  <a:pt x="3827412" y="7467600"/>
                </a:lnTo>
                <a:lnTo>
                  <a:pt x="3538876" y="7391400"/>
                </a:lnTo>
                <a:lnTo>
                  <a:pt x="3491187" y="7366000"/>
                </a:lnTo>
                <a:lnTo>
                  <a:pt x="3396211" y="7340600"/>
                </a:lnTo>
                <a:lnTo>
                  <a:pt x="3348935" y="7315200"/>
                </a:lnTo>
                <a:lnTo>
                  <a:pt x="3254840" y="7289800"/>
                </a:lnTo>
                <a:lnTo>
                  <a:pt x="3208033" y="7264400"/>
                </a:lnTo>
                <a:lnTo>
                  <a:pt x="3161395" y="7251700"/>
                </a:lnTo>
                <a:lnTo>
                  <a:pt x="3114932" y="7226300"/>
                </a:lnTo>
                <a:lnTo>
                  <a:pt x="3068650" y="7213600"/>
                </a:lnTo>
                <a:lnTo>
                  <a:pt x="3022555" y="7188200"/>
                </a:lnTo>
                <a:lnTo>
                  <a:pt x="2976655" y="7175500"/>
                </a:lnTo>
                <a:lnTo>
                  <a:pt x="2930954" y="7150100"/>
                </a:lnTo>
                <a:lnTo>
                  <a:pt x="2885460" y="7137400"/>
                </a:lnTo>
                <a:lnTo>
                  <a:pt x="2840178" y="7112000"/>
                </a:lnTo>
                <a:lnTo>
                  <a:pt x="2795115" y="7099300"/>
                </a:lnTo>
                <a:lnTo>
                  <a:pt x="2750277" y="7073900"/>
                </a:lnTo>
                <a:lnTo>
                  <a:pt x="2705670" y="7061200"/>
                </a:lnTo>
                <a:lnTo>
                  <a:pt x="2661301" y="7035800"/>
                </a:lnTo>
                <a:lnTo>
                  <a:pt x="2617176" y="7023100"/>
                </a:lnTo>
                <a:lnTo>
                  <a:pt x="2570928" y="6997700"/>
                </a:lnTo>
                <a:lnTo>
                  <a:pt x="2524361" y="6985000"/>
                </a:lnTo>
                <a:lnTo>
                  <a:pt x="2477488" y="6959600"/>
                </a:lnTo>
                <a:lnTo>
                  <a:pt x="2430318" y="6946900"/>
                </a:lnTo>
                <a:lnTo>
                  <a:pt x="2382864" y="6921500"/>
                </a:lnTo>
                <a:lnTo>
                  <a:pt x="2287149" y="6896100"/>
                </a:lnTo>
                <a:lnTo>
                  <a:pt x="2238912" y="6870700"/>
                </a:lnTo>
                <a:lnTo>
                  <a:pt x="2043698" y="6819900"/>
                </a:lnTo>
                <a:lnTo>
                  <a:pt x="1994386" y="6794500"/>
                </a:lnTo>
                <a:lnTo>
                  <a:pt x="1944894" y="6794500"/>
                </a:lnTo>
                <a:lnTo>
                  <a:pt x="1745354" y="6743700"/>
                </a:lnTo>
                <a:lnTo>
                  <a:pt x="1695134" y="6743700"/>
                </a:lnTo>
                <a:lnTo>
                  <a:pt x="1644803" y="6731000"/>
                </a:lnTo>
                <a:lnTo>
                  <a:pt x="6460438" y="6731000"/>
                </a:lnTo>
                <a:lnTo>
                  <a:pt x="6429467" y="6769100"/>
                </a:lnTo>
                <a:lnTo>
                  <a:pt x="6397767" y="6807200"/>
                </a:lnTo>
                <a:lnTo>
                  <a:pt x="6365343" y="6845300"/>
                </a:lnTo>
                <a:lnTo>
                  <a:pt x="6332202" y="6883400"/>
                </a:lnTo>
                <a:lnTo>
                  <a:pt x="6298351" y="6921500"/>
                </a:lnTo>
                <a:lnTo>
                  <a:pt x="6263796" y="6959600"/>
                </a:lnTo>
                <a:lnTo>
                  <a:pt x="6228543" y="6985000"/>
                </a:lnTo>
                <a:lnTo>
                  <a:pt x="6192599" y="7023100"/>
                </a:lnTo>
                <a:lnTo>
                  <a:pt x="6155971" y="7061200"/>
                </a:lnTo>
                <a:lnTo>
                  <a:pt x="6118664" y="7086600"/>
                </a:lnTo>
                <a:lnTo>
                  <a:pt x="6080685" y="7124700"/>
                </a:lnTo>
                <a:lnTo>
                  <a:pt x="6042041" y="7150100"/>
                </a:lnTo>
                <a:lnTo>
                  <a:pt x="6002738" y="7175500"/>
                </a:lnTo>
                <a:lnTo>
                  <a:pt x="5962783" y="7213600"/>
                </a:lnTo>
                <a:lnTo>
                  <a:pt x="5880940" y="7264400"/>
                </a:lnTo>
                <a:lnTo>
                  <a:pt x="5796564" y="7315200"/>
                </a:lnTo>
                <a:lnTo>
                  <a:pt x="5709707" y="7366000"/>
                </a:lnTo>
                <a:lnTo>
                  <a:pt x="5665364" y="7378700"/>
                </a:lnTo>
                <a:lnTo>
                  <a:pt x="5574882" y="7429500"/>
                </a:lnTo>
                <a:lnTo>
                  <a:pt x="5528755" y="7442200"/>
                </a:lnTo>
                <a:lnTo>
                  <a:pt x="5482047" y="7467600"/>
                </a:lnTo>
                <a:lnTo>
                  <a:pt x="5338496" y="7505700"/>
                </a:lnTo>
                <a:lnTo>
                  <a:pt x="5290345" y="7531100"/>
                </a:lnTo>
                <a:lnTo>
                  <a:pt x="5193750" y="7556500"/>
                </a:lnTo>
                <a:close/>
              </a:path>
              <a:path w="9189720" h="7607300">
                <a:moveTo>
                  <a:pt x="5048216" y="7581900"/>
                </a:moveTo>
                <a:lnTo>
                  <a:pt x="4314640" y="7581900"/>
                </a:lnTo>
                <a:lnTo>
                  <a:pt x="4216794" y="7556500"/>
                </a:lnTo>
                <a:lnTo>
                  <a:pt x="5145318" y="7556500"/>
                </a:lnTo>
                <a:lnTo>
                  <a:pt x="5048216" y="7581900"/>
                </a:lnTo>
                <a:close/>
              </a:path>
              <a:path w="9189720" h="7607300">
                <a:moveTo>
                  <a:pt x="4950839" y="7594600"/>
                </a:moveTo>
                <a:lnTo>
                  <a:pt x="4461580" y="7594600"/>
                </a:lnTo>
                <a:lnTo>
                  <a:pt x="4412585" y="7581900"/>
                </a:lnTo>
                <a:lnTo>
                  <a:pt x="4999559" y="7581900"/>
                </a:lnTo>
                <a:lnTo>
                  <a:pt x="4950839" y="7594600"/>
                </a:lnTo>
                <a:close/>
              </a:path>
              <a:path w="9189720" h="7607300">
                <a:moveTo>
                  <a:pt x="4804368" y="7607300"/>
                </a:moveTo>
                <a:lnTo>
                  <a:pt x="4608576" y="7607300"/>
                </a:lnTo>
                <a:lnTo>
                  <a:pt x="4559582" y="7594600"/>
                </a:lnTo>
                <a:lnTo>
                  <a:pt x="4853237" y="7594600"/>
                </a:lnTo>
                <a:lnTo>
                  <a:pt x="4804368" y="7607300"/>
                </a:lnTo>
                <a:close/>
              </a:path>
            </a:pathLst>
          </a:custGeom>
          <a:solidFill>
            <a:srgbClr val="F7F7F7"/>
          </a:solidFill>
        </p:spPr>
        <p:txBody>
          <a:bodyPr wrap="square" lIns="0" tIns="0" rIns="0" bIns="0" rtlCol="0"/>
          <a:lstStyle/>
          <a:p>
            <a:endParaRPr dirty="0"/>
          </a:p>
        </p:txBody>
      </p:sp>
      <p:sp>
        <p:nvSpPr>
          <p:cNvPr id="3" name="AutoShape 3"/>
          <p:cNvSpPr/>
          <p:nvPr/>
        </p:nvSpPr>
        <p:spPr>
          <a:xfrm flipH="1">
            <a:off x="2559163" y="2783073"/>
            <a:ext cx="7073779" cy="35789"/>
          </a:xfrm>
          <a:prstGeom prst="line">
            <a:avLst/>
          </a:prstGeom>
          <a:ln w="76200" cap="flat">
            <a:solidFill>
              <a:schemeClr val="accent6">
                <a:lumMod val="60000"/>
                <a:lumOff val="40000"/>
              </a:schemeClr>
            </a:solidFill>
            <a:prstDash val="solid"/>
            <a:headEnd type="none" w="sm" len="sm"/>
            <a:tailEnd type="none" w="sm" len="sm"/>
          </a:ln>
        </p:spPr>
      </p:sp>
      <p:sp>
        <p:nvSpPr>
          <p:cNvPr id="4" name="TextBox 4"/>
          <p:cNvSpPr txBox="1"/>
          <p:nvPr/>
        </p:nvSpPr>
        <p:spPr>
          <a:xfrm>
            <a:off x="2559100" y="1318534"/>
            <a:ext cx="7073801" cy="512961"/>
          </a:xfrm>
          <a:prstGeom prst="rect">
            <a:avLst/>
          </a:prstGeom>
        </p:spPr>
        <p:txBody>
          <a:bodyPr lIns="0" tIns="0" rIns="0" bIns="0" rtlCol="0" anchor="t">
            <a:spAutoFit/>
          </a:bodyPr>
          <a:lstStyle/>
          <a:p>
            <a:pPr algn="ctr">
              <a:lnSpc>
                <a:spcPts val="4033"/>
              </a:lnSpc>
            </a:pPr>
            <a:r>
              <a:rPr lang="en-US" sz="3700" spc="117" dirty="0">
                <a:latin typeface="Open Sans" panose="020B0606030504020204" pitchFamily="34" charset="0"/>
                <a:ea typeface="Open Sans" panose="020B0606030504020204" pitchFamily="34" charset="0"/>
                <a:cs typeface="Open Sans" panose="020B0606030504020204" pitchFamily="34" charset="0"/>
                <a:sym typeface="Days"/>
              </a:rPr>
              <a:t>Table of</a:t>
            </a:r>
          </a:p>
        </p:txBody>
      </p:sp>
      <p:sp>
        <p:nvSpPr>
          <p:cNvPr id="5" name="TextBox 5"/>
          <p:cNvSpPr txBox="1"/>
          <p:nvPr/>
        </p:nvSpPr>
        <p:spPr>
          <a:xfrm>
            <a:off x="3534163" y="3783992"/>
            <a:ext cx="1398047" cy="443711"/>
          </a:xfrm>
          <a:prstGeom prst="rect">
            <a:avLst/>
          </a:prstGeom>
        </p:spPr>
        <p:txBody>
          <a:bodyPr lIns="0" tIns="0" rIns="0" bIns="0" rtlCol="0" anchor="t">
            <a:spAutoFit/>
          </a:bodyPr>
          <a:lstStyle/>
          <a:p>
            <a:pPr algn="ctr">
              <a:lnSpc>
                <a:spcPts val="1764"/>
              </a:lnSpc>
            </a:pPr>
            <a:r>
              <a:rPr lang="en-US" sz="1200" dirty="0">
                <a:latin typeface="Open Sans" panose="020B0606030504020204" pitchFamily="34" charset="0"/>
                <a:ea typeface="Open Sans" panose="020B0606030504020204" pitchFamily="34" charset="0"/>
                <a:cs typeface="Open Sans" panose="020B0606030504020204" pitchFamily="34" charset="0"/>
                <a:sym typeface="Open Sauce Light"/>
              </a:rPr>
              <a:t>BUSINESS UNDERSTANDING</a:t>
            </a:r>
          </a:p>
        </p:txBody>
      </p:sp>
      <p:sp>
        <p:nvSpPr>
          <p:cNvPr id="6" name="TextBox 6"/>
          <p:cNvSpPr txBox="1"/>
          <p:nvPr/>
        </p:nvSpPr>
        <p:spPr>
          <a:xfrm>
            <a:off x="3469368" y="3164451"/>
            <a:ext cx="1510362" cy="512961"/>
          </a:xfrm>
          <a:prstGeom prst="rect">
            <a:avLst/>
          </a:prstGeom>
        </p:spPr>
        <p:txBody>
          <a:bodyPr lIns="0" tIns="0" rIns="0" bIns="0" rtlCol="0" anchor="t">
            <a:spAutoFit/>
          </a:bodyPr>
          <a:lstStyle/>
          <a:p>
            <a:pPr algn="ctr">
              <a:lnSpc>
                <a:spcPts val="4033"/>
              </a:lnSpc>
            </a:pPr>
            <a:r>
              <a:rPr lang="en-US" sz="3700" spc="117" dirty="0">
                <a:latin typeface="Open Sans" panose="020B0606030504020204" pitchFamily="34" charset="0"/>
                <a:ea typeface="Open Sans" panose="020B0606030504020204" pitchFamily="34" charset="0"/>
                <a:cs typeface="Open Sans" panose="020B0606030504020204" pitchFamily="34" charset="0"/>
                <a:sym typeface="Open Sauce Medium"/>
              </a:rPr>
              <a:t>01</a:t>
            </a:r>
          </a:p>
        </p:txBody>
      </p:sp>
      <p:sp>
        <p:nvSpPr>
          <p:cNvPr id="7" name="TextBox 7"/>
          <p:cNvSpPr txBox="1"/>
          <p:nvPr/>
        </p:nvSpPr>
        <p:spPr>
          <a:xfrm>
            <a:off x="5456617" y="3164451"/>
            <a:ext cx="1510362" cy="512961"/>
          </a:xfrm>
          <a:prstGeom prst="rect">
            <a:avLst/>
          </a:prstGeom>
        </p:spPr>
        <p:txBody>
          <a:bodyPr lIns="0" tIns="0" rIns="0" bIns="0" rtlCol="0" anchor="t">
            <a:spAutoFit/>
          </a:bodyPr>
          <a:lstStyle/>
          <a:p>
            <a:pPr algn="ctr">
              <a:lnSpc>
                <a:spcPts val="4033"/>
              </a:lnSpc>
            </a:pPr>
            <a:r>
              <a:rPr lang="en-US" sz="3700" spc="117" dirty="0">
                <a:latin typeface="Open Sans" panose="020B0606030504020204" pitchFamily="34" charset="0"/>
                <a:ea typeface="Open Sans" panose="020B0606030504020204" pitchFamily="34" charset="0"/>
                <a:cs typeface="Open Sans" panose="020B0606030504020204" pitchFamily="34" charset="0"/>
                <a:sym typeface="Open Sauce Medium"/>
              </a:rPr>
              <a:t>02</a:t>
            </a:r>
          </a:p>
        </p:txBody>
      </p:sp>
      <p:sp>
        <p:nvSpPr>
          <p:cNvPr id="8" name="TextBox 8"/>
          <p:cNvSpPr txBox="1"/>
          <p:nvPr/>
        </p:nvSpPr>
        <p:spPr>
          <a:xfrm>
            <a:off x="7410929" y="3164451"/>
            <a:ext cx="1510362" cy="512961"/>
          </a:xfrm>
          <a:prstGeom prst="rect">
            <a:avLst/>
          </a:prstGeom>
        </p:spPr>
        <p:txBody>
          <a:bodyPr lIns="0" tIns="0" rIns="0" bIns="0" rtlCol="0" anchor="t">
            <a:spAutoFit/>
          </a:bodyPr>
          <a:lstStyle/>
          <a:p>
            <a:pPr algn="ctr">
              <a:lnSpc>
                <a:spcPts val="4033"/>
              </a:lnSpc>
            </a:pPr>
            <a:r>
              <a:rPr lang="en-US" sz="3700" spc="117" dirty="0">
                <a:latin typeface="Open Sans" panose="020B0606030504020204" pitchFamily="34" charset="0"/>
                <a:ea typeface="Open Sans" panose="020B0606030504020204" pitchFamily="34" charset="0"/>
                <a:cs typeface="Open Sans" panose="020B0606030504020204" pitchFamily="34" charset="0"/>
                <a:sym typeface="Open Sauce Medium"/>
              </a:rPr>
              <a:t>03</a:t>
            </a:r>
          </a:p>
        </p:txBody>
      </p:sp>
      <p:sp>
        <p:nvSpPr>
          <p:cNvPr id="9" name="TextBox 9"/>
          <p:cNvSpPr txBox="1"/>
          <p:nvPr/>
        </p:nvSpPr>
        <p:spPr>
          <a:xfrm>
            <a:off x="5388310" y="3783992"/>
            <a:ext cx="1646977" cy="443711"/>
          </a:xfrm>
          <a:prstGeom prst="rect">
            <a:avLst/>
          </a:prstGeom>
        </p:spPr>
        <p:txBody>
          <a:bodyPr lIns="0" tIns="0" rIns="0" bIns="0" rtlCol="0" anchor="t">
            <a:spAutoFit/>
          </a:bodyPr>
          <a:lstStyle/>
          <a:p>
            <a:pPr algn="ctr">
              <a:lnSpc>
                <a:spcPts val="1764"/>
              </a:lnSpc>
            </a:pPr>
            <a:r>
              <a:rPr lang="en-US" sz="1200" dirty="0">
                <a:latin typeface="Open Sans" panose="020B0606030504020204" pitchFamily="34" charset="0"/>
                <a:ea typeface="Open Sans" panose="020B0606030504020204" pitchFamily="34" charset="0"/>
                <a:cs typeface="Open Sans" panose="020B0606030504020204" pitchFamily="34" charset="0"/>
                <a:sym typeface="Open Sauce Light"/>
              </a:rPr>
              <a:t>EXPLORATORY DATA ANALYSIS &amp; INSIGHT</a:t>
            </a:r>
          </a:p>
        </p:txBody>
      </p:sp>
      <p:sp>
        <p:nvSpPr>
          <p:cNvPr id="10" name="TextBox 10"/>
          <p:cNvSpPr txBox="1"/>
          <p:nvPr/>
        </p:nvSpPr>
        <p:spPr>
          <a:xfrm>
            <a:off x="7467087" y="3783992"/>
            <a:ext cx="1398047" cy="443711"/>
          </a:xfrm>
          <a:prstGeom prst="rect">
            <a:avLst/>
          </a:prstGeom>
        </p:spPr>
        <p:txBody>
          <a:bodyPr lIns="0" tIns="0" rIns="0" bIns="0" rtlCol="0" anchor="t">
            <a:spAutoFit/>
          </a:bodyPr>
          <a:lstStyle/>
          <a:p>
            <a:pPr algn="ctr">
              <a:lnSpc>
                <a:spcPts val="1764"/>
              </a:lnSpc>
            </a:pPr>
            <a:r>
              <a:rPr lang="en-US" sz="1200" dirty="0">
                <a:latin typeface="Open Sans" panose="020B0606030504020204" pitchFamily="34" charset="0"/>
                <a:ea typeface="Open Sans" panose="020B0606030504020204" pitchFamily="34" charset="0"/>
                <a:cs typeface="Open Sans" panose="020B0606030504020204" pitchFamily="34" charset="0"/>
                <a:sym typeface="Open Sauce Light"/>
              </a:rPr>
              <a:t>DATA</a:t>
            </a:r>
          </a:p>
          <a:p>
            <a:pPr algn="ctr">
              <a:lnSpc>
                <a:spcPts val="1764"/>
              </a:lnSpc>
            </a:pPr>
            <a:r>
              <a:rPr lang="en-US" sz="1200" dirty="0">
                <a:latin typeface="Open Sans" panose="020B0606030504020204" pitchFamily="34" charset="0"/>
                <a:ea typeface="Open Sans" panose="020B0606030504020204" pitchFamily="34" charset="0"/>
                <a:cs typeface="Open Sans" panose="020B0606030504020204" pitchFamily="34" charset="0"/>
                <a:sym typeface="Open Sauce Light"/>
              </a:rPr>
              <a:t>PRE-PROCESSING</a:t>
            </a:r>
          </a:p>
        </p:txBody>
      </p:sp>
      <p:sp>
        <p:nvSpPr>
          <p:cNvPr id="11" name="TextBox 11"/>
          <p:cNvSpPr txBox="1"/>
          <p:nvPr/>
        </p:nvSpPr>
        <p:spPr>
          <a:xfrm>
            <a:off x="2559077" y="5219634"/>
            <a:ext cx="1795366" cy="443711"/>
          </a:xfrm>
          <a:prstGeom prst="rect">
            <a:avLst/>
          </a:prstGeom>
        </p:spPr>
        <p:txBody>
          <a:bodyPr lIns="0" tIns="0" rIns="0" bIns="0" rtlCol="0" anchor="t">
            <a:spAutoFit/>
          </a:bodyPr>
          <a:lstStyle/>
          <a:p>
            <a:pPr algn="ctr">
              <a:lnSpc>
                <a:spcPts val="1764"/>
              </a:lnSpc>
            </a:pPr>
            <a:r>
              <a:rPr lang="en-US" sz="1200" dirty="0">
                <a:latin typeface="Open Sans" panose="020B0606030504020204" pitchFamily="34" charset="0"/>
                <a:ea typeface="Open Sans" panose="020B0606030504020204" pitchFamily="34" charset="0"/>
                <a:cs typeface="Open Sans" panose="020B0606030504020204" pitchFamily="34" charset="0"/>
                <a:sym typeface="Open Sauce Light"/>
              </a:rPr>
              <a:t>MODELLING &amp; HYPERTUNING</a:t>
            </a:r>
          </a:p>
        </p:txBody>
      </p:sp>
      <p:sp>
        <p:nvSpPr>
          <p:cNvPr id="12" name="TextBox 12"/>
          <p:cNvSpPr txBox="1"/>
          <p:nvPr/>
        </p:nvSpPr>
        <p:spPr>
          <a:xfrm>
            <a:off x="2701579" y="4600094"/>
            <a:ext cx="1510362" cy="512961"/>
          </a:xfrm>
          <a:prstGeom prst="rect">
            <a:avLst/>
          </a:prstGeom>
        </p:spPr>
        <p:txBody>
          <a:bodyPr lIns="0" tIns="0" rIns="0" bIns="0" rtlCol="0" anchor="t">
            <a:spAutoFit/>
          </a:bodyPr>
          <a:lstStyle/>
          <a:p>
            <a:pPr algn="ctr">
              <a:lnSpc>
                <a:spcPts val="4033"/>
              </a:lnSpc>
            </a:pPr>
            <a:r>
              <a:rPr lang="en-US" sz="3700" spc="117" dirty="0">
                <a:latin typeface="Open Sans" panose="020B0606030504020204" pitchFamily="34" charset="0"/>
                <a:ea typeface="Open Sans" panose="020B0606030504020204" pitchFamily="34" charset="0"/>
                <a:cs typeface="Open Sans" panose="020B0606030504020204" pitchFamily="34" charset="0"/>
                <a:sym typeface="Open Sauce Medium"/>
              </a:rPr>
              <a:t>04</a:t>
            </a:r>
          </a:p>
        </p:txBody>
      </p:sp>
      <p:sp>
        <p:nvSpPr>
          <p:cNvPr id="13" name="TextBox 13"/>
          <p:cNvSpPr txBox="1"/>
          <p:nvPr/>
        </p:nvSpPr>
        <p:spPr>
          <a:xfrm>
            <a:off x="6376173" y="4600094"/>
            <a:ext cx="1510362" cy="512961"/>
          </a:xfrm>
          <a:prstGeom prst="rect">
            <a:avLst/>
          </a:prstGeom>
        </p:spPr>
        <p:txBody>
          <a:bodyPr lIns="0" tIns="0" rIns="0" bIns="0" rtlCol="0" anchor="t">
            <a:spAutoFit/>
          </a:bodyPr>
          <a:lstStyle/>
          <a:p>
            <a:pPr algn="ctr">
              <a:lnSpc>
                <a:spcPts val="4033"/>
              </a:lnSpc>
            </a:pPr>
            <a:r>
              <a:rPr lang="en-US" sz="3700" spc="117" dirty="0">
                <a:latin typeface="Open Sans" panose="020B0606030504020204" pitchFamily="34" charset="0"/>
                <a:ea typeface="Open Sans" panose="020B0606030504020204" pitchFamily="34" charset="0"/>
                <a:cs typeface="Open Sans" panose="020B0606030504020204" pitchFamily="34" charset="0"/>
                <a:sym typeface="Open Sauce Medium"/>
              </a:rPr>
              <a:t>06</a:t>
            </a:r>
          </a:p>
        </p:txBody>
      </p:sp>
      <p:sp>
        <p:nvSpPr>
          <p:cNvPr id="15" name="TextBox 15"/>
          <p:cNvSpPr txBox="1"/>
          <p:nvPr/>
        </p:nvSpPr>
        <p:spPr>
          <a:xfrm>
            <a:off x="6307866" y="5219634"/>
            <a:ext cx="1646977" cy="443711"/>
          </a:xfrm>
          <a:prstGeom prst="rect">
            <a:avLst/>
          </a:prstGeom>
        </p:spPr>
        <p:txBody>
          <a:bodyPr lIns="0" tIns="0" rIns="0" bIns="0" rtlCol="0" anchor="t">
            <a:spAutoFit/>
          </a:bodyPr>
          <a:lstStyle/>
          <a:p>
            <a:pPr algn="ctr">
              <a:lnSpc>
                <a:spcPts val="1764"/>
              </a:lnSpc>
            </a:pPr>
            <a:r>
              <a:rPr lang="en-US" sz="1200" dirty="0">
                <a:latin typeface="Open Sans" panose="020B0606030504020204" pitchFamily="34" charset="0"/>
                <a:ea typeface="Open Sans" panose="020B0606030504020204" pitchFamily="34" charset="0"/>
                <a:cs typeface="Open Sans" panose="020B0606030504020204" pitchFamily="34" charset="0"/>
                <a:sym typeface="Open Sauce Light"/>
              </a:rPr>
              <a:t>MODEL</a:t>
            </a:r>
          </a:p>
          <a:p>
            <a:pPr algn="ctr">
              <a:lnSpc>
                <a:spcPts val="1764"/>
              </a:lnSpc>
            </a:pPr>
            <a:r>
              <a:rPr lang="en-US" sz="1200" dirty="0">
                <a:latin typeface="Open Sans" panose="020B0606030504020204" pitchFamily="34" charset="0"/>
                <a:ea typeface="Open Sans" panose="020B0606030504020204" pitchFamily="34" charset="0"/>
                <a:cs typeface="Open Sans" panose="020B0606030504020204" pitchFamily="34" charset="0"/>
                <a:sym typeface="Open Sauce Light"/>
              </a:rPr>
              <a:t>RESULTS</a:t>
            </a:r>
          </a:p>
        </p:txBody>
      </p:sp>
      <p:sp>
        <p:nvSpPr>
          <p:cNvPr id="17" name="TextBox 17"/>
          <p:cNvSpPr txBox="1"/>
          <p:nvPr/>
        </p:nvSpPr>
        <p:spPr>
          <a:xfrm>
            <a:off x="2559077" y="1917551"/>
            <a:ext cx="7073801" cy="718145"/>
          </a:xfrm>
          <a:prstGeom prst="rect">
            <a:avLst/>
          </a:prstGeom>
        </p:spPr>
        <p:txBody>
          <a:bodyPr lIns="0" tIns="0" rIns="0" bIns="0" rtlCol="0" anchor="t">
            <a:spAutoFit/>
          </a:bodyPr>
          <a:lstStyle/>
          <a:p>
            <a:pPr algn="ctr">
              <a:lnSpc>
                <a:spcPts val="5647"/>
              </a:lnSpc>
            </a:pPr>
            <a:r>
              <a:rPr lang="en-US" sz="5100" spc="1463" dirty="0">
                <a:latin typeface="Open Sans" panose="020B0606030504020204" pitchFamily="34" charset="0"/>
                <a:ea typeface="Open Sans" panose="020B0606030504020204" pitchFamily="34" charset="0"/>
                <a:cs typeface="Open Sans" panose="020B0606030504020204" pitchFamily="34" charset="0"/>
                <a:sym typeface="Open Sauce Medium"/>
              </a:rPr>
              <a:t>CONTENTS</a:t>
            </a:r>
          </a:p>
        </p:txBody>
      </p:sp>
      <p:sp>
        <p:nvSpPr>
          <p:cNvPr id="26" name="Freeform 15">
            <a:extLst>
              <a:ext uri="{FF2B5EF4-FFF2-40B4-BE49-F238E27FC236}">
                <a16:creationId xmlns:a16="http://schemas.microsoft.com/office/drawing/2014/main" id="{CD158961-A37A-1565-62BC-520AA2021B04}"/>
              </a:ext>
            </a:extLst>
          </p:cNvPr>
          <p:cNvSpPr/>
          <p:nvPr/>
        </p:nvSpPr>
        <p:spPr>
          <a:xfrm>
            <a:off x="10738314" y="5953896"/>
            <a:ext cx="1936286" cy="1062537"/>
          </a:xfrm>
          <a:custGeom>
            <a:avLst/>
            <a:gdLst/>
            <a:ahLst/>
            <a:cxnLst/>
            <a:rect l="l" t="t" r="r" b="b"/>
            <a:pathLst>
              <a:path w="6065166" h="3328260">
                <a:moveTo>
                  <a:pt x="0" y="0"/>
                </a:moveTo>
                <a:lnTo>
                  <a:pt x="6065166" y="0"/>
                </a:lnTo>
                <a:lnTo>
                  <a:pt x="6065166" y="3328260"/>
                </a:lnTo>
                <a:lnTo>
                  <a:pt x="0" y="33282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11">
            <a:extLst>
              <a:ext uri="{FF2B5EF4-FFF2-40B4-BE49-F238E27FC236}">
                <a16:creationId xmlns:a16="http://schemas.microsoft.com/office/drawing/2014/main" id="{C1552006-BDFE-5B20-5EAC-F3E5DB1373D8}"/>
              </a:ext>
            </a:extLst>
          </p:cNvPr>
          <p:cNvSpPr txBox="1"/>
          <p:nvPr/>
        </p:nvSpPr>
        <p:spPr>
          <a:xfrm>
            <a:off x="4433471" y="5219634"/>
            <a:ext cx="1795366" cy="443711"/>
          </a:xfrm>
          <a:prstGeom prst="rect">
            <a:avLst/>
          </a:prstGeom>
        </p:spPr>
        <p:txBody>
          <a:bodyPr lIns="0" tIns="0" rIns="0" bIns="0" rtlCol="0" anchor="t">
            <a:spAutoFit/>
          </a:bodyPr>
          <a:lstStyle/>
          <a:p>
            <a:pPr algn="ctr">
              <a:lnSpc>
                <a:spcPts val="1764"/>
              </a:lnSpc>
            </a:pPr>
            <a:r>
              <a:rPr lang="en-US" sz="1200" dirty="0">
                <a:latin typeface="Open Sans" panose="020B0606030504020204" pitchFamily="34" charset="0"/>
                <a:ea typeface="Open Sans" panose="020B0606030504020204" pitchFamily="34" charset="0"/>
                <a:cs typeface="Open Sans" panose="020B0606030504020204" pitchFamily="34" charset="0"/>
                <a:sym typeface="Open Sauce Light"/>
              </a:rPr>
              <a:t>FEATURE</a:t>
            </a:r>
          </a:p>
          <a:p>
            <a:pPr algn="ctr">
              <a:lnSpc>
                <a:spcPts val="1764"/>
              </a:lnSpc>
            </a:pPr>
            <a:r>
              <a:rPr lang="en-US" sz="1200" dirty="0">
                <a:latin typeface="Open Sans" panose="020B0606030504020204" pitchFamily="34" charset="0"/>
                <a:ea typeface="Open Sans" panose="020B0606030504020204" pitchFamily="34" charset="0"/>
                <a:cs typeface="Open Sans" panose="020B0606030504020204" pitchFamily="34" charset="0"/>
                <a:sym typeface="Open Sauce Light"/>
              </a:rPr>
              <a:t>IMPORTANCE</a:t>
            </a:r>
          </a:p>
        </p:txBody>
      </p:sp>
      <p:sp>
        <p:nvSpPr>
          <p:cNvPr id="14" name="TextBox 12">
            <a:extLst>
              <a:ext uri="{FF2B5EF4-FFF2-40B4-BE49-F238E27FC236}">
                <a16:creationId xmlns:a16="http://schemas.microsoft.com/office/drawing/2014/main" id="{B33F2E56-A060-9EF6-6099-45B0BD22AE34}"/>
              </a:ext>
            </a:extLst>
          </p:cNvPr>
          <p:cNvSpPr txBox="1"/>
          <p:nvPr/>
        </p:nvSpPr>
        <p:spPr>
          <a:xfrm>
            <a:off x="4575973" y="4600094"/>
            <a:ext cx="1510362" cy="512961"/>
          </a:xfrm>
          <a:prstGeom prst="rect">
            <a:avLst/>
          </a:prstGeom>
        </p:spPr>
        <p:txBody>
          <a:bodyPr lIns="0" tIns="0" rIns="0" bIns="0" rtlCol="0" anchor="t">
            <a:spAutoFit/>
          </a:bodyPr>
          <a:lstStyle/>
          <a:p>
            <a:pPr algn="ctr">
              <a:lnSpc>
                <a:spcPts val="4033"/>
              </a:lnSpc>
            </a:pPr>
            <a:r>
              <a:rPr lang="en-US" sz="3700" spc="117" dirty="0">
                <a:latin typeface="Open Sans" panose="020B0606030504020204" pitchFamily="34" charset="0"/>
                <a:ea typeface="Open Sans" panose="020B0606030504020204" pitchFamily="34" charset="0"/>
                <a:cs typeface="Open Sans" panose="020B0606030504020204" pitchFamily="34" charset="0"/>
                <a:sym typeface="Open Sauce Medium"/>
              </a:rPr>
              <a:t>05</a:t>
            </a:r>
          </a:p>
        </p:txBody>
      </p:sp>
      <p:sp>
        <p:nvSpPr>
          <p:cNvPr id="20" name="TextBox 13">
            <a:extLst>
              <a:ext uri="{FF2B5EF4-FFF2-40B4-BE49-F238E27FC236}">
                <a16:creationId xmlns:a16="http://schemas.microsoft.com/office/drawing/2014/main" id="{AA238EE1-E77B-5E52-43EE-355F1050037A}"/>
              </a:ext>
            </a:extLst>
          </p:cNvPr>
          <p:cNvSpPr txBox="1"/>
          <p:nvPr/>
        </p:nvSpPr>
        <p:spPr>
          <a:xfrm>
            <a:off x="8033872" y="4600094"/>
            <a:ext cx="1510362" cy="512961"/>
          </a:xfrm>
          <a:prstGeom prst="rect">
            <a:avLst/>
          </a:prstGeom>
        </p:spPr>
        <p:txBody>
          <a:bodyPr lIns="0" tIns="0" rIns="0" bIns="0" rtlCol="0" anchor="t">
            <a:spAutoFit/>
          </a:bodyPr>
          <a:lstStyle/>
          <a:p>
            <a:pPr algn="ctr">
              <a:lnSpc>
                <a:spcPts val="4033"/>
              </a:lnSpc>
            </a:pPr>
            <a:r>
              <a:rPr lang="en-US" sz="3700" spc="117" dirty="0">
                <a:latin typeface="Open Sans" panose="020B0606030504020204" pitchFamily="34" charset="0"/>
                <a:ea typeface="Open Sans" panose="020B0606030504020204" pitchFamily="34" charset="0"/>
                <a:cs typeface="Open Sans" panose="020B0606030504020204" pitchFamily="34" charset="0"/>
                <a:sym typeface="Open Sauce Medium"/>
              </a:rPr>
              <a:t>07</a:t>
            </a:r>
          </a:p>
        </p:txBody>
      </p:sp>
      <p:sp>
        <p:nvSpPr>
          <p:cNvPr id="21" name="TextBox 15">
            <a:extLst>
              <a:ext uri="{FF2B5EF4-FFF2-40B4-BE49-F238E27FC236}">
                <a16:creationId xmlns:a16="http://schemas.microsoft.com/office/drawing/2014/main" id="{C2058389-3951-4341-8AD4-3DF8CBD6A180}"/>
              </a:ext>
            </a:extLst>
          </p:cNvPr>
          <p:cNvSpPr txBox="1"/>
          <p:nvPr/>
        </p:nvSpPr>
        <p:spPr>
          <a:xfrm>
            <a:off x="7965565" y="5219634"/>
            <a:ext cx="1646977" cy="443711"/>
          </a:xfrm>
          <a:prstGeom prst="rect">
            <a:avLst/>
          </a:prstGeom>
        </p:spPr>
        <p:txBody>
          <a:bodyPr lIns="0" tIns="0" rIns="0" bIns="0" rtlCol="0" anchor="t">
            <a:spAutoFit/>
          </a:bodyPr>
          <a:lstStyle/>
          <a:p>
            <a:pPr algn="ctr">
              <a:lnSpc>
                <a:spcPts val="1764"/>
              </a:lnSpc>
            </a:pPr>
            <a:r>
              <a:rPr lang="en-US" sz="1200" dirty="0">
                <a:latin typeface="Open Sans" panose="020B0606030504020204" pitchFamily="34" charset="0"/>
                <a:ea typeface="Open Sans" panose="020B0606030504020204" pitchFamily="34" charset="0"/>
                <a:cs typeface="Open Sans" panose="020B0606030504020204" pitchFamily="34" charset="0"/>
                <a:sym typeface="Open Sauce Light"/>
              </a:rPr>
              <a:t>BUSINESS</a:t>
            </a:r>
          </a:p>
          <a:p>
            <a:pPr algn="ctr">
              <a:lnSpc>
                <a:spcPts val="1764"/>
              </a:lnSpc>
            </a:pPr>
            <a:r>
              <a:rPr lang="en-US" sz="1200" dirty="0">
                <a:latin typeface="Open Sans" panose="020B0606030504020204" pitchFamily="34" charset="0"/>
                <a:ea typeface="Open Sans" panose="020B0606030504020204" pitchFamily="34" charset="0"/>
                <a:cs typeface="Open Sans" panose="020B0606030504020204" pitchFamily="34" charset="0"/>
                <a:sym typeface="Open Sauce Light"/>
              </a:rPr>
              <a:t>RECOMMENDATION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16"/>
          <p:cNvSpPr txBox="1"/>
          <p:nvPr/>
        </p:nvSpPr>
        <p:spPr>
          <a:xfrm>
            <a:off x="609600" y="5223395"/>
            <a:ext cx="10972800" cy="1317110"/>
          </a:xfrm>
          <a:prstGeom prst="rect">
            <a:avLst/>
          </a:prstGeom>
          <a:noFill/>
          <a:ln>
            <a:noFill/>
          </a:ln>
        </p:spPr>
        <p:txBody>
          <a:bodyPr spcFirstLastPara="1" wrap="square" lIns="121900" tIns="121900" rIns="121900" bIns="121900" anchor="ctr" anchorCtr="0">
            <a:noAutofit/>
          </a:bodyPr>
          <a:lstStyle/>
          <a:p>
            <a:pPr algn="ctr"/>
            <a:r>
              <a:rPr lang="en-US" sz="16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10 features are found with the </a:t>
            </a:r>
            <a:r>
              <a:rPr lang="en-US"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highest importance </a:t>
            </a:r>
            <a:r>
              <a:rPr lang="en-US" sz="16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value, which suggest that these columns are likely to be the highest determining factor in </a:t>
            </a:r>
            <a:r>
              <a:rPr lang="en-US" sz="16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predicting borrowers</a:t>
            </a:r>
            <a:r>
              <a:rPr lang="en-US" sz="16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with good loans status. </a:t>
            </a:r>
            <a:r>
              <a:rPr lang="en-US" sz="16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Features in the top 10 </a:t>
            </a:r>
            <a:r>
              <a:rPr lang="en-US" sz="16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for feature importance, as well as those outside of it, will be </a:t>
            </a:r>
            <a:r>
              <a:rPr lang="en-US" sz="16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re-categorized</a:t>
            </a:r>
            <a:r>
              <a:rPr lang="en-US" sz="16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into categories matching the factors used </a:t>
            </a:r>
            <a:r>
              <a:rPr lang="en-US" sz="16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in the FICO credit scoring method</a:t>
            </a:r>
            <a:r>
              <a:rPr lang="en-US" sz="16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which consist of payment history, amounts owed, length of credit history, credit mix, and new credit.</a:t>
            </a:r>
            <a:endParaRPr sz="16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grpSp>
        <p:nvGrpSpPr>
          <p:cNvPr id="10" name="Group 9">
            <a:extLst>
              <a:ext uri="{FF2B5EF4-FFF2-40B4-BE49-F238E27FC236}">
                <a16:creationId xmlns:a16="http://schemas.microsoft.com/office/drawing/2014/main" id="{10355BEE-08DB-DDE5-B4E4-C81420C26A2E}"/>
              </a:ext>
            </a:extLst>
          </p:cNvPr>
          <p:cNvGrpSpPr/>
          <p:nvPr/>
        </p:nvGrpSpPr>
        <p:grpSpPr>
          <a:xfrm>
            <a:off x="-1" y="61404"/>
            <a:ext cx="395266" cy="386783"/>
            <a:chOff x="0" y="92022"/>
            <a:chExt cx="287323" cy="393607"/>
          </a:xfrm>
        </p:grpSpPr>
        <p:sp>
          <p:nvSpPr>
            <p:cNvPr id="11" name="Arrow: Pentagon 10">
              <a:extLst>
                <a:ext uri="{FF2B5EF4-FFF2-40B4-BE49-F238E27FC236}">
                  <a16:creationId xmlns:a16="http://schemas.microsoft.com/office/drawing/2014/main" id="{955E3BD0-0011-73D5-49C5-6A953C3A0D63}"/>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 name="Rectangle 11">
              <a:extLst>
                <a:ext uri="{FF2B5EF4-FFF2-40B4-BE49-F238E27FC236}">
                  <a16:creationId xmlns:a16="http://schemas.microsoft.com/office/drawing/2014/main" id="{82C7239D-1D90-BA7A-3500-6B59E3758CD4}"/>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37" name="Rounded Rectangle 22">
            <a:extLst>
              <a:ext uri="{FF2B5EF4-FFF2-40B4-BE49-F238E27FC236}">
                <a16:creationId xmlns:a16="http://schemas.microsoft.com/office/drawing/2014/main" id="{993E319C-FBED-FC79-3DA8-57DC04B54C68}"/>
              </a:ext>
            </a:extLst>
          </p:cNvPr>
          <p:cNvSpPr/>
          <p:nvPr/>
        </p:nvSpPr>
        <p:spPr>
          <a:xfrm>
            <a:off x="4760544" y="779039"/>
            <a:ext cx="3098026" cy="344255"/>
          </a:xfrm>
          <a:prstGeom prst="roundRect">
            <a:avLst/>
          </a:prstGeom>
          <a:solidFill>
            <a:schemeClr val="accent6">
              <a:lumMod val="60000"/>
              <a:lumOff val="40000"/>
            </a:schemeClr>
          </a:solidFill>
          <a:ln>
            <a:no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object 23">
            <a:extLst>
              <a:ext uri="{FF2B5EF4-FFF2-40B4-BE49-F238E27FC236}">
                <a16:creationId xmlns:a16="http://schemas.microsoft.com/office/drawing/2014/main" id="{342F624F-685F-FCAC-93A9-1F0D2C60EF8F}"/>
              </a:ext>
            </a:extLst>
          </p:cNvPr>
          <p:cNvSpPr txBox="1"/>
          <p:nvPr/>
        </p:nvSpPr>
        <p:spPr>
          <a:xfrm>
            <a:off x="4522969" y="808710"/>
            <a:ext cx="3591314" cy="290464"/>
          </a:xfrm>
          <a:prstGeom prst="rect">
            <a:avLst/>
          </a:prstGeom>
        </p:spPr>
        <p:txBody>
          <a:bodyPr vert="horz" wrap="square" lIns="0" tIns="13335" rIns="0" bIns="0" rtlCol="0">
            <a:spAutoFit/>
          </a:bodyPr>
          <a:lstStyle/>
          <a:p>
            <a:pPr marL="12700" marR="5080" algn="ctr">
              <a:lnSpc>
                <a:spcPct val="100000"/>
              </a:lnSpc>
              <a:spcBef>
                <a:spcPts val="105"/>
              </a:spcBef>
            </a:pPr>
            <a:r>
              <a:rPr lang="en-US"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Feature Importance</a:t>
            </a:r>
            <a:endParaRPr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TextBox 39">
            <a:extLst>
              <a:ext uri="{FF2B5EF4-FFF2-40B4-BE49-F238E27FC236}">
                <a16:creationId xmlns:a16="http://schemas.microsoft.com/office/drawing/2014/main" id="{D24EAAED-194A-D383-E320-2E3AE840159F}"/>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MODELLING</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FEATURE IMPORTANCE</a:t>
            </a:r>
          </a:p>
        </p:txBody>
      </p:sp>
      <p:grpSp>
        <p:nvGrpSpPr>
          <p:cNvPr id="48" name="Group 47">
            <a:extLst>
              <a:ext uri="{FF2B5EF4-FFF2-40B4-BE49-F238E27FC236}">
                <a16:creationId xmlns:a16="http://schemas.microsoft.com/office/drawing/2014/main" id="{7667C553-D5CC-B35F-209B-7F9458ED2B62}"/>
              </a:ext>
            </a:extLst>
          </p:cNvPr>
          <p:cNvGrpSpPr/>
          <p:nvPr/>
        </p:nvGrpSpPr>
        <p:grpSpPr>
          <a:xfrm>
            <a:off x="880501" y="1370175"/>
            <a:ext cx="10386410" cy="3774360"/>
            <a:chOff x="880501" y="1370175"/>
            <a:chExt cx="10386410" cy="3774360"/>
          </a:xfrm>
        </p:grpSpPr>
        <p:pic>
          <p:nvPicPr>
            <p:cNvPr id="5124" name="Picture 4">
              <a:extLst>
                <a:ext uri="{FF2B5EF4-FFF2-40B4-BE49-F238E27FC236}">
                  <a16:creationId xmlns:a16="http://schemas.microsoft.com/office/drawing/2014/main" id="{01834580-0C18-F715-C919-7D801C4871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25" t="5558" r="4375"/>
            <a:stretch/>
          </p:blipFill>
          <p:spPr bwMode="auto">
            <a:xfrm>
              <a:off x="2490212" y="1370175"/>
              <a:ext cx="7656828" cy="37743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C96CEB-E7A1-1392-ED6E-4E24154BF952}"/>
                </a:ext>
              </a:extLst>
            </p:cNvPr>
            <p:cNvSpPr txBox="1"/>
            <p:nvPr/>
          </p:nvSpPr>
          <p:spPr>
            <a:xfrm>
              <a:off x="10147040" y="1370175"/>
              <a:ext cx="981075" cy="369332"/>
            </a:xfrm>
            <a:prstGeom prst="rect">
              <a:avLst/>
            </a:prstGeom>
            <a:noFill/>
          </p:spPr>
          <p:txBody>
            <a:bodyPr wrap="square" rtlCol="0">
              <a:spAutoFit/>
            </a:bodyPr>
            <a:lstStyle/>
            <a:p>
              <a:pPr algn="ctr"/>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22.2</a:t>
              </a:r>
            </a:p>
          </p:txBody>
        </p:sp>
        <p:sp>
          <p:nvSpPr>
            <p:cNvPr id="5" name="Rectangle: Rounded Corners 4">
              <a:extLst>
                <a:ext uri="{FF2B5EF4-FFF2-40B4-BE49-F238E27FC236}">
                  <a16:creationId xmlns:a16="http://schemas.microsoft.com/office/drawing/2014/main" id="{4218D565-8651-1F1E-87B5-5BF6829E8107}"/>
                </a:ext>
              </a:extLst>
            </p:cNvPr>
            <p:cNvSpPr/>
            <p:nvPr/>
          </p:nvSpPr>
          <p:spPr>
            <a:xfrm rot="10800000" flipH="1">
              <a:off x="880501" y="1370175"/>
              <a:ext cx="45719" cy="3687600"/>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39A7334-CC0A-B9AB-13A5-FE62C49E0A96}"/>
                </a:ext>
              </a:extLst>
            </p:cNvPr>
            <p:cNvSpPr txBox="1"/>
            <p:nvPr/>
          </p:nvSpPr>
          <p:spPr>
            <a:xfrm>
              <a:off x="925089" y="1436466"/>
              <a:ext cx="1611976" cy="215444"/>
            </a:xfrm>
            <a:prstGeom prst="rect">
              <a:avLst/>
            </a:prstGeom>
            <a:noFill/>
          </p:spPr>
          <p:txBody>
            <a:bodyPr wrap="square" rtlCol="0">
              <a:spAutoFit/>
            </a:bodyPr>
            <a:lstStyle/>
            <a:p>
              <a:pPr algn="ct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Inq_last_6mths</a:t>
              </a:r>
            </a:p>
          </p:txBody>
        </p:sp>
        <p:sp>
          <p:nvSpPr>
            <p:cNvPr id="7" name="TextBox 6">
              <a:extLst>
                <a:ext uri="{FF2B5EF4-FFF2-40B4-BE49-F238E27FC236}">
                  <a16:creationId xmlns:a16="http://schemas.microsoft.com/office/drawing/2014/main" id="{3F5535E7-134D-8812-3E92-778710070349}"/>
                </a:ext>
              </a:extLst>
            </p:cNvPr>
            <p:cNvSpPr txBox="1"/>
            <p:nvPr/>
          </p:nvSpPr>
          <p:spPr>
            <a:xfrm>
              <a:off x="925089" y="1785665"/>
              <a:ext cx="1611976" cy="215444"/>
            </a:xfrm>
            <a:prstGeom prst="rect">
              <a:avLst/>
            </a:prstGeom>
            <a:noFill/>
          </p:spPr>
          <p:txBody>
            <a:bodyPr wrap="square" rtlCol="0">
              <a:spAutoFit/>
            </a:bodyPr>
            <a:lstStyle/>
            <a:p>
              <a:pPr algn="ctr"/>
              <a:r>
                <a:rPr lang="en-US" sz="800" b="1"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Collection_recovery_free</a:t>
              </a:r>
              <a:endPar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495F7BD0-17A6-588E-3989-961F29266172}"/>
                </a:ext>
              </a:extLst>
            </p:cNvPr>
            <p:cNvSpPr txBox="1"/>
            <p:nvPr/>
          </p:nvSpPr>
          <p:spPr>
            <a:xfrm>
              <a:off x="925089" y="2151995"/>
              <a:ext cx="1611976" cy="215444"/>
            </a:xfrm>
            <a:prstGeom prst="rect">
              <a:avLst/>
            </a:prstGeom>
            <a:noFill/>
          </p:spPr>
          <p:txBody>
            <a:bodyPr wrap="square" rtlCol="0">
              <a:spAutoFit/>
            </a:bodyPr>
            <a:lstStyle/>
            <a:p>
              <a:pPr algn="ctr"/>
              <a:r>
                <a:rPr lang="en-US" sz="800" b="1"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Total_rec_prncp</a:t>
              </a:r>
              <a:endPar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2DA9A7FB-2B43-76B3-EAAB-1EA6DE8409F9}"/>
                </a:ext>
              </a:extLst>
            </p:cNvPr>
            <p:cNvSpPr txBox="1"/>
            <p:nvPr/>
          </p:nvSpPr>
          <p:spPr>
            <a:xfrm>
              <a:off x="925089" y="2537375"/>
              <a:ext cx="1611976" cy="215444"/>
            </a:xfrm>
            <a:prstGeom prst="rect">
              <a:avLst/>
            </a:prstGeom>
            <a:noFill/>
          </p:spPr>
          <p:txBody>
            <a:bodyPr wrap="square" rtlCol="0">
              <a:spAutoFit/>
            </a:bodyPr>
            <a:lstStyle/>
            <a:p>
              <a:pPr algn="ctr"/>
              <a:r>
                <a:rPr lang="en-US" sz="800" b="1"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Out_prncp_inv</a:t>
              </a:r>
              <a:endPar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a:extLst>
                <a:ext uri="{FF2B5EF4-FFF2-40B4-BE49-F238E27FC236}">
                  <a16:creationId xmlns:a16="http://schemas.microsoft.com/office/drawing/2014/main" id="{3ED496F9-D588-D4E3-8084-38FF638FD0A0}"/>
                </a:ext>
              </a:extLst>
            </p:cNvPr>
            <p:cNvSpPr txBox="1"/>
            <p:nvPr/>
          </p:nvSpPr>
          <p:spPr>
            <a:xfrm>
              <a:off x="925089" y="2907430"/>
              <a:ext cx="1611976" cy="215444"/>
            </a:xfrm>
            <a:prstGeom prst="rect">
              <a:avLst/>
            </a:prstGeom>
            <a:noFill/>
          </p:spPr>
          <p:txBody>
            <a:bodyPr wrap="square" rtlCol="0">
              <a:spAutoFit/>
            </a:bodyPr>
            <a:lstStyle/>
            <a:p>
              <a:pPr algn="ctr"/>
              <a:r>
                <a:rPr lang="en-US" sz="800" b="1"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Out_prncp</a:t>
              </a:r>
              <a:endPar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 name="TextBox 40">
              <a:extLst>
                <a:ext uri="{FF2B5EF4-FFF2-40B4-BE49-F238E27FC236}">
                  <a16:creationId xmlns:a16="http://schemas.microsoft.com/office/drawing/2014/main" id="{4280BE95-3BF2-0A45-C7E2-DFE518305FFC}"/>
                </a:ext>
              </a:extLst>
            </p:cNvPr>
            <p:cNvSpPr txBox="1"/>
            <p:nvPr/>
          </p:nvSpPr>
          <p:spPr>
            <a:xfrm>
              <a:off x="925089" y="3269639"/>
              <a:ext cx="1611976" cy="215444"/>
            </a:xfrm>
            <a:prstGeom prst="rect">
              <a:avLst/>
            </a:prstGeom>
            <a:noFill/>
          </p:spPr>
          <p:txBody>
            <a:bodyPr wrap="square" rtlCol="0">
              <a:spAutoFit/>
            </a:bodyPr>
            <a:lstStyle/>
            <a:p>
              <a:pPr algn="ctr"/>
              <a:r>
                <a:rPr lang="en-US" sz="800" b="1"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Purpose_debt_consolidation</a:t>
              </a:r>
              <a:endPar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2" name="TextBox 41">
              <a:extLst>
                <a:ext uri="{FF2B5EF4-FFF2-40B4-BE49-F238E27FC236}">
                  <a16:creationId xmlns:a16="http://schemas.microsoft.com/office/drawing/2014/main" id="{A4FF3B19-380B-030D-E7A0-F13F69317DD5}"/>
                </a:ext>
              </a:extLst>
            </p:cNvPr>
            <p:cNvSpPr txBox="1"/>
            <p:nvPr/>
          </p:nvSpPr>
          <p:spPr>
            <a:xfrm>
              <a:off x="925089" y="3650703"/>
              <a:ext cx="1611976" cy="215444"/>
            </a:xfrm>
            <a:prstGeom prst="rect">
              <a:avLst/>
            </a:prstGeom>
            <a:noFill/>
          </p:spPr>
          <p:txBody>
            <a:bodyPr wrap="square" rtlCol="0">
              <a:spAutoFit/>
            </a:bodyPr>
            <a:lstStyle/>
            <a:p>
              <a:pPr algn="ct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installment</a:t>
              </a:r>
            </a:p>
          </p:txBody>
        </p:sp>
        <p:sp>
          <p:nvSpPr>
            <p:cNvPr id="43" name="TextBox 42">
              <a:extLst>
                <a:ext uri="{FF2B5EF4-FFF2-40B4-BE49-F238E27FC236}">
                  <a16:creationId xmlns:a16="http://schemas.microsoft.com/office/drawing/2014/main" id="{DB5C1E5F-8BFD-CB33-F406-E6AF5873515E}"/>
                </a:ext>
              </a:extLst>
            </p:cNvPr>
            <p:cNvSpPr txBox="1"/>
            <p:nvPr/>
          </p:nvSpPr>
          <p:spPr>
            <a:xfrm>
              <a:off x="925089" y="4016555"/>
              <a:ext cx="1611976" cy="215444"/>
            </a:xfrm>
            <a:prstGeom prst="rect">
              <a:avLst/>
            </a:prstGeom>
            <a:noFill/>
          </p:spPr>
          <p:txBody>
            <a:bodyPr wrap="square" rtlCol="0">
              <a:spAutoFit/>
            </a:bodyPr>
            <a:lstStyle/>
            <a:p>
              <a:pPr algn="ctr"/>
              <a:r>
                <a:rPr lang="en-US" sz="800" b="1"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Open_acc</a:t>
              </a:r>
              <a:endPar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TextBox 43">
              <a:extLst>
                <a:ext uri="{FF2B5EF4-FFF2-40B4-BE49-F238E27FC236}">
                  <a16:creationId xmlns:a16="http://schemas.microsoft.com/office/drawing/2014/main" id="{9F1A76F6-48FA-4817-7935-7075EC29BB79}"/>
                </a:ext>
              </a:extLst>
            </p:cNvPr>
            <p:cNvSpPr txBox="1"/>
            <p:nvPr/>
          </p:nvSpPr>
          <p:spPr>
            <a:xfrm>
              <a:off x="925089" y="4389100"/>
              <a:ext cx="1611976" cy="215444"/>
            </a:xfrm>
            <a:prstGeom prst="rect">
              <a:avLst/>
            </a:prstGeom>
            <a:noFill/>
          </p:spPr>
          <p:txBody>
            <a:bodyPr wrap="square" rtlCol="0">
              <a:spAutoFit/>
            </a:bodyPr>
            <a:lstStyle/>
            <a:p>
              <a:pPr algn="ctr"/>
              <a:r>
                <a:rPr lang="en-US" sz="800" b="1"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Funded_amnt</a:t>
              </a:r>
              <a:endPar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TextBox 44">
              <a:extLst>
                <a:ext uri="{FF2B5EF4-FFF2-40B4-BE49-F238E27FC236}">
                  <a16:creationId xmlns:a16="http://schemas.microsoft.com/office/drawing/2014/main" id="{5D046703-7F17-8DDA-6A49-E9AF9E3B0741}"/>
                </a:ext>
              </a:extLst>
            </p:cNvPr>
            <p:cNvSpPr txBox="1"/>
            <p:nvPr/>
          </p:nvSpPr>
          <p:spPr>
            <a:xfrm>
              <a:off x="925089" y="4762019"/>
              <a:ext cx="1611976" cy="215444"/>
            </a:xfrm>
            <a:prstGeom prst="rect">
              <a:avLst/>
            </a:prstGeom>
            <a:noFill/>
          </p:spPr>
          <p:txBody>
            <a:bodyPr wrap="square" rtlCol="0">
              <a:spAutoFit/>
            </a:bodyPr>
            <a:lstStyle/>
            <a:p>
              <a:pPr algn="ctr"/>
              <a:r>
                <a:rPr lang="en-US" sz="8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Emp_length_10+_years</a:t>
              </a:r>
            </a:p>
          </p:txBody>
        </p:sp>
        <p:sp>
          <p:nvSpPr>
            <p:cNvPr id="50" name="Rectangle: Rounded Corners 49">
              <a:extLst>
                <a:ext uri="{FF2B5EF4-FFF2-40B4-BE49-F238E27FC236}">
                  <a16:creationId xmlns:a16="http://schemas.microsoft.com/office/drawing/2014/main" id="{42181EC0-9CA5-1314-E3B9-C5D2341D1ECC}"/>
                </a:ext>
              </a:extLst>
            </p:cNvPr>
            <p:cNvSpPr/>
            <p:nvPr/>
          </p:nvSpPr>
          <p:spPr>
            <a:xfrm rot="10800000" flipH="1">
              <a:off x="11221192" y="1370175"/>
              <a:ext cx="45719" cy="3687600"/>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48246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16"/>
          <p:cNvSpPr txBox="1"/>
          <p:nvPr/>
        </p:nvSpPr>
        <p:spPr>
          <a:xfrm>
            <a:off x="1228165" y="5014581"/>
            <a:ext cx="9735670" cy="1317110"/>
          </a:xfrm>
          <a:prstGeom prst="rect">
            <a:avLst/>
          </a:prstGeom>
          <a:noFill/>
          <a:ln>
            <a:noFill/>
          </a:ln>
        </p:spPr>
        <p:txBody>
          <a:bodyPr spcFirstLastPara="1" wrap="square" lIns="121900" tIns="121900" rIns="121900" bIns="121900" anchor="ctr" anchorCtr="0">
            <a:noAutofit/>
          </a:bodyPr>
          <a:lstStyle/>
          <a:p>
            <a:pPr algn="ct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The results shows that a </a:t>
            </a: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significant portion </a:t>
            </a:r>
            <a:r>
              <a:rPr lang="en-US"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of the borrower base, approximately 82%, have </a:t>
            </a: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excellent credit scores </a:t>
            </a:r>
            <a:r>
              <a:rPr lang="en-US"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in the range of 800 to 850. This aligns with the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previous analysis </a:t>
            </a:r>
            <a:r>
              <a:rPr lang="en-US"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of borrowers' loan status distribution, which shows that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nearly 90% </a:t>
            </a:r>
            <a:r>
              <a:rPr lang="en-US"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of all borrowers </a:t>
            </a: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have good loans </a:t>
            </a:r>
            <a:r>
              <a:rPr lang="en-US"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and mostly have either low interest rates or long credit histories, indicating that these borrowers are at the </a:t>
            </a: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higher end of creditworthiness</a:t>
            </a:r>
            <a:r>
              <a:rPr lang="en-US"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a:t>
            </a:r>
          </a:p>
          <a:p>
            <a:pPr algn="ctr"/>
            <a:endParaRPr lang="en-US"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a:p>
            <a:pPr algn="ctr"/>
            <a:r>
              <a:rPr lang="en-US"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This also suggests that the company has employed an </a:t>
            </a: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effective risk assessment methodology</a:t>
            </a:r>
            <a:r>
              <a:rPr lang="en-US"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as evidenced by the fact that, despite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nearly 10% </a:t>
            </a:r>
            <a:r>
              <a:rPr lang="en-US"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of borrowers having </a:t>
            </a:r>
            <a:r>
              <a:rPr lang="en-US" sz="12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poor credit scores</a:t>
            </a:r>
            <a:r>
              <a:rPr lang="en-US"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the original distribution still shows a </a:t>
            </a: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large portion of borrowers with good loans</a:t>
            </a:r>
            <a:r>
              <a:rPr lang="en-US"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Borrower whose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credit score in fair, good, and very good </a:t>
            </a:r>
            <a:r>
              <a:rPr lang="en-US"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make up the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minority</a:t>
            </a:r>
            <a:r>
              <a:rPr lang="en-US"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of the borrower base with the combine percentage of around 8%. this suggest that there might be </a:t>
            </a: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untapped potential</a:t>
            </a:r>
            <a:r>
              <a:rPr lang="en-US"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in expanding services to borrowers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in the fair to very good credit range</a:t>
            </a:r>
            <a:r>
              <a:rPr lang="en-US"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which could </a:t>
            </a: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diversify</a:t>
            </a:r>
            <a:r>
              <a:rPr lang="en-US"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the portfolio further.</a:t>
            </a:r>
            <a:endParaRPr sz="1200" b="1"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grpSp>
        <p:nvGrpSpPr>
          <p:cNvPr id="10" name="Group 9">
            <a:extLst>
              <a:ext uri="{FF2B5EF4-FFF2-40B4-BE49-F238E27FC236}">
                <a16:creationId xmlns:a16="http://schemas.microsoft.com/office/drawing/2014/main" id="{10355BEE-08DB-DDE5-B4E4-C81420C26A2E}"/>
              </a:ext>
            </a:extLst>
          </p:cNvPr>
          <p:cNvGrpSpPr/>
          <p:nvPr/>
        </p:nvGrpSpPr>
        <p:grpSpPr>
          <a:xfrm>
            <a:off x="-1" y="61404"/>
            <a:ext cx="395266" cy="386783"/>
            <a:chOff x="0" y="92022"/>
            <a:chExt cx="287323" cy="393607"/>
          </a:xfrm>
        </p:grpSpPr>
        <p:sp>
          <p:nvSpPr>
            <p:cNvPr id="11" name="Arrow: Pentagon 10">
              <a:extLst>
                <a:ext uri="{FF2B5EF4-FFF2-40B4-BE49-F238E27FC236}">
                  <a16:creationId xmlns:a16="http://schemas.microsoft.com/office/drawing/2014/main" id="{955E3BD0-0011-73D5-49C5-6A953C3A0D63}"/>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 name="Rectangle 11">
              <a:extLst>
                <a:ext uri="{FF2B5EF4-FFF2-40B4-BE49-F238E27FC236}">
                  <a16:creationId xmlns:a16="http://schemas.microsoft.com/office/drawing/2014/main" id="{82C7239D-1D90-BA7A-3500-6B59E3758CD4}"/>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37" name="Rounded Rectangle 22">
            <a:extLst>
              <a:ext uri="{FF2B5EF4-FFF2-40B4-BE49-F238E27FC236}">
                <a16:creationId xmlns:a16="http://schemas.microsoft.com/office/drawing/2014/main" id="{993E319C-FBED-FC79-3DA8-57DC04B54C68}"/>
              </a:ext>
            </a:extLst>
          </p:cNvPr>
          <p:cNvSpPr/>
          <p:nvPr/>
        </p:nvSpPr>
        <p:spPr>
          <a:xfrm>
            <a:off x="4615937" y="779039"/>
            <a:ext cx="3387240" cy="344255"/>
          </a:xfrm>
          <a:prstGeom prst="roundRect">
            <a:avLst/>
          </a:prstGeom>
          <a:solidFill>
            <a:schemeClr val="accent6">
              <a:lumMod val="60000"/>
              <a:lumOff val="40000"/>
            </a:schemeClr>
          </a:solidFill>
          <a:ln>
            <a:no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object 23">
            <a:extLst>
              <a:ext uri="{FF2B5EF4-FFF2-40B4-BE49-F238E27FC236}">
                <a16:creationId xmlns:a16="http://schemas.microsoft.com/office/drawing/2014/main" id="{342F624F-685F-FCAC-93A9-1F0D2C60EF8F}"/>
              </a:ext>
            </a:extLst>
          </p:cNvPr>
          <p:cNvSpPr txBox="1"/>
          <p:nvPr/>
        </p:nvSpPr>
        <p:spPr>
          <a:xfrm>
            <a:off x="4522969" y="808710"/>
            <a:ext cx="3591314" cy="290464"/>
          </a:xfrm>
          <a:prstGeom prst="rect">
            <a:avLst/>
          </a:prstGeom>
        </p:spPr>
        <p:txBody>
          <a:bodyPr vert="horz" wrap="square" lIns="0" tIns="13335" rIns="0" bIns="0" rtlCol="0">
            <a:spAutoFit/>
          </a:bodyPr>
          <a:lstStyle/>
          <a:p>
            <a:pPr marL="12700" marR="5080" algn="ctr">
              <a:lnSpc>
                <a:spcPct val="100000"/>
              </a:lnSpc>
              <a:spcBef>
                <a:spcPts val="105"/>
              </a:spcBef>
            </a:pPr>
            <a:r>
              <a:rPr lang="en-US"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Borrowers by Credit Score</a:t>
            </a:r>
            <a:endParaRPr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TextBox 39">
            <a:extLst>
              <a:ext uri="{FF2B5EF4-FFF2-40B4-BE49-F238E27FC236}">
                <a16:creationId xmlns:a16="http://schemas.microsoft.com/office/drawing/2014/main" id="{D24EAAED-194A-D383-E320-2E3AE840159F}"/>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MODELLING</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MODEL RESULTS</a:t>
            </a:r>
          </a:p>
        </p:txBody>
      </p:sp>
      <p:grpSp>
        <p:nvGrpSpPr>
          <p:cNvPr id="14" name="Group 13">
            <a:extLst>
              <a:ext uri="{FF2B5EF4-FFF2-40B4-BE49-F238E27FC236}">
                <a16:creationId xmlns:a16="http://schemas.microsoft.com/office/drawing/2014/main" id="{2EE973F2-6E77-BED8-DA2B-E130E96E3348}"/>
              </a:ext>
            </a:extLst>
          </p:cNvPr>
          <p:cNvGrpSpPr/>
          <p:nvPr/>
        </p:nvGrpSpPr>
        <p:grpSpPr>
          <a:xfrm>
            <a:off x="1299883" y="1279579"/>
            <a:ext cx="9505227" cy="3345890"/>
            <a:chOff x="777245" y="1369226"/>
            <a:chExt cx="10489666" cy="3692418"/>
          </a:xfrm>
        </p:grpSpPr>
        <p:pic>
          <p:nvPicPr>
            <p:cNvPr id="9218" name="Picture 2">
              <a:extLst>
                <a:ext uri="{FF2B5EF4-FFF2-40B4-BE49-F238E27FC236}">
                  <a16:creationId xmlns:a16="http://schemas.microsoft.com/office/drawing/2014/main" id="{511D7689-DC4A-8015-6589-1749A5FDCD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497" t="6390" r="4115" b="2016"/>
            <a:stretch/>
          </p:blipFill>
          <p:spPr bwMode="auto">
            <a:xfrm>
              <a:off x="2581654" y="1369226"/>
              <a:ext cx="7741382" cy="3692418"/>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a:extLst>
                <a:ext uri="{FF2B5EF4-FFF2-40B4-BE49-F238E27FC236}">
                  <a16:creationId xmlns:a16="http://schemas.microsoft.com/office/drawing/2014/main" id="{7667C553-D5CC-B35F-209B-7F9458ED2B62}"/>
                </a:ext>
              </a:extLst>
            </p:cNvPr>
            <p:cNvGrpSpPr/>
            <p:nvPr/>
          </p:nvGrpSpPr>
          <p:grpSpPr>
            <a:xfrm>
              <a:off x="777245" y="1370175"/>
              <a:ext cx="10489666" cy="3687600"/>
              <a:chOff x="777245" y="1370175"/>
              <a:chExt cx="10489666" cy="3687600"/>
            </a:xfrm>
          </p:grpSpPr>
          <p:sp>
            <p:nvSpPr>
              <p:cNvPr id="3" name="TextBox 2">
                <a:extLst>
                  <a:ext uri="{FF2B5EF4-FFF2-40B4-BE49-F238E27FC236}">
                    <a16:creationId xmlns:a16="http://schemas.microsoft.com/office/drawing/2014/main" id="{91C96CEB-E7A1-1392-ED6E-4E24154BF952}"/>
                  </a:ext>
                </a:extLst>
              </p:cNvPr>
              <p:cNvSpPr txBox="1"/>
              <p:nvPr/>
            </p:nvSpPr>
            <p:spPr>
              <a:xfrm>
                <a:off x="10262976" y="1524055"/>
                <a:ext cx="981075"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82.41%</a:t>
                </a:r>
              </a:p>
            </p:txBody>
          </p:sp>
          <p:sp>
            <p:nvSpPr>
              <p:cNvPr id="5" name="Rectangle: Rounded Corners 4">
                <a:extLst>
                  <a:ext uri="{FF2B5EF4-FFF2-40B4-BE49-F238E27FC236}">
                    <a16:creationId xmlns:a16="http://schemas.microsoft.com/office/drawing/2014/main" id="{4218D565-8651-1F1E-87B5-5BF6829E8107}"/>
                  </a:ext>
                </a:extLst>
              </p:cNvPr>
              <p:cNvSpPr/>
              <p:nvPr/>
            </p:nvSpPr>
            <p:spPr>
              <a:xfrm rot="10800000" flipH="1">
                <a:off x="880501" y="1370175"/>
                <a:ext cx="45719" cy="3687600"/>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39A7334-CC0A-B9AB-13A5-FE62C49E0A96}"/>
                  </a:ext>
                </a:extLst>
              </p:cNvPr>
              <p:cNvSpPr txBox="1"/>
              <p:nvPr/>
            </p:nvSpPr>
            <p:spPr>
              <a:xfrm>
                <a:off x="873260" y="1438592"/>
                <a:ext cx="1812211" cy="509479"/>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Excellent</a:t>
                </a:r>
              </a:p>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(800-850)</a:t>
                </a:r>
              </a:p>
            </p:txBody>
          </p:sp>
          <p:sp>
            <p:nvSpPr>
              <p:cNvPr id="9" name="TextBox 8">
                <a:extLst>
                  <a:ext uri="{FF2B5EF4-FFF2-40B4-BE49-F238E27FC236}">
                    <a16:creationId xmlns:a16="http://schemas.microsoft.com/office/drawing/2014/main" id="{2DA9A7FB-2B43-76B3-EAAB-1EA6DE8409F9}"/>
                  </a:ext>
                </a:extLst>
              </p:cNvPr>
              <p:cNvSpPr txBox="1"/>
              <p:nvPr/>
            </p:nvSpPr>
            <p:spPr>
              <a:xfrm>
                <a:off x="973378" y="2199807"/>
                <a:ext cx="1611977" cy="509479"/>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Poor</a:t>
                </a:r>
              </a:p>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(300-579)</a:t>
                </a:r>
              </a:p>
            </p:txBody>
          </p:sp>
          <p:sp>
            <p:nvSpPr>
              <p:cNvPr id="43" name="TextBox 42">
                <a:extLst>
                  <a:ext uri="{FF2B5EF4-FFF2-40B4-BE49-F238E27FC236}">
                    <a16:creationId xmlns:a16="http://schemas.microsoft.com/office/drawing/2014/main" id="{DB5C1E5F-8BFD-CB33-F406-E6AF5873515E}"/>
                  </a:ext>
                </a:extLst>
              </p:cNvPr>
              <p:cNvSpPr txBox="1"/>
              <p:nvPr/>
            </p:nvSpPr>
            <p:spPr>
              <a:xfrm>
                <a:off x="777245" y="2958676"/>
                <a:ext cx="1964671" cy="509479"/>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Very good</a:t>
                </a:r>
              </a:p>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(740-799)</a:t>
                </a:r>
              </a:p>
            </p:txBody>
          </p:sp>
          <p:sp>
            <p:nvSpPr>
              <p:cNvPr id="45" name="TextBox 44">
                <a:extLst>
                  <a:ext uri="{FF2B5EF4-FFF2-40B4-BE49-F238E27FC236}">
                    <a16:creationId xmlns:a16="http://schemas.microsoft.com/office/drawing/2014/main" id="{5D046703-7F17-8DDA-6A49-E9AF9E3B0741}"/>
                  </a:ext>
                </a:extLst>
              </p:cNvPr>
              <p:cNvSpPr txBox="1"/>
              <p:nvPr/>
            </p:nvSpPr>
            <p:spPr>
              <a:xfrm>
                <a:off x="973378" y="3700259"/>
                <a:ext cx="1611977" cy="509479"/>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Good</a:t>
                </a:r>
              </a:p>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(670-739)</a:t>
                </a:r>
              </a:p>
            </p:txBody>
          </p:sp>
          <p:sp>
            <p:nvSpPr>
              <p:cNvPr id="50" name="Rectangle: Rounded Corners 49">
                <a:extLst>
                  <a:ext uri="{FF2B5EF4-FFF2-40B4-BE49-F238E27FC236}">
                    <a16:creationId xmlns:a16="http://schemas.microsoft.com/office/drawing/2014/main" id="{42181EC0-9CA5-1314-E3B9-C5D2341D1ECC}"/>
                  </a:ext>
                </a:extLst>
              </p:cNvPr>
              <p:cNvSpPr/>
              <p:nvPr/>
            </p:nvSpPr>
            <p:spPr>
              <a:xfrm rot="10800000" flipH="1">
                <a:off x="11221192" y="1370175"/>
                <a:ext cx="45719" cy="3687600"/>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3660AEF-17EF-BC9B-351B-C0880EF7EC87}"/>
                  </a:ext>
                </a:extLst>
              </p:cNvPr>
              <p:cNvSpPr txBox="1"/>
              <p:nvPr/>
            </p:nvSpPr>
            <p:spPr>
              <a:xfrm>
                <a:off x="3460824" y="2285270"/>
                <a:ext cx="981075"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9.52%</a:t>
                </a:r>
              </a:p>
            </p:txBody>
          </p:sp>
          <p:sp>
            <p:nvSpPr>
              <p:cNvPr id="16" name="TextBox 15">
                <a:extLst>
                  <a:ext uri="{FF2B5EF4-FFF2-40B4-BE49-F238E27FC236}">
                    <a16:creationId xmlns:a16="http://schemas.microsoft.com/office/drawing/2014/main" id="{0ADCC175-E096-A5E1-F776-449584D89AD0}"/>
                  </a:ext>
                </a:extLst>
              </p:cNvPr>
              <p:cNvSpPr txBox="1"/>
              <p:nvPr/>
            </p:nvSpPr>
            <p:spPr>
              <a:xfrm>
                <a:off x="3191883" y="3057105"/>
                <a:ext cx="981075"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6.55%</a:t>
                </a:r>
              </a:p>
            </p:txBody>
          </p:sp>
          <p:sp>
            <p:nvSpPr>
              <p:cNvPr id="17" name="TextBox 16">
                <a:extLst>
                  <a:ext uri="{FF2B5EF4-FFF2-40B4-BE49-F238E27FC236}">
                    <a16:creationId xmlns:a16="http://schemas.microsoft.com/office/drawing/2014/main" id="{A20EF727-0A01-CB4D-4866-AD17FD765264}"/>
                  </a:ext>
                </a:extLst>
              </p:cNvPr>
              <p:cNvSpPr txBox="1"/>
              <p:nvPr/>
            </p:nvSpPr>
            <p:spPr>
              <a:xfrm>
                <a:off x="2677522" y="3785723"/>
                <a:ext cx="981075"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1.00%</a:t>
                </a:r>
              </a:p>
            </p:txBody>
          </p:sp>
          <p:sp>
            <p:nvSpPr>
              <p:cNvPr id="18" name="TextBox 17">
                <a:extLst>
                  <a:ext uri="{FF2B5EF4-FFF2-40B4-BE49-F238E27FC236}">
                    <a16:creationId xmlns:a16="http://schemas.microsoft.com/office/drawing/2014/main" id="{3A370C7B-97B5-9EE3-C964-7112134684C7}"/>
                  </a:ext>
                </a:extLst>
              </p:cNvPr>
              <p:cNvSpPr txBox="1"/>
              <p:nvPr/>
            </p:nvSpPr>
            <p:spPr>
              <a:xfrm>
                <a:off x="2637182" y="4558420"/>
                <a:ext cx="981075"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0.53%</a:t>
                </a:r>
              </a:p>
            </p:txBody>
          </p:sp>
          <p:sp>
            <p:nvSpPr>
              <p:cNvPr id="20" name="TextBox 19">
                <a:extLst>
                  <a:ext uri="{FF2B5EF4-FFF2-40B4-BE49-F238E27FC236}">
                    <a16:creationId xmlns:a16="http://schemas.microsoft.com/office/drawing/2014/main" id="{BB4E1BCE-0696-2C12-DC16-86246EE45014}"/>
                  </a:ext>
                </a:extLst>
              </p:cNvPr>
              <p:cNvSpPr txBox="1"/>
              <p:nvPr/>
            </p:nvSpPr>
            <p:spPr>
              <a:xfrm>
                <a:off x="973378" y="4469843"/>
                <a:ext cx="1611977" cy="509479"/>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Fair</a:t>
                </a:r>
              </a:p>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(580-669)</a:t>
                </a:r>
              </a:p>
            </p:txBody>
          </p:sp>
        </p:grpSp>
      </p:grpSp>
    </p:spTree>
    <p:extLst>
      <p:ext uri="{BB962C8B-B14F-4D97-AF65-F5344CB8AC3E}">
        <p14:creationId xmlns:p14="http://schemas.microsoft.com/office/powerpoint/2010/main" val="2313320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E0C105-0AA9-B09E-4A07-D2F6F9569E1F}"/>
              </a:ext>
            </a:extLst>
          </p:cNvPr>
          <p:cNvGrpSpPr/>
          <p:nvPr/>
        </p:nvGrpSpPr>
        <p:grpSpPr>
          <a:xfrm>
            <a:off x="-1" y="61404"/>
            <a:ext cx="395266" cy="386783"/>
            <a:chOff x="0" y="92022"/>
            <a:chExt cx="287323" cy="393607"/>
          </a:xfrm>
        </p:grpSpPr>
        <p:sp>
          <p:nvSpPr>
            <p:cNvPr id="10" name="Arrow: Pentagon 9">
              <a:extLst>
                <a:ext uri="{FF2B5EF4-FFF2-40B4-BE49-F238E27FC236}">
                  <a16:creationId xmlns:a16="http://schemas.microsoft.com/office/drawing/2014/main" id="{C7D987D8-7656-4065-7A10-75B7DA7200A5}"/>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Rectangle 10">
              <a:extLst>
                <a:ext uri="{FF2B5EF4-FFF2-40B4-BE49-F238E27FC236}">
                  <a16:creationId xmlns:a16="http://schemas.microsoft.com/office/drawing/2014/main" id="{3A22B280-D044-B9B4-6FFE-377DA80A5CC1}"/>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30" name="TextBox 29">
            <a:extLst>
              <a:ext uri="{FF2B5EF4-FFF2-40B4-BE49-F238E27FC236}">
                <a16:creationId xmlns:a16="http://schemas.microsoft.com/office/drawing/2014/main" id="{AF87DB9D-2093-C8DD-3CB4-8154D46FA397}"/>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EDA &amp; INSIGHT </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MODEL RESULTS</a:t>
            </a:r>
          </a:p>
        </p:txBody>
      </p:sp>
      <p:sp>
        <p:nvSpPr>
          <p:cNvPr id="28" name="Google Shape;221;p17">
            <a:extLst>
              <a:ext uri="{FF2B5EF4-FFF2-40B4-BE49-F238E27FC236}">
                <a16:creationId xmlns:a16="http://schemas.microsoft.com/office/drawing/2014/main" id="{84844F34-EB2D-C7C4-7521-75DE5E64987E}"/>
              </a:ext>
            </a:extLst>
          </p:cNvPr>
          <p:cNvSpPr txBox="1"/>
          <p:nvPr/>
        </p:nvSpPr>
        <p:spPr>
          <a:xfrm>
            <a:off x="8651811" y="1275967"/>
            <a:ext cx="3156342" cy="495200"/>
          </a:xfrm>
          <a:prstGeom prst="rect">
            <a:avLst/>
          </a:prstGeom>
          <a:solidFill>
            <a:schemeClr val="accent5"/>
          </a:solidFill>
          <a:ln>
            <a:noFill/>
          </a:ln>
        </p:spPr>
        <p:txBody>
          <a:bodyPr spcFirstLastPara="1" wrap="square" lIns="121900" tIns="121900" rIns="121900" bIns="121900" anchor="ctr" anchorCtr="0">
            <a:noAutofit/>
          </a:bodyPr>
          <a:lstStyle/>
          <a:p>
            <a:pPr algn="ctr"/>
            <a:r>
              <a:rPr lang="en-US" sz="1200" b="1" dirty="0">
                <a:solidFill>
                  <a:schemeClr val="lt1"/>
                </a:solidFill>
                <a:latin typeface="Open Sans" panose="020B0606030504020204" pitchFamily="34" charset="0"/>
                <a:ea typeface="Open Sans" panose="020B0606030504020204" pitchFamily="34" charset="0"/>
                <a:cs typeface="Open Sans" panose="020B0606030504020204" pitchFamily="34" charset="0"/>
                <a:sym typeface="Fira Sans Extra Condensed"/>
              </a:rPr>
              <a:t>Bad Loan Rate on Loan Amount</a:t>
            </a:r>
          </a:p>
          <a:p>
            <a:pPr algn="ctr"/>
            <a:r>
              <a:rPr lang="en-US" sz="1200" b="1" dirty="0">
                <a:solidFill>
                  <a:schemeClr val="lt1"/>
                </a:solidFill>
                <a:latin typeface="Open Sans" panose="020B0606030504020204" pitchFamily="34" charset="0"/>
                <a:ea typeface="Open Sans" panose="020B0606030504020204" pitchFamily="34" charset="0"/>
                <a:cs typeface="Open Sans" panose="020B0606030504020204" pitchFamily="34" charset="0"/>
                <a:sym typeface="Fira Sans Extra Condensed"/>
              </a:rPr>
              <a:t>Based on Borrower’s Scores Status</a:t>
            </a:r>
          </a:p>
        </p:txBody>
      </p:sp>
      <p:sp>
        <p:nvSpPr>
          <p:cNvPr id="31" name="Google Shape;306;p21">
            <a:extLst>
              <a:ext uri="{FF2B5EF4-FFF2-40B4-BE49-F238E27FC236}">
                <a16:creationId xmlns:a16="http://schemas.microsoft.com/office/drawing/2014/main" id="{8A0B5713-145B-03FE-E1F7-C68EEA8789D7}"/>
              </a:ext>
            </a:extLst>
          </p:cNvPr>
          <p:cNvSpPr txBox="1"/>
          <p:nvPr/>
        </p:nvSpPr>
        <p:spPr>
          <a:xfrm>
            <a:off x="8560526" y="3008167"/>
            <a:ext cx="3338912" cy="1698840"/>
          </a:xfrm>
          <a:prstGeom prst="rect">
            <a:avLst/>
          </a:prstGeom>
          <a:noFill/>
          <a:ln>
            <a:noFill/>
          </a:ln>
        </p:spPr>
        <p:txBody>
          <a:bodyPr spcFirstLastPara="1" wrap="square" lIns="121900" tIns="121900" rIns="121900" bIns="121900" anchor="ctr" anchorCtr="0">
            <a:noAutofit/>
          </a:bodyPr>
          <a:lstStyle/>
          <a:p>
            <a:pPr algn="ct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Borrowers whose loan amounts are at either the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lowest</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or at the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middle ends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tend to consist of a high percentage of borrowers with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poor credit scores</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averaging around 10%. In addition, the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small percentage</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of borrowers with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good</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or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better credit scores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makes loans at these amounts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risky</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and potentially more likely to result in a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higher number of bad loan cases</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a:t>
            </a:r>
          </a:p>
          <a:p>
            <a:pPr algn="ctr"/>
            <a:endPar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a:p>
            <a:pPr algn="ct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Loan amounts ranging from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10,850 to 17,750</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and from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31,550 to 35,000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have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lower percentages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of borrowers with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poor credit scores</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while also having a relatively </a:t>
            </a: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fair</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number of borrowers with </a:t>
            </a: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good or better credit scores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compared to other loan amount ranges. This suggests that loans within these amounts may potentially be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safer options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for loan approval.</a:t>
            </a:r>
            <a:endParaRPr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sp>
        <p:nvSpPr>
          <p:cNvPr id="34" name="Rectangle 33">
            <a:extLst>
              <a:ext uri="{FF2B5EF4-FFF2-40B4-BE49-F238E27FC236}">
                <a16:creationId xmlns:a16="http://schemas.microsoft.com/office/drawing/2014/main" id="{CB99BB66-164D-E09D-4325-182B28F979FC}"/>
              </a:ext>
            </a:extLst>
          </p:cNvPr>
          <p:cNvSpPr/>
          <p:nvPr/>
        </p:nvSpPr>
        <p:spPr>
          <a:xfrm>
            <a:off x="0" y="6100762"/>
            <a:ext cx="12192000" cy="757238"/>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AB9EA870-6754-6BD0-41A4-DAC1788FCCC1}"/>
              </a:ext>
            </a:extLst>
          </p:cNvPr>
          <p:cNvSpPr txBox="1"/>
          <p:nvPr/>
        </p:nvSpPr>
        <p:spPr>
          <a:xfrm>
            <a:off x="603564" y="6227475"/>
            <a:ext cx="10984872" cy="523220"/>
          </a:xfrm>
          <a:prstGeom prst="rect">
            <a:avLst/>
          </a:prstGeom>
          <a:noFill/>
        </p:spPr>
        <p:txBody>
          <a:bodyPr wrap="square">
            <a:spAutoFit/>
          </a:bodyPr>
          <a:lstStyle/>
          <a:p>
            <a:pPr algn="ctr"/>
            <a:r>
              <a:rPr lang="en-US" sz="1400" b="1" dirty="0">
                <a:latin typeface="Open Sans SemiBold" panose="020B0706030804020204" pitchFamily="34" charset="0"/>
                <a:ea typeface="Open Sans SemiBold" panose="020B0706030804020204" pitchFamily="34" charset="0"/>
                <a:cs typeface="Open Sans SemiBold" panose="020B0706030804020204" pitchFamily="34" charset="0"/>
              </a:rPr>
              <a:t>Borrowers with low or mid-range loan amounts tend to have higher risk due to poor credit scores. In contrast, certain loan ranges have fewer poor credit borrowers and more good credit borrowers, making them safer for approval.</a:t>
            </a:r>
          </a:p>
        </p:txBody>
      </p:sp>
      <p:pic>
        <p:nvPicPr>
          <p:cNvPr id="10242" name="Picture 2">
            <a:extLst>
              <a:ext uri="{FF2B5EF4-FFF2-40B4-BE49-F238E27FC236}">
                <a16:creationId xmlns:a16="http://schemas.microsoft.com/office/drawing/2014/main" id="{C436BC39-8F7A-FBF2-AEA3-30B96D113E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7" t="5186" b="2775"/>
          <a:stretch/>
        </p:blipFill>
        <p:spPr bwMode="auto">
          <a:xfrm>
            <a:off x="383847" y="1275967"/>
            <a:ext cx="8086886" cy="4621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106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E0C105-0AA9-B09E-4A07-D2F6F9569E1F}"/>
              </a:ext>
            </a:extLst>
          </p:cNvPr>
          <p:cNvGrpSpPr/>
          <p:nvPr/>
        </p:nvGrpSpPr>
        <p:grpSpPr>
          <a:xfrm>
            <a:off x="-1" y="61404"/>
            <a:ext cx="395266" cy="386783"/>
            <a:chOff x="0" y="92022"/>
            <a:chExt cx="287323" cy="393607"/>
          </a:xfrm>
        </p:grpSpPr>
        <p:sp>
          <p:nvSpPr>
            <p:cNvPr id="10" name="Arrow: Pentagon 9">
              <a:extLst>
                <a:ext uri="{FF2B5EF4-FFF2-40B4-BE49-F238E27FC236}">
                  <a16:creationId xmlns:a16="http://schemas.microsoft.com/office/drawing/2014/main" id="{C7D987D8-7656-4065-7A10-75B7DA7200A5}"/>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Rectangle 10">
              <a:extLst>
                <a:ext uri="{FF2B5EF4-FFF2-40B4-BE49-F238E27FC236}">
                  <a16:creationId xmlns:a16="http://schemas.microsoft.com/office/drawing/2014/main" id="{3A22B280-D044-B9B4-6FFE-377DA80A5CC1}"/>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30" name="TextBox 29">
            <a:extLst>
              <a:ext uri="{FF2B5EF4-FFF2-40B4-BE49-F238E27FC236}">
                <a16:creationId xmlns:a16="http://schemas.microsoft.com/office/drawing/2014/main" id="{AF87DB9D-2093-C8DD-3CB4-8154D46FA397}"/>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EDA &amp; INSIGHT </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MODEL RESULTS</a:t>
            </a:r>
          </a:p>
        </p:txBody>
      </p:sp>
      <p:sp>
        <p:nvSpPr>
          <p:cNvPr id="28" name="Google Shape;221;p17">
            <a:extLst>
              <a:ext uri="{FF2B5EF4-FFF2-40B4-BE49-F238E27FC236}">
                <a16:creationId xmlns:a16="http://schemas.microsoft.com/office/drawing/2014/main" id="{84844F34-EB2D-C7C4-7521-75DE5E64987E}"/>
              </a:ext>
            </a:extLst>
          </p:cNvPr>
          <p:cNvSpPr txBox="1"/>
          <p:nvPr/>
        </p:nvSpPr>
        <p:spPr>
          <a:xfrm>
            <a:off x="8651811" y="1275967"/>
            <a:ext cx="3156342" cy="495200"/>
          </a:xfrm>
          <a:prstGeom prst="rect">
            <a:avLst/>
          </a:prstGeom>
          <a:solidFill>
            <a:schemeClr val="accent5"/>
          </a:solidFill>
          <a:ln>
            <a:noFill/>
          </a:ln>
        </p:spPr>
        <p:txBody>
          <a:bodyPr spcFirstLastPara="1" wrap="square" lIns="121900" tIns="121900" rIns="121900" bIns="121900" anchor="ctr" anchorCtr="0">
            <a:noAutofit/>
          </a:bodyPr>
          <a:lstStyle/>
          <a:p>
            <a:pPr algn="ctr"/>
            <a:r>
              <a:rPr lang="en-US" sz="1200" b="1" dirty="0">
                <a:solidFill>
                  <a:schemeClr val="lt1"/>
                </a:solidFill>
                <a:latin typeface="Open Sans" panose="020B0606030504020204" pitchFamily="34" charset="0"/>
                <a:ea typeface="Open Sans" panose="020B0606030504020204" pitchFamily="34" charset="0"/>
                <a:cs typeface="Open Sans" panose="020B0606030504020204" pitchFamily="34" charset="0"/>
                <a:sym typeface="Fira Sans Extra Condensed"/>
              </a:rPr>
              <a:t>Bad Loan Rate on Loan Amount</a:t>
            </a:r>
          </a:p>
          <a:p>
            <a:pPr algn="ctr"/>
            <a:r>
              <a:rPr lang="en-US" sz="1200" b="1" dirty="0">
                <a:solidFill>
                  <a:schemeClr val="lt1"/>
                </a:solidFill>
                <a:latin typeface="Open Sans" panose="020B0606030504020204" pitchFamily="34" charset="0"/>
                <a:ea typeface="Open Sans" panose="020B0606030504020204" pitchFamily="34" charset="0"/>
                <a:cs typeface="Open Sans" panose="020B0606030504020204" pitchFamily="34" charset="0"/>
                <a:sym typeface="Fira Sans Extra Condensed"/>
              </a:rPr>
              <a:t>Based on Borrower’s Scores Status</a:t>
            </a:r>
          </a:p>
        </p:txBody>
      </p:sp>
      <p:sp>
        <p:nvSpPr>
          <p:cNvPr id="31" name="Google Shape;306;p21">
            <a:extLst>
              <a:ext uri="{FF2B5EF4-FFF2-40B4-BE49-F238E27FC236}">
                <a16:creationId xmlns:a16="http://schemas.microsoft.com/office/drawing/2014/main" id="{8A0B5713-145B-03FE-E1F7-C68EEA8789D7}"/>
              </a:ext>
            </a:extLst>
          </p:cNvPr>
          <p:cNvSpPr txBox="1"/>
          <p:nvPr/>
        </p:nvSpPr>
        <p:spPr>
          <a:xfrm>
            <a:off x="8467751" y="3116384"/>
            <a:ext cx="3524462" cy="1698840"/>
          </a:xfrm>
          <a:prstGeom prst="rect">
            <a:avLst/>
          </a:prstGeom>
          <a:noFill/>
          <a:ln>
            <a:noFill/>
          </a:ln>
        </p:spPr>
        <p:txBody>
          <a:bodyPr spcFirstLastPara="1" wrap="square" lIns="121900" tIns="121900" rIns="121900" bIns="121900" anchor="ctr" anchorCtr="0">
            <a:noAutofit/>
          </a:bodyPr>
          <a:lstStyle/>
          <a:p>
            <a:pPr algn="ct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Interest rates from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15.74% to 26.06%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are the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riskiest</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with up to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20.4% of borrowers</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having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poor credit scores</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increasing the likelihood of bad loans. These borrowers should be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closely monitored</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or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reconsidered for approval</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as higher rates correlate with higher risk.</a:t>
            </a:r>
          </a:p>
          <a:p>
            <a:pPr algn="ctr"/>
            <a:endPar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a:p>
            <a:pPr algn="ct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There is a consistent trend showing that borrowers with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at least a fair credit score</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up to those with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excellent credit scores</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are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less likely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to result in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bad loans</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This suggests that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encouraging borrowers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to improve their creditworthiness to </a:t>
            </a: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at least a fair credit score</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will </a:t>
            </a: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significantly decrease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the likelihood of loans experiencing difficulties that could potentially lead to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default</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It also suggests that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prioritizing loan</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approval for those with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at least fair credit scores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may be more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beneficial</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as they present </a:t>
            </a: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less risk</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and might </a:t>
            </a: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reduce potential losses</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a:t>
            </a:r>
            <a:endParaRPr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sp>
        <p:nvSpPr>
          <p:cNvPr id="34" name="Rectangle 33">
            <a:extLst>
              <a:ext uri="{FF2B5EF4-FFF2-40B4-BE49-F238E27FC236}">
                <a16:creationId xmlns:a16="http://schemas.microsoft.com/office/drawing/2014/main" id="{CB99BB66-164D-E09D-4325-182B28F979FC}"/>
              </a:ext>
            </a:extLst>
          </p:cNvPr>
          <p:cNvSpPr/>
          <p:nvPr/>
        </p:nvSpPr>
        <p:spPr>
          <a:xfrm>
            <a:off x="0" y="6100762"/>
            <a:ext cx="12192000" cy="757238"/>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AB9EA870-6754-6BD0-41A4-DAC1788FCCC1}"/>
              </a:ext>
            </a:extLst>
          </p:cNvPr>
          <p:cNvSpPr txBox="1"/>
          <p:nvPr/>
        </p:nvSpPr>
        <p:spPr>
          <a:xfrm>
            <a:off x="603564" y="6227475"/>
            <a:ext cx="10984872" cy="523220"/>
          </a:xfrm>
          <a:prstGeom prst="rect">
            <a:avLst/>
          </a:prstGeom>
          <a:noFill/>
        </p:spPr>
        <p:txBody>
          <a:bodyPr wrap="square">
            <a:spAutoFit/>
          </a:bodyPr>
          <a:lstStyle/>
          <a:p>
            <a:pPr algn="ctr"/>
            <a:r>
              <a:rPr lang="en-US" sz="1400" b="1" dirty="0">
                <a:latin typeface="Open Sans SemiBold" panose="020B0706030804020204" pitchFamily="34" charset="0"/>
                <a:ea typeface="Open Sans SemiBold" panose="020B0706030804020204" pitchFamily="34" charset="0"/>
                <a:cs typeface="Open Sans SemiBold" panose="020B0706030804020204" pitchFamily="34" charset="0"/>
              </a:rPr>
              <a:t>Higher interest rates pose the greatest risk due to more borrowers with poor credit. Prioritizing borrowers with fair or better credit can reduce defaults and improve loan outcomes.</a:t>
            </a:r>
          </a:p>
        </p:txBody>
      </p:sp>
      <p:pic>
        <p:nvPicPr>
          <p:cNvPr id="11266" name="Picture 2">
            <a:extLst>
              <a:ext uri="{FF2B5EF4-FFF2-40B4-BE49-F238E27FC236}">
                <a16:creationId xmlns:a16="http://schemas.microsoft.com/office/drawing/2014/main" id="{03F12E82-F5E9-7C47-44DC-257C88D4A9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99" t="5383" b="2968"/>
          <a:stretch/>
        </p:blipFill>
        <p:spPr bwMode="auto">
          <a:xfrm>
            <a:off x="395265" y="1275967"/>
            <a:ext cx="8072486" cy="4583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974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E0C105-0AA9-B09E-4A07-D2F6F9569E1F}"/>
              </a:ext>
            </a:extLst>
          </p:cNvPr>
          <p:cNvGrpSpPr/>
          <p:nvPr/>
        </p:nvGrpSpPr>
        <p:grpSpPr>
          <a:xfrm>
            <a:off x="-1" y="61404"/>
            <a:ext cx="395266" cy="386783"/>
            <a:chOff x="0" y="92022"/>
            <a:chExt cx="287323" cy="393607"/>
          </a:xfrm>
        </p:grpSpPr>
        <p:sp>
          <p:nvSpPr>
            <p:cNvPr id="10" name="Arrow: Pentagon 9">
              <a:extLst>
                <a:ext uri="{FF2B5EF4-FFF2-40B4-BE49-F238E27FC236}">
                  <a16:creationId xmlns:a16="http://schemas.microsoft.com/office/drawing/2014/main" id="{C7D987D8-7656-4065-7A10-75B7DA7200A5}"/>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Rectangle 10">
              <a:extLst>
                <a:ext uri="{FF2B5EF4-FFF2-40B4-BE49-F238E27FC236}">
                  <a16:creationId xmlns:a16="http://schemas.microsoft.com/office/drawing/2014/main" id="{3A22B280-D044-B9B4-6FFE-377DA80A5CC1}"/>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30" name="TextBox 29">
            <a:extLst>
              <a:ext uri="{FF2B5EF4-FFF2-40B4-BE49-F238E27FC236}">
                <a16:creationId xmlns:a16="http://schemas.microsoft.com/office/drawing/2014/main" id="{AF87DB9D-2093-C8DD-3CB4-8154D46FA397}"/>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CONCLUSION</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BUSINESS RECOMMENDATION</a:t>
            </a:r>
          </a:p>
        </p:txBody>
      </p:sp>
      <p:sp>
        <p:nvSpPr>
          <p:cNvPr id="3" name="TextBox 7">
            <a:extLst>
              <a:ext uri="{FF2B5EF4-FFF2-40B4-BE49-F238E27FC236}">
                <a16:creationId xmlns:a16="http://schemas.microsoft.com/office/drawing/2014/main" id="{83AE65DD-4720-7CE8-D6B8-3FD91971742D}"/>
              </a:ext>
            </a:extLst>
          </p:cNvPr>
          <p:cNvSpPr txBox="1"/>
          <p:nvPr/>
        </p:nvSpPr>
        <p:spPr>
          <a:xfrm>
            <a:off x="558799" y="969033"/>
            <a:ext cx="11176001" cy="4031873"/>
          </a:xfrm>
          <a:prstGeom prst="rect">
            <a:avLst/>
          </a:prstGeom>
        </p:spPr>
        <p:txBody>
          <a:bodyPr wrap="square" lIns="0" tIns="0" rIns="0" bIns="0" rtlCol="0" anchor="t">
            <a:spAutoFit/>
          </a:bodyPr>
          <a:lstStyle/>
          <a:p>
            <a:pPr algn="just"/>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Based on the results gained from previous analysis and credit scoring done by the machine learning models, it is imperative for the company to adjust aspects regarding borrowers loans approval and the borrowers credit health in general. Thus recommendations that would improve this conditions are created.</a:t>
            </a:r>
          </a:p>
          <a:p>
            <a:pPr algn="just"/>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What the company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Open Sauce Bold"/>
              </a:rPr>
              <a:t>need to do </a:t>
            </a:r>
            <a:r>
              <a:rPr lang="en-US" sz="1400" b="1"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based on </a:t>
            </a:r>
            <a:r>
              <a:rPr lang="en-US" sz="14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Open Sauce Bold"/>
              </a:rPr>
              <a:t>Loans Approval </a:t>
            </a:r>
            <a:r>
              <a:rPr lang="en-US" sz="1400" b="1"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are</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Open Sauce Bold"/>
              </a:rPr>
              <a:t>:</a:t>
            </a:r>
            <a:endPar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endParaRPr>
          </a:p>
          <a:p>
            <a:pPr marL="285750" indent="-285750" algn="just">
              <a:buFont typeface="Arial" panose="020B0604020202020204" pitchFamily="34" charset="0"/>
              <a:buChar char="•"/>
            </a:pPr>
            <a:r>
              <a:rPr lang="en-US" sz="1400" b="1" dirty="0">
                <a:latin typeface="Open Sans" panose="020B0606030504020204" pitchFamily="34" charset="0"/>
                <a:ea typeface="Open Sans" panose="020B0606030504020204" pitchFamily="34" charset="0"/>
                <a:cs typeface="Open Sans" panose="020B0606030504020204" pitchFamily="34" charset="0"/>
                <a:sym typeface="Open Sauce Bold"/>
              </a:rPr>
              <a:t>Tighten Approval Criteria for Poor Credit Scores</a:t>
            </a: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 Based on the information gathered about the borrower as a loan applicant, the company can implement stricter approval criteria if the applicant is found to have a poor credit score or low creditworthiness. Depending on the decision, the company may also consider requiring additional collateral or co-signers for these high-risk applicants.</a:t>
            </a:r>
          </a:p>
          <a:p>
            <a:pPr marL="285750" indent="-285750" algn="just">
              <a:buFont typeface="Arial" panose="020B0604020202020204" pitchFamily="34" charset="0"/>
              <a:buChar char="•"/>
            </a:pPr>
            <a:r>
              <a:rPr lang="en-US" sz="1200" b="1" dirty="0">
                <a:latin typeface="Open Sans" panose="020B0606030504020204" pitchFamily="34" charset="0"/>
                <a:ea typeface="Open Sans" panose="020B0606030504020204" pitchFamily="34" charset="0"/>
                <a:cs typeface="Open Sans" panose="020B0606030504020204" pitchFamily="34" charset="0"/>
                <a:sym typeface="Open Sauce Bold"/>
              </a:rPr>
              <a:t>Early Warning System</a:t>
            </a: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 The company could develop a system to identify early signs of potential default among borrowers with poor credit scores, based on either the borrowers' credit scores or factors affecting them, such as their credit behavior (utilization, frequent loan applications) or their overall financial health (cash flow, debt-to-income ratio). Based on this, the company could then implement a proactive interventions for at-risk borrowers, such as payment plans or loan restructuring.</a:t>
            </a:r>
          </a:p>
          <a:p>
            <a:pPr marL="285750" indent="-285750" algn="just">
              <a:buFont typeface="Arial" panose="020B0604020202020204" pitchFamily="34" charset="0"/>
              <a:buChar char="•"/>
            </a:pPr>
            <a:r>
              <a:rPr lang="en-US" sz="1400" b="1" dirty="0">
                <a:latin typeface="Open Sans" panose="020B0606030504020204" pitchFamily="34" charset="0"/>
                <a:ea typeface="Open Sans" panose="020B0606030504020204" pitchFamily="34" charset="0"/>
                <a:cs typeface="Open Sans" panose="020B0606030504020204" pitchFamily="34" charset="0"/>
                <a:sym typeface="Open Sauce Bold"/>
              </a:rPr>
              <a:t>Portfolio Rebalancing</a:t>
            </a: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 By adjusting the approval criteria, the company should gradually shift the loan portfolio toward a higher proportion of borrowers with fair or better credit scores, focusing efforts on reducing the percentage of poor credit score borrowers over time.</a:t>
            </a:r>
          </a:p>
          <a:p>
            <a:pPr marL="285750" indent="-285750" algn="just">
              <a:buFont typeface="Arial" panose="020B0604020202020204" pitchFamily="34" charset="0"/>
              <a:buChar char="•"/>
            </a:pPr>
            <a:endPar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endParaRPr>
          </a:p>
          <a:p>
            <a:pPr algn="just"/>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What the company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Open Sauce Bold"/>
              </a:rPr>
              <a:t>need to do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based on </a:t>
            </a:r>
            <a:r>
              <a:rPr lang="en-US" sz="14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Open Sauce Bold"/>
              </a:rPr>
              <a:t>Borrowers Credit Health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are:</a:t>
            </a:r>
          </a:p>
          <a:p>
            <a:pPr marL="285750" indent="-285750" algn="just">
              <a:buFont typeface="Arial" panose="020B0604020202020204" pitchFamily="34" charset="0"/>
              <a:buChar char="•"/>
            </a:pPr>
            <a:r>
              <a:rPr lang="en-US" sz="1400" b="1" dirty="0">
                <a:latin typeface="Open Sans" panose="020B0606030504020204" pitchFamily="34" charset="0"/>
                <a:ea typeface="Open Sans" panose="020B0606030504020204" pitchFamily="34" charset="0"/>
                <a:cs typeface="Open Sans" panose="020B0606030504020204" pitchFamily="34" charset="0"/>
                <a:sym typeface="Open Sauce Bold"/>
              </a:rPr>
              <a:t>Credit Improvement Program</a:t>
            </a: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 The company could offer a program to help borrowers improve their credit scores, which could include financial education in the form of resources on credit management. Additionally, the company could provide a credit monitoring and improvement tool for customers (web or mobile application), helping them monitor and stay updated on changes to their credit.</a:t>
            </a:r>
          </a:p>
          <a:p>
            <a:pPr marL="285750" indent="-285750" algn="just">
              <a:buFont typeface="Arial" panose="020B0604020202020204" pitchFamily="34" charset="0"/>
              <a:buChar char="•"/>
            </a:pPr>
            <a:r>
              <a:rPr lang="en-US" sz="1400" b="1" dirty="0">
                <a:latin typeface="Open Sans" panose="020B0606030504020204" pitchFamily="34" charset="0"/>
                <a:ea typeface="Open Sans" panose="020B0606030504020204" pitchFamily="34" charset="0"/>
                <a:cs typeface="Open Sans" panose="020B0606030504020204" pitchFamily="34" charset="0"/>
                <a:sym typeface="Open Sauce Bold"/>
              </a:rPr>
              <a:t>Incentives</a:t>
            </a:r>
            <a:r>
              <a:rPr lang="en-US" sz="1200"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rPr>
              <a:t>, Based on the results of the improvement program and the borrowers' progress over time after participating in the program, the company could offer incentives, such as interest rate reductions, to borrowers who actually improve their credit scores</a:t>
            </a:r>
          </a:p>
          <a:p>
            <a:pPr marL="285750" indent="-285750" algn="just">
              <a:buFont typeface="Arial" panose="020B0604020202020204" pitchFamily="34" charset="0"/>
              <a:buChar char="•"/>
            </a:pPr>
            <a:endPar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Open Sauce Bold"/>
            </a:endParaRPr>
          </a:p>
        </p:txBody>
      </p:sp>
    </p:spTree>
    <p:extLst>
      <p:ext uri="{BB962C8B-B14F-4D97-AF65-F5344CB8AC3E}">
        <p14:creationId xmlns:p14="http://schemas.microsoft.com/office/powerpoint/2010/main" val="3147737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B7AE6D3-7149-40B6-DA6E-78AFF285EC8D}"/>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BUSINESS UNDERSTANDING</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BACKGROUND</a:t>
            </a:r>
          </a:p>
        </p:txBody>
      </p:sp>
      <p:grpSp>
        <p:nvGrpSpPr>
          <p:cNvPr id="9" name="Group 8">
            <a:extLst>
              <a:ext uri="{FF2B5EF4-FFF2-40B4-BE49-F238E27FC236}">
                <a16:creationId xmlns:a16="http://schemas.microsoft.com/office/drawing/2014/main" id="{2AE0C105-0AA9-B09E-4A07-D2F6F9569E1F}"/>
              </a:ext>
            </a:extLst>
          </p:cNvPr>
          <p:cNvGrpSpPr/>
          <p:nvPr/>
        </p:nvGrpSpPr>
        <p:grpSpPr>
          <a:xfrm>
            <a:off x="-1" y="61404"/>
            <a:ext cx="395266" cy="386783"/>
            <a:chOff x="0" y="92022"/>
            <a:chExt cx="287323" cy="393607"/>
          </a:xfrm>
        </p:grpSpPr>
        <p:sp>
          <p:nvSpPr>
            <p:cNvPr id="10" name="Arrow: Pentagon 9">
              <a:extLst>
                <a:ext uri="{FF2B5EF4-FFF2-40B4-BE49-F238E27FC236}">
                  <a16:creationId xmlns:a16="http://schemas.microsoft.com/office/drawing/2014/main" id="{C7D987D8-7656-4065-7A10-75B7DA7200A5}"/>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Rectangle 10">
              <a:extLst>
                <a:ext uri="{FF2B5EF4-FFF2-40B4-BE49-F238E27FC236}">
                  <a16:creationId xmlns:a16="http://schemas.microsoft.com/office/drawing/2014/main" id="{3A22B280-D044-B9B4-6FFE-377DA80A5CC1}"/>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nvGrpSpPr>
          <p:cNvPr id="2" name="Group 2">
            <a:extLst>
              <a:ext uri="{FF2B5EF4-FFF2-40B4-BE49-F238E27FC236}">
                <a16:creationId xmlns:a16="http://schemas.microsoft.com/office/drawing/2014/main" id="{CE6362F9-B7D8-B380-3544-497FD2241441}"/>
              </a:ext>
            </a:extLst>
          </p:cNvPr>
          <p:cNvGrpSpPr/>
          <p:nvPr/>
        </p:nvGrpSpPr>
        <p:grpSpPr>
          <a:xfrm>
            <a:off x="4278255" y="1266382"/>
            <a:ext cx="3165694" cy="901182"/>
            <a:chOff x="0" y="0"/>
            <a:chExt cx="2565722" cy="730386"/>
          </a:xfrm>
        </p:grpSpPr>
        <p:sp>
          <p:nvSpPr>
            <p:cNvPr id="3" name="Freeform 3">
              <a:extLst>
                <a:ext uri="{FF2B5EF4-FFF2-40B4-BE49-F238E27FC236}">
                  <a16:creationId xmlns:a16="http://schemas.microsoft.com/office/drawing/2014/main" id="{4CB49372-CFCD-2E9C-FE29-277257D9A010}"/>
                </a:ext>
              </a:extLst>
            </p:cNvPr>
            <p:cNvSpPr/>
            <p:nvPr/>
          </p:nvSpPr>
          <p:spPr>
            <a:xfrm>
              <a:off x="0" y="0"/>
              <a:ext cx="2565722" cy="730386"/>
            </a:xfrm>
            <a:custGeom>
              <a:avLst/>
              <a:gdLst/>
              <a:ahLst/>
              <a:cxnLst/>
              <a:rect l="l" t="t" r="r" b="b"/>
              <a:pathLst>
                <a:path w="2565722" h="730386">
                  <a:moveTo>
                    <a:pt x="0" y="0"/>
                  </a:moveTo>
                  <a:lnTo>
                    <a:pt x="2362522" y="0"/>
                  </a:lnTo>
                  <a:lnTo>
                    <a:pt x="2565722" y="365193"/>
                  </a:lnTo>
                  <a:lnTo>
                    <a:pt x="2362522" y="730386"/>
                  </a:lnTo>
                  <a:lnTo>
                    <a:pt x="0" y="730386"/>
                  </a:lnTo>
                  <a:lnTo>
                    <a:pt x="203200" y="365193"/>
                  </a:lnTo>
                  <a:lnTo>
                    <a:pt x="0" y="0"/>
                  </a:lnTo>
                  <a:close/>
                </a:path>
              </a:pathLst>
            </a:custGeom>
            <a:solidFill>
              <a:schemeClr val="accent4">
                <a:lumMod val="60000"/>
                <a:lumOff val="40000"/>
              </a:schemeClr>
            </a:solidFill>
          </p:spPr>
        </p:sp>
        <p:sp>
          <p:nvSpPr>
            <p:cNvPr id="28" name="TextBox 4">
              <a:extLst>
                <a:ext uri="{FF2B5EF4-FFF2-40B4-BE49-F238E27FC236}">
                  <a16:creationId xmlns:a16="http://schemas.microsoft.com/office/drawing/2014/main" id="{1A21DD18-E7C7-E7FB-5F93-181481A9DC70}"/>
                </a:ext>
              </a:extLst>
            </p:cNvPr>
            <p:cNvSpPr txBox="1"/>
            <p:nvPr/>
          </p:nvSpPr>
          <p:spPr>
            <a:xfrm>
              <a:off x="177800" y="-38100"/>
              <a:ext cx="2311722" cy="768486"/>
            </a:xfrm>
            <a:prstGeom prst="rect">
              <a:avLst/>
            </a:prstGeom>
          </p:spPr>
          <p:txBody>
            <a:bodyPr lIns="50800" tIns="50800" rIns="50800" bIns="50800" rtlCol="0" anchor="ctr"/>
            <a:lstStyle/>
            <a:p>
              <a:pPr algn="ctr">
                <a:lnSpc>
                  <a:spcPts val="2605"/>
                </a:lnSpc>
              </a:pPr>
              <a:endParaRPr sz="140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2" name="Group 5">
            <a:extLst>
              <a:ext uri="{FF2B5EF4-FFF2-40B4-BE49-F238E27FC236}">
                <a16:creationId xmlns:a16="http://schemas.microsoft.com/office/drawing/2014/main" id="{70BD4FBB-CB71-BBCC-3FFD-3E151A4F6733}"/>
              </a:ext>
            </a:extLst>
          </p:cNvPr>
          <p:cNvGrpSpPr/>
          <p:nvPr/>
        </p:nvGrpSpPr>
        <p:grpSpPr>
          <a:xfrm rot="-10800000">
            <a:off x="3311842" y="2158390"/>
            <a:ext cx="3165694" cy="901180"/>
            <a:chOff x="0" y="0"/>
            <a:chExt cx="2565722" cy="730386"/>
          </a:xfrm>
        </p:grpSpPr>
        <p:sp>
          <p:nvSpPr>
            <p:cNvPr id="43" name="Freeform 6">
              <a:extLst>
                <a:ext uri="{FF2B5EF4-FFF2-40B4-BE49-F238E27FC236}">
                  <a16:creationId xmlns:a16="http://schemas.microsoft.com/office/drawing/2014/main" id="{7C0FEB0E-6510-DA07-B073-9A4243B35606}"/>
                </a:ext>
              </a:extLst>
            </p:cNvPr>
            <p:cNvSpPr/>
            <p:nvPr/>
          </p:nvSpPr>
          <p:spPr>
            <a:xfrm>
              <a:off x="0" y="0"/>
              <a:ext cx="2565722" cy="730386"/>
            </a:xfrm>
            <a:custGeom>
              <a:avLst/>
              <a:gdLst/>
              <a:ahLst/>
              <a:cxnLst/>
              <a:rect l="l" t="t" r="r" b="b"/>
              <a:pathLst>
                <a:path w="2565722" h="730386">
                  <a:moveTo>
                    <a:pt x="0" y="0"/>
                  </a:moveTo>
                  <a:lnTo>
                    <a:pt x="2362522" y="0"/>
                  </a:lnTo>
                  <a:lnTo>
                    <a:pt x="2565722" y="365193"/>
                  </a:lnTo>
                  <a:lnTo>
                    <a:pt x="2362522" y="730386"/>
                  </a:lnTo>
                  <a:lnTo>
                    <a:pt x="0" y="730386"/>
                  </a:lnTo>
                  <a:lnTo>
                    <a:pt x="203200" y="365193"/>
                  </a:lnTo>
                  <a:lnTo>
                    <a:pt x="0" y="0"/>
                  </a:lnTo>
                  <a:close/>
                </a:path>
              </a:pathLst>
            </a:custGeom>
            <a:solidFill>
              <a:schemeClr val="accent6">
                <a:lumMod val="60000"/>
                <a:lumOff val="40000"/>
              </a:schemeClr>
            </a:solidFill>
          </p:spPr>
          <p:txBody>
            <a:bodyPr/>
            <a:lstStyle/>
            <a:p>
              <a:endParaRPr lang="en-US" dirty="0"/>
            </a:p>
          </p:txBody>
        </p:sp>
        <p:sp>
          <p:nvSpPr>
            <p:cNvPr id="44" name="TextBox 7">
              <a:extLst>
                <a:ext uri="{FF2B5EF4-FFF2-40B4-BE49-F238E27FC236}">
                  <a16:creationId xmlns:a16="http://schemas.microsoft.com/office/drawing/2014/main" id="{569AB731-9F74-3397-D8E0-42EFD0D05569}"/>
                </a:ext>
              </a:extLst>
            </p:cNvPr>
            <p:cNvSpPr txBox="1"/>
            <p:nvPr/>
          </p:nvSpPr>
          <p:spPr>
            <a:xfrm>
              <a:off x="177800" y="-38100"/>
              <a:ext cx="2311722" cy="768486"/>
            </a:xfrm>
            <a:prstGeom prst="rect">
              <a:avLst/>
            </a:prstGeom>
          </p:spPr>
          <p:txBody>
            <a:bodyPr lIns="50800" tIns="50800" rIns="50800" bIns="50800" rtlCol="0" anchor="ctr"/>
            <a:lstStyle/>
            <a:p>
              <a:pPr algn="ctr">
                <a:lnSpc>
                  <a:spcPts val="2605"/>
                </a:lnSpc>
              </a:pPr>
              <a:endParaRPr sz="140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5" name="Group 8">
            <a:extLst>
              <a:ext uri="{FF2B5EF4-FFF2-40B4-BE49-F238E27FC236}">
                <a16:creationId xmlns:a16="http://schemas.microsoft.com/office/drawing/2014/main" id="{B478D20C-843B-5AD7-8EAC-1773DB02DA95}"/>
              </a:ext>
            </a:extLst>
          </p:cNvPr>
          <p:cNvGrpSpPr/>
          <p:nvPr/>
        </p:nvGrpSpPr>
        <p:grpSpPr>
          <a:xfrm>
            <a:off x="4942661" y="3060011"/>
            <a:ext cx="3165694" cy="901182"/>
            <a:chOff x="0" y="0"/>
            <a:chExt cx="2565722" cy="730386"/>
          </a:xfrm>
        </p:grpSpPr>
        <p:sp>
          <p:nvSpPr>
            <p:cNvPr id="46" name="Freeform 9">
              <a:extLst>
                <a:ext uri="{FF2B5EF4-FFF2-40B4-BE49-F238E27FC236}">
                  <a16:creationId xmlns:a16="http://schemas.microsoft.com/office/drawing/2014/main" id="{7A0473A9-D2E0-CF8F-FD94-C00C890D92F6}"/>
                </a:ext>
              </a:extLst>
            </p:cNvPr>
            <p:cNvSpPr/>
            <p:nvPr/>
          </p:nvSpPr>
          <p:spPr>
            <a:xfrm>
              <a:off x="0" y="0"/>
              <a:ext cx="2565722" cy="730386"/>
            </a:xfrm>
            <a:custGeom>
              <a:avLst/>
              <a:gdLst/>
              <a:ahLst/>
              <a:cxnLst/>
              <a:rect l="l" t="t" r="r" b="b"/>
              <a:pathLst>
                <a:path w="2565722" h="730386">
                  <a:moveTo>
                    <a:pt x="0" y="0"/>
                  </a:moveTo>
                  <a:lnTo>
                    <a:pt x="2362522" y="0"/>
                  </a:lnTo>
                  <a:lnTo>
                    <a:pt x="2565722" y="365193"/>
                  </a:lnTo>
                  <a:lnTo>
                    <a:pt x="2362522" y="730386"/>
                  </a:lnTo>
                  <a:lnTo>
                    <a:pt x="0" y="730386"/>
                  </a:lnTo>
                  <a:lnTo>
                    <a:pt x="203200" y="365193"/>
                  </a:lnTo>
                  <a:lnTo>
                    <a:pt x="0" y="0"/>
                  </a:lnTo>
                  <a:close/>
                </a:path>
              </a:pathLst>
            </a:custGeom>
            <a:solidFill>
              <a:schemeClr val="accent6">
                <a:lumMod val="40000"/>
                <a:lumOff val="60000"/>
              </a:schemeClr>
            </a:solidFill>
            <a:ln>
              <a:noFill/>
            </a:ln>
          </p:spPr>
        </p:sp>
        <p:sp>
          <p:nvSpPr>
            <p:cNvPr id="47" name="TextBox 10">
              <a:extLst>
                <a:ext uri="{FF2B5EF4-FFF2-40B4-BE49-F238E27FC236}">
                  <a16:creationId xmlns:a16="http://schemas.microsoft.com/office/drawing/2014/main" id="{89B3CED0-A475-691E-3265-E5C3FAD93C5C}"/>
                </a:ext>
              </a:extLst>
            </p:cNvPr>
            <p:cNvSpPr txBox="1"/>
            <p:nvPr/>
          </p:nvSpPr>
          <p:spPr>
            <a:xfrm>
              <a:off x="177800" y="-38100"/>
              <a:ext cx="2311722" cy="768486"/>
            </a:xfrm>
            <a:prstGeom prst="rect">
              <a:avLst/>
            </a:prstGeom>
            <a:ln>
              <a:noFill/>
            </a:ln>
          </p:spPr>
          <p:txBody>
            <a:bodyPr lIns="50800" tIns="50800" rIns="50800" bIns="50800" rtlCol="0" anchor="ctr"/>
            <a:lstStyle/>
            <a:p>
              <a:pPr algn="ctr">
                <a:lnSpc>
                  <a:spcPts val="2605"/>
                </a:lnSpc>
              </a:pPr>
              <a:endParaRPr sz="140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8" name="Group 11">
            <a:extLst>
              <a:ext uri="{FF2B5EF4-FFF2-40B4-BE49-F238E27FC236}">
                <a16:creationId xmlns:a16="http://schemas.microsoft.com/office/drawing/2014/main" id="{97DDC8E3-BB6E-F2F1-1BFD-F155FF72ABE6}"/>
              </a:ext>
            </a:extLst>
          </p:cNvPr>
          <p:cNvGrpSpPr/>
          <p:nvPr/>
        </p:nvGrpSpPr>
        <p:grpSpPr>
          <a:xfrm rot="-10800000">
            <a:off x="3882229" y="3959828"/>
            <a:ext cx="3165694" cy="901180"/>
            <a:chOff x="0" y="0"/>
            <a:chExt cx="2565722" cy="730386"/>
          </a:xfrm>
        </p:grpSpPr>
        <p:sp>
          <p:nvSpPr>
            <p:cNvPr id="49" name="Freeform 12">
              <a:extLst>
                <a:ext uri="{FF2B5EF4-FFF2-40B4-BE49-F238E27FC236}">
                  <a16:creationId xmlns:a16="http://schemas.microsoft.com/office/drawing/2014/main" id="{236AA0D7-7288-3A9E-EB72-096DA562374D}"/>
                </a:ext>
              </a:extLst>
            </p:cNvPr>
            <p:cNvSpPr/>
            <p:nvPr/>
          </p:nvSpPr>
          <p:spPr>
            <a:xfrm>
              <a:off x="0" y="0"/>
              <a:ext cx="2565722" cy="730386"/>
            </a:xfrm>
            <a:custGeom>
              <a:avLst/>
              <a:gdLst/>
              <a:ahLst/>
              <a:cxnLst/>
              <a:rect l="l" t="t" r="r" b="b"/>
              <a:pathLst>
                <a:path w="2565722" h="730386">
                  <a:moveTo>
                    <a:pt x="0" y="0"/>
                  </a:moveTo>
                  <a:lnTo>
                    <a:pt x="2362522" y="0"/>
                  </a:lnTo>
                  <a:lnTo>
                    <a:pt x="2565722" y="365193"/>
                  </a:lnTo>
                  <a:lnTo>
                    <a:pt x="2362522" y="730386"/>
                  </a:lnTo>
                  <a:lnTo>
                    <a:pt x="0" y="730386"/>
                  </a:lnTo>
                  <a:lnTo>
                    <a:pt x="203200" y="365193"/>
                  </a:lnTo>
                  <a:lnTo>
                    <a:pt x="0" y="0"/>
                  </a:lnTo>
                  <a:close/>
                </a:path>
              </a:pathLst>
            </a:custGeom>
            <a:solidFill>
              <a:schemeClr val="accent1">
                <a:lumMod val="60000"/>
                <a:lumOff val="40000"/>
              </a:schemeClr>
            </a:solidFill>
            <a:ln>
              <a:noFill/>
            </a:ln>
          </p:spPr>
          <p:txBody>
            <a:bodyPr/>
            <a:lstStyle/>
            <a:p>
              <a:endParaRPr lang="en-US" dirty="0"/>
            </a:p>
          </p:txBody>
        </p:sp>
        <p:sp>
          <p:nvSpPr>
            <p:cNvPr id="50" name="TextBox 13">
              <a:extLst>
                <a:ext uri="{FF2B5EF4-FFF2-40B4-BE49-F238E27FC236}">
                  <a16:creationId xmlns:a16="http://schemas.microsoft.com/office/drawing/2014/main" id="{CE993C31-6F31-00AE-B72F-EA76E88F6B1E}"/>
                </a:ext>
              </a:extLst>
            </p:cNvPr>
            <p:cNvSpPr txBox="1"/>
            <p:nvPr/>
          </p:nvSpPr>
          <p:spPr>
            <a:xfrm>
              <a:off x="177800" y="-38100"/>
              <a:ext cx="2311722" cy="768486"/>
            </a:xfrm>
            <a:prstGeom prst="rect">
              <a:avLst/>
            </a:prstGeom>
            <a:ln>
              <a:noFill/>
            </a:ln>
          </p:spPr>
          <p:txBody>
            <a:bodyPr lIns="50800" tIns="50800" rIns="50800" bIns="50800" rtlCol="0" anchor="ctr"/>
            <a:lstStyle/>
            <a:p>
              <a:pPr algn="ctr">
                <a:lnSpc>
                  <a:spcPts val="2605"/>
                </a:lnSpc>
              </a:pPr>
              <a:endParaRPr sz="140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1" name="Group 14">
            <a:extLst>
              <a:ext uri="{FF2B5EF4-FFF2-40B4-BE49-F238E27FC236}">
                <a16:creationId xmlns:a16="http://schemas.microsoft.com/office/drawing/2014/main" id="{85B2D604-A11A-5CA9-A641-23F73BC08B5B}"/>
              </a:ext>
            </a:extLst>
          </p:cNvPr>
          <p:cNvGrpSpPr/>
          <p:nvPr/>
        </p:nvGrpSpPr>
        <p:grpSpPr>
          <a:xfrm>
            <a:off x="4848642" y="4861009"/>
            <a:ext cx="3165694" cy="901182"/>
            <a:chOff x="0" y="0"/>
            <a:chExt cx="2565722" cy="730386"/>
          </a:xfrm>
        </p:grpSpPr>
        <p:sp>
          <p:nvSpPr>
            <p:cNvPr id="52" name="Freeform 15">
              <a:extLst>
                <a:ext uri="{FF2B5EF4-FFF2-40B4-BE49-F238E27FC236}">
                  <a16:creationId xmlns:a16="http://schemas.microsoft.com/office/drawing/2014/main" id="{3DA6A9AC-4F3C-A062-206F-70FC5941A92A}"/>
                </a:ext>
              </a:extLst>
            </p:cNvPr>
            <p:cNvSpPr/>
            <p:nvPr/>
          </p:nvSpPr>
          <p:spPr>
            <a:xfrm>
              <a:off x="0" y="0"/>
              <a:ext cx="2565722" cy="730386"/>
            </a:xfrm>
            <a:custGeom>
              <a:avLst/>
              <a:gdLst/>
              <a:ahLst/>
              <a:cxnLst/>
              <a:rect l="l" t="t" r="r" b="b"/>
              <a:pathLst>
                <a:path w="2565722" h="730386">
                  <a:moveTo>
                    <a:pt x="0" y="0"/>
                  </a:moveTo>
                  <a:lnTo>
                    <a:pt x="2362522" y="0"/>
                  </a:lnTo>
                  <a:lnTo>
                    <a:pt x="2565722" y="365193"/>
                  </a:lnTo>
                  <a:lnTo>
                    <a:pt x="2362522" y="730386"/>
                  </a:lnTo>
                  <a:lnTo>
                    <a:pt x="0" y="730386"/>
                  </a:lnTo>
                  <a:lnTo>
                    <a:pt x="203200" y="365193"/>
                  </a:lnTo>
                  <a:lnTo>
                    <a:pt x="0" y="0"/>
                  </a:lnTo>
                  <a:close/>
                </a:path>
              </a:pathLst>
            </a:custGeom>
            <a:solidFill>
              <a:schemeClr val="accent1">
                <a:lumMod val="40000"/>
                <a:lumOff val="60000"/>
              </a:schemeClr>
            </a:solidFill>
          </p:spPr>
          <p:txBody>
            <a:bodyPr/>
            <a:lstStyle/>
            <a:p>
              <a:endParaRPr lang="en-US" dirty="0"/>
            </a:p>
          </p:txBody>
        </p:sp>
        <p:sp>
          <p:nvSpPr>
            <p:cNvPr id="53" name="TextBox 16">
              <a:extLst>
                <a:ext uri="{FF2B5EF4-FFF2-40B4-BE49-F238E27FC236}">
                  <a16:creationId xmlns:a16="http://schemas.microsoft.com/office/drawing/2014/main" id="{F7B1BA65-E6D8-B03F-A54B-CB50B2DC897C}"/>
                </a:ext>
              </a:extLst>
            </p:cNvPr>
            <p:cNvSpPr txBox="1"/>
            <p:nvPr/>
          </p:nvSpPr>
          <p:spPr>
            <a:xfrm>
              <a:off x="177800" y="-38100"/>
              <a:ext cx="2311722" cy="768486"/>
            </a:xfrm>
            <a:prstGeom prst="rect">
              <a:avLst/>
            </a:prstGeom>
          </p:spPr>
          <p:txBody>
            <a:bodyPr lIns="50800" tIns="50800" rIns="50800" bIns="50800" rtlCol="0" anchor="ctr"/>
            <a:lstStyle/>
            <a:p>
              <a:pPr algn="ctr">
                <a:lnSpc>
                  <a:spcPts val="2605"/>
                </a:lnSpc>
              </a:pPr>
              <a:endParaRPr sz="1400">
                <a:latin typeface="Open Sans" panose="020B0606030504020204" pitchFamily="34" charset="0"/>
                <a:ea typeface="Open Sans" panose="020B0606030504020204" pitchFamily="34" charset="0"/>
                <a:cs typeface="Open Sans" panose="020B0606030504020204" pitchFamily="34" charset="0"/>
              </a:endParaRPr>
            </a:p>
          </p:txBody>
        </p:sp>
      </p:grpSp>
      <p:sp>
        <p:nvSpPr>
          <p:cNvPr id="54" name="TextBox 17">
            <a:extLst>
              <a:ext uri="{FF2B5EF4-FFF2-40B4-BE49-F238E27FC236}">
                <a16:creationId xmlns:a16="http://schemas.microsoft.com/office/drawing/2014/main" id="{DBE4E1B1-3895-5E42-029F-EE9BBFF6AB32}"/>
              </a:ext>
            </a:extLst>
          </p:cNvPr>
          <p:cNvSpPr txBox="1"/>
          <p:nvPr/>
        </p:nvSpPr>
        <p:spPr>
          <a:xfrm>
            <a:off x="3248798" y="2321737"/>
            <a:ext cx="3199687" cy="496674"/>
          </a:xfrm>
          <a:prstGeom prst="rect">
            <a:avLst/>
          </a:prstGeom>
        </p:spPr>
        <p:txBody>
          <a:bodyPr lIns="0" tIns="0" rIns="0" bIns="0" rtlCol="0" anchor="t">
            <a:spAutoFit/>
          </a:bodyPr>
          <a:lstStyle/>
          <a:p>
            <a:pPr marL="0" lvl="0" indent="0" algn="ctr">
              <a:lnSpc>
                <a:spcPts val="4219"/>
              </a:lnSpc>
              <a:spcBef>
                <a:spcPct val="0"/>
              </a:spcBef>
            </a:pPr>
            <a:r>
              <a:rPr lang="en-US" sz="2400" b="1" dirty="0">
                <a:latin typeface="Open Sans" panose="020B0606030504020204" pitchFamily="34" charset="0"/>
                <a:ea typeface="Open Sans" panose="020B0606030504020204" pitchFamily="34" charset="0"/>
                <a:cs typeface="Open Sans" panose="020B0606030504020204" pitchFamily="34" charset="0"/>
                <a:sym typeface="DM Sans Bold"/>
              </a:rPr>
              <a:t>Things to do</a:t>
            </a:r>
          </a:p>
        </p:txBody>
      </p:sp>
      <p:sp>
        <p:nvSpPr>
          <p:cNvPr id="55" name="TextBox 18">
            <a:extLst>
              <a:ext uri="{FF2B5EF4-FFF2-40B4-BE49-F238E27FC236}">
                <a16:creationId xmlns:a16="http://schemas.microsoft.com/office/drawing/2014/main" id="{AD299A30-01EC-A6E5-4FC5-66323B22BC39}"/>
              </a:ext>
            </a:extLst>
          </p:cNvPr>
          <p:cNvSpPr txBox="1"/>
          <p:nvPr/>
        </p:nvSpPr>
        <p:spPr>
          <a:xfrm>
            <a:off x="4497632" y="1327036"/>
            <a:ext cx="2745282" cy="592855"/>
          </a:xfrm>
          <a:prstGeom prst="rect">
            <a:avLst/>
          </a:prstGeom>
        </p:spPr>
        <p:txBody>
          <a:bodyPr lIns="0" tIns="0" rIns="0" bIns="0" rtlCol="0" anchor="t">
            <a:spAutoFit/>
          </a:bodyPr>
          <a:lstStyle/>
          <a:p>
            <a:pPr marL="0" lvl="0" indent="0" algn="ctr">
              <a:lnSpc>
                <a:spcPts val="5185"/>
              </a:lnSpc>
              <a:spcBef>
                <a:spcPct val="0"/>
              </a:spcBef>
            </a:pPr>
            <a:r>
              <a:rPr lang="en-US" sz="2400" b="1" dirty="0">
                <a:latin typeface="Open Sans" panose="020B0606030504020204" pitchFamily="34" charset="0"/>
                <a:ea typeface="Open Sans" panose="020B0606030504020204" pitchFamily="34" charset="0"/>
                <a:cs typeface="Open Sans" panose="020B0606030504020204" pitchFamily="34" charset="0"/>
                <a:sym typeface="DM Sans Bold"/>
              </a:rPr>
              <a:t>Problem</a:t>
            </a:r>
          </a:p>
        </p:txBody>
      </p:sp>
      <p:sp>
        <p:nvSpPr>
          <p:cNvPr id="56" name="TextBox 19">
            <a:extLst>
              <a:ext uri="{FF2B5EF4-FFF2-40B4-BE49-F238E27FC236}">
                <a16:creationId xmlns:a16="http://schemas.microsoft.com/office/drawing/2014/main" id="{D660FDA4-CF50-08B5-11A2-05B6AFA59860}"/>
              </a:ext>
            </a:extLst>
          </p:cNvPr>
          <p:cNvSpPr txBox="1"/>
          <p:nvPr/>
        </p:nvSpPr>
        <p:spPr>
          <a:xfrm>
            <a:off x="7732097" y="1333448"/>
            <a:ext cx="3948915" cy="935064"/>
          </a:xfrm>
          <a:prstGeom prst="rect">
            <a:avLst/>
          </a:prstGeom>
        </p:spPr>
        <p:txBody>
          <a:bodyPr wrap="square" lIns="0" tIns="0" rIns="0" bIns="0" rtlCol="0" anchor="t">
            <a:spAutoFit/>
          </a:bodyPr>
          <a:lstStyle/>
          <a:p>
            <a:pPr marL="0" lvl="0" indent="0" algn="l">
              <a:lnSpc>
                <a:spcPct val="150000"/>
              </a:lnSpc>
            </a:pPr>
            <a:r>
              <a:rPr lang="en-US" sz="1400" dirty="0">
                <a:latin typeface="Open Sans" panose="020B0606030504020204" pitchFamily="34" charset="0"/>
                <a:ea typeface="Open Sans" panose="020B0606030504020204" pitchFamily="34" charset="0"/>
                <a:cs typeface="Open Sans" panose="020B0606030504020204" pitchFamily="34" charset="0"/>
              </a:rPr>
              <a:t>Out of 466,285 borrowers, around 11% of them have poor credit worthiness, which resulted in bad loans.</a:t>
            </a:r>
            <a:endParaRPr lang="en-US" sz="1400" dirty="0">
              <a:latin typeface="Open Sans" panose="020B0606030504020204" pitchFamily="34" charset="0"/>
              <a:ea typeface="Open Sans" panose="020B0606030504020204" pitchFamily="34" charset="0"/>
              <a:cs typeface="Open Sans" panose="020B0606030504020204" pitchFamily="34" charset="0"/>
              <a:sym typeface="DM Sans"/>
            </a:endParaRPr>
          </a:p>
        </p:txBody>
      </p:sp>
      <p:sp>
        <p:nvSpPr>
          <p:cNvPr id="57" name="TextBox 20">
            <a:extLst>
              <a:ext uri="{FF2B5EF4-FFF2-40B4-BE49-F238E27FC236}">
                <a16:creationId xmlns:a16="http://schemas.microsoft.com/office/drawing/2014/main" id="{AACE88AF-0DFB-1DFE-BFCF-67CCFBB13664}"/>
              </a:ext>
            </a:extLst>
          </p:cNvPr>
          <p:cNvSpPr txBox="1"/>
          <p:nvPr/>
        </p:nvSpPr>
        <p:spPr>
          <a:xfrm>
            <a:off x="5152867" y="3168806"/>
            <a:ext cx="2745282" cy="592855"/>
          </a:xfrm>
          <a:prstGeom prst="rect">
            <a:avLst/>
          </a:prstGeom>
        </p:spPr>
        <p:txBody>
          <a:bodyPr lIns="0" tIns="0" rIns="0" bIns="0" rtlCol="0" anchor="t">
            <a:spAutoFit/>
          </a:bodyPr>
          <a:lstStyle/>
          <a:p>
            <a:pPr marL="0" lvl="0" indent="0" algn="ctr">
              <a:lnSpc>
                <a:spcPts val="5185"/>
              </a:lnSpc>
              <a:spcBef>
                <a:spcPct val="0"/>
              </a:spcBef>
            </a:pPr>
            <a:r>
              <a:rPr lang="en-US" sz="2400" b="1" dirty="0">
                <a:latin typeface="Open Sans" panose="020B0606030504020204" pitchFamily="34" charset="0"/>
                <a:ea typeface="Open Sans" panose="020B0606030504020204" pitchFamily="34" charset="0"/>
                <a:cs typeface="Open Sans" panose="020B0606030504020204" pitchFamily="34" charset="0"/>
                <a:sym typeface="DM Sans Bold"/>
              </a:rPr>
              <a:t>Goals</a:t>
            </a:r>
          </a:p>
        </p:txBody>
      </p:sp>
      <p:sp>
        <p:nvSpPr>
          <p:cNvPr id="58" name="TextBox 21">
            <a:extLst>
              <a:ext uri="{FF2B5EF4-FFF2-40B4-BE49-F238E27FC236}">
                <a16:creationId xmlns:a16="http://schemas.microsoft.com/office/drawing/2014/main" id="{09C181A6-2CD2-C34C-E0C3-58D4562FAAB2}"/>
              </a:ext>
            </a:extLst>
          </p:cNvPr>
          <p:cNvSpPr txBox="1"/>
          <p:nvPr/>
        </p:nvSpPr>
        <p:spPr>
          <a:xfrm>
            <a:off x="4029755" y="4003250"/>
            <a:ext cx="2745282" cy="592855"/>
          </a:xfrm>
          <a:prstGeom prst="rect">
            <a:avLst/>
          </a:prstGeom>
        </p:spPr>
        <p:txBody>
          <a:bodyPr lIns="0" tIns="0" rIns="0" bIns="0" rtlCol="0" anchor="t">
            <a:spAutoFit/>
          </a:bodyPr>
          <a:lstStyle/>
          <a:p>
            <a:pPr marL="0" lvl="0" indent="0" algn="ctr">
              <a:lnSpc>
                <a:spcPts val="5185"/>
              </a:lnSpc>
              <a:spcBef>
                <a:spcPct val="0"/>
              </a:spcBef>
            </a:pPr>
            <a:r>
              <a:rPr lang="en-US" sz="2400" b="1" dirty="0">
                <a:latin typeface="Open Sans" panose="020B0606030504020204" pitchFamily="34" charset="0"/>
                <a:ea typeface="Open Sans" panose="020B0606030504020204" pitchFamily="34" charset="0"/>
                <a:cs typeface="Open Sans" panose="020B0606030504020204" pitchFamily="34" charset="0"/>
                <a:sym typeface="DM Sans Bold"/>
              </a:rPr>
              <a:t>Objective</a:t>
            </a:r>
          </a:p>
        </p:txBody>
      </p:sp>
      <p:sp>
        <p:nvSpPr>
          <p:cNvPr id="59" name="TextBox 22">
            <a:extLst>
              <a:ext uri="{FF2B5EF4-FFF2-40B4-BE49-F238E27FC236}">
                <a16:creationId xmlns:a16="http://schemas.microsoft.com/office/drawing/2014/main" id="{CC0D9D4C-334B-9312-E08C-BC2DE9694B95}"/>
              </a:ext>
            </a:extLst>
          </p:cNvPr>
          <p:cNvSpPr txBox="1"/>
          <p:nvPr/>
        </p:nvSpPr>
        <p:spPr>
          <a:xfrm>
            <a:off x="4973591" y="5001628"/>
            <a:ext cx="3040745" cy="496674"/>
          </a:xfrm>
          <a:prstGeom prst="rect">
            <a:avLst/>
          </a:prstGeom>
        </p:spPr>
        <p:txBody>
          <a:bodyPr lIns="0" tIns="0" rIns="0" bIns="0" rtlCol="0" anchor="t">
            <a:spAutoFit/>
          </a:bodyPr>
          <a:lstStyle/>
          <a:p>
            <a:pPr marL="0" lvl="0" indent="0" algn="ctr">
              <a:lnSpc>
                <a:spcPts val="4219"/>
              </a:lnSpc>
              <a:spcBef>
                <a:spcPct val="0"/>
              </a:spcBef>
            </a:pPr>
            <a:r>
              <a:rPr lang="en-US" sz="2400" b="1" dirty="0">
                <a:latin typeface="Open Sans" panose="020B0606030504020204" pitchFamily="34" charset="0"/>
                <a:ea typeface="Open Sans" panose="020B0606030504020204" pitchFamily="34" charset="0"/>
                <a:cs typeface="Open Sans" panose="020B0606030504020204" pitchFamily="34" charset="0"/>
                <a:sym typeface="DM Sans Bold"/>
              </a:rPr>
              <a:t>Business Metric</a:t>
            </a:r>
          </a:p>
        </p:txBody>
      </p:sp>
      <p:sp>
        <p:nvSpPr>
          <p:cNvPr id="60" name="TextBox 24">
            <a:extLst>
              <a:ext uri="{FF2B5EF4-FFF2-40B4-BE49-F238E27FC236}">
                <a16:creationId xmlns:a16="http://schemas.microsoft.com/office/drawing/2014/main" id="{E01AB3B5-83C0-7514-C814-696CC25F095F}"/>
              </a:ext>
            </a:extLst>
          </p:cNvPr>
          <p:cNvSpPr txBox="1"/>
          <p:nvPr/>
        </p:nvSpPr>
        <p:spPr>
          <a:xfrm>
            <a:off x="8440940" y="3106013"/>
            <a:ext cx="3500050" cy="1258230"/>
          </a:xfrm>
          <a:prstGeom prst="rect">
            <a:avLst/>
          </a:prstGeom>
        </p:spPr>
        <p:txBody>
          <a:bodyPr wrap="square" lIns="0" tIns="0" rIns="0" bIns="0" rtlCol="0" anchor="t">
            <a:spAutoFit/>
          </a:bodyPr>
          <a:lstStyle/>
          <a:p>
            <a:pPr marL="0" lvl="0" indent="0" algn="l">
              <a:lnSpc>
                <a:spcPct val="150000"/>
              </a:lnSpc>
            </a:pPr>
            <a:r>
              <a:rPr lang="en-US" sz="1400" dirty="0">
                <a:latin typeface="Open Sans" panose="020B0606030504020204" pitchFamily="34" charset="0"/>
                <a:ea typeface="Open Sans" panose="020B0606030504020204" pitchFamily="34" charset="0"/>
                <a:cs typeface="Open Sans" panose="020B0606030504020204" pitchFamily="34" charset="0"/>
                <a:sym typeface="DM Sans"/>
              </a:rPr>
              <a:t>Decrease the percentage of borrowers with poor creditworthiness or credit scores from passing through loan approval.</a:t>
            </a:r>
          </a:p>
        </p:txBody>
      </p:sp>
      <p:sp>
        <p:nvSpPr>
          <p:cNvPr id="61" name="TextBox 25">
            <a:extLst>
              <a:ext uri="{FF2B5EF4-FFF2-40B4-BE49-F238E27FC236}">
                <a16:creationId xmlns:a16="http://schemas.microsoft.com/office/drawing/2014/main" id="{E27C5D37-19C2-A88C-2E44-6CC7CB5E4B1A}"/>
              </a:ext>
            </a:extLst>
          </p:cNvPr>
          <p:cNvSpPr txBox="1"/>
          <p:nvPr/>
        </p:nvSpPr>
        <p:spPr>
          <a:xfrm>
            <a:off x="251014" y="4024310"/>
            <a:ext cx="3411838" cy="935064"/>
          </a:xfrm>
          <a:prstGeom prst="rect">
            <a:avLst/>
          </a:prstGeom>
        </p:spPr>
        <p:txBody>
          <a:bodyPr wrap="square" lIns="0" tIns="0" rIns="0" bIns="0" rtlCol="0" anchor="t">
            <a:spAutoFit/>
          </a:bodyPr>
          <a:lstStyle/>
          <a:p>
            <a:pPr marL="0" lvl="0" indent="0" algn="r">
              <a:lnSpc>
                <a:spcPct val="150000"/>
              </a:lnSpc>
            </a:pPr>
            <a:r>
              <a:rPr lang="en-US" sz="1400" dirty="0">
                <a:latin typeface="Open Sans" panose="020B0606030504020204" pitchFamily="34" charset="0"/>
                <a:ea typeface="Open Sans" panose="020B0606030504020204" pitchFamily="34" charset="0"/>
                <a:cs typeface="Open Sans" panose="020B0606030504020204" pitchFamily="34" charset="0"/>
                <a:sym typeface="DM Sans"/>
              </a:rPr>
              <a:t>Develop a predictive model that identifies risky borrowers based on their credit scores and behavior.</a:t>
            </a:r>
          </a:p>
        </p:txBody>
      </p:sp>
      <p:sp>
        <p:nvSpPr>
          <p:cNvPr id="62" name="TextBox 26">
            <a:extLst>
              <a:ext uri="{FF2B5EF4-FFF2-40B4-BE49-F238E27FC236}">
                <a16:creationId xmlns:a16="http://schemas.microsoft.com/office/drawing/2014/main" id="{8100674E-1F85-6616-A915-89617EEE802F}"/>
              </a:ext>
            </a:extLst>
          </p:cNvPr>
          <p:cNvSpPr txBox="1"/>
          <p:nvPr/>
        </p:nvSpPr>
        <p:spPr>
          <a:xfrm>
            <a:off x="8440940" y="4944267"/>
            <a:ext cx="3500050" cy="611899"/>
          </a:xfrm>
          <a:prstGeom prst="rect">
            <a:avLst/>
          </a:prstGeom>
        </p:spPr>
        <p:txBody>
          <a:bodyPr wrap="square" lIns="0" tIns="0" rIns="0" bIns="0" rtlCol="0" anchor="t">
            <a:spAutoFit/>
          </a:bodyPr>
          <a:lstStyle/>
          <a:p>
            <a:pPr marL="0" lvl="0" indent="0" algn="l">
              <a:lnSpc>
                <a:spcPct val="150000"/>
              </a:lnSpc>
            </a:pPr>
            <a:r>
              <a:rPr lang="en-US" sz="1400" dirty="0">
                <a:latin typeface="Open Sans" panose="020B0606030504020204" pitchFamily="34" charset="0"/>
                <a:ea typeface="Open Sans" panose="020B0606030504020204" pitchFamily="34" charset="0"/>
                <a:cs typeface="Open Sans" panose="020B0606030504020204" pitchFamily="34" charset="0"/>
                <a:sym typeface="DM Sans"/>
              </a:rPr>
              <a:t>Loan Default Rate: The percentage of loans that ended up defaulting.</a:t>
            </a:r>
          </a:p>
        </p:txBody>
      </p:sp>
      <p:sp>
        <p:nvSpPr>
          <p:cNvPr id="63" name="TextBox 23">
            <a:extLst>
              <a:ext uri="{FF2B5EF4-FFF2-40B4-BE49-F238E27FC236}">
                <a16:creationId xmlns:a16="http://schemas.microsoft.com/office/drawing/2014/main" id="{24E49CAB-A399-A173-FBAA-B0B4B2368AEC}"/>
              </a:ext>
            </a:extLst>
          </p:cNvPr>
          <p:cNvSpPr txBox="1"/>
          <p:nvPr/>
        </p:nvSpPr>
        <p:spPr>
          <a:xfrm>
            <a:off x="251014" y="2238141"/>
            <a:ext cx="2806884" cy="935064"/>
          </a:xfrm>
          <a:prstGeom prst="rect">
            <a:avLst/>
          </a:prstGeom>
        </p:spPr>
        <p:txBody>
          <a:bodyPr wrap="square" lIns="0" tIns="0" rIns="0" bIns="0" rtlCol="0" anchor="t">
            <a:spAutoFit/>
          </a:bodyPr>
          <a:lstStyle/>
          <a:p>
            <a:pPr marL="0" lvl="0" indent="0" algn="r">
              <a:lnSpc>
                <a:spcPct val="150000"/>
              </a:lnSpc>
            </a:pPr>
            <a:r>
              <a:rPr lang="en-US" sz="1400" dirty="0">
                <a:latin typeface="Open Sans" panose="020B0606030504020204" pitchFamily="34" charset="0"/>
                <a:ea typeface="Open Sans" panose="020B0606030504020204" pitchFamily="34" charset="0"/>
                <a:cs typeface="Open Sans" panose="020B0606030504020204" pitchFamily="34" charset="0"/>
                <a:sym typeface="DM Sans"/>
              </a:rPr>
              <a:t>Analyze historical data to gain insights into borrowers credit activity and behavior.</a:t>
            </a:r>
          </a:p>
        </p:txBody>
      </p:sp>
      <p:sp>
        <p:nvSpPr>
          <p:cNvPr id="64" name="Rectangle: Rounded Corners 63">
            <a:extLst>
              <a:ext uri="{FF2B5EF4-FFF2-40B4-BE49-F238E27FC236}">
                <a16:creationId xmlns:a16="http://schemas.microsoft.com/office/drawing/2014/main" id="{1EF17B68-39EA-234D-F358-D9A95D825B69}"/>
              </a:ext>
            </a:extLst>
          </p:cNvPr>
          <p:cNvSpPr/>
          <p:nvPr/>
        </p:nvSpPr>
        <p:spPr>
          <a:xfrm rot="5400000">
            <a:off x="9597877" y="-616068"/>
            <a:ext cx="45719" cy="3777280"/>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9F36E093-9EA6-03A1-6F57-ABAAB934E265}"/>
              </a:ext>
            </a:extLst>
          </p:cNvPr>
          <p:cNvSpPr/>
          <p:nvPr/>
        </p:nvSpPr>
        <p:spPr>
          <a:xfrm rot="5400000">
            <a:off x="9952298" y="3337036"/>
            <a:ext cx="45719" cy="3068438"/>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42340F59-5A31-FAFB-0760-9AC82F654EE9}"/>
              </a:ext>
            </a:extLst>
          </p:cNvPr>
          <p:cNvSpPr/>
          <p:nvPr/>
        </p:nvSpPr>
        <p:spPr>
          <a:xfrm rot="5400000">
            <a:off x="2105772" y="2429355"/>
            <a:ext cx="45719" cy="3068438"/>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8A65CA19-FDFA-5FC4-776B-4E4703B33A7D}"/>
              </a:ext>
            </a:extLst>
          </p:cNvPr>
          <p:cNvSpPr/>
          <p:nvPr/>
        </p:nvSpPr>
        <p:spPr>
          <a:xfrm rot="5400000">
            <a:off x="9952298" y="1522209"/>
            <a:ext cx="45719" cy="3068438"/>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9" name="Rectangle: Rounded Corners 68">
            <a:extLst>
              <a:ext uri="{FF2B5EF4-FFF2-40B4-BE49-F238E27FC236}">
                <a16:creationId xmlns:a16="http://schemas.microsoft.com/office/drawing/2014/main" id="{8E76DF74-E7D1-4F59-EFAC-E02E84B16B42}"/>
              </a:ext>
            </a:extLst>
          </p:cNvPr>
          <p:cNvSpPr/>
          <p:nvPr/>
        </p:nvSpPr>
        <p:spPr>
          <a:xfrm rot="5400000">
            <a:off x="1722745" y="815002"/>
            <a:ext cx="45719" cy="2700681"/>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1770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5FF55AA-F473-8FD8-D14B-652ED71D8C6B}"/>
              </a:ext>
            </a:extLst>
          </p:cNvPr>
          <p:cNvSpPr/>
          <p:nvPr/>
        </p:nvSpPr>
        <p:spPr>
          <a:xfrm>
            <a:off x="8753241" y="1867023"/>
            <a:ext cx="3034682" cy="4337263"/>
          </a:xfrm>
          <a:prstGeom prst="roundRect">
            <a:avLst/>
          </a:prstGeom>
          <a:solidFill>
            <a:srgbClr val="E7E6E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22">
            <a:extLst>
              <a:ext uri="{FF2B5EF4-FFF2-40B4-BE49-F238E27FC236}">
                <a16:creationId xmlns:a16="http://schemas.microsoft.com/office/drawing/2014/main" id="{0ABEBC03-D452-4C48-7410-63807DCA0E78}"/>
              </a:ext>
            </a:extLst>
          </p:cNvPr>
          <p:cNvSpPr/>
          <p:nvPr/>
        </p:nvSpPr>
        <p:spPr>
          <a:xfrm>
            <a:off x="5775233" y="5115026"/>
            <a:ext cx="2760718" cy="1089260"/>
          </a:xfrm>
          <a:prstGeom prst="roundRect">
            <a:avLst/>
          </a:prstGeom>
          <a:solidFill>
            <a:srgbClr val="E7E6E6"/>
          </a:solidFill>
          <a:ln>
            <a:solidFill>
              <a:srgbClr val="E1EFFF"/>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ounded Rectangle 22">
            <a:extLst>
              <a:ext uri="{FF2B5EF4-FFF2-40B4-BE49-F238E27FC236}">
                <a16:creationId xmlns:a16="http://schemas.microsoft.com/office/drawing/2014/main" id="{6EFB9CEE-57D7-1E1F-4B76-361A2A7E9F56}"/>
              </a:ext>
            </a:extLst>
          </p:cNvPr>
          <p:cNvSpPr/>
          <p:nvPr/>
        </p:nvSpPr>
        <p:spPr>
          <a:xfrm>
            <a:off x="5754455" y="3753234"/>
            <a:ext cx="2760718" cy="1092462"/>
          </a:xfrm>
          <a:prstGeom prst="roundRect">
            <a:avLst/>
          </a:prstGeom>
          <a:solidFill>
            <a:srgbClr val="E7E6E6"/>
          </a:solidFill>
          <a:ln>
            <a:solidFill>
              <a:srgbClr val="E1EFFF"/>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Rectangle: Rounded Corners 6">
            <a:extLst>
              <a:ext uri="{FF2B5EF4-FFF2-40B4-BE49-F238E27FC236}">
                <a16:creationId xmlns:a16="http://schemas.microsoft.com/office/drawing/2014/main" id="{8317285E-A4E9-B58F-CA78-97CB23084F81}"/>
              </a:ext>
            </a:extLst>
          </p:cNvPr>
          <p:cNvSpPr/>
          <p:nvPr/>
        </p:nvSpPr>
        <p:spPr>
          <a:xfrm>
            <a:off x="395265" y="1867023"/>
            <a:ext cx="4963282" cy="4337263"/>
          </a:xfrm>
          <a:prstGeom prst="round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B7AE6D3-7149-40B6-DA6E-78AFF285EC8D}"/>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EDA &amp; INSIGHT </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DESCRIPTIVE ANALYSIS</a:t>
            </a:r>
          </a:p>
        </p:txBody>
      </p:sp>
      <p:grpSp>
        <p:nvGrpSpPr>
          <p:cNvPr id="9" name="Group 8">
            <a:extLst>
              <a:ext uri="{FF2B5EF4-FFF2-40B4-BE49-F238E27FC236}">
                <a16:creationId xmlns:a16="http://schemas.microsoft.com/office/drawing/2014/main" id="{2AE0C105-0AA9-B09E-4A07-D2F6F9569E1F}"/>
              </a:ext>
            </a:extLst>
          </p:cNvPr>
          <p:cNvGrpSpPr/>
          <p:nvPr/>
        </p:nvGrpSpPr>
        <p:grpSpPr>
          <a:xfrm>
            <a:off x="-1" y="61404"/>
            <a:ext cx="395266" cy="386783"/>
            <a:chOff x="0" y="92022"/>
            <a:chExt cx="287323" cy="393607"/>
          </a:xfrm>
        </p:grpSpPr>
        <p:sp>
          <p:nvSpPr>
            <p:cNvPr id="10" name="Arrow: Pentagon 9">
              <a:extLst>
                <a:ext uri="{FF2B5EF4-FFF2-40B4-BE49-F238E27FC236}">
                  <a16:creationId xmlns:a16="http://schemas.microsoft.com/office/drawing/2014/main" id="{C7D987D8-7656-4065-7A10-75B7DA7200A5}"/>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Rectangle 10">
              <a:extLst>
                <a:ext uri="{FF2B5EF4-FFF2-40B4-BE49-F238E27FC236}">
                  <a16:creationId xmlns:a16="http://schemas.microsoft.com/office/drawing/2014/main" id="{3A22B280-D044-B9B4-6FFE-377DA80A5CC1}"/>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12" name="TextBox 11">
            <a:extLst>
              <a:ext uri="{FF2B5EF4-FFF2-40B4-BE49-F238E27FC236}">
                <a16:creationId xmlns:a16="http://schemas.microsoft.com/office/drawing/2014/main" id="{E69138E3-BC7A-9AB0-8A00-54A8580A4227}"/>
              </a:ext>
            </a:extLst>
          </p:cNvPr>
          <p:cNvSpPr txBox="1"/>
          <p:nvPr/>
        </p:nvSpPr>
        <p:spPr>
          <a:xfrm>
            <a:off x="1795863" y="2300479"/>
            <a:ext cx="1872782" cy="369332"/>
          </a:xfrm>
          <a:prstGeom prst="rect">
            <a:avLst/>
          </a:prstGeom>
          <a:noFill/>
        </p:spPr>
        <p:txBody>
          <a:bodyPr wrap="square"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b="1"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Data Length</a:t>
            </a:r>
          </a:p>
        </p:txBody>
      </p:sp>
      <p:pic>
        <p:nvPicPr>
          <p:cNvPr id="13" name="Picture 12">
            <a:extLst>
              <a:ext uri="{FF2B5EF4-FFF2-40B4-BE49-F238E27FC236}">
                <a16:creationId xmlns:a16="http://schemas.microsoft.com/office/drawing/2014/main" id="{21622B71-41B5-9C1A-23E5-EF5D7BC6780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4840" y="2086720"/>
            <a:ext cx="790875" cy="790875"/>
          </a:xfrm>
          <a:prstGeom prst="rect">
            <a:avLst/>
          </a:prstGeom>
        </p:spPr>
      </p:pic>
      <p:pic>
        <p:nvPicPr>
          <p:cNvPr id="14" name="Picture 13">
            <a:extLst>
              <a:ext uri="{FF2B5EF4-FFF2-40B4-BE49-F238E27FC236}">
                <a16:creationId xmlns:a16="http://schemas.microsoft.com/office/drawing/2014/main" id="{920076EA-78CF-E751-B934-59DCEA080E6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06730" y="3753233"/>
            <a:ext cx="607094" cy="607094"/>
          </a:xfrm>
          <a:prstGeom prst="rect">
            <a:avLst/>
          </a:prstGeom>
        </p:spPr>
      </p:pic>
      <p:pic>
        <p:nvPicPr>
          <p:cNvPr id="15" name="Picture 10">
            <a:extLst>
              <a:ext uri="{FF2B5EF4-FFF2-40B4-BE49-F238E27FC236}">
                <a16:creationId xmlns:a16="http://schemas.microsoft.com/office/drawing/2014/main" id="{BC356E74-777C-7564-2C66-F462C8FE1C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013364" y="4546374"/>
            <a:ext cx="568652" cy="56865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a:extLst>
              <a:ext uri="{FF2B5EF4-FFF2-40B4-BE49-F238E27FC236}">
                <a16:creationId xmlns:a16="http://schemas.microsoft.com/office/drawing/2014/main" id="{CA9F2ACB-9C8E-16EB-A7C7-ECBD343C84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1013364" y="5234881"/>
            <a:ext cx="600460" cy="60046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3251D7D2-540D-5F71-FFF7-F6EEA4AEED46}"/>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65224" y="2925035"/>
            <a:ext cx="664933" cy="664933"/>
          </a:xfrm>
          <a:prstGeom prst="rect">
            <a:avLst/>
          </a:prstGeom>
        </p:spPr>
      </p:pic>
      <p:sp>
        <p:nvSpPr>
          <p:cNvPr id="18" name="Rectangle: Rounded Corners 17">
            <a:extLst>
              <a:ext uri="{FF2B5EF4-FFF2-40B4-BE49-F238E27FC236}">
                <a16:creationId xmlns:a16="http://schemas.microsoft.com/office/drawing/2014/main" id="{FD62A8E1-DFBA-C484-441A-3B9F81CC71C9}"/>
              </a:ext>
            </a:extLst>
          </p:cNvPr>
          <p:cNvSpPr/>
          <p:nvPr/>
        </p:nvSpPr>
        <p:spPr>
          <a:xfrm>
            <a:off x="598243" y="2446052"/>
            <a:ext cx="50384" cy="3156039"/>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9" name="Rounded Rectangle 22">
            <a:extLst>
              <a:ext uri="{FF2B5EF4-FFF2-40B4-BE49-F238E27FC236}">
                <a16:creationId xmlns:a16="http://schemas.microsoft.com/office/drawing/2014/main" id="{8E1D0EB1-D38F-D095-3FDD-B8420EC99E81}"/>
              </a:ext>
            </a:extLst>
          </p:cNvPr>
          <p:cNvSpPr/>
          <p:nvPr/>
        </p:nvSpPr>
        <p:spPr>
          <a:xfrm>
            <a:off x="203831" y="779039"/>
            <a:ext cx="4958373" cy="344255"/>
          </a:xfrm>
          <a:prstGeom prst="roundRect">
            <a:avLst/>
          </a:prstGeom>
          <a:solidFill>
            <a:schemeClr val="accent6">
              <a:lumMod val="60000"/>
              <a:lumOff val="40000"/>
            </a:schemeClr>
          </a:solidFill>
          <a:ln>
            <a:no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object 23">
            <a:extLst>
              <a:ext uri="{FF2B5EF4-FFF2-40B4-BE49-F238E27FC236}">
                <a16:creationId xmlns:a16="http://schemas.microsoft.com/office/drawing/2014/main" id="{57A98614-8E13-46FF-AF31-722FD97797EF}"/>
              </a:ext>
            </a:extLst>
          </p:cNvPr>
          <p:cNvSpPr txBox="1"/>
          <p:nvPr/>
        </p:nvSpPr>
        <p:spPr>
          <a:xfrm>
            <a:off x="427570" y="803890"/>
            <a:ext cx="4543094" cy="290464"/>
          </a:xfrm>
          <a:prstGeom prst="rect">
            <a:avLst/>
          </a:prstGeom>
        </p:spPr>
        <p:txBody>
          <a:bodyPr vert="horz" wrap="square" lIns="0" tIns="13335" rIns="0" bIns="0" rtlCol="0">
            <a:spAutoFit/>
          </a:bodyPr>
          <a:lstStyle/>
          <a:p>
            <a:pPr marL="12700" marR="5080">
              <a:lnSpc>
                <a:spcPct val="100000"/>
              </a:lnSpc>
              <a:spcBef>
                <a:spcPts val="105"/>
              </a:spcBef>
            </a:pPr>
            <a:r>
              <a:rPr lang="en-US" b="1" spc="-25"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Summary of General Dataset Overview</a:t>
            </a:r>
            <a:endParaRPr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Rounded Rectangle 22">
            <a:extLst>
              <a:ext uri="{FF2B5EF4-FFF2-40B4-BE49-F238E27FC236}">
                <a16:creationId xmlns:a16="http://schemas.microsoft.com/office/drawing/2014/main" id="{BE28BEFF-0E14-D758-7C8E-376ED4C8075F}"/>
              </a:ext>
            </a:extLst>
          </p:cNvPr>
          <p:cNvSpPr/>
          <p:nvPr/>
        </p:nvSpPr>
        <p:spPr>
          <a:xfrm>
            <a:off x="3556699" y="2074842"/>
            <a:ext cx="1152479" cy="3851472"/>
          </a:xfrm>
          <a:prstGeom prst="roundRect">
            <a:avLst/>
          </a:prstGeom>
          <a:solidFill>
            <a:schemeClr val="accent6">
              <a:lumMod val="60000"/>
              <a:lumOff val="40000"/>
            </a:schemeClr>
          </a:solidFill>
          <a:ln>
            <a:noFill/>
          </a:ln>
          <a:effectLst>
            <a:outerShdw blurRad="50800" dist="38100" dir="5400000" algn="t"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7BF18147-DAD3-57A5-9CC3-1B7F395AB6D4}"/>
              </a:ext>
            </a:extLst>
          </p:cNvPr>
          <p:cNvSpPr txBox="1"/>
          <p:nvPr/>
        </p:nvSpPr>
        <p:spPr>
          <a:xfrm>
            <a:off x="3614489" y="2312881"/>
            <a:ext cx="1043252" cy="353943"/>
          </a:xfrm>
          <a:prstGeom prst="rect">
            <a:avLst/>
          </a:prstGeom>
          <a:noFill/>
        </p:spPr>
        <p:txBody>
          <a:bodyPr wrap="square" rtlCol="0" anchor="b">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ko-KR" sz="1700" b="1"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466,285</a:t>
            </a:r>
            <a:endParaRPr kumimoji="0" lang="en-US" altLang="ko-KR" sz="1700" b="1" i="0" u="none" strike="noStrike" kern="1200" cap="none" spc="0" normalizeH="0" baseline="0" noProof="0" dirty="0">
              <a:ln>
                <a:noFill/>
              </a:ln>
              <a:solidFill>
                <a:srgbClr val="000000"/>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23" name="Picture 22">
            <a:extLst>
              <a:ext uri="{FF2B5EF4-FFF2-40B4-BE49-F238E27FC236}">
                <a16:creationId xmlns:a16="http://schemas.microsoft.com/office/drawing/2014/main" id="{261DF7FD-37FE-AEA0-9D40-40E0C85194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75260" y="3031988"/>
            <a:ext cx="303098" cy="303098"/>
          </a:xfrm>
          <a:prstGeom prst="rect">
            <a:avLst/>
          </a:prstGeom>
        </p:spPr>
      </p:pic>
      <p:pic>
        <p:nvPicPr>
          <p:cNvPr id="24" name="Picture 23">
            <a:extLst>
              <a:ext uri="{FF2B5EF4-FFF2-40B4-BE49-F238E27FC236}">
                <a16:creationId xmlns:a16="http://schemas.microsoft.com/office/drawing/2014/main" id="{B9D9B464-EA48-BD04-BE8B-BF0352445D2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67488" y="2251381"/>
            <a:ext cx="303098" cy="303098"/>
          </a:xfrm>
          <a:prstGeom prst="rect">
            <a:avLst/>
          </a:prstGeom>
        </p:spPr>
      </p:pic>
      <p:pic>
        <p:nvPicPr>
          <p:cNvPr id="25" name="Picture 24">
            <a:extLst>
              <a:ext uri="{FF2B5EF4-FFF2-40B4-BE49-F238E27FC236}">
                <a16:creationId xmlns:a16="http://schemas.microsoft.com/office/drawing/2014/main" id="{2C0C97F1-A58B-7CAA-FBD1-5533C7077EA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75260" y="3764698"/>
            <a:ext cx="303098" cy="303098"/>
          </a:xfrm>
          <a:prstGeom prst="rect">
            <a:avLst/>
          </a:prstGeom>
        </p:spPr>
      </p:pic>
      <p:pic>
        <p:nvPicPr>
          <p:cNvPr id="26" name="Picture 25">
            <a:extLst>
              <a:ext uri="{FF2B5EF4-FFF2-40B4-BE49-F238E27FC236}">
                <a16:creationId xmlns:a16="http://schemas.microsoft.com/office/drawing/2014/main" id="{CC079D94-B360-A1D8-B850-7FD8CA3606F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75260" y="4547406"/>
            <a:ext cx="303098" cy="303098"/>
          </a:xfrm>
          <a:prstGeom prst="rect">
            <a:avLst/>
          </a:prstGeom>
        </p:spPr>
      </p:pic>
      <p:pic>
        <p:nvPicPr>
          <p:cNvPr id="27" name="Picture 26">
            <a:extLst>
              <a:ext uri="{FF2B5EF4-FFF2-40B4-BE49-F238E27FC236}">
                <a16:creationId xmlns:a16="http://schemas.microsoft.com/office/drawing/2014/main" id="{5554A27B-7A75-0540-467A-8756E20A0D0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98370" y="5376135"/>
            <a:ext cx="303098" cy="303098"/>
          </a:xfrm>
          <a:prstGeom prst="rect">
            <a:avLst/>
          </a:prstGeom>
        </p:spPr>
      </p:pic>
      <p:sp>
        <p:nvSpPr>
          <p:cNvPr id="29" name="object 23">
            <a:extLst>
              <a:ext uri="{FF2B5EF4-FFF2-40B4-BE49-F238E27FC236}">
                <a16:creationId xmlns:a16="http://schemas.microsoft.com/office/drawing/2014/main" id="{E93A5174-76DF-1B19-9208-DD1AA3B6B746}"/>
              </a:ext>
            </a:extLst>
          </p:cNvPr>
          <p:cNvSpPr txBox="1"/>
          <p:nvPr/>
        </p:nvSpPr>
        <p:spPr>
          <a:xfrm>
            <a:off x="5816043" y="3801572"/>
            <a:ext cx="2679097" cy="1029128"/>
          </a:xfrm>
          <a:prstGeom prst="rect">
            <a:avLst/>
          </a:prstGeom>
        </p:spPr>
        <p:txBody>
          <a:bodyPr vert="horz" wrap="square" lIns="0" tIns="13335" rIns="0" bIns="0" rtlCol="0">
            <a:spAutoFit/>
          </a:bodyPr>
          <a:lstStyle/>
          <a:p>
            <a:pPr marL="12700" marR="5080" algn="ctr">
              <a:lnSpc>
                <a:spcPct val="100000"/>
              </a:lnSpc>
              <a:spcBef>
                <a:spcPts val="105"/>
              </a:spcBef>
            </a:pPr>
            <a:r>
              <a:rPr lang="en-US" sz="1200" spc="-25" dirty="0">
                <a:latin typeface="Open Sans SemiBold" panose="020B0706030804020204" pitchFamily="34" charset="0"/>
                <a:ea typeface="Open Sans SemiBold" panose="020B0706030804020204" pitchFamily="34" charset="0"/>
                <a:cs typeface="Open Sans SemiBold" panose="020B0706030804020204" pitchFamily="34" charset="0"/>
              </a:rPr>
              <a:t>More than </a:t>
            </a:r>
            <a:r>
              <a:rPr lang="en-US" sz="1400" b="1" spc="-25"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Half</a:t>
            </a:r>
            <a:r>
              <a:rPr lang="en-US" sz="1400" spc="-25" dirty="0">
                <a:solidFill>
                  <a:schemeClr val="accent6">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200" spc="-25" dirty="0">
                <a:latin typeface="Open Sans SemiBold" panose="020B0706030804020204" pitchFamily="34" charset="0"/>
                <a:ea typeface="Open Sans SemiBold" panose="020B0706030804020204" pitchFamily="34" charset="0"/>
                <a:cs typeface="Open Sans SemiBold" panose="020B0706030804020204" pitchFamily="34" charset="0"/>
              </a:rPr>
              <a:t>of the dataset’s features show a rightward skew, indicating data clusters around lower values with some concentrated </a:t>
            </a:r>
            <a:r>
              <a:rPr lang="en-US" sz="1400" b="1" spc="-25" dirty="0">
                <a:solidFill>
                  <a:srgbClr val="C00000"/>
                </a:solidFill>
                <a:latin typeface="Open Sans" panose="020B0606030504020204" pitchFamily="34" charset="0"/>
                <a:ea typeface="Open Sans" panose="020B0606030504020204" pitchFamily="34" charset="0"/>
                <a:cs typeface="Open Sans" panose="020B0606030504020204" pitchFamily="34" charset="0"/>
              </a:rPr>
              <a:t>high-value outliers.</a:t>
            </a:r>
            <a:endPar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object 23">
            <a:extLst>
              <a:ext uri="{FF2B5EF4-FFF2-40B4-BE49-F238E27FC236}">
                <a16:creationId xmlns:a16="http://schemas.microsoft.com/office/drawing/2014/main" id="{6F6A0613-5DBF-A074-8C9A-AEFD36DBD474}"/>
              </a:ext>
            </a:extLst>
          </p:cNvPr>
          <p:cNvSpPr txBox="1"/>
          <p:nvPr/>
        </p:nvSpPr>
        <p:spPr>
          <a:xfrm>
            <a:off x="5907380" y="5171100"/>
            <a:ext cx="2496424" cy="998350"/>
          </a:xfrm>
          <a:prstGeom prst="rect">
            <a:avLst/>
          </a:prstGeom>
        </p:spPr>
        <p:txBody>
          <a:bodyPr vert="horz" wrap="square" lIns="0" tIns="13335" rIns="0" bIns="0" rtlCol="0">
            <a:spAutoFit/>
          </a:bodyPr>
          <a:lstStyle/>
          <a:p>
            <a:pPr marL="12700" marR="5080" algn="ctr">
              <a:lnSpc>
                <a:spcPct val="100000"/>
              </a:lnSpc>
              <a:spcBef>
                <a:spcPts val="105"/>
              </a:spcBef>
            </a:pPr>
            <a:r>
              <a:rPr lang="en-US" sz="1200" b="1" spc="-25" dirty="0">
                <a:latin typeface="Open Sans SemiBold" panose="020B0706030804020204" pitchFamily="34" charset="0"/>
                <a:ea typeface="Open Sans SemiBold" panose="020B0706030804020204" pitchFamily="34" charset="0"/>
                <a:cs typeface="Open Sans SemiBold" panose="020B0706030804020204" pitchFamily="34" charset="0"/>
              </a:rPr>
              <a:t>The rest of the dataset’s features </a:t>
            </a:r>
            <a:r>
              <a:rPr lang="en-US" sz="1200" spc="-25" dirty="0">
                <a:latin typeface="Open Sans SemiBold" panose="020B0706030804020204" pitchFamily="34" charset="0"/>
                <a:ea typeface="Open Sans SemiBold" panose="020B0706030804020204" pitchFamily="34" charset="0"/>
                <a:cs typeface="Open Sans SemiBold" panose="020B0706030804020204" pitchFamily="34" charset="0"/>
              </a:rPr>
              <a:t>have a multimodal distribution, indicating </a:t>
            </a:r>
            <a:r>
              <a:rPr lang="en-US" sz="1400" b="1" spc="-25"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multiple</a:t>
            </a:r>
            <a:r>
              <a:rPr lang="en-US" sz="1200" spc="-25" dirty="0">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400" b="1" spc="-25"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distinct clusters </a:t>
            </a:r>
            <a:r>
              <a:rPr lang="en-US" sz="1200" spc="-25" dirty="0">
                <a:latin typeface="Open Sans SemiBold" panose="020B0706030804020204" pitchFamily="34" charset="0"/>
                <a:ea typeface="Open Sans SemiBold" panose="020B0706030804020204" pitchFamily="34" charset="0"/>
                <a:cs typeface="Open Sans SemiBold" panose="020B0706030804020204" pitchFamily="34" charset="0"/>
              </a:rPr>
              <a:t>or variability within the data.</a:t>
            </a:r>
            <a:endParaRPr sz="1200" b="1"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31" name="Picture 30">
            <a:extLst>
              <a:ext uri="{FF2B5EF4-FFF2-40B4-BE49-F238E27FC236}">
                <a16:creationId xmlns:a16="http://schemas.microsoft.com/office/drawing/2014/main" id="{06AF5B70-DC8D-8D43-20CA-3B12FE22B048}"/>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6390271" y="1857327"/>
            <a:ext cx="1530640" cy="1530640"/>
          </a:xfrm>
          <a:prstGeom prst="rect">
            <a:avLst/>
          </a:prstGeom>
        </p:spPr>
      </p:pic>
      <p:pic>
        <p:nvPicPr>
          <p:cNvPr id="32" name="Picture 31">
            <a:extLst>
              <a:ext uri="{FF2B5EF4-FFF2-40B4-BE49-F238E27FC236}">
                <a16:creationId xmlns:a16="http://schemas.microsoft.com/office/drawing/2014/main" id="{E1271FF4-8DED-7C92-87EB-59C6DA1C0A7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35234" y="2131271"/>
            <a:ext cx="1070696" cy="1070696"/>
          </a:xfrm>
          <a:prstGeom prst="rect">
            <a:avLst/>
          </a:prstGeom>
        </p:spPr>
      </p:pic>
      <p:sp>
        <p:nvSpPr>
          <p:cNvPr id="33" name="object 23">
            <a:extLst>
              <a:ext uri="{FF2B5EF4-FFF2-40B4-BE49-F238E27FC236}">
                <a16:creationId xmlns:a16="http://schemas.microsoft.com/office/drawing/2014/main" id="{85DD9CB0-8D6D-43B9-1065-83FE83E2F1C2}"/>
              </a:ext>
            </a:extLst>
          </p:cNvPr>
          <p:cNvSpPr txBox="1"/>
          <p:nvPr/>
        </p:nvSpPr>
        <p:spPr>
          <a:xfrm>
            <a:off x="8885388" y="3340764"/>
            <a:ext cx="2778330" cy="2650084"/>
          </a:xfrm>
          <a:prstGeom prst="rect">
            <a:avLst/>
          </a:prstGeom>
        </p:spPr>
        <p:txBody>
          <a:bodyPr vert="horz" wrap="square" lIns="0" tIns="13335" rIns="0" bIns="0" rtlCol="0">
            <a:spAutoFit/>
          </a:bodyPr>
          <a:lstStyle/>
          <a:p>
            <a:pPr marL="12700" marR="5080" algn="ctr">
              <a:lnSpc>
                <a:spcPct val="100000"/>
              </a:lnSpc>
              <a:spcBef>
                <a:spcPts val="105"/>
              </a:spcBef>
            </a:pPr>
            <a:r>
              <a:rPr lang="en-US" sz="1400" spc="-25" dirty="0">
                <a:latin typeface="Open Sans SemiBold" panose="020B0706030804020204" pitchFamily="34" charset="0"/>
                <a:ea typeface="Open Sans SemiBold" panose="020B0706030804020204" pitchFamily="34" charset="0"/>
                <a:cs typeface="Open Sans SemiBold" panose="020B0706030804020204" pitchFamily="34" charset="0"/>
              </a:rPr>
              <a:t>There are </a:t>
            </a:r>
            <a:r>
              <a:rPr lang="en-US" sz="1600" b="1" spc="-25"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17 features </a:t>
            </a:r>
            <a:r>
              <a:rPr lang="en-US" sz="1400" spc="-25" dirty="0">
                <a:latin typeface="Open Sans SemiBold" panose="020B0706030804020204" pitchFamily="34" charset="0"/>
                <a:ea typeface="Open Sans SemiBold" panose="020B0706030804020204" pitchFamily="34" charset="0"/>
                <a:cs typeface="Open Sans SemiBold" panose="020B0706030804020204" pitchFamily="34" charset="0"/>
              </a:rPr>
              <a:t>with the </a:t>
            </a:r>
            <a:r>
              <a:rPr lang="en-US" sz="1600" b="1" spc="-25" dirty="0">
                <a:solidFill>
                  <a:srgbClr val="C00000"/>
                </a:solidFill>
                <a:latin typeface="Open Sans" panose="020B0606030504020204" pitchFamily="34" charset="0"/>
                <a:ea typeface="Open Sans" panose="020B0606030504020204" pitchFamily="34" charset="0"/>
                <a:cs typeface="Open Sans" panose="020B0606030504020204" pitchFamily="34" charset="0"/>
              </a:rPr>
              <a:t>entirety of its data missing </a:t>
            </a:r>
            <a:r>
              <a:rPr lang="en-US" sz="1400" spc="-25" dirty="0">
                <a:latin typeface="Open Sans SemiBold" panose="020B0706030804020204" pitchFamily="34" charset="0"/>
                <a:ea typeface="Open Sans SemiBold" panose="020B0706030804020204" pitchFamily="34" charset="0"/>
                <a:cs typeface="Open Sans SemiBold" panose="020B0706030804020204" pitchFamily="34" charset="0"/>
              </a:rPr>
              <a:t>and </a:t>
            </a:r>
            <a:r>
              <a:rPr lang="en-US" sz="1400" b="1" spc="-25"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5 features </a:t>
            </a:r>
            <a:r>
              <a:rPr lang="en-US" sz="1400" spc="-25" dirty="0">
                <a:latin typeface="Open Sans SemiBold" panose="020B0706030804020204" pitchFamily="34" charset="0"/>
                <a:ea typeface="Open Sans SemiBold" panose="020B0706030804020204" pitchFamily="34" charset="0"/>
                <a:cs typeface="Open Sans SemiBold" panose="020B0706030804020204" pitchFamily="34" charset="0"/>
              </a:rPr>
              <a:t>missing more than </a:t>
            </a:r>
            <a:r>
              <a:rPr lang="en-US" sz="1600" b="1" spc="-25" dirty="0">
                <a:solidFill>
                  <a:srgbClr val="C00000"/>
                </a:solidFill>
                <a:latin typeface="Open Sans" panose="020B0606030504020204" pitchFamily="34" charset="0"/>
                <a:ea typeface="Open Sans" panose="020B0606030504020204" pitchFamily="34" charset="0"/>
                <a:cs typeface="Open Sans" panose="020B0606030504020204" pitchFamily="34" charset="0"/>
              </a:rPr>
              <a:t>half</a:t>
            </a:r>
            <a:r>
              <a:rPr lang="en-US" sz="1400" spc="-25" dirty="0">
                <a:latin typeface="Open Sans SemiBold" panose="020B0706030804020204" pitchFamily="34" charset="0"/>
                <a:ea typeface="Open Sans SemiBold" panose="020B0706030804020204" pitchFamily="34" charset="0"/>
                <a:cs typeface="Open Sans SemiBold" panose="020B0706030804020204" pitchFamily="34" charset="0"/>
              </a:rPr>
              <a:t> of its data.</a:t>
            </a:r>
          </a:p>
          <a:p>
            <a:pPr marL="12700" marR="5080" algn="ctr">
              <a:lnSpc>
                <a:spcPct val="100000"/>
              </a:lnSpc>
              <a:spcBef>
                <a:spcPts val="105"/>
              </a:spcBef>
            </a:pPr>
            <a:endParaRPr lang="en-US" sz="1400" spc="-25" dirty="0">
              <a:latin typeface="Open Sans SemiBold" panose="020B0706030804020204" pitchFamily="34" charset="0"/>
              <a:ea typeface="Open Sans SemiBold" panose="020B0706030804020204" pitchFamily="34" charset="0"/>
              <a:cs typeface="Open Sans SemiBold" panose="020B0706030804020204" pitchFamily="34" charset="0"/>
            </a:endParaRPr>
          </a:p>
          <a:p>
            <a:pPr marL="12700" marR="5080" algn="ctr">
              <a:lnSpc>
                <a:spcPct val="100000"/>
              </a:lnSpc>
              <a:spcBef>
                <a:spcPts val="105"/>
              </a:spcBef>
            </a:pP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The feature </a:t>
            </a:r>
            <a:r>
              <a:rPr lang="en-US" sz="1600" b="1" dirty="0" err="1">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application_type</a:t>
            </a: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 only have a </a:t>
            </a:r>
            <a:r>
              <a:rPr lang="en-US" sz="16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single unique value</a:t>
            </a: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 which is ‘INDIVIDUAL’.</a:t>
            </a:r>
          </a:p>
          <a:p>
            <a:pPr marL="12700" marR="5080" algn="ctr">
              <a:lnSpc>
                <a:spcPct val="100000"/>
              </a:lnSpc>
              <a:spcBef>
                <a:spcPts val="105"/>
              </a:spcBef>
            </a:pPr>
            <a:endParaRPr lang="en-US" sz="1400" dirty="0">
              <a:latin typeface="Open Sans SemiBold" panose="020B0706030804020204" pitchFamily="34" charset="0"/>
              <a:ea typeface="Open Sans SemiBold" panose="020B0706030804020204" pitchFamily="34" charset="0"/>
              <a:cs typeface="Open Sans SemiBold" panose="020B0706030804020204" pitchFamily="34" charset="0"/>
            </a:endParaRPr>
          </a:p>
          <a:p>
            <a:pPr marL="12700" marR="5080" algn="ctr">
              <a:lnSpc>
                <a:spcPct val="100000"/>
              </a:lnSpc>
              <a:spcBef>
                <a:spcPts val="105"/>
              </a:spcBef>
            </a:pP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There are </a:t>
            </a:r>
            <a:r>
              <a:rPr lang="en-US" sz="16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4 features</a:t>
            </a: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 with date values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formatted as</a:t>
            </a:r>
            <a:r>
              <a:rPr lang="en-US" sz="1400" dirty="0">
                <a:latin typeface="Open Sans SemiBold" panose="020B0706030804020204" pitchFamily="34" charset="0"/>
                <a:ea typeface="Open Sans SemiBold" panose="020B0706030804020204" pitchFamily="34" charset="0"/>
                <a:cs typeface="Open Sans SemiBold" panose="020B0706030804020204" pitchFamily="34" charset="0"/>
              </a:rPr>
              <a:t> 'Jan-16'</a:t>
            </a:r>
          </a:p>
        </p:txBody>
      </p:sp>
      <p:sp>
        <p:nvSpPr>
          <p:cNvPr id="34" name="TextBox 33">
            <a:extLst>
              <a:ext uri="{FF2B5EF4-FFF2-40B4-BE49-F238E27FC236}">
                <a16:creationId xmlns:a16="http://schemas.microsoft.com/office/drawing/2014/main" id="{5930A740-7B9C-CA54-4597-EBB846A724D7}"/>
              </a:ext>
            </a:extLst>
          </p:cNvPr>
          <p:cNvSpPr txBox="1"/>
          <p:nvPr/>
        </p:nvSpPr>
        <p:spPr>
          <a:xfrm>
            <a:off x="3681329" y="3072867"/>
            <a:ext cx="909572" cy="369332"/>
          </a:xfrm>
          <a:prstGeom prst="rect">
            <a:avLst/>
          </a:prstGeom>
          <a:noFill/>
        </p:spPr>
        <p:txBody>
          <a:bodyPr wrap="square" rtlCol="0" anchor="b">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b="1" i="0" u="none" strike="noStrike" kern="1200" cap="none" spc="0" normalizeH="0" baseline="0" noProof="0" dirty="0">
                <a:ln>
                  <a:noFill/>
                </a:ln>
                <a:solidFill>
                  <a:srgbClr val="000000"/>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rPr>
              <a:t>75</a:t>
            </a:r>
          </a:p>
        </p:txBody>
      </p:sp>
      <p:sp>
        <p:nvSpPr>
          <p:cNvPr id="35" name="TextBox 34">
            <a:extLst>
              <a:ext uri="{FF2B5EF4-FFF2-40B4-BE49-F238E27FC236}">
                <a16:creationId xmlns:a16="http://schemas.microsoft.com/office/drawing/2014/main" id="{5D0C818C-B16C-01AB-7840-79B8814B8704}"/>
              </a:ext>
            </a:extLst>
          </p:cNvPr>
          <p:cNvSpPr txBox="1"/>
          <p:nvPr/>
        </p:nvSpPr>
        <p:spPr>
          <a:xfrm>
            <a:off x="3534103" y="3918280"/>
            <a:ext cx="1221638" cy="307777"/>
          </a:xfrm>
          <a:prstGeom prst="rect">
            <a:avLst/>
          </a:prstGeom>
          <a:noFill/>
        </p:spPr>
        <p:txBody>
          <a:bodyPr wrap="square" rtlCol="0" anchor="b">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ko-KR" sz="1400" b="1"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Loan Status</a:t>
            </a:r>
            <a:endParaRPr kumimoji="0" lang="en-US" altLang="ko-KR" sz="1400" b="1" i="0" u="none" strike="noStrike" kern="1200" cap="none" spc="0" normalizeH="0" baseline="0" noProof="0" dirty="0">
              <a:ln>
                <a:noFill/>
              </a:ln>
              <a:solidFill>
                <a:srgbClr val="000000"/>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6" name="TextBox 35">
            <a:extLst>
              <a:ext uri="{FF2B5EF4-FFF2-40B4-BE49-F238E27FC236}">
                <a16:creationId xmlns:a16="http://schemas.microsoft.com/office/drawing/2014/main" id="{84D9B4E7-B84B-21CA-5F2F-A58DB7EE8ECC}"/>
              </a:ext>
            </a:extLst>
          </p:cNvPr>
          <p:cNvSpPr txBox="1"/>
          <p:nvPr/>
        </p:nvSpPr>
        <p:spPr>
          <a:xfrm>
            <a:off x="3681329" y="4656149"/>
            <a:ext cx="909572" cy="369332"/>
          </a:xfrm>
          <a:prstGeom prst="rect">
            <a:avLst/>
          </a:prstGeom>
          <a:noFill/>
        </p:spPr>
        <p:txBody>
          <a:bodyPr wrap="square" rtlCol="0" anchor="b">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ko-KR" b="1"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0</a:t>
            </a:r>
            <a:endParaRPr kumimoji="0" lang="en-US" altLang="ko-KR" b="1" i="0" u="none" strike="noStrike" kern="1200" cap="none" spc="0" normalizeH="0" baseline="0" noProof="0" dirty="0">
              <a:ln>
                <a:noFill/>
              </a:ln>
              <a:solidFill>
                <a:srgbClr val="000000"/>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7" name="TextBox 36">
            <a:extLst>
              <a:ext uri="{FF2B5EF4-FFF2-40B4-BE49-F238E27FC236}">
                <a16:creationId xmlns:a16="http://schemas.microsoft.com/office/drawing/2014/main" id="{50A136AA-AFE4-A144-D839-DD27F7BAFAF3}"/>
              </a:ext>
            </a:extLst>
          </p:cNvPr>
          <p:cNvSpPr txBox="1"/>
          <p:nvPr/>
        </p:nvSpPr>
        <p:spPr>
          <a:xfrm>
            <a:off x="3498978" y="5347644"/>
            <a:ext cx="1274274" cy="369332"/>
          </a:xfrm>
          <a:prstGeom prst="rect">
            <a:avLst/>
          </a:prstGeom>
          <a:noFill/>
        </p:spPr>
        <p:txBody>
          <a:bodyPr wrap="square" rtlCol="0" anchor="b">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ko-KR" b="1"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rPr>
              <a:t>9,776,227</a:t>
            </a:r>
            <a:endParaRPr kumimoji="0" lang="en-US" altLang="ko-KR" b="1" i="0" u="none" strike="noStrike" kern="1200" cap="none" spc="0" normalizeH="0" baseline="0" noProof="0" dirty="0">
              <a:ln>
                <a:noFill/>
              </a:ln>
              <a:solidFill>
                <a:srgbClr val="000000"/>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8" name="TextBox 37">
            <a:extLst>
              <a:ext uri="{FF2B5EF4-FFF2-40B4-BE49-F238E27FC236}">
                <a16:creationId xmlns:a16="http://schemas.microsoft.com/office/drawing/2014/main" id="{FD892767-CF48-A4E5-32F2-72DA9B26E6FA}"/>
              </a:ext>
            </a:extLst>
          </p:cNvPr>
          <p:cNvSpPr txBox="1"/>
          <p:nvPr/>
        </p:nvSpPr>
        <p:spPr>
          <a:xfrm>
            <a:off x="1795863" y="3069661"/>
            <a:ext cx="1872782" cy="369332"/>
          </a:xfrm>
          <a:prstGeom prst="rect">
            <a:avLst/>
          </a:prstGeom>
          <a:noFill/>
        </p:spPr>
        <p:txBody>
          <a:bodyPr wrap="square"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b="1"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Features</a:t>
            </a:r>
          </a:p>
        </p:txBody>
      </p:sp>
      <p:sp>
        <p:nvSpPr>
          <p:cNvPr id="39" name="TextBox 38">
            <a:extLst>
              <a:ext uri="{FF2B5EF4-FFF2-40B4-BE49-F238E27FC236}">
                <a16:creationId xmlns:a16="http://schemas.microsoft.com/office/drawing/2014/main" id="{CB2F8B12-31A2-8BAA-2322-44A58214178C}"/>
              </a:ext>
            </a:extLst>
          </p:cNvPr>
          <p:cNvSpPr txBox="1"/>
          <p:nvPr/>
        </p:nvSpPr>
        <p:spPr>
          <a:xfrm>
            <a:off x="1795863" y="3853237"/>
            <a:ext cx="1872782" cy="369332"/>
          </a:xfrm>
          <a:prstGeom prst="rect">
            <a:avLst/>
          </a:prstGeom>
          <a:noFill/>
        </p:spPr>
        <p:txBody>
          <a:bodyPr wrap="square"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b="1"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Target</a:t>
            </a:r>
          </a:p>
        </p:txBody>
      </p:sp>
      <p:sp>
        <p:nvSpPr>
          <p:cNvPr id="40" name="TextBox 39">
            <a:extLst>
              <a:ext uri="{FF2B5EF4-FFF2-40B4-BE49-F238E27FC236}">
                <a16:creationId xmlns:a16="http://schemas.microsoft.com/office/drawing/2014/main" id="{EE18FC73-AF47-E995-128E-F56ED774AC3D}"/>
              </a:ext>
            </a:extLst>
          </p:cNvPr>
          <p:cNvSpPr txBox="1"/>
          <p:nvPr/>
        </p:nvSpPr>
        <p:spPr>
          <a:xfrm>
            <a:off x="1795863" y="4526512"/>
            <a:ext cx="1872782" cy="646331"/>
          </a:xfrm>
          <a:prstGeom prst="rect">
            <a:avLst/>
          </a:prstGeom>
          <a:noFill/>
        </p:spPr>
        <p:txBody>
          <a:bodyPr wrap="square"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b="1"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Duplicated Data</a:t>
            </a:r>
          </a:p>
        </p:txBody>
      </p:sp>
      <p:sp>
        <p:nvSpPr>
          <p:cNvPr id="41" name="TextBox 40">
            <a:extLst>
              <a:ext uri="{FF2B5EF4-FFF2-40B4-BE49-F238E27FC236}">
                <a16:creationId xmlns:a16="http://schemas.microsoft.com/office/drawing/2014/main" id="{518A52ED-4031-F164-EB31-CE891A809D90}"/>
              </a:ext>
            </a:extLst>
          </p:cNvPr>
          <p:cNvSpPr txBox="1"/>
          <p:nvPr/>
        </p:nvSpPr>
        <p:spPr>
          <a:xfrm>
            <a:off x="1795863" y="5353530"/>
            <a:ext cx="1872782" cy="369332"/>
          </a:xfrm>
          <a:prstGeom prst="rect">
            <a:avLst/>
          </a:prstGeom>
          <a:noFill/>
        </p:spPr>
        <p:txBody>
          <a:bodyPr wrap="square"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b="1"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Missing Value</a:t>
            </a:r>
          </a:p>
        </p:txBody>
      </p:sp>
    </p:spTree>
    <p:extLst>
      <p:ext uri="{BB962C8B-B14F-4D97-AF65-F5344CB8AC3E}">
        <p14:creationId xmlns:p14="http://schemas.microsoft.com/office/powerpoint/2010/main" val="2711134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A651A83-0E90-75F4-D8C8-915CC41FD702}"/>
              </a:ext>
            </a:extLst>
          </p:cNvPr>
          <p:cNvSpPr/>
          <p:nvPr/>
        </p:nvSpPr>
        <p:spPr>
          <a:xfrm>
            <a:off x="8820629" y="2220525"/>
            <a:ext cx="1768474" cy="504825"/>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E39148E-497A-A585-BA7D-04DF8FA0C311}"/>
              </a:ext>
            </a:extLst>
          </p:cNvPr>
          <p:cNvGrpSpPr/>
          <p:nvPr/>
        </p:nvGrpSpPr>
        <p:grpSpPr>
          <a:xfrm>
            <a:off x="7003406" y="3320646"/>
            <a:ext cx="1774824" cy="1693517"/>
            <a:chOff x="106181" y="2999800"/>
            <a:chExt cx="1774824" cy="1693517"/>
          </a:xfrm>
        </p:grpSpPr>
        <p:sp>
          <p:nvSpPr>
            <p:cNvPr id="12" name="Rectangle: Rounded Corners 11">
              <a:extLst>
                <a:ext uri="{FF2B5EF4-FFF2-40B4-BE49-F238E27FC236}">
                  <a16:creationId xmlns:a16="http://schemas.microsoft.com/office/drawing/2014/main" id="{58115BE2-5D87-9AC3-0950-B3DDCD933215}"/>
                </a:ext>
              </a:extLst>
            </p:cNvPr>
            <p:cNvSpPr/>
            <p:nvPr/>
          </p:nvSpPr>
          <p:spPr>
            <a:xfrm>
              <a:off x="106181" y="2999800"/>
              <a:ext cx="1774824" cy="504826"/>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934CD019-F84F-E2C2-4E44-7FEE5E7FD0B0}"/>
                </a:ext>
              </a:extLst>
            </p:cNvPr>
            <p:cNvSpPr/>
            <p:nvPr/>
          </p:nvSpPr>
          <p:spPr>
            <a:xfrm>
              <a:off x="106181" y="3214834"/>
              <a:ext cx="1774824" cy="1478483"/>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Rectangle: Rounded Corners 3">
            <a:extLst>
              <a:ext uri="{FF2B5EF4-FFF2-40B4-BE49-F238E27FC236}">
                <a16:creationId xmlns:a16="http://schemas.microsoft.com/office/drawing/2014/main" id="{6962D7F9-C45A-587D-CA15-05D054F71C97}"/>
              </a:ext>
            </a:extLst>
          </p:cNvPr>
          <p:cNvSpPr/>
          <p:nvPr/>
        </p:nvSpPr>
        <p:spPr>
          <a:xfrm>
            <a:off x="3193784" y="4258067"/>
            <a:ext cx="1768474" cy="504825"/>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482FE53F-9DAB-FECC-82BD-A0F002DD641C}"/>
              </a:ext>
            </a:extLst>
          </p:cNvPr>
          <p:cNvGrpSpPr/>
          <p:nvPr/>
        </p:nvGrpSpPr>
        <p:grpSpPr>
          <a:xfrm>
            <a:off x="1376561" y="2227576"/>
            <a:ext cx="1774824" cy="2786587"/>
            <a:chOff x="106181" y="1906730"/>
            <a:chExt cx="1774824" cy="2786587"/>
          </a:xfrm>
        </p:grpSpPr>
        <p:sp>
          <p:nvSpPr>
            <p:cNvPr id="2" name="Rectangle: Rounded Corners 1">
              <a:extLst>
                <a:ext uri="{FF2B5EF4-FFF2-40B4-BE49-F238E27FC236}">
                  <a16:creationId xmlns:a16="http://schemas.microsoft.com/office/drawing/2014/main" id="{290E97F4-2CF9-F59F-224E-944AB168F207}"/>
                </a:ext>
              </a:extLst>
            </p:cNvPr>
            <p:cNvSpPr/>
            <p:nvPr/>
          </p:nvSpPr>
          <p:spPr>
            <a:xfrm>
              <a:off x="106181" y="1906730"/>
              <a:ext cx="1774824" cy="504826"/>
            </a:xfrm>
            <a:prstGeom prst="roundRect">
              <a:avLst/>
            </a:prstGeom>
            <a:solidFill>
              <a:srgbClr val="A9D1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CDA3D1A3-38A0-5403-4142-93A90CCF3AE6}"/>
                </a:ext>
              </a:extLst>
            </p:cNvPr>
            <p:cNvSpPr/>
            <p:nvPr/>
          </p:nvSpPr>
          <p:spPr>
            <a:xfrm>
              <a:off x="106181" y="2133445"/>
              <a:ext cx="1774824" cy="2559872"/>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extBox 7">
            <a:extLst>
              <a:ext uri="{FF2B5EF4-FFF2-40B4-BE49-F238E27FC236}">
                <a16:creationId xmlns:a16="http://schemas.microsoft.com/office/drawing/2014/main" id="{9B7AE6D3-7149-40B6-DA6E-78AFF285EC8D}"/>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EDA &amp; INSIGHT </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DESCRIPTIVE ANALYSIS</a:t>
            </a:r>
          </a:p>
        </p:txBody>
      </p:sp>
      <p:grpSp>
        <p:nvGrpSpPr>
          <p:cNvPr id="9" name="Group 8">
            <a:extLst>
              <a:ext uri="{FF2B5EF4-FFF2-40B4-BE49-F238E27FC236}">
                <a16:creationId xmlns:a16="http://schemas.microsoft.com/office/drawing/2014/main" id="{2AE0C105-0AA9-B09E-4A07-D2F6F9569E1F}"/>
              </a:ext>
            </a:extLst>
          </p:cNvPr>
          <p:cNvGrpSpPr/>
          <p:nvPr/>
        </p:nvGrpSpPr>
        <p:grpSpPr>
          <a:xfrm>
            <a:off x="-1" y="61404"/>
            <a:ext cx="395266" cy="386783"/>
            <a:chOff x="0" y="92022"/>
            <a:chExt cx="287323" cy="393607"/>
          </a:xfrm>
        </p:grpSpPr>
        <p:sp>
          <p:nvSpPr>
            <p:cNvPr id="10" name="Arrow: Pentagon 9">
              <a:extLst>
                <a:ext uri="{FF2B5EF4-FFF2-40B4-BE49-F238E27FC236}">
                  <a16:creationId xmlns:a16="http://schemas.microsoft.com/office/drawing/2014/main" id="{C7D987D8-7656-4065-7A10-75B7DA7200A5}"/>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Rectangle 10">
              <a:extLst>
                <a:ext uri="{FF2B5EF4-FFF2-40B4-BE49-F238E27FC236}">
                  <a16:creationId xmlns:a16="http://schemas.microsoft.com/office/drawing/2014/main" id="{3A22B280-D044-B9B4-6FFE-377DA80A5CC1}"/>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nvGrpSpPr>
          <p:cNvPr id="52" name="Group 51">
            <a:extLst>
              <a:ext uri="{FF2B5EF4-FFF2-40B4-BE49-F238E27FC236}">
                <a16:creationId xmlns:a16="http://schemas.microsoft.com/office/drawing/2014/main" id="{4F1CE0B3-DB5E-20B2-B998-A84EB4A21C4A}"/>
              </a:ext>
            </a:extLst>
          </p:cNvPr>
          <p:cNvGrpSpPr/>
          <p:nvPr/>
        </p:nvGrpSpPr>
        <p:grpSpPr>
          <a:xfrm>
            <a:off x="1325761" y="1857327"/>
            <a:ext cx="9263342" cy="3204190"/>
            <a:chOff x="951994" y="2849920"/>
            <a:chExt cx="9263342" cy="3204190"/>
          </a:xfrm>
        </p:grpSpPr>
        <p:grpSp>
          <p:nvGrpSpPr>
            <p:cNvPr id="49" name="Group 48">
              <a:extLst>
                <a:ext uri="{FF2B5EF4-FFF2-40B4-BE49-F238E27FC236}">
                  <a16:creationId xmlns:a16="http://schemas.microsoft.com/office/drawing/2014/main" id="{3DC98236-B1DB-30A1-770F-DE350525C234}"/>
                </a:ext>
              </a:extLst>
            </p:cNvPr>
            <p:cNvGrpSpPr/>
            <p:nvPr/>
          </p:nvGrpSpPr>
          <p:grpSpPr>
            <a:xfrm>
              <a:off x="951994" y="3524244"/>
              <a:ext cx="9263342" cy="2529866"/>
              <a:chOff x="790572" y="3222850"/>
              <a:chExt cx="9263342" cy="2529866"/>
            </a:xfrm>
          </p:grpSpPr>
          <p:sp>
            <p:nvSpPr>
              <p:cNvPr id="46" name="Rectangle 45">
                <a:extLst>
                  <a:ext uri="{FF2B5EF4-FFF2-40B4-BE49-F238E27FC236}">
                    <a16:creationId xmlns:a16="http://schemas.microsoft.com/office/drawing/2014/main" id="{176DE986-3FCA-1A2C-08C5-3ACA0B24A1F5}"/>
                  </a:ext>
                </a:extLst>
              </p:cNvPr>
              <p:cNvSpPr/>
              <p:nvPr/>
            </p:nvSpPr>
            <p:spPr>
              <a:xfrm>
                <a:off x="2658594" y="5205936"/>
                <a:ext cx="1768475" cy="504825"/>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B9B269BB-A520-4328-21BA-5EBAB8CD5682}"/>
                  </a:ext>
                </a:extLst>
              </p:cNvPr>
              <p:cNvSpPr/>
              <p:nvPr/>
            </p:nvSpPr>
            <p:spPr>
              <a:xfrm>
                <a:off x="790572" y="5384516"/>
                <a:ext cx="3644903" cy="36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05EAB642-A528-B649-2111-3FA68C484AF1}"/>
                  </a:ext>
                </a:extLst>
              </p:cNvPr>
              <p:cNvSpPr/>
              <p:nvPr/>
            </p:nvSpPr>
            <p:spPr>
              <a:xfrm>
                <a:off x="8285439" y="3222850"/>
                <a:ext cx="1768475" cy="2487912"/>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D336BE6-800A-2B54-7C99-4BE6EEB616B1}"/>
                  </a:ext>
                </a:extLst>
              </p:cNvPr>
              <p:cNvSpPr/>
              <p:nvPr/>
            </p:nvSpPr>
            <p:spPr>
              <a:xfrm>
                <a:off x="6409011" y="5384516"/>
                <a:ext cx="3644903" cy="36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0" name="TextBox 49">
              <a:extLst>
                <a:ext uri="{FF2B5EF4-FFF2-40B4-BE49-F238E27FC236}">
                  <a16:creationId xmlns:a16="http://schemas.microsoft.com/office/drawing/2014/main" id="{A0467CEA-3283-BE43-414F-537142FBB0A2}"/>
                </a:ext>
              </a:extLst>
            </p:cNvPr>
            <p:cNvSpPr txBox="1"/>
            <p:nvPr/>
          </p:nvSpPr>
          <p:spPr>
            <a:xfrm>
              <a:off x="1413913" y="2849920"/>
              <a:ext cx="981075" cy="369332"/>
            </a:xfrm>
            <a:prstGeom prst="rect">
              <a:avLst/>
            </a:prstGeom>
            <a:noFill/>
          </p:spPr>
          <p:txBody>
            <a:bodyPr wrap="square" rtlCol="0">
              <a:spAutoFit/>
            </a:bodyPr>
            <a:lstStyle/>
            <a:p>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88.38%</a:t>
              </a:r>
            </a:p>
          </p:txBody>
        </p:sp>
        <p:sp>
          <p:nvSpPr>
            <p:cNvPr id="51" name="TextBox 50">
              <a:extLst>
                <a:ext uri="{FF2B5EF4-FFF2-40B4-BE49-F238E27FC236}">
                  <a16:creationId xmlns:a16="http://schemas.microsoft.com/office/drawing/2014/main" id="{69F651A7-4CE8-A044-43AB-54E04E0200C0}"/>
                </a:ext>
              </a:extLst>
            </p:cNvPr>
            <p:cNvSpPr txBox="1"/>
            <p:nvPr/>
          </p:nvSpPr>
          <p:spPr>
            <a:xfrm>
              <a:off x="3213715" y="4881328"/>
              <a:ext cx="981075" cy="369332"/>
            </a:xfrm>
            <a:prstGeom prst="rect">
              <a:avLst/>
            </a:prstGeom>
            <a:noFill/>
          </p:spPr>
          <p:txBody>
            <a:bodyPr wrap="square" rtlCol="0">
              <a:spAutoFit/>
            </a:bodyPr>
            <a:lstStyle/>
            <a:p>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11.62%</a:t>
              </a:r>
            </a:p>
          </p:txBody>
        </p:sp>
        <p:sp>
          <p:nvSpPr>
            <p:cNvPr id="53" name="TextBox 52">
              <a:extLst>
                <a:ext uri="{FF2B5EF4-FFF2-40B4-BE49-F238E27FC236}">
                  <a16:creationId xmlns:a16="http://schemas.microsoft.com/office/drawing/2014/main" id="{7CA4ED8F-2EA8-CCAB-D784-64F3046F0CD8}"/>
                </a:ext>
              </a:extLst>
            </p:cNvPr>
            <p:cNvSpPr txBox="1"/>
            <p:nvPr/>
          </p:nvSpPr>
          <p:spPr>
            <a:xfrm>
              <a:off x="1220726" y="5677643"/>
              <a:ext cx="1367448"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Good Loan</a:t>
              </a:r>
            </a:p>
          </p:txBody>
        </p:sp>
        <p:sp>
          <p:nvSpPr>
            <p:cNvPr id="54" name="TextBox 53">
              <a:extLst>
                <a:ext uri="{FF2B5EF4-FFF2-40B4-BE49-F238E27FC236}">
                  <a16:creationId xmlns:a16="http://schemas.microsoft.com/office/drawing/2014/main" id="{BD5C2D02-FE29-DA2F-F130-C166E1266580}"/>
                </a:ext>
              </a:extLst>
            </p:cNvPr>
            <p:cNvSpPr txBox="1"/>
            <p:nvPr/>
          </p:nvSpPr>
          <p:spPr>
            <a:xfrm>
              <a:off x="3142200" y="5687060"/>
              <a:ext cx="1124104"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Bad Loan</a:t>
              </a:r>
            </a:p>
          </p:txBody>
        </p:sp>
        <p:sp>
          <p:nvSpPr>
            <p:cNvPr id="18" name="TextBox 17">
              <a:extLst>
                <a:ext uri="{FF2B5EF4-FFF2-40B4-BE49-F238E27FC236}">
                  <a16:creationId xmlns:a16="http://schemas.microsoft.com/office/drawing/2014/main" id="{E889782D-2B95-B435-06DC-1132FE8F4637}"/>
                </a:ext>
              </a:extLst>
            </p:cNvPr>
            <p:cNvSpPr txBox="1"/>
            <p:nvPr/>
          </p:nvSpPr>
          <p:spPr>
            <a:xfrm>
              <a:off x="6839165" y="5677643"/>
              <a:ext cx="1367448"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Categorical</a:t>
              </a:r>
            </a:p>
          </p:txBody>
        </p:sp>
        <p:sp>
          <p:nvSpPr>
            <p:cNvPr id="19" name="TextBox 18">
              <a:extLst>
                <a:ext uri="{FF2B5EF4-FFF2-40B4-BE49-F238E27FC236}">
                  <a16:creationId xmlns:a16="http://schemas.microsoft.com/office/drawing/2014/main" id="{67CDCD9E-0053-B437-D477-87A33C5E6261}"/>
                </a:ext>
              </a:extLst>
            </p:cNvPr>
            <p:cNvSpPr txBox="1"/>
            <p:nvPr/>
          </p:nvSpPr>
          <p:spPr>
            <a:xfrm>
              <a:off x="8520175" y="5687060"/>
              <a:ext cx="1605032"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Numerical</a:t>
              </a:r>
            </a:p>
          </p:txBody>
        </p:sp>
        <p:sp>
          <p:nvSpPr>
            <p:cNvPr id="21" name="TextBox 20">
              <a:extLst>
                <a:ext uri="{FF2B5EF4-FFF2-40B4-BE49-F238E27FC236}">
                  <a16:creationId xmlns:a16="http://schemas.microsoft.com/office/drawing/2014/main" id="{57E4EEAE-FF72-9B9D-2C28-3104B2A3BEBA}"/>
                </a:ext>
              </a:extLst>
            </p:cNvPr>
            <p:cNvSpPr txBox="1"/>
            <p:nvPr/>
          </p:nvSpPr>
          <p:spPr>
            <a:xfrm>
              <a:off x="8840560" y="2849920"/>
              <a:ext cx="981075" cy="369332"/>
            </a:xfrm>
            <a:prstGeom prst="rect">
              <a:avLst/>
            </a:prstGeom>
            <a:noFill/>
          </p:spPr>
          <p:txBody>
            <a:bodyPr wrap="square" rtlCol="0">
              <a:spAutoFit/>
            </a:bodyPr>
            <a:lstStyle/>
            <a:p>
              <a:pPr algn="ctr"/>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46</a:t>
              </a:r>
            </a:p>
          </p:txBody>
        </p:sp>
        <p:sp>
          <p:nvSpPr>
            <p:cNvPr id="22" name="TextBox 21">
              <a:extLst>
                <a:ext uri="{FF2B5EF4-FFF2-40B4-BE49-F238E27FC236}">
                  <a16:creationId xmlns:a16="http://schemas.microsoft.com/office/drawing/2014/main" id="{A339E08D-D138-3DEB-347A-40A5E35EDF04}"/>
                </a:ext>
              </a:extLst>
            </p:cNvPr>
            <p:cNvSpPr txBox="1"/>
            <p:nvPr/>
          </p:nvSpPr>
          <p:spPr>
            <a:xfrm>
              <a:off x="7026513" y="3920643"/>
              <a:ext cx="981075" cy="369332"/>
            </a:xfrm>
            <a:prstGeom prst="rect">
              <a:avLst/>
            </a:prstGeom>
            <a:noFill/>
          </p:spPr>
          <p:txBody>
            <a:bodyPr wrap="square" rtlCol="0">
              <a:spAutoFit/>
            </a:bodyPr>
            <a:lstStyle/>
            <a:p>
              <a:pPr algn="ctr"/>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21</a:t>
              </a:r>
            </a:p>
          </p:txBody>
        </p:sp>
      </p:grpSp>
      <p:sp>
        <p:nvSpPr>
          <p:cNvPr id="55" name="object 23">
            <a:extLst>
              <a:ext uri="{FF2B5EF4-FFF2-40B4-BE49-F238E27FC236}">
                <a16:creationId xmlns:a16="http://schemas.microsoft.com/office/drawing/2014/main" id="{8437B4E1-B267-0028-60A5-1AEB9475CB95}"/>
              </a:ext>
            </a:extLst>
          </p:cNvPr>
          <p:cNvSpPr txBox="1"/>
          <p:nvPr/>
        </p:nvSpPr>
        <p:spPr>
          <a:xfrm>
            <a:off x="1325761" y="1301852"/>
            <a:ext cx="3644901" cy="413575"/>
          </a:xfrm>
          <a:prstGeom prst="rect">
            <a:avLst/>
          </a:prstGeom>
        </p:spPr>
        <p:txBody>
          <a:bodyPr vert="horz" wrap="square" lIns="0" tIns="13335" rIns="0" bIns="0" rtlCol="0">
            <a:spAutoFit/>
          </a:bodyPr>
          <a:lstStyle/>
          <a:p>
            <a:pPr marL="12700" marR="5080">
              <a:lnSpc>
                <a:spcPct val="100000"/>
              </a:lnSpc>
              <a:spcBef>
                <a:spcPts val="105"/>
              </a:spcBef>
            </a:pPr>
            <a:r>
              <a:rPr lang="en-US" sz="1400" b="1" spc="-25" dirty="0">
                <a:solidFill>
                  <a:srgbClr val="C00000"/>
                </a:solidFill>
                <a:latin typeface="Open Sans" panose="020B0606030504020204" pitchFamily="34" charset="0"/>
                <a:ea typeface="Open Sans" panose="020B0606030504020204" pitchFamily="34" charset="0"/>
                <a:cs typeface="Open Sans" panose="020B0606030504020204" pitchFamily="34" charset="0"/>
              </a:rPr>
              <a:t>11.62% </a:t>
            </a:r>
            <a:r>
              <a:rPr lang="en-US" sz="1200" spc="-25" dirty="0">
                <a:latin typeface="Open Sans SemiBold" panose="020B0706030804020204" pitchFamily="34" charset="0"/>
                <a:ea typeface="Open Sans SemiBold" panose="020B0706030804020204" pitchFamily="34" charset="0"/>
                <a:cs typeface="Open Sans SemiBold" panose="020B0706030804020204" pitchFamily="34" charset="0"/>
              </a:rPr>
              <a:t>of the total loans resulted in bad loans which lead to defaults.</a:t>
            </a:r>
            <a:endParaRPr lang="en-US" sz="12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56" name="Rectangle: Rounded Corners 55">
            <a:extLst>
              <a:ext uri="{FF2B5EF4-FFF2-40B4-BE49-F238E27FC236}">
                <a16:creationId xmlns:a16="http://schemas.microsoft.com/office/drawing/2014/main" id="{85CBC847-F9F2-DA73-D6E2-D0F6A4A6EC5A}"/>
              </a:ext>
            </a:extLst>
          </p:cNvPr>
          <p:cNvSpPr/>
          <p:nvPr/>
        </p:nvSpPr>
        <p:spPr>
          <a:xfrm rot="5400000">
            <a:off x="3125351" y="3353226"/>
            <a:ext cx="45719" cy="3644902"/>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7" name="object 23">
            <a:extLst>
              <a:ext uri="{FF2B5EF4-FFF2-40B4-BE49-F238E27FC236}">
                <a16:creationId xmlns:a16="http://schemas.microsoft.com/office/drawing/2014/main" id="{9A3C2994-2AEA-E5B3-7F92-BEDB117B9D22}"/>
              </a:ext>
            </a:extLst>
          </p:cNvPr>
          <p:cNvSpPr txBox="1"/>
          <p:nvPr/>
        </p:nvSpPr>
        <p:spPr>
          <a:xfrm>
            <a:off x="1523590" y="5732283"/>
            <a:ext cx="3344500" cy="690574"/>
          </a:xfrm>
          <a:prstGeom prst="rect">
            <a:avLst/>
          </a:prstGeom>
        </p:spPr>
        <p:txBody>
          <a:bodyPr vert="horz" wrap="square" lIns="0" tIns="13335" rIns="0" bIns="0" rtlCol="0">
            <a:spAutoFit/>
          </a:bodyPr>
          <a:lstStyle/>
          <a:p>
            <a:pPr marL="12700" marR="5080" algn="ctr">
              <a:lnSpc>
                <a:spcPct val="100000"/>
              </a:lnSpc>
              <a:spcBef>
                <a:spcPts val="105"/>
              </a:spcBef>
            </a:pPr>
            <a:r>
              <a:rPr lang="en-US" sz="1400" b="1" dirty="0">
                <a:latin typeface="Open Sans" panose="020B0606030504020204" pitchFamily="34" charset="0"/>
                <a:ea typeface="Open Sans" panose="020B0606030504020204" pitchFamily="34" charset="0"/>
                <a:cs typeface="Open Sans" panose="020B0606030504020204" pitchFamily="34" charset="0"/>
              </a:rPr>
              <a:t>The dataset is </a:t>
            </a:r>
            <a:r>
              <a:rPr lang="en-US" sz="16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heavily imbalanced </a:t>
            </a:r>
            <a:r>
              <a:rPr lang="en-US" sz="1400" b="1" dirty="0">
                <a:latin typeface="Open Sans" panose="020B0606030504020204" pitchFamily="34" charset="0"/>
                <a:ea typeface="Open Sans" panose="020B0606030504020204" pitchFamily="34" charset="0"/>
                <a:cs typeface="Open Sans" panose="020B0606030504020204" pitchFamily="34" charset="0"/>
              </a:rPr>
              <a:t>towards the positive class, with a ratio of a little less than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1:8</a:t>
            </a:r>
            <a:endParaRPr lang="en-US" sz="1400" b="1"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59" name="Straight Connector 58">
            <a:extLst>
              <a:ext uri="{FF2B5EF4-FFF2-40B4-BE49-F238E27FC236}">
                <a16:creationId xmlns:a16="http://schemas.microsoft.com/office/drawing/2014/main" id="{D1AE2DB0-658D-87BA-2479-35EC687C96D9}"/>
              </a:ext>
            </a:extLst>
          </p:cNvPr>
          <p:cNvCxnSpPr>
            <a:cxnSpLocks/>
          </p:cNvCxnSpPr>
          <p:nvPr/>
        </p:nvCxnSpPr>
        <p:spPr>
          <a:xfrm flipH="1" flipV="1">
            <a:off x="3195839" y="5236840"/>
            <a:ext cx="1" cy="419560"/>
          </a:xfrm>
          <a:prstGeom prst="line">
            <a:avLst/>
          </a:prstGeom>
          <a:ln w="317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23" name="object 23">
            <a:extLst>
              <a:ext uri="{FF2B5EF4-FFF2-40B4-BE49-F238E27FC236}">
                <a16:creationId xmlns:a16="http://schemas.microsoft.com/office/drawing/2014/main" id="{153600A1-EFF2-3E00-B1D9-17E5AF0FA02A}"/>
              </a:ext>
            </a:extLst>
          </p:cNvPr>
          <p:cNvSpPr txBox="1"/>
          <p:nvPr/>
        </p:nvSpPr>
        <p:spPr>
          <a:xfrm>
            <a:off x="7426470" y="5732283"/>
            <a:ext cx="2679097" cy="690574"/>
          </a:xfrm>
          <a:prstGeom prst="rect">
            <a:avLst/>
          </a:prstGeom>
        </p:spPr>
        <p:txBody>
          <a:bodyPr vert="horz" wrap="square" lIns="0" tIns="13335" rIns="0" bIns="0" rtlCol="0">
            <a:spAutoFit/>
          </a:bodyPr>
          <a:lstStyle/>
          <a:p>
            <a:pPr marL="12700" marR="5080" algn="ctr">
              <a:lnSpc>
                <a:spcPct val="100000"/>
              </a:lnSpc>
              <a:spcBef>
                <a:spcPts val="105"/>
              </a:spcBef>
            </a:pPr>
            <a:r>
              <a:rPr lang="en-US" sz="1400" b="1" dirty="0">
                <a:latin typeface="Open Sans" panose="020B0606030504020204" pitchFamily="34" charset="0"/>
                <a:ea typeface="Open Sans" panose="020B0606030504020204" pitchFamily="34" charset="0"/>
                <a:cs typeface="Open Sans" panose="020B0606030504020204" pitchFamily="34" charset="0"/>
              </a:rPr>
              <a:t>Most numerical features are </a:t>
            </a:r>
            <a:r>
              <a:rPr lang="en-US" sz="16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decimals</a:t>
            </a:r>
            <a:r>
              <a:rPr lang="en-US" sz="1400" b="1" dirty="0">
                <a:latin typeface="Open Sans" panose="020B0606030504020204" pitchFamily="34" charset="0"/>
                <a:ea typeface="Open Sans" panose="020B0606030504020204" pitchFamily="34" charset="0"/>
                <a:cs typeface="Open Sans" panose="020B0606030504020204" pitchFamily="34" charset="0"/>
              </a:rPr>
              <a:t>, with only a 8 of them as whole numbers.</a:t>
            </a:r>
          </a:p>
        </p:txBody>
      </p:sp>
      <p:sp>
        <p:nvSpPr>
          <p:cNvPr id="125" name="object 23">
            <a:extLst>
              <a:ext uri="{FF2B5EF4-FFF2-40B4-BE49-F238E27FC236}">
                <a16:creationId xmlns:a16="http://schemas.microsoft.com/office/drawing/2014/main" id="{6CB4B8C4-21B1-6F7C-3B19-68B09B8AE584}"/>
              </a:ext>
            </a:extLst>
          </p:cNvPr>
          <p:cNvSpPr txBox="1"/>
          <p:nvPr/>
        </p:nvSpPr>
        <p:spPr>
          <a:xfrm>
            <a:off x="6868552" y="1301852"/>
            <a:ext cx="3888246" cy="413575"/>
          </a:xfrm>
          <a:prstGeom prst="rect">
            <a:avLst/>
          </a:prstGeom>
        </p:spPr>
        <p:txBody>
          <a:bodyPr vert="horz" wrap="square" lIns="0" tIns="13335" rIns="0" bIns="0" rtlCol="0">
            <a:spAutoFit/>
          </a:bodyPr>
          <a:lstStyle/>
          <a:p>
            <a:pPr marL="12700" marR="5080">
              <a:lnSpc>
                <a:spcPct val="100000"/>
              </a:lnSpc>
              <a:spcBef>
                <a:spcPts val="105"/>
              </a:spcBef>
            </a:pPr>
            <a:r>
              <a:rPr lang="en-US" sz="1200" b="1" spc="-25" dirty="0">
                <a:latin typeface="Open Sans SemiBold" panose="020B0706030804020204" pitchFamily="34" charset="0"/>
                <a:ea typeface="Open Sans SemiBold" panose="020B0706030804020204" pitchFamily="34" charset="0"/>
                <a:cs typeface="Open Sans SemiBold" panose="020B0706030804020204" pitchFamily="34" charset="0"/>
              </a:rPr>
              <a:t>Numerical features make up a </a:t>
            </a:r>
            <a:r>
              <a:rPr lang="en-US" sz="1400" b="1" spc="-25"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significant portion</a:t>
            </a:r>
            <a:r>
              <a:rPr lang="en-US" sz="1400" b="1" spc="-25" dirty="0">
                <a:latin typeface="Open Sans" panose="020B0606030504020204" pitchFamily="34" charset="0"/>
                <a:ea typeface="Open Sans" panose="020B0606030504020204" pitchFamily="34" charset="0"/>
                <a:cs typeface="Open Sans" panose="020B0606030504020204" pitchFamily="34" charset="0"/>
              </a:rPr>
              <a:t> </a:t>
            </a:r>
            <a:r>
              <a:rPr lang="en-US" sz="1200" b="1" spc="-25" dirty="0">
                <a:latin typeface="Open Sans SemiBold" panose="020B0706030804020204" pitchFamily="34" charset="0"/>
                <a:ea typeface="Open Sans SemiBold" panose="020B0706030804020204" pitchFamily="34" charset="0"/>
                <a:cs typeface="Open Sans SemiBold" panose="020B0706030804020204" pitchFamily="34" charset="0"/>
              </a:rPr>
              <a:t>of the total dataset.</a:t>
            </a:r>
            <a:endParaRPr lang="en-US" sz="1200" b="1"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4" name="Rectangle: Rounded Corners 13">
            <a:extLst>
              <a:ext uri="{FF2B5EF4-FFF2-40B4-BE49-F238E27FC236}">
                <a16:creationId xmlns:a16="http://schemas.microsoft.com/office/drawing/2014/main" id="{1AEF8AA2-40A4-C8E2-A583-596B831A6592}"/>
              </a:ext>
            </a:extLst>
          </p:cNvPr>
          <p:cNvSpPr/>
          <p:nvPr/>
        </p:nvSpPr>
        <p:spPr>
          <a:xfrm rot="5400000">
            <a:off x="8752196" y="3353226"/>
            <a:ext cx="45719" cy="3644902"/>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809CFBB1-EBDC-1826-48A3-5E96719AAFB4}"/>
              </a:ext>
            </a:extLst>
          </p:cNvPr>
          <p:cNvCxnSpPr>
            <a:cxnSpLocks/>
          </p:cNvCxnSpPr>
          <p:nvPr/>
        </p:nvCxnSpPr>
        <p:spPr>
          <a:xfrm flipH="1" flipV="1">
            <a:off x="8822684" y="5236840"/>
            <a:ext cx="1" cy="419560"/>
          </a:xfrm>
          <a:prstGeom prst="line">
            <a:avLst/>
          </a:prstGeom>
          <a:ln w="317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319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16"/>
          <p:cNvSpPr txBox="1"/>
          <p:nvPr/>
        </p:nvSpPr>
        <p:spPr>
          <a:xfrm>
            <a:off x="609600" y="5822582"/>
            <a:ext cx="10972800" cy="582794"/>
          </a:xfrm>
          <a:prstGeom prst="rect">
            <a:avLst/>
          </a:prstGeom>
          <a:noFill/>
          <a:ln>
            <a:noFill/>
          </a:ln>
        </p:spPr>
        <p:txBody>
          <a:bodyPr spcFirstLastPara="1" wrap="square" lIns="121900" tIns="121900" rIns="121900" bIns="121900" anchor="ctr" anchorCtr="0">
            <a:noAutofit/>
          </a:bodyPr>
          <a:lstStyle/>
          <a:p>
            <a:pPr algn="ctr"/>
            <a:r>
              <a:rPr lang="en-US" sz="16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Credit card </a:t>
            </a:r>
            <a:r>
              <a:rPr lang="en-US" sz="1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loans have the </a:t>
            </a:r>
            <a:r>
              <a:rPr lang="en-US" sz="16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highest good loan </a:t>
            </a:r>
            <a:r>
              <a:rPr lang="en-US" sz="1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rate of 90.91%, despite accounting for only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one-fourth</a:t>
            </a:r>
            <a:r>
              <a:rPr lang="en-US" sz="1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of the total borrowers. This trend of </a:t>
            </a:r>
            <a:r>
              <a:rPr lang="en-US" sz="16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high-risk</a:t>
            </a:r>
            <a:r>
              <a:rPr lang="en-US" sz="1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loans also applies to </a:t>
            </a:r>
            <a:r>
              <a:rPr lang="en-US" sz="16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debt consolidation</a:t>
            </a:r>
            <a:r>
              <a:rPr lang="en-US" sz="1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which is the </a:t>
            </a:r>
            <a:r>
              <a:rPr lang="en-US" sz="16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most popular</a:t>
            </a:r>
            <a:r>
              <a:rPr lang="en-US" sz="1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category with a high good loan rate of 88.09% and accounts for </a:t>
            </a:r>
            <a:r>
              <a:rPr lang="en-US" sz="16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58% </a:t>
            </a:r>
            <a:r>
              <a:rPr lang="en-US" sz="1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of the total borrower. On the other hand, loans for </a:t>
            </a:r>
            <a:r>
              <a:rPr lang="en-US" sz="14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educational</a:t>
            </a:r>
            <a:r>
              <a:rPr lang="en-US" sz="1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purposes show the </a:t>
            </a:r>
            <a:r>
              <a:rPr lang="en-US" sz="16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opposite trend</a:t>
            </a:r>
            <a:r>
              <a:rPr lang="en-US" sz="1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with the </a:t>
            </a:r>
            <a:r>
              <a:rPr lang="en-US" sz="16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lowest</a:t>
            </a:r>
            <a:r>
              <a:rPr lang="en-US" sz="1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percentage of good loans.</a:t>
            </a:r>
            <a:endParaRPr sz="1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grpSp>
        <p:nvGrpSpPr>
          <p:cNvPr id="200" name="Google Shape;200;p16"/>
          <p:cNvGrpSpPr/>
          <p:nvPr/>
        </p:nvGrpSpPr>
        <p:grpSpPr>
          <a:xfrm>
            <a:off x="609600" y="5033875"/>
            <a:ext cx="10972267" cy="495200"/>
            <a:chOff x="457200" y="4011150"/>
            <a:chExt cx="8229200" cy="371400"/>
          </a:xfrm>
        </p:grpSpPr>
        <p:sp>
          <p:nvSpPr>
            <p:cNvPr id="201" name="Google Shape;201;p16"/>
            <p:cNvSpPr txBox="1"/>
            <p:nvPr/>
          </p:nvSpPr>
          <p:spPr>
            <a:xfrm>
              <a:off x="6092600" y="4011150"/>
              <a:ext cx="2593800" cy="371400"/>
            </a:xfrm>
            <a:prstGeom prst="rect">
              <a:avLst/>
            </a:prstGeom>
            <a:solidFill>
              <a:schemeClr val="accent1">
                <a:lumMod val="75000"/>
              </a:schemeClr>
            </a:solidFill>
            <a:ln>
              <a:noFill/>
            </a:ln>
          </p:spPr>
          <p:txBody>
            <a:bodyPr spcFirstLastPara="1" wrap="square" lIns="121900" tIns="121900" rIns="121900" bIns="121900" anchor="ctr" anchorCtr="0">
              <a:noAutofit/>
            </a:bodyPr>
            <a:lstStyle/>
            <a:p>
              <a:pPr algn="ctr"/>
              <a:r>
                <a:rPr lang="en" sz="28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58%</a:t>
              </a:r>
              <a:endParaRPr sz="28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p:txBody>
        </p:sp>
        <p:sp>
          <p:nvSpPr>
            <p:cNvPr id="202" name="Google Shape;202;p16"/>
            <p:cNvSpPr txBox="1"/>
            <p:nvPr/>
          </p:nvSpPr>
          <p:spPr>
            <a:xfrm>
              <a:off x="457200" y="4011150"/>
              <a:ext cx="5635800" cy="371400"/>
            </a:xfrm>
            <a:prstGeom prst="rect">
              <a:avLst/>
            </a:prstGeom>
            <a:solidFill>
              <a:schemeClr val="tx1">
                <a:lumMod val="50000"/>
                <a:lumOff val="50000"/>
              </a:schemeClr>
            </a:solidFill>
            <a:ln>
              <a:noFill/>
            </a:ln>
          </p:spPr>
          <p:txBody>
            <a:bodyPr spcFirstLastPara="1" wrap="square" lIns="121900" tIns="121900" rIns="121900" bIns="121900" anchor="ctr" anchorCtr="0">
              <a:noAutofit/>
            </a:bodyPr>
            <a:lstStyle/>
            <a:p>
              <a:pPr algn="ctr"/>
              <a:r>
                <a:rPr lang="en" sz="24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Highest Borrower Percentage</a:t>
              </a:r>
              <a:endParaRPr sz="24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p:txBody>
        </p:sp>
      </p:grpSp>
      <p:sp>
        <p:nvSpPr>
          <p:cNvPr id="203" name="Google Shape;203;p16"/>
          <p:cNvSpPr txBox="1"/>
          <p:nvPr/>
        </p:nvSpPr>
        <p:spPr>
          <a:xfrm>
            <a:off x="8123533" y="1152875"/>
            <a:ext cx="3458400" cy="495200"/>
          </a:xfrm>
          <a:prstGeom prst="rect">
            <a:avLst/>
          </a:prstGeom>
          <a:solidFill>
            <a:schemeClr val="accent6">
              <a:lumMod val="60000"/>
              <a:lumOff val="40000"/>
            </a:schemeClr>
          </a:solidFill>
          <a:ln>
            <a:noFill/>
          </a:ln>
        </p:spPr>
        <p:txBody>
          <a:bodyPr spcFirstLastPara="1" wrap="square" lIns="121900" tIns="121900" rIns="121900" bIns="121900" anchor="ctr" anchorCtr="0">
            <a:noAutofit/>
          </a:bodyPr>
          <a:lstStyle/>
          <a:p>
            <a:pPr algn="ctr"/>
            <a:r>
              <a:rPr lang="en" b="1" dirty="0">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Good Loans rate by Purpose</a:t>
            </a:r>
            <a:endParaRPr b="1" dirty="0">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p:txBody>
      </p:sp>
      <p:grpSp>
        <p:nvGrpSpPr>
          <p:cNvPr id="204" name="Google Shape;204;p16"/>
          <p:cNvGrpSpPr/>
          <p:nvPr/>
        </p:nvGrpSpPr>
        <p:grpSpPr>
          <a:xfrm>
            <a:off x="8123837" y="2123127"/>
            <a:ext cx="3458468" cy="495197"/>
            <a:chOff x="4091339" y="2571738"/>
            <a:chExt cx="1754736" cy="331813"/>
          </a:xfrm>
        </p:grpSpPr>
        <p:sp>
          <p:nvSpPr>
            <p:cNvPr id="205" name="Google Shape;205;p16"/>
            <p:cNvSpPr txBox="1"/>
            <p:nvPr/>
          </p:nvSpPr>
          <p:spPr>
            <a:xfrm>
              <a:off x="5230175" y="2571738"/>
              <a:ext cx="615900" cy="331800"/>
            </a:xfrm>
            <a:prstGeom prst="rect">
              <a:avLst/>
            </a:prstGeom>
            <a:solidFill>
              <a:schemeClr val="accent6">
                <a:lumMod val="75000"/>
              </a:schemeClr>
            </a:solidFill>
            <a:ln>
              <a:noFill/>
            </a:ln>
          </p:spPr>
          <p:txBody>
            <a:bodyPr spcFirstLastPara="1" wrap="square" lIns="121900" tIns="121900" rIns="121900" bIns="121900" anchor="ctr" anchorCtr="0">
              <a:noAutofit/>
            </a:bodyPr>
            <a:lstStyle/>
            <a:p>
              <a:pPr algn="ctr"/>
              <a:r>
                <a:rPr lang="en" sz="20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90.91%</a:t>
              </a:r>
              <a:endParaRPr sz="20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p:txBody>
        </p:sp>
        <p:sp>
          <p:nvSpPr>
            <p:cNvPr id="206" name="Google Shape;206;p16"/>
            <p:cNvSpPr txBox="1"/>
            <p:nvPr/>
          </p:nvSpPr>
          <p:spPr>
            <a:xfrm>
              <a:off x="4091339" y="2571750"/>
              <a:ext cx="1146900" cy="331800"/>
            </a:xfrm>
            <a:prstGeom prst="rect">
              <a:avLst/>
            </a:prstGeom>
            <a:solidFill>
              <a:schemeClr val="accent6">
                <a:lumMod val="75000"/>
                <a:alpha val="25099"/>
              </a:schemeClr>
            </a:solidFill>
            <a:ln>
              <a:noFill/>
            </a:ln>
          </p:spPr>
          <p:txBody>
            <a:bodyPr spcFirstLastPara="1" wrap="square" lIns="121900" tIns="121900" rIns="121900" bIns="121900" anchor="ctr" anchorCtr="0">
              <a:noAutofit/>
            </a:bodyPr>
            <a:lstStyle/>
            <a:p>
              <a:pPr algn="ctr"/>
              <a:r>
                <a:rPr lang="en" sz="2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Credit Card</a:t>
              </a:r>
              <a:endParaRPr sz="2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grpSp>
      <p:grpSp>
        <p:nvGrpSpPr>
          <p:cNvPr id="207" name="Google Shape;207;p16"/>
          <p:cNvGrpSpPr/>
          <p:nvPr/>
        </p:nvGrpSpPr>
        <p:grpSpPr>
          <a:xfrm>
            <a:off x="8123765" y="3093377"/>
            <a:ext cx="3458484" cy="495197"/>
            <a:chOff x="4091320" y="3231488"/>
            <a:chExt cx="1754745" cy="331813"/>
          </a:xfrm>
        </p:grpSpPr>
        <p:sp>
          <p:nvSpPr>
            <p:cNvPr id="208" name="Google Shape;208;p16"/>
            <p:cNvSpPr txBox="1"/>
            <p:nvPr/>
          </p:nvSpPr>
          <p:spPr>
            <a:xfrm>
              <a:off x="5230165" y="3231488"/>
              <a:ext cx="615900" cy="331800"/>
            </a:xfrm>
            <a:prstGeom prst="rect">
              <a:avLst/>
            </a:prstGeom>
            <a:solidFill>
              <a:srgbClr val="C00000"/>
            </a:solidFill>
            <a:ln>
              <a:noFill/>
            </a:ln>
          </p:spPr>
          <p:txBody>
            <a:bodyPr spcFirstLastPara="1" wrap="square" lIns="121900" tIns="121900" rIns="121900" bIns="121900" anchor="ctr" anchorCtr="0">
              <a:noAutofit/>
            </a:bodyPr>
            <a:lstStyle/>
            <a:p>
              <a:pPr algn="ctr"/>
              <a:r>
                <a:rPr lang="en" sz="20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63.74%</a:t>
              </a:r>
              <a:endParaRPr sz="20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p:txBody>
        </p:sp>
        <p:sp>
          <p:nvSpPr>
            <p:cNvPr id="209" name="Google Shape;209;p16"/>
            <p:cNvSpPr txBox="1"/>
            <p:nvPr/>
          </p:nvSpPr>
          <p:spPr>
            <a:xfrm>
              <a:off x="4091320" y="3231500"/>
              <a:ext cx="1146900" cy="331800"/>
            </a:xfrm>
            <a:prstGeom prst="rect">
              <a:avLst/>
            </a:prstGeom>
            <a:solidFill>
              <a:srgbClr val="FF0000">
                <a:alpha val="25099"/>
              </a:srgbClr>
            </a:solidFill>
            <a:ln>
              <a:noFill/>
            </a:ln>
          </p:spPr>
          <p:txBody>
            <a:bodyPr spcFirstLastPara="1" wrap="square" lIns="121900" tIns="121900" rIns="121900" bIns="121900" anchor="ctr" anchorCtr="0">
              <a:noAutofit/>
            </a:bodyPr>
            <a:lstStyle/>
            <a:p>
              <a:pPr algn="ctr"/>
              <a:r>
                <a:rPr lang="en" sz="2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Educational</a:t>
              </a:r>
              <a:endParaRPr sz="2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grpSp>
      <p:grpSp>
        <p:nvGrpSpPr>
          <p:cNvPr id="210" name="Google Shape;210;p16"/>
          <p:cNvGrpSpPr/>
          <p:nvPr/>
        </p:nvGrpSpPr>
        <p:grpSpPr>
          <a:xfrm>
            <a:off x="8123927" y="4063626"/>
            <a:ext cx="3458459" cy="495197"/>
            <a:chOff x="4091348" y="3997913"/>
            <a:chExt cx="1754732" cy="331813"/>
          </a:xfrm>
        </p:grpSpPr>
        <p:sp>
          <p:nvSpPr>
            <p:cNvPr id="211" name="Google Shape;211;p16"/>
            <p:cNvSpPr txBox="1"/>
            <p:nvPr/>
          </p:nvSpPr>
          <p:spPr>
            <a:xfrm>
              <a:off x="5230180" y="3997913"/>
              <a:ext cx="615900" cy="331800"/>
            </a:xfrm>
            <a:prstGeom prst="rect">
              <a:avLst/>
            </a:prstGeom>
            <a:solidFill>
              <a:schemeClr val="accent3"/>
            </a:solidFill>
            <a:ln>
              <a:noFill/>
            </a:ln>
          </p:spPr>
          <p:txBody>
            <a:bodyPr spcFirstLastPara="1" wrap="square" lIns="121900" tIns="121900" rIns="121900" bIns="121900" anchor="ctr" anchorCtr="0">
              <a:noAutofit/>
            </a:bodyPr>
            <a:lstStyle/>
            <a:p>
              <a:pPr algn="ctr"/>
              <a:r>
                <a:rPr lang="en" sz="20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84.59%</a:t>
              </a:r>
              <a:endParaRPr sz="20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p:txBody>
        </p:sp>
        <p:sp>
          <p:nvSpPr>
            <p:cNvPr id="212" name="Google Shape;212;p16"/>
            <p:cNvSpPr txBox="1"/>
            <p:nvPr/>
          </p:nvSpPr>
          <p:spPr>
            <a:xfrm>
              <a:off x="4091348" y="3997925"/>
              <a:ext cx="1146900" cy="331800"/>
            </a:xfrm>
            <a:prstGeom prst="rect">
              <a:avLst/>
            </a:prstGeom>
            <a:solidFill>
              <a:srgbClr val="559E37">
                <a:alpha val="12549"/>
              </a:srgbClr>
            </a:solidFill>
            <a:ln>
              <a:noFill/>
            </a:ln>
          </p:spPr>
          <p:txBody>
            <a:bodyPr spcFirstLastPara="1" wrap="square" lIns="121900" tIns="121900" rIns="121900" bIns="121900" anchor="ctr" anchorCtr="0">
              <a:noAutofit/>
            </a:bodyPr>
            <a:lstStyle/>
            <a:p>
              <a:pPr algn="ctr"/>
              <a:r>
                <a:rPr lang="en" sz="2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Average</a:t>
              </a:r>
              <a:endParaRPr sz="24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grpSp>
      <p:sp>
        <p:nvSpPr>
          <p:cNvPr id="9" name="TextBox 8">
            <a:extLst>
              <a:ext uri="{FF2B5EF4-FFF2-40B4-BE49-F238E27FC236}">
                <a16:creationId xmlns:a16="http://schemas.microsoft.com/office/drawing/2014/main" id="{D5DF5B95-1E70-738F-9A97-94CFAC234EC2}"/>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EDA &amp; INSIGHT </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UNIVARIATE ANALYSIS</a:t>
            </a:r>
          </a:p>
        </p:txBody>
      </p:sp>
      <p:grpSp>
        <p:nvGrpSpPr>
          <p:cNvPr id="10" name="Group 9">
            <a:extLst>
              <a:ext uri="{FF2B5EF4-FFF2-40B4-BE49-F238E27FC236}">
                <a16:creationId xmlns:a16="http://schemas.microsoft.com/office/drawing/2014/main" id="{10355BEE-08DB-DDE5-B4E4-C81420C26A2E}"/>
              </a:ext>
            </a:extLst>
          </p:cNvPr>
          <p:cNvGrpSpPr/>
          <p:nvPr/>
        </p:nvGrpSpPr>
        <p:grpSpPr>
          <a:xfrm>
            <a:off x="-1" y="61404"/>
            <a:ext cx="395266" cy="386783"/>
            <a:chOff x="0" y="92022"/>
            <a:chExt cx="287323" cy="393607"/>
          </a:xfrm>
        </p:grpSpPr>
        <p:sp>
          <p:nvSpPr>
            <p:cNvPr id="11" name="Arrow: Pentagon 10">
              <a:extLst>
                <a:ext uri="{FF2B5EF4-FFF2-40B4-BE49-F238E27FC236}">
                  <a16:creationId xmlns:a16="http://schemas.microsoft.com/office/drawing/2014/main" id="{955E3BD0-0011-73D5-49C5-6A953C3A0D63}"/>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 name="Rectangle 11">
              <a:extLst>
                <a:ext uri="{FF2B5EF4-FFF2-40B4-BE49-F238E27FC236}">
                  <a16:creationId xmlns:a16="http://schemas.microsoft.com/office/drawing/2014/main" id="{82C7239D-1D90-BA7A-3500-6B59E3758CD4}"/>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pic>
        <p:nvPicPr>
          <p:cNvPr id="1026" name="Picture 2">
            <a:extLst>
              <a:ext uri="{FF2B5EF4-FFF2-40B4-BE49-F238E27FC236}">
                <a16:creationId xmlns:a16="http://schemas.microsoft.com/office/drawing/2014/main" id="{C6046110-6D0F-1380-7CD9-00911BBBCB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66" t="8240" r="3661" b="20323"/>
          <a:stretch/>
        </p:blipFill>
        <p:spPr bwMode="auto">
          <a:xfrm>
            <a:off x="625398" y="1152875"/>
            <a:ext cx="7498069" cy="35715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DECF029-916D-5891-950B-83DC28596FDB}"/>
              </a:ext>
            </a:extLst>
          </p:cNvPr>
          <p:cNvSpPr txBox="1"/>
          <p:nvPr/>
        </p:nvSpPr>
        <p:spPr>
          <a:xfrm>
            <a:off x="607520" y="4685050"/>
            <a:ext cx="600067" cy="276999"/>
          </a:xfrm>
          <a:prstGeom prst="rect">
            <a:avLst/>
          </a:prstGeom>
          <a:noFill/>
        </p:spPr>
        <p:txBody>
          <a:bodyPr wrap="square" rtlCol="0">
            <a:spAutoFit/>
          </a:bodyPr>
          <a:lstStyle/>
          <a:p>
            <a:pPr algn="ctr"/>
            <a:r>
              <a:rPr lang="en-US" sz="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Credit Card</a:t>
            </a:r>
          </a:p>
        </p:txBody>
      </p:sp>
      <p:sp>
        <p:nvSpPr>
          <p:cNvPr id="4" name="TextBox 3">
            <a:extLst>
              <a:ext uri="{FF2B5EF4-FFF2-40B4-BE49-F238E27FC236}">
                <a16:creationId xmlns:a16="http://schemas.microsoft.com/office/drawing/2014/main" id="{171063F2-A520-8C11-9377-3BFE1A9033AD}"/>
              </a:ext>
            </a:extLst>
          </p:cNvPr>
          <p:cNvSpPr txBox="1"/>
          <p:nvPr/>
        </p:nvSpPr>
        <p:spPr>
          <a:xfrm>
            <a:off x="1112617" y="4685050"/>
            <a:ext cx="600067" cy="184666"/>
          </a:xfrm>
          <a:prstGeom prst="rect">
            <a:avLst/>
          </a:prstGeom>
          <a:noFill/>
        </p:spPr>
        <p:txBody>
          <a:bodyPr wrap="square" rtlCol="0">
            <a:spAutoFit/>
          </a:bodyPr>
          <a:lstStyle/>
          <a:p>
            <a:pPr algn="ctr"/>
            <a:r>
              <a:rPr lang="en-US" sz="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Car</a:t>
            </a:r>
          </a:p>
        </p:txBody>
      </p:sp>
      <p:sp>
        <p:nvSpPr>
          <p:cNvPr id="13" name="TextBox 12">
            <a:extLst>
              <a:ext uri="{FF2B5EF4-FFF2-40B4-BE49-F238E27FC236}">
                <a16:creationId xmlns:a16="http://schemas.microsoft.com/office/drawing/2014/main" id="{6B2316D6-99DC-8B8D-F656-5E3861DB240A}"/>
              </a:ext>
            </a:extLst>
          </p:cNvPr>
          <p:cNvSpPr txBox="1"/>
          <p:nvPr/>
        </p:nvSpPr>
        <p:spPr>
          <a:xfrm>
            <a:off x="1516443" y="4685050"/>
            <a:ext cx="904540" cy="276999"/>
          </a:xfrm>
          <a:prstGeom prst="rect">
            <a:avLst/>
          </a:prstGeom>
          <a:noFill/>
        </p:spPr>
        <p:txBody>
          <a:bodyPr wrap="square" rtlCol="0">
            <a:spAutoFit/>
          </a:bodyPr>
          <a:lstStyle/>
          <a:p>
            <a:pPr algn="ctr"/>
            <a:r>
              <a:rPr lang="en-US" sz="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Home Improvement</a:t>
            </a:r>
          </a:p>
        </p:txBody>
      </p:sp>
      <p:sp>
        <p:nvSpPr>
          <p:cNvPr id="14" name="TextBox 13">
            <a:extLst>
              <a:ext uri="{FF2B5EF4-FFF2-40B4-BE49-F238E27FC236}">
                <a16:creationId xmlns:a16="http://schemas.microsoft.com/office/drawing/2014/main" id="{980B6486-3731-4885-D30D-F4743524DC41}"/>
              </a:ext>
            </a:extLst>
          </p:cNvPr>
          <p:cNvSpPr txBox="1"/>
          <p:nvPr/>
        </p:nvSpPr>
        <p:spPr>
          <a:xfrm>
            <a:off x="2139633" y="4685050"/>
            <a:ext cx="725485" cy="276999"/>
          </a:xfrm>
          <a:prstGeom prst="rect">
            <a:avLst/>
          </a:prstGeom>
          <a:noFill/>
        </p:spPr>
        <p:txBody>
          <a:bodyPr wrap="square" rtlCol="0">
            <a:spAutoFit/>
          </a:bodyPr>
          <a:lstStyle/>
          <a:p>
            <a:pPr algn="ctr"/>
            <a:r>
              <a:rPr lang="en-US" sz="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Major Purchase</a:t>
            </a:r>
          </a:p>
        </p:txBody>
      </p:sp>
      <p:sp>
        <p:nvSpPr>
          <p:cNvPr id="15" name="TextBox 14">
            <a:extLst>
              <a:ext uri="{FF2B5EF4-FFF2-40B4-BE49-F238E27FC236}">
                <a16:creationId xmlns:a16="http://schemas.microsoft.com/office/drawing/2014/main" id="{6103E2B8-35F2-C8CA-53DE-E77F7D25EFC9}"/>
              </a:ext>
            </a:extLst>
          </p:cNvPr>
          <p:cNvSpPr txBox="1"/>
          <p:nvPr/>
        </p:nvSpPr>
        <p:spPr>
          <a:xfrm>
            <a:off x="2671088" y="4685050"/>
            <a:ext cx="725485" cy="276999"/>
          </a:xfrm>
          <a:prstGeom prst="rect">
            <a:avLst/>
          </a:prstGeom>
          <a:noFill/>
        </p:spPr>
        <p:txBody>
          <a:bodyPr wrap="square" rtlCol="0">
            <a:spAutoFit/>
          </a:bodyPr>
          <a:lstStyle/>
          <a:p>
            <a:pPr algn="ctr"/>
            <a:r>
              <a:rPr lang="en-US" sz="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Debt Consolidation</a:t>
            </a:r>
          </a:p>
        </p:txBody>
      </p:sp>
      <p:sp>
        <p:nvSpPr>
          <p:cNvPr id="16" name="TextBox 15">
            <a:extLst>
              <a:ext uri="{FF2B5EF4-FFF2-40B4-BE49-F238E27FC236}">
                <a16:creationId xmlns:a16="http://schemas.microsoft.com/office/drawing/2014/main" id="{B9D44EF4-D72E-328B-7E90-78B245DE61A0}"/>
              </a:ext>
            </a:extLst>
          </p:cNvPr>
          <p:cNvSpPr txBox="1"/>
          <p:nvPr/>
        </p:nvSpPr>
        <p:spPr>
          <a:xfrm>
            <a:off x="3248235" y="4685050"/>
            <a:ext cx="600067" cy="184666"/>
          </a:xfrm>
          <a:prstGeom prst="rect">
            <a:avLst/>
          </a:prstGeom>
          <a:noFill/>
        </p:spPr>
        <p:txBody>
          <a:bodyPr wrap="square" rtlCol="0">
            <a:spAutoFit/>
          </a:bodyPr>
          <a:lstStyle/>
          <a:p>
            <a:pPr algn="ctr"/>
            <a:r>
              <a:rPr lang="en-US" sz="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Vacation</a:t>
            </a:r>
          </a:p>
        </p:txBody>
      </p:sp>
      <p:sp>
        <p:nvSpPr>
          <p:cNvPr id="17" name="TextBox 16">
            <a:extLst>
              <a:ext uri="{FF2B5EF4-FFF2-40B4-BE49-F238E27FC236}">
                <a16:creationId xmlns:a16="http://schemas.microsoft.com/office/drawing/2014/main" id="{6D87BB15-6F13-191C-F495-FD30C9E31105}"/>
              </a:ext>
            </a:extLst>
          </p:cNvPr>
          <p:cNvSpPr txBox="1"/>
          <p:nvPr/>
        </p:nvSpPr>
        <p:spPr>
          <a:xfrm>
            <a:off x="3779243" y="4685050"/>
            <a:ext cx="600067" cy="184666"/>
          </a:xfrm>
          <a:prstGeom prst="rect">
            <a:avLst/>
          </a:prstGeom>
          <a:noFill/>
        </p:spPr>
        <p:txBody>
          <a:bodyPr wrap="square" rtlCol="0">
            <a:spAutoFit/>
          </a:bodyPr>
          <a:lstStyle/>
          <a:p>
            <a:pPr algn="ctr"/>
            <a:r>
              <a:rPr lang="en-US" sz="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Wedding</a:t>
            </a:r>
          </a:p>
        </p:txBody>
      </p:sp>
      <p:sp>
        <p:nvSpPr>
          <p:cNvPr id="18" name="TextBox 17">
            <a:extLst>
              <a:ext uri="{FF2B5EF4-FFF2-40B4-BE49-F238E27FC236}">
                <a16:creationId xmlns:a16="http://schemas.microsoft.com/office/drawing/2014/main" id="{6A71C2B9-63F0-8C77-A501-049A38FD613E}"/>
              </a:ext>
            </a:extLst>
          </p:cNvPr>
          <p:cNvSpPr txBox="1"/>
          <p:nvPr/>
        </p:nvSpPr>
        <p:spPr>
          <a:xfrm>
            <a:off x="4314546" y="4685050"/>
            <a:ext cx="600067" cy="184666"/>
          </a:xfrm>
          <a:prstGeom prst="rect">
            <a:avLst/>
          </a:prstGeom>
          <a:noFill/>
        </p:spPr>
        <p:txBody>
          <a:bodyPr wrap="square" rtlCol="0">
            <a:spAutoFit/>
          </a:bodyPr>
          <a:lstStyle/>
          <a:p>
            <a:pPr algn="ctr"/>
            <a:r>
              <a:rPr lang="en-US" sz="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Medical</a:t>
            </a:r>
          </a:p>
        </p:txBody>
      </p:sp>
      <p:sp>
        <p:nvSpPr>
          <p:cNvPr id="19" name="TextBox 18">
            <a:extLst>
              <a:ext uri="{FF2B5EF4-FFF2-40B4-BE49-F238E27FC236}">
                <a16:creationId xmlns:a16="http://schemas.microsoft.com/office/drawing/2014/main" id="{ECDE5E58-811C-24F6-BB75-0C9B8C0E728B}"/>
              </a:ext>
            </a:extLst>
          </p:cNvPr>
          <p:cNvSpPr txBox="1"/>
          <p:nvPr/>
        </p:nvSpPr>
        <p:spPr>
          <a:xfrm>
            <a:off x="4843945" y="4685050"/>
            <a:ext cx="600067" cy="184666"/>
          </a:xfrm>
          <a:prstGeom prst="rect">
            <a:avLst/>
          </a:prstGeom>
          <a:noFill/>
        </p:spPr>
        <p:txBody>
          <a:bodyPr wrap="square" rtlCol="0">
            <a:spAutoFit/>
          </a:bodyPr>
          <a:lstStyle/>
          <a:p>
            <a:pPr algn="ctr"/>
            <a:r>
              <a:rPr lang="en-US" sz="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Other</a:t>
            </a:r>
          </a:p>
        </p:txBody>
      </p:sp>
      <p:sp>
        <p:nvSpPr>
          <p:cNvPr id="20" name="TextBox 19">
            <a:extLst>
              <a:ext uri="{FF2B5EF4-FFF2-40B4-BE49-F238E27FC236}">
                <a16:creationId xmlns:a16="http://schemas.microsoft.com/office/drawing/2014/main" id="{0D58761F-353D-182A-4CFE-89936B38AA9B}"/>
              </a:ext>
            </a:extLst>
          </p:cNvPr>
          <p:cNvSpPr txBox="1"/>
          <p:nvPr/>
        </p:nvSpPr>
        <p:spPr>
          <a:xfrm>
            <a:off x="5354240" y="4685050"/>
            <a:ext cx="600067" cy="184666"/>
          </a:xfrm>
          <a:prstGeom prst="rect">
            <a:avLst/>
          </a:prstGeom>
          <a:noFill/>
        </p:spPr>
        <p:txBody>
          <a:bodyPr wrap="square" rtlCol="0">
            <a:spAutoFit/>
          </a:bodyPr>
          <a:lstStyle/>
          <a:p>
            <a:pPr algn="ctr"/>
            <a:r>
              <a:rPr lang="en-US" sz="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House</a:t>
            </a:r>
          </a:p>
        </p:txBody>
      </p:sp>
      <p:sp>
        <p:nvSpPr>
          <p:cNvPr id="21" name="TextBox 20">
            <a:extLst>
              <a:ext uri="{FF2B5EF4-FFF2-40B4-BE49-F238E27FC236}">
                <a16:creationId xmlns:a16="http://schemas.microsoft.com/office/drawing/2014/main" id="{CBDCEA98-E455-6FFD-EE8E-8F76166B445E}"/>
              </a:ext>
            </a:extLst>
          </p:cNvPr>
          <p:cNvSpPr txBox="1"/>
          <p:nvPr/>
        </p:nvSpPr>
        <p:spPr>
          <a:xfrm>
            <a:off x="5874470" y="4685050"/>
            <a:ext cx="635824" cy="276999"/>
          </a:xfrm>
          <a:prstGeom prst="rect">
            <a:avLst/>
          </a:prstGeom>
          <a:noFill/>
        </p:spPr>
        <p:txBody>
          <a:bodyPr wrap="square" rtlCol="0">
            <a:spAutoFit/>
          </a:bodyPr>
          <a:lstStyle/>
          <a:p>
            <a:pPr algn="ctr"/>
            <a:r>
              <a:rPr lang="en-US" sz="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Renewable Energy</a:t>
            </a:r>
          </a:p>
        </p:txBody>
      </p:sp>
      <p:sp>
        <p:nvSpPr>
          <p:cNvPr id="22" name="TextBox 21">
            <a:extLst>
              <a:ext uri="{FF2B5EF4-FFF2-40B4-BE49-F238E27FC236}">
                <a16:creationId xmlns:a16="http://schemas.microsoft.com/office/drawing/2014/main" id="{51C3A6EF-3C90-3380-4FEF-C35EB578B07F}"/>
              </a:ext>
            </a:extLst>
          </p:cNvPr>
          <p:cNvSpPr txBox="1"/>
          <p:nvPr/>
        </p:nvSpPr>
        <p:spPr>
          <a:xfrm>
            <a:off x="6430457" y="4685050"/>
            <a:ext cx="600067" cy="184666"/>
          </a:xfrm>
          <a:prstGeom prst="rect">
            <a:avLst/>
          </a:prstGeom>
          <a:noFill/>
        </p:spPr>
        <p:txBody>
          <a:bodyPr wrap="square" rtlCol="0">
            <a:spAutoFit/>
          </a:bodyPr>
          <a:lstStyle/>
          <a:p>
            <a:pPr algn="ctr"/>
            <a:r>
              <a:rPr lang="en-US" sz="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Moving</a:t>
            </a:r>
          </a:p>
        </p:txBody>
      </p:sp>
      <p:sp>
        <p:nvSpPr>
          <p:cNvPr id="23" name="TextBox 22">
            <a:extLst>
              <a:ext uri="{FF2B5EF4-FFF2-40B4-BE49-F238E27FC236}">
                <a16:creationId xmlns:a16="http://schemas.microsoft.com/office/drawing/2014/main" id="{ABB4AC1F-0883-B4F4-16C8-9462C5A6BB35}"/>
              </a:ext>
            </a:extLst>
          </p:cNvPr>
          <p:cNvSpPr txBox="1"/>
          <p:nvPr/>
        </p:nvSpPr>
        <p:spPr>
          <a:xfrm>
            <a:off x="6952560" y="4685050"/>
            <a:ext cx="600067" cy="276999"/>
          </a:xfrm>
          <a:prstGeom prst="rect">
            <a:avLst/>
          </a:prstGeom>
          <a:noFill/>
        </p:spPr>
        <p:txBody>
          <a:bodyPr wrap="square" rtlCol="0">
            <a:spAutoFit/>
          </a:bodyPr>
          <a:lstStyle/>
          <a:p>
            <a:pPr algn="ctr"/>
            <a:r>
              <a:rPr lang="en-US" sz="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Small Business</a:t>
            </a:r>
          </a:p>
        </p:txBody>
      </p:sp>
      <p:sp>
        <p:nvSpPr>
          <p:cNvPr id="24" name="TextBox 23">
            <a:extLst>
              <a:ext uri="{FF2B5EF4-FFF2-40B4-BE49-F238E27FC236}">
                <a16:creationId xmlns:a16="http://schemas.microsoft.com/office/drawing/2014/main" id="{79DB4E43-C19B-A9F2-129A-88CC7F6BDB26}"/>
              </a:ext>
            </a:extLst>
          </p:cNvPr>
          <p:cNvSpPr txBox="1"/>
          <p:nvPr/>
        </p:nvSpPr>
        <p:spPr>
          <a:xfrm>
            <a:off x="7427400" y="4685050"/>
            <a:ext cx="696068" cy="184666"/>
          </a:xfrm>
          <a:prstGeom prst="rect">
            <a:avLst/>
          </a:prstGeom>
          <a:noFill/>
        </p:spPr>
        <p:txBody>
          <a:bodyPr wrap="square" rtlCol="0">
            <a:spAutoFit/>
          </a:bodyPr>
          <a:lstStyle/>
          <a:p>
            <a:pPr algn="ctr"/>
            <a:r>
              <a:rPr lang="en-US" sz="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Educational</a:t>
            </a:r>
          </a:p>
        </p:txBody>
      </p:sp>
      <p:sp>
        <p:nvSpPr>
          <p:cNvPr id="25" name="TextBox 24">
            <a:extLst>
              <a:ext uri="{FF2B5EF4-FFF2-40B4-BE49-F238E27FC236}">
                <a16:creationId xmlns:a16="http://schemas.microsoft.com/office/drawing/2014/main" id="{97415C07-A691-D9D0-0770-73FEA83C27B9}"/>
              </a:ext>
            </a:extLst>
          </p:cNvPr>
          <p:cNvSpPr txBox="1"/>
          <p:nvPr/>
        </p:nvSpPr>
        <p:spPr>
          <a:xfrm>
            <a:off x="589642" y="1204751"/>
            <a:ext cx="635822" cy="215444"/>
          </a:xfrm>
          <a:prstGeom prst="rect">
            <a:avLst/>
          </a:prstGeom>
          <a:noFill/>
        </p:spPr>
        <p:txBody>
          <a:bodyPr wrap="square" rtlCol="0">
            <a:spAutoFit/>
          </a:bodyPr>
          <a:lstStyle/>
          <a:p>
            <a:pPr algn="ctr"/>
            <a:r>
              <a:rPr lang="en-US" sz="8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90.91%</a:t>
            </a:r>
          </a:p>
        </p:txBody>
      </p:sp>
      <p:sp>
        <p:nvSpPr>
          <p:cNvPr id="26" name="TextBox 25">
            <a:extLst>
              <a:ext uri="{FF2B5EF4-FFF2-40B4-BE49-F238E27FC236}">
                <a16:creationId xmlns:a16="http://schemas.microsoft.com/office/drawing/2014/main" id="{69EC8FB2-B4AE-3889-6B41-0CF176FA374A}"/>
              </a:ext>
            </a:extLst>
          </p:cNvPr>
          <p:cNvSpPr txBox="1"/>
          <p:nvPr/>
        </p:nvSpPr>
        <p:spPr>
          <a:xfrm>
            <a:off x="7436569" y="2194782"/>
            <a:ext cx="731822" cy="215444"/>
          </a:xfrm>
          <a:prstGeom prst="rect">
            <a:avLst/>
          </a:prstGeom>
          <a:noFill/>
        </p:spPr>
        <p:txBody>
          <a:bodyPr wrap="square" rtlCol="0">
            <a:spAutoFit/>
          </a:bodyPr>
          <a:lstStyle/>
          <a:p>
            <a:pPr algn="ctr"/>
            <a:r>
              <a:rPr lang="en-US" sz="8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63.74%</a:t>
            </a:r>
          </a:p>
        </p:txBody>
      </p:sp>
      <p:sp>
        <p:nvSpPr>
          <p:cNvPr id="27" name="TextBox 26">
            <a:extLst>
              <a:ext uri="{FF2B5EF4-FFF2-40B4-BE49-F238E27FC236}">
                <a16:creationId xmlns:a16="http://schemas.microsoft.com/office/drawing/2014/main" id="{A9B73369-4A8C-D63B-748B-44D14B104D4B}"/>
              </a:ext>
            </a:extLst>
          </p:cNvPr>
          <p:cNvSpPr txBox="1"/>
          <p:nvPr/>
        </p:nvSpPr>
        <p:spPr>
          <a:xfrm>
            <a:off x="2698501" y="1251264"/>
            <a:ext cx="635822" cy="215444"/>
          </a:xfrm>
          <a:prstGeom prst="rect">
            <a:avLst/>
          </a:prstGeom>
          <a:noFill/>
        </p:spPr>
        <p:txBody>
          <a:bodyPr wrap="square" rtlCol="0">
            <a:spAutoFit/>
          </a:bodyPr>
          <a:lstStyle/>
          <a:p>
            <a:pPr algn="ctr"/>
            <a:r>
              <a:rPr lang="en-US" sz="800" b="1"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88.09%</a:t>
            </a:r>
          </a:p>
        </p:txBody>
      </p:sp>
      <p:sp>
        <p:nvSpPr>
          <p:cNvPr id="28" name="Rectangle 27">
            <a:extLst>
              <a:ext uri="{FF2B5EF4-FFF2-40B4-BE49-F238E27FC236}">
                <a16:creationId xmlns:a16="http://schemas.microsoft.com/office/drawing/2014/main" id="{FF925FAE-6DB3-B998-7008-4ACD9FDDE9B0}"/>
              </a:ext>
            </a:extLst>
          </p:cNvPr>
          <p:cNvSpPr/>
          <p:nvPr/>
        </p:nvSpPr>
        <p:spPr>
          <a:xfrm>
            <a:off x="2698041" y="1081049"/>
            <a:ext cx="650744" cy="38810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7" name="TextBox 36">
            <a:extLst>
              <a:ext uri="{FF2B5EF4-FFF2-40B4-BE49-F238E27FC236}">
                <a16:creationId xmlns:a16="http://schemas.microsoft.com/office/drawing/2014/main" id="{52871C8C-F7BE-0EC2-3B24-1E4BCABAF1C3}"/>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EDA &amp; INSIGHT </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UNIVARIATE ANALYSIS</a:t>
            </a:r>
          </a:p>
        </p:txBody>
      </p:sp>
      <p:grpSp>
        <p:nvGrpSpPr>
          <p:cNvPr id="38" name="Group 37">
            <a:extLst>
              <a:ext uri="{FF2B5EF4-FFF2-40B4-BE49-F238E27FC236}">
                <a16:creationId xmlns:a16="http://schemas.microsoft.com/office/drawing/2014/main" id="{DDBD0B5C-1213-AF1D-9A7C-6ED18EE8ED33}"/>
              </a:ext>
            </a:extLst>
          </p:cNvPr>
          <p:cNvGrpSpPr/>
          <p:nvPr/>
        </p:nvGrpSpPr>
        <p:grpSpPr>
          <a:xfrm>
            <a:off x="-1" y="61404"/>
            <a:ext cx="395266" cy="386783"/>
            <a:chOff x="0" y="92022"/>
            <a:chExt cx="287323" cy="393607"/>
          </a:xfrm>
        </p:grpSpPr>
        <p:sp>
          <p:nvSpPr>
            <p:cNvPr id="39" name="Arrow: Pentagon 38">
              <a:extLst>
                <a:ext uri="{FF2B5EF4-FFF2-40B4-BE49-F238E27FC236}">
                  <a16:creationId xmlns:a16="http://schemas.microsoft.com/office/drawing/2014/main" id="{B448C2E7-78B7-8778-2C62-FA12C4A17CE3}"/>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0" name="Rectangle 39">
              <a:extLst>
                <a:ext uri="{FF2B5EF4-FFF2-40B4-BE49-F238E27FC236}">
                  <a16:creationId xmlns:a16="http://schemas.microsoft.com/office/drawing/2014/main" id="{3EF6D9F8-68B6-9807-66DF-CF3FF360DC3C}"/>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nvGrpSpPr>
          <p:cNvPr id="3" name="Group 2">
            <a:extLst>
              <a:ext uri="{FF2B5EF4-FFF2-40B4-BE49-F238E27FC236}">
                <a16:creationId xmlns:a16="http://schemas.microsoft.com/office/drawing/2014/main" id="{66D47A0C-4450-21F1-61AE-FAA959F86034}"/>
              </a:ext>
            </a:extLst>
          </p:cNvPr>
          <p:cNvGrpSpPr/>
          <p:nvPr/>
        </p:nvGrpSpPr>
        <p:grpSpPr>
          <a:xfrm>
            <a:off x="989647" y="895525"/>
            <a:ext cx="6052458" cy="2812870"/>
            <a:chOff x="590150" y="775062"/>
            <a:chExt cx="8942644" cy="4110447"/>
          </a:xfrm>
        </p:grpSpPr>
        <p:pic>
          <p:nvPicPr>
            <p:cNvPr id="2050" name="Picture 2">
              <a:extLst>
                <a:ext uri="{FF2B5EF4-FFF2-40B4-BE49-F238E27FC236}">
                  <a16:creationId xmlns:a16="http://schemas.microsoft.com/office/drawing/2014/main" id="{4A99E24F-1489-F147-3723-AF33238648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99" t="5544" r="-229" b="4225"/>
            <a:stretch/>
          </p:blipFill>
          <p:spPr bwMode="auto">
            <a:xfrm>
              <a:off x="590150" y="775062"/>
              <a:ext cx="8942644" cy="411044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355DF67-DF4E-14B3-1AE9-6B055BAD5D2D}"/>
                </a:ext>
              </a:extLst>
            </p:cNvPr>
            <p:cNvSpPr/>
            <p:nvPr/>
          </p:nvSpPr>
          <p:spPr>
            <a:xfrm>
              <a:off x="8316686" y="4423844"/>
              <a:ext cx="1149531" cy="4616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a:extLst>
              <a:ext uri="{FF2B5EF4-FFF2-40B4-BE49-F238E27FC236}">
                <a16:creationId xmlns:a16="http://schemas.microsoft.com/office/drawing/2014/main" id="{E8437CDA-23A0-BBFF-24BB-DC077F1387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263" t="8819" r="4485" b="7057"/>
          <a:stretch/>
        </p:blipFill>
        <p:spPr bwMode="auto">
          <a:xfrm>
            <a:off x="6084048" y="3770812"/>
            <a:ext cx="5709535" cy="27585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71B32D1D-0758-BE27-7781-76B7F0C45012}"/>
              </a:ext>
            </a:extLst>
          </p:cNvPr>
          <p:cNvSpPr/>
          <p:nvPr/>
        </p:nvSpPr>
        <p:spPr>
          <a:xfrm rot="10800000" flipH="1">
            <a:off x="502922" y="895525"/>
            <a:ext cx="45719" cy="2812870"/>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 name="Google Shape;306;p21">
            <a:extLst>
              <a:ext uri="{FF2B5EF4-FFF2-40B4-BE49-F238E27FC236}">
                <a16:creationId xmlns:a16="http://schemas.microsoft.com/office/drawing/2014/main" id="{ED6A5A67-0A80-E5B9-BB17-B29053362AC0}"/>
              </a:ext>
            </a:extLst>
          </p:cNvPr>
          <p:cNvSpPr txBox="1"/>
          <p:nvPr/>
        </p:nvSpPr>
        <p:spPr>
          <a:xfrm>
            <a:off x="7393577" y="1614110"/>
            <a:ext cx="4383678" cy="1698840"/>
          </a:xfrm>
          <a:prstGeom prst="rect">
            <a:avLst/>
          </a:prstGeom>
          <a:noFill/>
          <a:ln>
            <a:noFill/>
          </a:ln>
        </p:spPr>
        <p:txBody>
          <a:bodyPr spcFirstLastPara="1" wrap="square" lIns="121900" tIns="121900" rIns="121900" bIns="121900" anchor="ctr" anchorCtr="0">
            <a:noAutofit/>
          </a:bodyPr>
          <a:lstStyle/>
          <a:p>
            <a:pPr algn="ct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Grade B</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borrowers represent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the largest portion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of good loans at 26.95%, followed closely by Grade C at 23.61%. These grades indicate a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strong foundation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of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low-risk borrowers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with good credit profiles. On the other end of the spectrum,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Grades E, F, and G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represent a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smaller percentage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of good loans but carry the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highest default risk</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requiring more stringent lending criteria.</a:t>
            </a:r>
            <a:endParaRPr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sp>
        <p:nvSpPr>
          <p:cNvPr id="7" name="Google Shape;306;p21">
            <a:extLst>
              <a:ext uri="{FF2B5EF4-FFF2-40B4-BE49-F238E27FC236}">
                <a16:creationId xmlns:a16="http://schemas.microsoft.com/office/drawing/2014/main" id="{9D67E25B-64E3-08CA-3E58-2BBD7269E320}"/>
              </a:ext>
            </a:extLst>
          </p:cNvPr>
          <p:cNvSpPr txBox="1"/>
          <p:nvPr/>
        </p:nvSpPr>
        <p:spPr>
          <a:xfrm>
            <a:off x="502921" y="4708649"/>
            <a:ext cx="5078050" cy="1698840"/>
          </a:xfrm>
          <a:prstGeom prst="rect">
            <a:avLst/>
          </a:prstGeom>
          <a:noFill/>
          <a:ln>
            <a:noFill/>
          </a:ln>
        </p:spPr>
        <p:txBody>
          <a:bodyPr spcFirstLastPara="1" wrap="square" lIns="121900" tIns="121900" rIns="121900" bIns="121900" anchor="ctr" anchorCtr="0">
            <a:noAutofit/>
          </a:bodyPr>
          <a:lstStyle/>
          <a:p>
            <a:pPr algn="ct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There is a clear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upward trend in risk</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as evidenced by the percentage increase in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bad loans</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from 4% and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doubling</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as the grades decrease. This indicates an </a:t>
            </a:r>
            <a:r>
              <a:rPr lang="en-US" sz="12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exponential increase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in risk as the loan grades drop from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A to G</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a:t>
            </a:r>
          </a:p>
          <a:p>
            <a:pPr algn="ctr"/>
            <a:endPar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a:p>
            <a:pPr algn="ct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However, it is expected that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more than 82% </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of clients within their loan-grade group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will have good loans</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This suggests that the company can anticipate the majority of clients in each loan grade to be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able to repay</a:t>
            </a:r>
            <a:r>
              <a:rPr lang="en-US" sz="1200" b="1" dirty="0">
                <a:latin typeface="Open Sans SemiBold" panose="020B0706030804020204" pitchFamily="34" charset="0"/>
                <a:ea typeface="Open Sans SemiBold" panose="020B0706030804020204" pitchFamily="34" charset="0"/>
                <a:cs typeface="Open Sans SemiBold" panose="020B0706030804020204" pitchFamily="34" charset="0"/>
                <a:sym typeface="Roboto"/>
              </a:rPr>
              <a:t> their loans.</a:t>
            </a:r>
          </a:p>
        </p:txBody>
      </p:sp>
      <p:sp>
        <p:nvSpPr>
          <p:cNvPr id="8" name="TextBox 7">
            <a:extLst>
              <a:ext uri="{FF2B5EF4-FFF2-40B4-BE49-F238E27FC236}">
                <a16:creationId xmlns:a16="http://schemas.microsoft.com/office/drawing/2014/main" id="{5158457F-E49C-5FD3-F876-E921C5218000}"/>
              </a:ext>
            </a:extLst>
          </p:cNvPr>
          <p:cNvSpPr txBox="1"/>
          <p:nvPr/>
        </p:nvSpPr>
        <p:spPr>
          <a:xfrm>
            <a:off x="6080866" y="3948240"/>
            <a:ext cx="785394" cy="276999"/>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95.93%</a:t>
            </a:r>
          </a:p>
        </p:txBody>
      </p:sp>
      <p:sp>
        <p:nvSpPr>
          <p:cNvPr id="9" name="TextBox 8">
            <a:extLst>
              <a:ext uri="{FF2B5EF4-FFF2-40B4-BE49-F238E27FC236}">
                <a16:creationId xmlns:a16="http://schemas.microsoft.com/office/drawing/2014/main" id="{00874F33-B5F8-C4A0-EE00-8014E661A7ED}"/>
              </a:ext>
            </a:extLst>
          </p:cNvPr>
          <p:cNvSpPr txBox="1"/>
          <p:nvPr/>
        </p:nvSpPr>
        <p:spPr>
          <a:xfrm>
            <a:off x="11027239" y="4762166"/>
            <a:ext cx="785394" cy="276999"/>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67.97%</a:t>
            </a:r>
          </a:p>
        </p:txBody>
      </p:sp>
      <p:sp>
        <p:nvSpPr>
          <p:cNvPr id="10" name="TextBox 9">
            <a:extLst>
              <a:ext uri="{FF2B5EF4-FFF2-40B4-BE49-F238E27FC236}">
                <a16:creationId xmlns:a16="http://schemas.microsoft.com/office/drawing/2014/main" id="{695DE80E-3C98-2649-4841-3171B5E9F9AB}"/>
              </a:ext>
            </a:extLst>
          </p:cNvPr>
          <p:cNvSpPr txBox="1"/>
          <p:nvPr/>
        </p:nvSpPr>
        <p:spPr>
          <a:xfrm>
            <a:off x="636764" y="980272"/>
            <a:ext cx="264760" cy="276999"/>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B</a:t>
            </a:r>
          </a:p>
        </p:txBody>
      </p:sp>
      <p:sp>
        <p:nvSpPr>
          <p:cNvPr id="11" name="TextBox 10">
            <a:extLst>
              <a:ext uri="{FF2B5EF4-FFF2-40B4-BE49-F238E27FC236}">
                <a16:creationId xmlns:a16="http://schemas.microsoft.com/office/drawing/2014/main" id="{42FAD9A2-1C27-4A56-B747-2EBF0450EB96}"/>
              </a:ext>
            </a:extLst>
          </p:cNvPr>
          <p:cNvSpPr txBox="1"/>
          <p:nvPr/>
        </p:nvSpPr>
        <p:spPr>
          <a:xfrm>
            <a:off x="635354" y="1413193"/>
            <a:ext cx="264760" cy="276999"/>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a:t>
            </a:r>
          </a:p>
        </p:txBody>
      </p:sp>
      <p:sp>
        <p:nvSpPr>
          <p:cNvPr id="12" name="TextBox 11">
            <a:extLst>
              <a:ext uri="{FF2B5EF4-FFF2-40B4-BE49-F238E27FC236}">
                <a16:creationId xmlns:a16="http://schemas.microsoft.com/office/drawing/2014/main" id="{7382EFE9-0A89-DB1C-6E7C-E04E91962B50}"/>
              </a:ext>
            </a:extLst>
          </p:cNvPr>
          <p:cNvSpPr txBox="1"/>
          <p:nvPr/>
        </p:nvSpPr>
        <p:spPr>
          <a:xfrm>
            <a:off x="635354" y="1756418"/>
            <a:ext cx="264760" cy="276999"/>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13" name="TextBox 12">
            <a:extLst>
              <a:ext uri="{FF2B5EF4-FFF2-40B4-BE49-F238E27FC236}">
                <a16:creationId xmlns:a16="http://schemas.microsoft.com/office/drawing/2014/main" id="{96129EF5-E554-4C7A-40DD-E4751A2514B8}"/>
              </a:ext>
            </a:extLst>
          </p:cNvPr>
          <p:cNvSpPr txBox="1"/>
          <p:nvPr/>
        </p:nvSpPr>
        <p:spPr>
          <a:xfrm>
            <a:off x="635354" y="2127266"/>
            <a:ext cx="264760" cy="276999"/>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a:t>
            </a:r>
          </a:p>
        </p:txBody>
      </p:sp>
      <p:sp>
        <p:nvSpPr>
          <p:cNvPr id="14" name="TextBox 13">
            <a:extLst>
              <a:ext uri="{FF2B5EF4-FFF2-40B4-BE49-F238E27FC236}">
                <a16:creationId xmlns:a16="http://schemas.microsoft.com/office/drawing/2014/main" id="{8F5BFEAE-3C7E-63ED-9F3F-9E92C15CE30D}"/>
              </a:ext>
            </a:extLst>
          </p:cNvPr>
          <p:cNvSpPr txBox="1"/>
          <p:nvPr/>
        </p:nvSpPr>
        <p:spPr>
          <a:xfrm>
            <a:off x="635354" y="2541673"/>
            <a:ext cx="264760" cy="276999"/>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a:t>
            </a:r>
          </a:p>
        </p:txBody>
      </p:sp>
      <p:sp>
        <p:nvSpPr>
          <p:cNvPr id="15" name="TextBox 14">
            <a:extLst>
              <a:ext uri="{FF2B5EF4-FFF2-40B4-BE49-F238E27FC236}">
                <a16:creationId xmlns:a16="http://schemas.microsoft.com/office/drawing/2014/main" id="{584CD67D-8549-6CA1-333D-64608041E073}"/>
              </a:ext>
            </a:extLst>
          </p:cNvPr>
          <p:cNvSpPr txBox="1"/>
          <p:nvPr/>
        </p:nvSpPr>
        <p:spPr>
          <a:xfrm>
            <a:off x="635354" y="2951094"/>
            <a:ext cx="264760" cy="276999"/>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a:t>
            </a:r>
          </a:p>
        </p:txBody>
      </p:sp>
      <p:sp>
        <p:nvSpPr>
          <p:cNvPr id="16" name="TextBox 15">
            <a:extLst>
              <a:ext uri="{FF2B5EF4-FFF2-40B4-BE49-F238E27FC236}">
                <a16:creationId xmlns:a16="http://schemas.microsoft.com/office/drawing/2014/main" id="{C849A1CB-9613-3DD2-8196-B08432ECD2D1}"/>
              </a:ext>
            </a:extLst>
          </p:cNvPr>
          <p:cNvSpPr txBox="1"/>
          <p:nvPr/>
        </p:nvSpPr>
        <p:spPr>
          <a:xfrm>
            <a:off x="635354" y="3368290"/>
            <a:ext cx="264760" cy="276999"/>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G</a:t>
            </a:r>
          </a:p>
        </p:txBody>
      </p:sp>
      <p:sp>
        <p:nvSpPr>
          <p:cNvPr id="17" name="TextBox 16">
            <a:extLst>
              <a:ext uri="{FF2B5EF4-FFF2-40B4-BE49-F238E27FC236}">
                <a16:creationId xmlns:a16="http://schemas.microsoft.com/office/drawing/2014/main" id="{8A6C8CDB-7D6A-BB71-DCEA-52778E5289A4}"/>
              </a:ext>
            </a:extLst>
          </p:cNvPr>
          <p:cNvSpPr txBox="1"/>
          <p:nvPr/>
        </p:nvSpPr>
        <p:spPr>
          <a:xfrm>
            <a:off x="6658311" y="886819"/>
            <a:ext cx="677467" cy="246221"/>
          </a:xfrm>
          <a:prstGeom prst="rect">
            <a:avLst/>
          </a:prstGeom>
          <a:noFill/>
        </p:spPr>
        <p:txBody>
          <a:bodyPr wrap="square" rtlCol="0">
            <a:spAutoFit/>
          </a:bodyPr>
          <a:lstStyle/>
          <a:p>
            <a:pPr algn="ctr"/>
            <a:r>
              <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26.95%</a:t>
            </a:r>
          </a:p>
        </p:txBody>
      </p:sp>
      <p:sp>
        <p:nvSpPr>
          <p:cNvPr id="18" name="TextBox 17">
            <a:extLst>
              <a:ext uri="{FF2B5EF4-FFF2-40B4-BE49-F238E27FC236}">
                <a16:creationId xmlns:a16="http://schemas.microsoft.com/office/drawing/2014/main" id="{16CF6BBB-C41E-84DA-2341-9FB5AD5254FF}"/>
              </a:ext>
            </a:extLst>
          </p:cNvPr>
          <p:cNvSpPr txBox="1"/>
          <p:nvPr/>
        </p:nvSpPr>
        <p:spPr>
          <a:xfrm>
            <a:off x="1448136" y="1067117"/>
            <a:ext cx="677467" cy="246221"/>
          </a:xfrm>
          <a:prstGeom prst="rect">
            <a:avLst/>
          </a:prstGeom>
          <a:noFill/>
        </p:spPr>
        <p:txBody>
          <a:bodyPr wrap="square" rtlCol="0">
            <a:spAutoFit/>
          </a:bodyPr>
          <a:lstStyle/>
          <a:p>
            <a:pPr algn="ctr"/>
            <a:r>
              <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2.42%</a:t>
            </a:r>
          </a:p>
        </p:txBody>
      </p:sp>
      <p:sp>
        <p:nvSpPr>
          <p:cNvPr id="19" name="TextBox 18">
            <a:extLst>
              <a:ext uri="{FF2B5EF4-FFF2-40B4-BE49-F238E27FC236}">
                <a16:creationId xmlns:a16="http://schemas.microsoft.com/office/drawing/2014/main" id="{2D215A7D-4699-1E07-4677-BD19BB1F4554}"/>
              </a:ext>
            </a:extLst>
          </p:cNvPr>
          <p:cNvSpPr txBox="1"/>
          <p:nvPr/>
        </p:nvSpPr>
        <p:spPr>
          <a:xfrm>
            <a:off x="5937449" y="1290082"/>
            <a:ext cx="677467" cy="246221"/>
          </a:xfrm>
          <a:prstGeom prst="rect">
            <a:avLst/>
          </a:prstGeom>
          <a:noFill/>
        </p:spPr>
        <p:txBody>
          <a:bodyPr wrap="square" rtlCol="0">
            <a:spAutoFit/>
          </a:bodyPr>
          <a:lstStyle/>
          <a:p>
            <a:pPr algn="ctr"/>
            <a:r>
              <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23.61%</a:t>
            </a:r>
          </a:p>
        </p:txBody>
      </p:sp>
      <p:sp>
        <p:nvSpPr>
          <p:cNvPr id="20" name="TextBox 19">
            <a:extLst>
              <a:ext uri="{FF2B5EF4-FFF2-40B4-BE49-F238E27FC236}">
                <a16:creationId xmlns:a16="http://schemas.microsoft.com/office/drawing/2014/main" id="{71CF0D56-DA29-B8E4-DCD3-AD6C837E268D}"/>
              </a:ext>
            </a:extLst>
          </p:cNvPr>
          <p:cNvSpPr txBox="1"/>
          <p:nvPr/>
        </p:nvSpPr>
        <p:spPr>
          <a:xfrm>
            <a:off x="4203899" y="1690192"/>
            <a:ext cx="677467" cy="246221"/>
          </a:xfrm>
          <a:prstGeom prst="rect">
            <a:avLst/>
          </a:prstGeom>
          <a:noFill/>
        </p:spPr>
        <p:txBody>
          <a:bodyPr wrap="square" rtlCol="0">
            <a:spAutoFit/>
          </a:bodyPr>
          <a:lstStyle/>
          <a:p>
            <a:pPr algn="ctr"/>
            <a:r>
              <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15.40%</a:t>
            </a:r>
          </a:p>
        </p:txBody>
      </p:sp>
      <p:sp>
        <p:nvSpPr>
          <p:cNvPr id="21" name="TextBox 20">
            <a:extLst>
              <a:ext uri="{FF2B5EF4-FFF2-40B4-BE49-F238E27FC236}">
                <a16:creationId xmlns:a16="http://schemas.microsoft.com/office/drawing/2014/main" id="{D6E923EC-7F18-0224-2220-8ABF5E387924}"/>
              </a:ext>
            </a:extLst>
          </p:cNvPr>
          <p:cNvSpPr txBox="1"/>
          <p:nvPr/>
        </p:nvSpPr>
        <p:spPr>
          <a:xfrm>
            <a:off x="3858809" y="2089913"/>
            <a:ext cx="677467" cy="246221"/>
          </a:xfrm>
          <a:prstGeom prst="rect">
            <a:avLst/>
          </a:prstGeom>
          <a:noFill/>
        </p:spPr>
        <p:txBody>
          <a:bodyPr wrap="square" rtlCol="0">
            <a:spAutoFit/>
          </a:bodyPr>
          <a:lstStyle/>
          <a:p>
            <a:pPr algn="ctr"/>
            <a:r>
              <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13.78%</a:t>
            </a:r>
          </a:p>
        </p:txBody>
      </p:sp>
      <p:sp>
        <p:nvSpPr>
          <p:cNvPr id="22" name="TextBox 21">
            <a:extLst>
              <a:ext uri="{FF2B5EF4-FFF2-40B4-BE49-F238E27FC236}">
                <a16:creationId xmlns:a16="http://schemas.microsoft.com/office/drawing/2014/main" id="{6ABF6F13-3FE5-DFB9-C552-750AFB6216D9}"/>
              </a:ext>
            </a:extLst>
          </p:cNvPr>
          <p:cNvSpPr txBox="1"/>
          <p:nvPr/>
        </p:nvSpPr>
        <p:spPr>
          <a:xfrm>
            <a:off x="2199288" y="2501824"/>
            <a:ext cx="677467" cy="246221"/>
          </a:xfrm>
          <a:prstGeom prst="rect">
            <a:avLst/>
          </a:prstGeom>
          <a:noFill/>
        </p:spPr>
        <p:txBody>
          <a:bodyPr wrap="square" rtlCol="0">
            <a:spAutoFit/>
          </a:bodyPr>
          <a:lstStyle/>
          <a:p>
            <a:pPr algn="ctr"/>
            <a:r>
              <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6.06%</a:t>
            </a:r>
          </a:p>
        </p:txBody>
      </p:sp>
      <p:sp>
        <p:nvSpPr>
          <p:cNvPr id="23" name="TextBox 22">
            <a:extLst>
              <a:ext uri="{FF2B5EF4-FFF2-40B4-BE49-F238E27FC236}">
                <a16:creationId xmlns:a16="http://schemas.microsoft.com/office/drawing/2014/main" id="{E6414E4F-C9E2-437E-3A2D-DA88A92E85AD}"/>
              </a:ext>
            </a:extLst>
          </p:cNvPr>
          <p:cNvSpPr txBox="1"/>
          <p:nvPr/>
        </p:nvSpPr>
        <p:spPr>
          <a:xfrm>
            <a:off x="1360169" y="2910094"/>
            <a:ext cx="677467" cy="246221"/>
          </a:xfrm>
          <a:prstGeom prst="rect">
            <a:avLst/>
          </a:prstGeom>
          <a:noFill/>
        </p:spPr>
        <p:txBody>
          <a:bodyPr wrap="square" rtlCol="0">
            <a:spAutoFit/>
          </a:bodyPr>
          <a:lstStyle/>
          <a:p>
            <a:pPr algn="ctr"/>
            <a:r>
              <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2.10%</a:t>
            </a:r>
          </a:p>
        </p:txBody>
      </p:sp>
      <p:sp>
        <p:nvSpPr>
          <p:cNvPr id="24" name="TextBox 23">
            <a:extLst>
              <a:ext uri="{FF2B5EF4-FFF2-40B4-BE49-F238E27FC236}">
                <a16:creationId xmlns:a16="http://schemas.microsoft.com/office/drawing/2014/main" id="{E125160C-F12E-FA9F-955A-7A65707AA860}"/>
              </a:ext>
            </a:extLst>
          </p:cNvPr>
          <p:cNvSpPr txBox="1"/>
          <p:nvPr/>
        </p:nvSpPr>
        <p:spPr>
          <a:xfrm>
            <a:off x="1021891" y="3309244"/>
            <a:ext cx="677467" cy="246221"/>
          </a:xfrm>
          <a:prstGeom prst="rect">
            <a:avLst/>
          </a:prstGeom>
          <a:noFill/>
        </p:spPr>
        <p:txBody>
          <a:bodyPr wrap="square" rtlCol="0">
            <a:spAutoFit/>
          </a:bodyPr>
          <a:lstStyle/>
          <a:p>
            <a:pPr algn="ctr"/>
            <a:r>
              <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0.48%</a:t>
            </a:r>
          </a:p>
        </p:txBody>
      </p:sp>
      <p:sp>
        <p:nvSpPr>
          <p:cNvPr id="25" name="Google Shape;203;p16">
            <a:extLst>
              <a:ext uri="{FF2B5EF4-FFF2-40B4-BE49-F238E27FC236}">
                <a16:creationId xmlns:a16="http://schemas.microsoft.com/office/drawing/2014/main" id="{19D503C9-54F9-2C05-0A5B-3BF69B14C68C}"/>
              </a:ext>
            </a:extLst>
          </p:cNvPr>
          <p:cNvSpPr txBox="1"/>
          <p:nvPr/>
        </p:nvSpPr>
        <p:spPr>
          <a:xfrm>
            <a:off x="7856216" y="963530"/>
            <a:ext cx="3458400" cy="495200"/>
          </a:xfrm>
          <a:prstGeom prst="rect">
            <a:avLst/>
          </a:prstGeom>
          <a:solidFill>
            <a:schemeClr val="accent6">
              <a:lumMod val="60000"/>
              <a:lumOff val="40000"/>
            </a:schemeClr>
          </a:solidFill>
          <a:ln>
            <a:noFill/>
          </a:ln>
        </p:spPr>
        <p:txBody>
          <a:bodyPr spcFirstLastPara="1" wrap="square" lIns="121900" tIns="121900" rIns="121900" bIns="121900" anchor="ctr" anchorCtr="0">
            <a:noAutofit/>
          </a:bodyPr>
          <a:lstStyle/>
          <a:p>
            <a:pPr algn="ctr"/>
            <a:r>
              <a:rPr lang="en" b="1" dirty="0">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Loan Status by Grades</a:t>
            </a:r>
            <a:endParaRPr b="1" dirty="0">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p:txBody>
      </p:sp>
      <p:sp>
        <p:nvSpPr>
          <p:cNvPr id="26" name="Google Shape;203;p16">
            <a:extLst>
              <a:ext uri="{FF2B5EF4-FFF2-40B4-BE49-F238E27FC236}">
                <a16:creationId xmlns:a16="http://schemas.microsoft.com/office/drawing/2014/main" id="{037AF9D9-A42B-BD81-A00A-14F28894AD00}"/>
              </a:ext>
            </a:extLst>
          </p:cNvPr>
          <p:cNvSpPr txBox="1"/>
          <p:nvPr/>
        </p:nvSpPr>
        <p:spPr>
          <a:xfrm>
            <a:off x="1312746" y="3941638"/>
            <a:ext cx="3458400" cy="495200"/>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pPr algn="ctr"/>
            <a:r>
              <a:rPr lang="en" b="1" dirty="0">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Loan Grades Trend</a:t>
            </a:r>
            <a:endParaRPr b="1" dirty="0">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p:txBody>
      </p:sp>
      <p:sp>
        <p:nvSpPr>
          <p:cNvPr id="27" name="TextBox 26">
            <a:extLst>
              <a:ext uri="{FF2B5EF4-FFF2-40B4-BE49-F238E27FC236}">
                <a16:creationId xmlns:a16="http://schemas.microsoft.com/office/drawing/2014/main" id="{13CB57E3-A754-2864-0302-1853CDD6BE89}"/>
              </a:ext>
            </a:extLst>
          </p:cNvPr>
          <p:cNvSpPr txBox="1"/>
          <p:nvPr/>
        </p:nvSpPr>
        <p:spPr>
          <a:xfrm>
            <a:off x="6343279" y="6529388"/>
            <a:ext cx="264760" cy="276999"/>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28" name="TextBox 27">
            <a:extLst>
              <a:ext uri="{FF2B5EF4-FFF2-40B4-BE49-F238E27FC236}">
                <a16:creationId xmlns:a16="http://schemas.microsoft.com/office/drawing/2014/main" id="{A50891B7-EB4D-1885-7B43-AA80EAB34F30}"/>
              </a:ext>
            </a:extLst>
          </p:cNvPr>
          <p:cNvSpPr txBox="1"/>
          <p:nvPr/>
        </p:nvSpPr>
        <p:spPr>
          <a:xfrm>
            <a:off x="7155773" y="6529388"/>
            <a:ext cx="264760" cy="276999"/>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B</a:t>
            </a:r>
          </a:p>
        </p:txBody>
      </p:sp>
      <p:sp>
        <p:nvSpPr>
          <p:cNvPr id="29" name="TextBox 28">
            <a:extLst>
              <a:ext uri="{FF2B5EF4-FFF2-40B4-BE49-F238E27FC236}">
                <a16:creationId xmlns:a16="http://schemas.microsoft.com/office/drawing/2014/main" id="{4D17A35D-F5D1-C26A-8B0A-A32CEB8E3A17}"/>
              </a:ext>
            </a:extLst>
          </p:cNvPr>
          <p:cNvSpPr txBox="1"/>
          <p:nvPr/>
        </p:nvSpPr>
        <p:spPr>
          <a:xfrm>
            <a:off x="7990285" y="6529388"/>
            <a:ext cx="264760" cy="276999"/>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a:t>
            </a:r>
          </a:p>
        </p:txBody>
      </p:sp>
      <p:sp>
        <p:nvSpPr>
          <p:cNvPr id="30" name="TextBox 29">
            <a:extLst>
              <a:ext uri="{FF2B5EF4-FFF2-40B4-BE49-F238E27FC236}">
                <a16:creationId xmlns:a16="http://schemas.microsoft.com/office/drawing/2014/main" id="{D23624DF-9E97-2A20-D383-36A9E203D8CA}"/>
              </a:ext>
            </a:extLst>
          </p:cNvPr>
          <p:cNvSpPr txBox="1"/>
          <p:nvPr/>
        </p:nvSpPr>
        <p:spPr>
          <a:xfrm>
            <a:off x="8815960" y="6529388"/>
            <a:ext cx="264760" cy="276999"/>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a:t>
            </a:r>
          </a:p>
        </p:txBody>
      </p:sp>
      <p:sp>
        <p:nvSpPr>
          <p:cNvPr id="31" name="TextBox 30">
            <a:extLst>
              <a:ext uri="{FF2B5EF4-FFF2-40B4-BE49-F238E27FC236}">
                <a16:creationId xmlns:a16="http://schemas.microsoft.com/office/drawing/2014/main" id="{64669514-A85B-CCE2-E943-DFC0B707E164}"/>
              </a:ext>
            </a:extLst>
          </p:cNvPr>
          <p:cNvSpPr txBox="1"/>
          <p:nvPr/>
        </p:nvSpPr>
        <p:spPr>
          <a:xfrm>
            <a:off x="9641635" y="6529388"/>
            <a:ext cx="264760" cy="276999"/>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a:t>
            </a:r>
          </a:p>
        </p:txBody>
      </p:sp>
      <p:sp>
        <p:nvSpPr>
          <p:cNvPr id="32" name="TextBox 31">
            <a:extLst>
              <a:ext uri="{FF2B5EF4-FFF2-40B4-BE49-F238E27FC236}">
                <a16:creationId xmlns:a16="http://schemas.microsoft.com/office/drawing/2014/main" id="{7648F9CC-7DA7-D73C-CA6D-AD882E9BD294}"/>
              </a:ext>
            </a:extLst>
          </p:cNvPr>
          <p:cNvSpPr txBox="1"/>
          <p:nvPr/>
        </p:nvSpPr>
        <p:spPr>
          <a:xfrm>
            <a:off x="10452849" y="6529388"/>
            <a:ext cx="264760" cy="276999"/>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a:t>
            </a:r>
          </a:p>
        </p:txBody>
      </p:sp>
      <p:sp>
        <p:nvSpPr>
          <p:cNvPr id="33" name="TextBox 32">
            <a:extLst>
              <a:ext uri="{FF2B5EF4-FFF2-40B4-BE49-F238E27FC236}">
                <a16:creationId xmlns:a16="http://schemas.microsoft.com/office/drawing/2014/main" id="{73946EA7-7069-4725-3971-9C4888CE1D38}"/>
              </a:ext>
            </a:extLst>
          </p:cNvPr>
          <p:cNvSpPr txBox="1"/>
          <p:nvPr/>
        </p:nvSpPr>
        <p:spPr>
          <a:xfrm>
            <a:off x="11287556" y="6529388"/>
            <a:ext cx="264760" cy="276999"/>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G</a:t>
            </a:r>
          </a:p>
        </p:txBody>
      </p:sp>
      <p:sp>
        <p:nvSpPr>
          <p:cNvPr id="34" name="Google Shape;306;p21">
            <a:extLst>
              <a:ext uri="{FF2B5EF4-FFF2-40B4-BE49-F238E27FC236}">
                <a16:creationId xmlns:a16="http://schemas.microsoft.com/office/drawing/2014/main" id="{907FD506-F94B-FEF9-2E3E-B6E6C61AA6CB}"/>
              </a:ext>
            </a:extLst>
          </p:cNvPr>
          <p:cNvSpPr txBox="1"/>
          <p:nvPr/>
        </p:nvSpPr>
        <p:spPr>
          <a:xfrm>
            <a:off x="4685885" y="1739421"/>
            <a:ext cx="2109776" cy="531600"/>
          </a:xfrm>
          <a:prstGeom prst="rect">
            <a:avLst/>
          </a:prstGeom>
          <a:noFill/>
          <a:ln>
            <a:noFill/>
          </a:ln>
        </p:spPr>
        <p:txBody>
          <a:bodyPr spcFirstLastPara="1" wrap="square" lIns="121900" tIns="121900" rIns="121900" bIns="121900" anchor="ctr" anchorCtr="0">
            <a:noAutofit/>
          </a:bodyPr>
          <a:lstStyle/>
          <a:p>
            <a:pPr algn="r"/>
            <a:r>
              <a:rPr lang="en-US" sz="8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Grade A loans have the </a:t>
            </a:r>
            <a:r>
              <a:rPr lang="en-US" sz="10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fewest</a:t>
            </a:r>
            <a:r>
              <a:rPr lang="en-US" sz="8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bad loans relative to it size, despite making up </a:t>
            </a:r>
            <a:r>
              <a:rPr lang="en-US" sz="10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more than half</a:t>
            </a:r>
            <a:r>
              <a:rPr lang="en-US" sz="8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 </a:t>
            </a:r>
            <a:r>
              <a:rPr lang="en-US" sz="8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of the highest category.</a:t>
            </a:r>
            <a:endParaRPr sz="8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sp>
        <p:nvSpPr>
          <p:cNvPr id="46" name="Rectangle 45">
            <a:extLst>
              <a:ext uri="{FF2B5EF4-FFF2-40B4-BE49-F238E27FC236}">
                <a16:creationId xmlns:a16="http://schemas.microsoft.com/office/drawing/2014/main" id="{7E1493A9-B5C2-7B69-81D9-071DA4A38925}"/>
              </a:ext>
            </a:extLst>
          </p:cNvPr>
          <p:cNvSpPr/>
          <p:nvPr/>
        </p:nvSpPr>
        <p:spPr>
          <a:xfrm>
            <a:off x="502921" y="4592521"/>
            <a:ext cx="5033008" cy="1931097"/>
          </a:xfrm>
          <a:prstGeom prst="rect">
            <a:avLst/>
          </a:prstGeom>
          <a:noFill/>
          <a:ln w="28575">
            <a:solidFill>
              <a:schemeClr val="accent6">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BA7ED904-17F9-606B-F99D-CDD5897BC269}"/>
              </a:ext>
            </a:extLst>
          </p:cNvPr>
          <p:cNvSpPr txBox="1"/>
          <p:nvPr/>
        </p:nvSpPr>
        <p:spPr>
          <a:xfrm>
            <a:off x="11027239" y="4436838"/>
            <a:ext cx="785394" cy="215444"/>
          </a:xfrm>
          <a:prstGeom prst="rect">
            <a:avLst/>
          </a:prstGeom>
          <a:noFill/>
        </p:spPr>
        <p:txBody>
          <a:bodyPr wrap="square" rtlCol="0">
            <a:spAutoFit/>
          </a:bodyPr>
          <a:lstStyle/>
          <a:p>
            <a:pPr algn="ctr"/>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32.03%</a:t>
            </a:r>
          </a:p>
        </p:txBody>
      </p:sp>
      <p:sp>
        <p:nvSpPr>
          <p:cNvPr id="51" name="TextBox 50">
            <a:extLst>
              <a:ext uri="{FF2B5EF4-FFF2-40B4-BE49-F238E27FC236}">
                <a16:creationId xmlns:a16="http://schemas.microsoft.com/office/drawing/2014/main" id="{046A4F6C-748E-EAB6-0CE0-F191C7B39648}"/>
              </a:ext>
            </a:extLst>
          </p:cNvPr>
          <p:cNvSpPr txBox="1"/>
          <p:nvPr/>
        </p:nvSpPr>
        <p:spPr>
          <a:xfrm>
            <a:off x="6079357" y="3732796"/>
            <a:ext cx="785394" cy="215444"/>
          </a:xfrm>
          <a:prstGeom prst="rect">
            <a:avLst/>
          </a:prstGeom>
          <a:noFill/>
        </p:spPr>
        <p:txBody>
          <a:bodyPr wrap="square" rtlCol="0">
            <a:spAutoFit/>
          </a:bodyPr>
          <a:lstStyle/>
          <a:p>
            <a:pPr algn="ctr"/>
            <a:r>
              <a:rPr lang="en-US" sz="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4.07%</a:t>
            </a:r>
          </a:p>
        </p:txBody>
      </p:sp>
    </p:spTree>
    <p:extLst>
      <p:ext uri="{BB962C8B-B14F-4D97-AF65-F5344CB8AC3E}">
        <p14:creationId xmlns:p14="http://schemas.microsoft.com/office/powerpoint/2010/main" val="406914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7" name="TextBox 36">
            <a:extLst>
              <a:ext uri="{FF2B5EF4-FFF2-40B4-BE49-F238E27FC236}">
                <a16:creationId xmlns:a16="http://schemas.microsoft.com/office/drawing/2014/main" id="{52871C8C-F7BE-0EC2-3B24-1E4BCABAF1C3}"/>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EDA &amp; INSIGHT </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UNIVARIATE ANALYSIS</a:t>
            </a:r>
          </a:p>
        </p:txBody>
      </p:sp>
      <p:grpSp>
        <p:nvGrpSpPr>
          <p:cNvPr id="38" name="Group 37">
            <a:extLst>
              <a:ext uri="{FF2B5EF4-FFF2-40B4-BE49-F238E27FC236}">
                <a16:creationId xmlns:a16="http://schemas.microsoft.com/office/drawing/2014/main" id="{DDBD0B5C-1213-AF1D-9A7C-6ED18EE8ED33}"/>
              </a:ext>
            </a:extLst>
          </p:cNvPr>
          <p:cNvGrpSpPr/>
          <p:nvPr/>
        </p:nvGrpSpPr>
        <p:grpSpPr>
          <a:xfrm>
            <a:off x="-1" y="61404"/>
            <a:ext cx="395266" cy="386783"/>
            <a:chOff x="0" y="92022"/>
            <a:chExt cx="287323" cy="393607"/>
          </a:xfrm>
        </p:grpSpPr>
        <p:sp>
          <p:nvSpPr>
            <p:cNvPr id="39" name="Arrow: Pentagon 38">
              <a:extLst>
                <a:ext uri="{FF2B5EF4-FFF2-40B4-BE49-F238E27FC236}">
                  <a16:creationId xmlns:a16="http://schemas.microsoft.com/office/drawing/2014/main" id="{B448C2E7-78B7-8778-2C62-FA12C4A17CE3}"/>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0" name="Rectangle 39">
              <a:extLst>
                <a:ext uri="{FF2B5EF4-FFF2-40B4-BE49-F238E27FC236}">
                  <a16:creationId xmlns:a16="http://schemas.microsoft.com/office/drawing/2014/main" id="{3EF6D9F8-68B6-9807-66DF-CF3FF360DC3C}"/>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35" name="Google Shape;199;p16">
            <a:extLst>
              <a:ext uri="{FF2B5EF4-FFF2-40B4-BE49-F238E27FC236}">
                <a16:creationId xmlns:a16="http://schemas.microsoft.com/office/drawing/2014/main" id="{BC231C19-3326-C10B-6DDD-B670085E923D}"/>
              </a:ext>
            </a:extLst>
          </p:cNvPr>
          <p:cNvSpPr txBox="1"/>
          <p:nvPr/>
        </p:nvSpPr>
        <p:spPr>
          <a:xfrm>
            <a:off x="1768718" y="5620583"/>
            <a:ext cx="8114861" cy="364151"/>
          </a:xfrm>
          <a:prstGeom prst="rect">
            <a:avLst/>
          </a:prstGeom>
          <a:noFill/>
          <a:ln>
            <a:noFill/>
          </a:ln>
        </p:spPr>
        <p:txBody>
          <a:bodyPr spcFirstLastPara="1" wrap="square" lIns="121900" tIns="121900" rIns="121900" bIns="121900" anchor="ctr" anchorCtr="0">
            <a:noAutofit/>
          </a:bodyPr>
          <a:lstStyle/>
          <a:p>
            <a:pPr algn="ctr"/>
            <a:r>
              <a:rPr lang="en-US" sz="16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The </a:t>
            </a:r>
            <a:r>
              <a:rPr lang="en-US"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lower the grade </a:t>
            </a:r>
            <a:r>
              <a:rPr lang="en-US" sz="16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of a loan, the </a:t>
            </a:r>
            <a:r>
              <a:rPr lang="en-US"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higher the interest rate</a:t>
            </a:r>
            <a:r>
              <a:rPr lang="en-US" sz="16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This is evidenced by how the most </a:t>
            </a:r>
            <a:r>
              <a:rPr lang="en-US"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common interest rates </a:t>
            </a:r>
            <a:r>
              <a:rPr lang="en-US" sz="16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for high-risk </a:t>
            </a:r>
            <a:r>
              <a:rPr lang="en-US" sz="16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grades D, E, F, and G</a:t>
            </a:r>
            <a:r>
              <a:rPr lang="en-US" sz="16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range from </a:t>
            </a:r>
            <a:r>
              <a:rPr lang="en-US"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15% to 27%</a:t>
            </a:r>
            <a:r>
              <a:rPr lang="en-US" sz="16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while </a:t>
            </a:r>
            <a:r>
              <a:rPr lang="en-US" sz="16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lower-risk</a:t>
            </a:r>
            <a:r>
              <a:rPr lang="en-US" sz="16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loans stay </a:t>
            </a:r>
            <a:r>
              <a:rPr lang="en-US"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below 17%</a:t>
            </a:r>
            <a:r>
              <a:rPr lang="en-US" sz="16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a:t>
            </a:r>
            <a:endParaRPr sz="16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sp>
        <p:nvSpPr>
          <p:cNvPr id="36" name="Rectangle: Rounded Corners 35">
            <a:extLst>
              <a:ext uri="{FF2B5EF4-FFF2-40B4-BE49-F238E27FC236}">
                <a16:creationId xmlns:a16="http://schemas.microsoft.com/office/drawing/2014/main" id="{266DC8DE-B5CB-42BD-3B38-EB6C1E7FC78E}"/>
              </a:ext>
            </a:extLst>
          </p:cNvPr>
          <p:cNvSpPr/>
          <p:nvPr/>
        </p:nvSpPr>
        <p:spPr>
          <a:xfrm rot="5400000">
            <a:off x="6073140" y="635871"/>
            <a:ext cx="45719" cy="9016512"/>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3078" name="Picture 6">
            <a:extLst>
              <a:ext uri="{FF2B5EF4-FFF2-40B4-BE49-F238E27FC236}">
                <a16:creationId xmlns:a16="http://schemas.microsoft.com/office/drawing/2014/main" id="{138B70E8-43C1-3853-DCB1-DAC25E7E549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30"/>
          <a:stretch/>
        </p:blipFill>
        <p:spPr bwMode="auto">
          <a:xfrm>
            <a:off x="1587742" y="1582485"/>
            <a:ext cx="9016513" cy="3434213"/>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9D61E47C-CEA4-FE57-B20F-69AEDDE279BE}"/>
              </a:ext>
            </a:extLst>
          </p:cNvPr>
          <p:cNvSpPr txBox="1"/>
          <p:nvPr/>
        </p:nvSpPr>
        <p:spPr>
          <a:xfrm>
            <a:off x="4229931" y="873266"/>
            <a:ext cx="3732138" cy="646331"/>
          </a:xfrm>
          <a:prstGeom prst="rect">
            <a:avLst/>
          </a:prstGeom>
          <a:noFill/>
        </p:spPr>
        <p:txBody>
          <a:bodyPr wrap="square" rtlCol="0">
            <a:spAutoFit/>
          </a:bodyPr>
          <a:lstStyle/>
          <a:p>
            <a:pPr algn="ctr"/>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Interest Rate by </a:t>
            </a:r>
          </a:p>
          <a:p>
            <a:pPr algn="ctr"/>
            <a:r>
              <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Loan Grades</a:t>
            </a:r>
          </a:p>
        </p:txBody>
      </p:sp>
    </p:spTree>
    <p:extLst>
      <p:ext uri="{BB962C8B-B14F-4D97-AF65-F5344CB8AC3E}">
        <p14:creationId xmlns:p14="http://schemas.microsoft.com/office/powerpoint/2010/main" val="299229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7" name="TextBox 36">
            <a:extLst>
              <a:ext uri="{FF2B5EF4-FFF2-40B4-BE49-F238E27FC236}">
                <a16:creationId xmlns:a16="http://schemas.microsoft.com/office/drawing/2014/main" id="{52871C8C-F7BE-0EC2-3B24-1E4BCABAF1C3}"/>
              </a:ext>
            </a:extLst>
          </p:cNvPr>
          <p:cNvSpPr txBox="1"/>
          <p:nvPr/>
        </p:nvSpPr>
        <p:spPr>
          <a:xfrm>
            <a:off x="395265" y="23964"/>
            <a:ext cx="10103710" cy="461665"/>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EDA &amp; INSIGHT </a:t>
            </a:r>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UNIVARIATE ANALYSIS</a:t>
            </a:r>
          </a:p>
        </p:txBody>
      </p:sp>
      <p:grpSp>
        <p:nvGrpSpPr>
          <p:cNvPr id="38" name="Group 37">
            <a:extLst>
              <a:ext uri="{FF2B5EF4-FFF2-40B4-BE49-F238E27FC236}">
                <a16:creationId xmlns:a16="http://schemas.microsoft.com/office/drawing/2014/main" id="{DDBD0B5C-1213-AF1D-9A7C-6ED18EE8ED33}"/>
              </a:ext>
            </a:extLst>
          </p:cNvPr>
          <p:cNvGrpSpPr/>
          <p:nvPr/>
        </p:nvGrpSpPr>
        <p:grpSpPr>
          <a:xfrm>
            <a:off x="-1" y="61404"/>
            <a:ext cx="395266" cy="386783"/>
            <a:chOff x="0" y="92022"/>
            <a:chExt cx="287323" cy="393607"/>
          </a:xfrm>
        </p:grpSpPr>
        <p:sp>
          <p:nvSpPr>
            <p:cNvPr id="39" name="Arrow: Pentagon 38">
              <a:extLst>
                <a:ext uri="{FF2B5EF4-FFF2-40B4-BE49-F238E27FC236}">
                  <a16:creationId xmlns:a16="http://schemas.microsoft.com/office/drawing/2014/main" id="{B448C2E7-78B7-8778-2C62-FA12C4A17CE3}"/>
                </a:ext>
              </a:extLst>
            </p:cNvPr>
            <p:cNvSpPr/>
            <p:nvPr/>
          </p:nvSpPr>
          <p:spPr>
            <a:xfrm>
              <a:off x="1" y="92022"/>
              <a:ext cx="287322" cy="393607"/>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0" name="Rectangle 39">
              <a:extLst>
                <a:ext uri="{FF2B5EF4-FFF2-40B4-BE49-F238E27FC236}">
                  <a16:creationId xmlns:a16="http://schemas.microsoft.com/office/drawing/2014/main" id="{3EF6D9F8-68B6-9807-66DF-CF3FF360DC3C}"/>
                </a:ext>
              </a:extLst>
            </p:cNvPr>
            <p:cNvSpPr/>
            <p:nvPr/>
          </p:nvSpPr>
          <p:spPr>
            <a:xfrm>
              <a:off x="0" y="92022"/>
              <a:ext cx="83127" cy="39360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nvGrpSpPr>
          <p:cNvPr id="289" name="Group 288">
            <a:extLst>
              <a:ext uri="{FF2B5EF4-FFF2-40B4-BE49-F238E27FC236}">
                <a16:creationId xmlns:a16="http://schemas.microsoft.com/office/drawing/2014/main" id="{E8D3B478-8F1D-822E-4579-86EB081CB49A}"/>
              </a:ext>
            </a:extLst>
          </p:cNvPr>
          <p:cNvGrpSpPr/>
          <p:nvPr/>
        </p:nvGrpSpPr>
        <p:grpSpPr>
          <a:xfrm>
            <a:off x="1431805" y="1858830"/>
            <a:ext cx="9718223" cy="2894553"/>
            <a:chOff x="395264" y="718656"/>
            <a:chExt cx="9948211" cy="2963055"/>
          </a:xfrm>
        </p:grpSpPr>
        <p:grpSp>
          <p:nvGrpSpPr>
            <p:cNvPr id="282" name="Group 281">
              <a:extLst>
                <a:ext uri="{FF2B5EF4-FFF2-40B4-BE49-F238E27FC236}">
                  <a16:creationId xmlns:a16="http://schemas.microsoft.com/office/drawing/2014/main" id="{3B3F462C-7205-326A-C048-245C7866DC42}"/>
                </a:ext>
              </a:extLst>
            </p:cNvPr>
            <p:cNvGrpSpPr/>
            <p:nvPr/>
          </p:nvGrpSpPr>
          <p:grpSpPr>
            <a:xfrm>
              <a:off x="395265" y="718656"/>
              <a:ext cx="9948210" cy="2963055"/>
              <a:chOff x="1916663" y="251675"/>
              <a:chExt cx="18892195" cy="5627001"/>
            </a:xfrm>
          </p:grpSpPr>
          <p:grpSp>
            <p:nvGrpSpPr>
              <p:cNvPr id="41" name="Group 40">
                <a:extLst>
                  <a:ext uri="{FF2B5EF4-FFF2-40B4-BE49-F238E27FC236}">
                    <a16:creationId xmlns:a16="http://schemas.microsoft.com/office/drawing/2014/main" id="{452AD769-DFC2-B039-3E8D-A9554794F927}"/>
                  </a:ext>
                </a:extLst>
              </p:cNvPr>
              <p:cNvGrpSpPr/>
              <p:nvPr/>
            </p:nvGrpSpPr>
            <p:grpSpPr>
              <a:xfrm>
                <a:off x="1916663" y="251675"/>
                <a:ext cx="5680890" cy="5315692"/>
                <a:chOff x="951994" y="965592"/>
                <a:chExt cx="5680890" cy="5315692"/>
              </a:xfrm>
            </p:grpSpPr>
            <p:grpSp>
              <p:nvGrpSpPr>
                <p:cNvPr id="42" name="Group 41">
                  <a:extLst>
                    <a:ext uri="{FF2B5EF4-FFF2-40B4-BE49-F238E27FC236}">
                      <a16:creationId xmlns:a16="http://schemas.microsoft.com/office/drawing/2014/main" id="{28D0DC5A-2555-BADA-5A98-0C0E2040DEA9}"/>
                    </a:ext>
                  </a:extLst>
                </p:cNvPr>
                <p:cNvGrpSpPr/>
                <p:nvPr/>
              </p:nvGrpSpPr>
              <p:grpSpPr>
                <a:xfrm>
                  <a:off x="951994" y="1544723"/>
                  <a:ext cx="3644903" cy="4509387"/>
                  <a:chOff x="790572" y="1243329"/>
                  <a:chExt cx="3644903" cy="4509387"/>
                </a:xfrm>
              </p:grpSpPr>
              <p:grpSp>
                <p:nvGrpSpPr>
                  <p:cNvPr id="48" name="Group 47">
                    <a:extLst>
                      <a:ext uri="{FF2B5EF4-FFF2-40B4-BE49-F238E27FC236}">
                        <a16:creationId xmlns:a16="http://schemas.microsoft.com/office/drawing/2014/main" id="{E2FA68D5-0D10-AAB3-EE26-3A59C98612E6}"/>
                      </a:ext>
                    </a:extLst>
                  </p:cNvPr>
                  <p:cNvGrpSpPr/>
                  <p:nvPr/>
                </p:nvGrpSpPr>
                <p:grpSpPr>
                  <a:xfrm>
                    <a:off x="2660651" y="4851242"/>
                    <a:ext cx="1774824" cy="859519"/>
                    <a:chOff x="2660651" y="4851242"/>
                    <a:chExt cx="1774824" cy="859519"/>
                  </a:xfrm>
                </p:grpSpPr>
                <p:sp>
                  <p:nvSpPr>
                    <p:cNvPr id="62" name="Rectangle: Rounded Corners 61">
                      <a:extLst>
                        <a:ext uri="{FF2B5EF4-FFF2-40B4-BE49-F238E27FC236}">
                          <a16:creationId xmlns:a16="http://schemas.microsoft.com/office/drawing/2014/main" id="{A26C38C4-DB87-2E60-D0D5-8273138128AA}"/>
                        </a:ext>
                      </a:extLst>
                    </p:cNvPr>
                    <p:cNvSpPr/>
                    <p:nvPr/>
                  </p:nvSpPr>
                  <p:spPr>
                    <a:xfrm>
                      <a:off x="2660651" y="4851242"/>
                      <a:ext cx="1774824" cy="504827"/>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631F1134-0A86-15B2-DD31-B2D673A59E9F}"/>
                        </a:ext>
                      </a:extLst>
                    </p:cNvPr>
                    <p:cNvSpPr/>
                    <p:nvPr/>
                  </p:nvSpPr>
                  <p:spPr>
                    <a:xfrm>
                      <a:off x="2660651" y="5106443"/>
                      <a:ext cx="1774824" cy="604318"/>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 name="Group 48">
                    <a:extLst>
                      <a:ext uri="{FF2B5EF4-FFF2-40B4-BE49-F238E27FC236}">
                        <a16:creationId xmlns:a16="http://schemas.microsoft.com/office/drawing/2014/main" id="{5D25064E-E317-E6EC-6991-F3DE267697C5}"/>
                      </a:ext>
                    </a:extLst>
                  </p:cNvPr>
                  <p:cNvGrpSpPr/>
                  <p:nvPr/>
                </p:nvGrpSpPr>
                <p:grpSpPr>
                  <a:xfrm>
                    <a:off x="841374" y="1243329"/>
                    <a:ext cx="1768476" cy="4467433"/>
                    <a:chOff x="841374" y="1243329"/>
                    <a:chExt cx="1768476" cy="4467433"/>
                  </a:xfrm>
                </p:grpSpPr>
                <p:sp>
                  <p:nvSpPr>
                    <p:cNvPr id="58" name="Rectangle: Rounded Corners 57">
                      <a:extLst>
                        <a:ext uri="{FF2B5EF4-FFF2-40B4-BE49-F238E27FC236}">
                          <a16:creationId xmlns:a16="http://schemas.microsoft.com/office/drawing/2014/main" id="{01BEA431-61D6-93AF-7361-31B6540031AB}"/>
                        </a:ext>
                      </a:extLst>
                    </p:cNvPr>
                    <p:cNvSpPr/>
                    <p:nvPr/>
                  </p:nvSpPr>
                  <p:spPr>
                    <a:xfrm>
                      <a:off x="841376" y="1243329"/>
                      <a:ext cx="1768474" cy="504825"/>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D8399C8F-116B-1D77-B5E7-A6EE41174110}"/>
                        </a:ext>
                      </a:extLst>
                    </p:cNvPr>
                    <p:cNvSpPr/>
                    <p:nvPr/>
                  </p:nvSpPr>
                  <p:spPr>
                    <a:xfrm>
                      <a:off x="841374" y="1478756"/>
                      <a:ext cx="1768475" cy="4232006"/>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0" name="Rectangle 49">
                    <a:extLst>
                      <a:ext uri="{FF2B5EF4-FFF2-40B4-BE49-F238E27FC236}">
                        <a16:creationId xmlns:a16="http://schemas.microsoft.com/office/drawing/2014/main" id="{81EB3C89-F2DB-2696-4DEE-8FD52D6D0412}"/>
                      </a:ext>
                    </a:extLst>
                  </p:cNvPr>
                  <p:cNvSpPr/>
                  <p:nvPr/>
                </p:nvSpPr>
                <p:spPr>
                  <a:xfrm>
                    <a:off x="790572" y="5384516"/>
                    <a:ext cx="3644903" cy="36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42">
                  <a:extLst>
                    <a:ext uri="{FF2B5EF4-FFF2-40B4-BE49-F238E27FC236}">
                      <a16:creationId xmlns:a16="http://schemas.microsoft.com/office/drawing/2014/main" id="{6BF68F4D-9A2E-91DF-E89A-FCDEFF2B1CE2}"/>
                    </a:ext>
                  </a:extLst>
                </p:cNvPr>
                <p:cNvSpPr txBox="1"/>
                <p:nvPr/>
              </p:nvSpPr>
              <p:spPr>
                <a:xfrm>
                  <a:off x="3016140" y="4630386"/>
                  <a:ext cx="1414499" cy="538485"/>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7.59%</a:t>
                  </a:r>
                </a:p>
              </p:txBody>
            </p:sp>
            <p:sp>
              <p:nvSpPr>
                <p:cNvPr id="44" name="TextBox 43">
                  <a:extLst>
                    <a:ext uri="{FF2B5EF4-FFF2-40B4-BE49-F238E27FC236}">
                      <a16:creationId xmlns:a16="http://schemas.microsoft.com/office/drawing/2014/main" id="{1A57421C-0BAD-2E68-9B79-764AE3282D0D}"/>
                    </a:ext>
                  </a:extLst>
                </p:cNvPr>
                <p:cNvSpPr txBox="1"/>
                <p:nvPr/>
              </p:nvSpPr>
              <p:spPr>
                <a:xfrm>
                  <a:off x="1132411" y="965592"/>
                  <a:ext cx="1509249" cy="538485"/>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64.89%</a:t>
                  </a:r>
                </a:p>
              </p:txBody>
            </p:sp>
            <p:sp>
              <p:nvSpPr>
                <p:cNvPr id="45" name="TextBox 44">
                  <a:extLst>
                    <a:ext uri="{FF2B5EF4-FFF2-40B4-BE49-F238E27FC236}">
                      <a16:creationId xmlns:a16="http://schemas.microsoft.com/office/drawing/2014/main" id="{1490BDC2-EB70-D994-7A64-76074CBAF0B6}"/>
                    </a:ext>
                  </a:extLst>
                </p:cNvPr>
                <p:cNvSpPr txBox="1"/>
                <p:nvPr/>
              </p:nvSpPr>
              <p:spPr>
                <a:xfrm>
                  <a:off x="1777116" y="5742799"/>
                  <a:ext cx="1984854" cy="538485"/>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36 Months</a:t>
                  </a:r>
                </a:p>
              </p:txBody>
            </p:sp>
            <p:sp>
              <p:nvSpPr>
                <p:cNvPr id="2" name="TextBox 1">
                  <a:extLst>
                    <a:ext uri="{FF2B5EF4-FFF2-40B4-BE49-F238E27FC236}">
                      <a16:creationId xmlns:a16="http://schemas.microsoft.com/office/drawing/2014/main" id="{3CDB0918-5268-06D9-4A73-AD20141C02DA}"/>
                    </a:ext>
                  </a:extLst>
                </p:cNvPr>
                <p:cNvSpPr txBox="1"/>
                <p:nvPr/>
              </p:nvSpPr>
              <p:spPr>
                <a:xfrm>
                  <a:off x="5218385" y="3752836"/>
                  <a:ext cx="1414499" cy="538485"/>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23.49%</a:t>
                  </a:r>
                </a:p>
              </p:txBody>
            </p:sp>
          </p:grpSp>
          <p:grpSp>
            <p:nvGrpSpPr>
              <p:cNvPr id="256" name="Group 255">
                <a:extLst>
                  <a:ext uri="{FF2B5EF4-FFF2-40B4-BE49-F238E27FC236}">
                    <a16:creationId xmlns:a16="http://schemas.microsoft.com/office/drawing/2014/main" id="{E96446AA-0536-7B81-FD84-3E83FE3042F4}"/>
                  </a:ext>
                </a:extLst>
              </p:cNvPr>
              <p:cNvGrpSpPr/>
              <p:nvPr/>
            </p:nvGrpSpPr>
            <p:grpSpPr>
              <a:xfrm>
                <a:off x="5955265" y="3577530"/>
                <a:ext cx="14853593" cy="2301146"/>
                <a:chOff x="951994" y="4291447"/>
                <a:chExt cx="14853593" cy="2301146"/>
              </a:xfrm>
            </p:grpSpPr>
            <p:grpSp>
              <p:nvGrpSpPr>
                <p:cNvPr id="257" name="Group 256">
                  <a:extLst>
                    <a:ext uri="{FF2B5EF4-FFF2-40B4-BE49-F238E27FC236}">
                      <a16:creationId xmlns:a16="http://schemas.microsoft.com/office/drawing/2014/main" id="{B1502BEB-DD73-81DF-EC40-1E560E5B7ACB}"/>
                    </a:ext>
                  </a:extLst>
                </p:cNvPr>
                <p:cNvGrpSpPr/>
                <p:nvPr/>
              </p:nvGrpSpPr>
              <p:grpSpPr>
                <a:xfrm>
                  <a:off x="951994" y="4291447"/>
                  <a:ext cx="3644903" cy="1762663"/>
                  <a:chOff x="790572" y="3990053"/>
                  <a:chExt cx="3644903" cy="1762663"/>
                </a:xfrm>
              </p:grpSpPr>
              <p:grpSp>
                <p:nvGrpSpPr>
                  <p:cNvPr id="262" name="Group 261">
                    <a:extLst>
                      <a:ext uri="{FF2B5EF4-FFF2-40B4-BE49-F238E27FC236}">
                        <a16:creationId xmlns:a16="http://schemas.microsoft.com/office/drawing/2014/main" id="{3E8A2721-ADE0-AFE7-5A54-51BE06913BFA}"/>
                      </a:ext>
                    </a:extLst>
                  </p:cNvPr>
                  <p:cNvGrpSpPr/>
                  <p:nvPr/>
                </p:nvGrpSpPr>
                <p:grpSpPr>
                  <a:xfrm>
                    <a:off x="2660651" y="5039758"/>
                    <a:ext cx="1774824" cy="671002"/>
                    <a:chOff x="2660651" y="5039758"/>
                    <a:chExt cx="1774824" cy="671002"/>
                  </a:xfrm>
                </p:grpSpPr>
                <p:sp>
                  <p:nvSpPr>
                    <p:cNvPr id="267" name="Rectangle: Rounded Corners 266">
                      <a:extLst>
                        <a:ext uri="{FF2B5EF4-FFF2-40B4-BE49-F238E27FC236}">
                          <a16:creationId xmlns:a16="http://schemas.microsoft.com/office/drawing/2014/main" id="{901F71B7-A5E1-42E3-F248-78D6A5EB60DA}"/>
                        </a:ext>
                      </a:extLst>
                    </p:cNvPr>
                    <p:cNvSpPr/>
                    <p:nvPr/>
                  </p:nvSpPr>
                  <p:spPr>
                    <a:xfrm>
                      <a:off x="2660651" y="5039758"/>
                      <a:ext cx="1774824" cy="504825"/>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8" name="Rectangle 267">
                      <a:extLst>
                        <a:ext uri="{FF2B5EF4-FFF2-40B4-BE49-F238E27FC236}">
                          <a16:creationId xmlns:a16="http://schemas.microsoft.com/office/drawing/2014/main" id="{D21B8E84-43C6-1ECE-82EA-5955A02604A6}"/>
                        </a:ext>
                      </a:extLst>
                    </p:cNvPr>
                    <p:cNvSpPr/>
                    <p:nvPr/>
                  </p:nvSpPr>
                  <p:spPr>
                    <a:xfrm>
                      <a:off x="2660651" y="5341427"/>
                      <a:ext cx="1774824" cy="369333"/>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3" name="Group 262">
                    <a:extLst>
                      <a:ext uri="{FF2B5EF4-FFF2-40B4-BE49-F238E27FC236}">
                        <a16:creationId xmlns:a16="http://schemas.microsoft.com/office/drawing/2014/main" id="{C7AFFA77-F530-0CA6-54E0-21D8BE8F2793}"/>
                      </a:ext>
                    </a:extLst>
                  </p:cNvPr>
                  <p:cNvGrpSpPr/>
                  <p:nvPr/>
                </p:nvGrpSpPr>
                <p:grpSpPr>
                  <a:xfrm>
                    <a:off x="841374" y="3990053"/>
                    <a:ext cx="1768475" cy="1720708"/>
                    <a:chOff x="841374" y="3990053"/>
                    <a:chExt cx="1768475" cy="1720708"/>
                  </a:xfrm>
                </p:grpSpPr>
                <p:sp>
                  <p:nvSpPr>
                    <p:cNvPr id="265" name="Rectangle: Rounded Corners 264">
                      <a:extLst>
                        <a:ext uri="{FF2B5EF4-FFF2-40B4-BE49-F238E27FC236}">
                          <a16:creationId xmlns:a16="http://schemas.microsoft.com/office/drawing/2014/main" id="{687408BC-1AAC-B30F-7B6C-686673A74A63}"/>
                        </a:ext>
                      </a:extLst>
                    </p:cNvPr>
                    <p:cNvSpPr/>
                    <p:nvPr/>
                  </p:nvSpPr>
                  <p:spPr>
                    <a:xfrm>
                      <a:off x="841376" y="3990053"/>
                      <a:ext cx="1768473" cy="504825"/>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Rectangle 265">
                      <a:extLst>
                        <a:ext uri="{FF2B5EF4-FFF2-40B4-BE49-F238E27FC236}">
                          <a16:creationId xmlns:a16="http://schemas.microsoft.com/office/drawing/2014/main" id="{746C6E9C-D848-6B73-E1E2-485343B27F2A}"/>
                        </a:ext>
                      </a:extLst>
                    </p:cNvPr>
                    <p:cNvSpPr/>
                    <p:nvPr/>
                  </p:nvSpPr>
                  <p:spPr>
                    <a:xfrm>
                      <a:off x="841374" y="4328991"/>
                      <a:ext cx="1768474" cy="138177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4" name="Rectangle 263">
                    <a:extLst>
                      <a:ext uri="{FF2B5EF4-FFF2-40B4-BE49-F238E27FC236}">
                        <a16:creationId xmlns:a16="http://schemas.microsoft.com/office/drawing/2014/main" id="{D7E042F9-9BBC-86D6-7280-715AA99B5A9D}"/>
                      </a:ext>
                    </a:extLst>
                  </p:cNvPr>
                  <p:cNvSpPr/>
                  <p:nvPr/>
                </p:nvSpPr>
                <p:spPr>
                  <a:xfrm>
                    <a:off x="790572" y="5384516"/>
                    <a:ext cx="3644903" cy="36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8" name="TextBox 257">
                  <a:extLst>
                    <a:ext uri="{FF2B5EF4-FFF2-40B4-BE49-F238E27FC236}">
                      <a16:creationId xmlns:a16="http://schemas.microsoft.com/office/drawing/2014/main" id="{B6C72676-2281-7C54-F80B-D42931AC520E}"/>
                    </a:ext>
                  </a:extLst>
                </p:cNvPr>
                <p:cNvSpPr txBox="1"/>
                <p:nvPr/>
              </p:nvSpPr>
              <p:spPr>
                <a:xfrm>
                  <a:off x="3104539" y="4786682"/>
                  <a:ext cx="1237696" cy="538485"/>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4.03%</a:t>
                  </a:r>
                </a:p>
              </p:txBody>
            </p:sp>
            <p:sp>
              <p:nvSpPr>
                <p:cNvPr id="260" name="TextBox 259">
                  <a:extLst>
                    <a:ext uri="{FF2B5EF4-FFF2-40B4-BE49-F238E27FC236}">
                      <a16:creationId xmlns:a16="http://schemas.microsoft.com/office/drawing/2014/main" id="{7E91AA42-D4AE-80B5-943C-892BA76AA6E0}"/>
                    </a:ext>
                  </a:extLst>
                </p:cNvPr>
                <p:cNvSpPr txBox="1"/>
                <p:nvPr/>
              </p:nvSpPr>
              <p:spPr>
                <a:xfrm>
                  <a:off x="1708532" y="5742802"/>
                  <a:ext cx="2125481" cy="538485"/>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60 Months</a:t>
                  </a:r>
                </a:p>
              </p:txBody>
            </p:sp>
            <p:sp>
              <p:nvSpPr>
                <p:cNvPr id="3" name="TextBox 2">
                  <a:extLst>
                    <a:ext uri="{FF2B5EF4-FFF2-40B4-BE49-F238E27FC236}">
                      <a16:creationId xmlns:a16="http://schemas.microsoft.com/office/drawing/2014/main" id="{7F19689B-9D0B-DDFB-AF15-B67EDC6C179F}"/>
                    </a:ext>
                  </a:extLst>
                </p:cNvPr>
                <p:cNvSpPr txBox="1"/>
                <p:nvPr/>
              </p:nvSpPr>
              <p:spPr>
                <a:xfrm>
                  <a:off x="8650566" y="6054108"/>
                  <a:ext cx="2125481" cy="538485"/>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36 Months</a:t>
                  </a:r>
                </a:p>
              </p:txBody>
            </p:sp>
            <p:sp>
              <p:nvSpPr>
                <p:cNvPr id="4" name="TextBox 3">
                  <a:extLst>
                    <a:ext uri="{FF2B5EF4-FFF2-40B4-BE49-F238E27FC236}">
                      <a16:creationId xmlns:a16="http://schemas.microsoft.com/office/drawing/2014/main" id="{974799A2-4AB7-62E7-E798-11B64D7EFA86}"/>
                    </a:ext>
                  </a:extLst>
                </p:cNvPr>
                <p:cNvSpPr txBox="1"/>
                <p:nvPr/>
              </p:nvSpPr>
              <p:spPr>
                <a:xfrm>
                  <a:off x="13680106" y="6054108"/>
                  <a:ext cx="2125481" cy="538485"/>
                </a:xfrm>
                <a:prstGeom prst="rect">
                  <a:avLst/>
                </a:prstGeom>
                <a:noFill/>
              </p:spPr>
              <p:txBody>
                <a:bodyPr wrap="square" rtlCol="0">
                  <a:spAutoFit/>
                </a:bodyPr>
                <a:lstStyle/>
                <a:p>
                  <a:pPr algn="ctr"/>
                  <a:r>
                    <a:rPr lang="en-US" sz="12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60 Months</a:t>
                  </a:r>
                </a:p>
              </p:txBody>
            </p:sp>
          </p:grpSp>
        </p:grpSp>
        <p:sp>
          <p:nvSpPr>
            <p:cNvPr id="283" name="Rectangle: Rounded Corners 282">
              <a:extLst>
                <a:ext uri="{FF2B5EF4-FFF2-40B4-BE49-F238E27FC236}">
                  <a16:creationId xmlns:a16="http://schemas.microsoft.com/office/drawing/2014/main" id="{83C83398-D6F6-D08A-8312-722470BB54E0}"/>
                </a:ext>
              </a:extLst>
            </p:cNvPr>
            <p:cNvSpPr/>
            <p:nvPr/>
          </p:nvSpPr>
          <p:spPr>
            <a:xfrm rot="5400000">
              <a:off x="2394845" y="1585510"/>
              <a:ext cx="46801" cy="4045964"/>
            </a:xfrm>
            <a:prstGeom prst="roundRect">
              <a:avLst/>
            </a:prstGeom>
            <a:solidFill>
              <a:schemeClr val="accent6">
                <a:lumMod val="60000"/>
                <a:lumOff val="40000"/>
              </a:schemeClr>
            </a:solidFill>
            <a:ln>
              <a:solidFill>
                <a:schemeClr val="accent6">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grpSp>
        <p:nvGrpSpPr>
          <p:cNvPr id="290" name="Google Shape;963;p43">
            <a:extLst>
              <a:ext uri="{FF2B5EF4-FFF2-40B4-BE49-F238E27FC236}">
                <a16:creationId xmlns:a16="http://schemas.microsoft.com/office/drawing/2014/main" id="{EB846408-5C86-C496-FA14-565CA027A560}"/>
              </a:ext>
            </a:extLst>
          </p:cNvPr>
          <p:cNvGrpSpPr/>
          <p:nvPr/>
        </p:nvGrpSpPr>
        <p:grpSpPr>
          <a:xfrm>
            <a:off x="1005189" y="1063114"/>
            <a:ext cx="4704170" cy="482540"/>
            <a:chOff x="457200" y="1009225"/>
            <a:chExt cx="3859563" cy="472800"/>
          </a:xfrm>
        </p:grpSpPr>
        <p:sp>
          <p:nvSpPr>
            <p:cNvPr id="291" name="Google Shape;964;p43">
              <a:extLst>
                <a:ext uri="{FF2B5EF4-FFF2-40B4-BE49-F238E27FC236}">
                  <a16:creationId xmlns:a16="http://schemas.microsoft.com/office/drawing/2014/main" id="{1CB852EC-A936-3D1E-DE99-C2F307D03950}"/>
                </a:ext>
              </a:extLst>
            </p:cNvPr>
            <p:cNvSpPr txBox="1"/>
            <p:nvPr/>
          </p:nvSpPr>
          <p:spPr>
            <a:xfrm>
              <a:off x="457200" y="1009225"/>
              <a:ext cx="1309845" cy="472800"/>
            </a:xfrm>
            <a:prstGeom prst="rect">
              <a:avLst/>
            </a:prstGeom>
            <a:solidFill>
              <a:srgbClr val="5B9BD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&gt;70%</a:t>
              </a:r>
              <a:endParaRPr sz="21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p:txBody>
        </p:sp>
        <p:sp>
          <p:nvSpPr>
            <p:cNvPr id="292" name="Google Shape;965;p43">
              <a:extLst>
                <a:ext uri="{FF2B5EF4-FFF2-40B4-BE49-F238E27FC236}">
                  <a16:creationId xmlns:a16="http://schemas.microsoft.com/office/drawing/2014/main" id="{D33477EE-77B7-8622-888C-784678ED863D}"/>
                </a:ext>
              </a:extLst>
            </p:cNvPr>
            <p:cNvSpPr txBox="1"/>
            <p:nvPr/>
          </p:nvSpPr>
          <p:spPr>
            <a:xfrm>
              <a:off x="1767045" y="1009225"/>
              <a:ext cx="2549718" cy="472800"/>
            </a:xfrm>
            <a:prstGeom prst="rect">
              <a:avLst/>
            </a:prstGeom>
            <a:solidFill>
              <a:srgbClr val="4E8CB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The majority of the borrower opt for 36 months loan term.</a:t>
              </a:r>
              <a:endParaRPr sz="14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grpSp>
      <p:sp>
        <p:nvSpPr>
          <p:cNvPr id="301" name="Rectangle: Rounded Corners 300">
            <a:extLst>
              <a:ext uri="{FF2B5EF4-FFF2-40B4-BE49-F238E27FC236}">
                <a16:creationId xmlns:a16="http://schemas.microsoft.com/office/drawing/2014/main" id="{D3D292D5-4BB2-BB43-78D5-E456B4DED8D8}"/>
              </a:ext>
            </a:extLst>
          </p:cNvPr>
          <p:cNvSpPr/>
          <p:nvPr/>
        </p:nvSpPr>
        <p:spPr>
          <a:xfrm>
            <a:off x="436727" y="5017893"/>
            <a:ext cx="11302428" cy="1363063"/>
          </a:xfrm>
          <a:prstGeom prst="round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4" name="Google Shape;963;p43">
            <a:extLst>
              <a:ext uri="{FF2B5EF4-FFF2-40B4-BE49-F238E27FC236}">
                <a16:creationId xmlns:a16="http://schemas.microsoft.com/office/drawing/2014/main" id="{CA287158-24D3-2E9E-3834-703C06EDF854}"/>
              </a:ext>
            </a:extLst>
          </p:cNvPr>
          <p:cNvGrpSpPr/>
          <p:nvPr/>
        </p:nvGrpSpPr>
        <p:grpSpPr>
          <a:xfrm>
            <a:off x="6906345" y="1063114"/>
            <a:ext cx="4704170" cy="482540"/>
            <a:chOff x="457200" y="1009225"/>
            <a:chExt cx="3859563" cy="472800"/>
          </a:xfrm>
        </p:grpSpPr>
        <p:sp>
          <p:nvSpPr>
            <p:cNvPr id="308" name="Google Shape;964;p43">
              <a:extLst>
                <a:ext uri="{FF2B5EF4-FFF2-40B4-BE49-F238E27FC236}">
                  <a16:creationId xmlns:a16="http://schemas.microsoft.com/office/drawing/2014/main" id="{C792CEE4-836E-DD04-FB12-4603A2FEFB64}"/>
                </a:ext>
              </a:extLst>
            </p:cNvPr>
            <p:cNvSpPr txBox="1"/>
            <p:nvPr/>
          </p:nvSpPr>
          <p:spPr>
            <a:xfrm>
              <a:off x="457200" y="1009225"/>
              <a:ext cx="1309845" cy="472800"/>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rPr>
                <a:t>±4%</a:t>
              </a:r>
              <a:endParaRPr sz="2100" b="1" dirty="0">
                <a:solidFill>
                  <a:schemeClr val="lt1"/>
                </a:solidFill>
                <a:latin typeface="Open Sans SemiBold" panose="020B0706030804020204" pitchFamily="34" charset="0"/>
                <a:ea typeface="Open Sans SemiBold" panose="020B0706030804020204" pitchFamily="34" charset="0"/>
                <a:cs typeface="Open Sans SemiBold" panose="020B0706030804020204" pitchFamily="34" charset="0"/>
                <a:sym typeface="Fira Sans Extra Condensed"/>
              </a:endParaRPr>
            </a:p>
          </p:txBody>
        </p:sp>
        <p:sp>
          <p:nvSpPr>
            <p:cNvPr id="311" name="Google Shape;965;p43">
              <a:extLst>
                <a:ext uri="{FF2B5EF4-FFF2-40B4-BE49-F238E27FC236}">
                  <a16:creationId xmlns:a16="http://schemas.microsoft.com/office/drawing/2014/main" id="{53B731AD-8310-49DA-0FFD-E60E95D644CD}"/>
                </a:ext>
              </a:extLst>
            </p:cNvPr>
            <p:cNvSpPr txBox="1"/>
            <p:nvPr/>
          </p:nvSpPr>
          <p:spPr>
            <a:xfrm>
              <a:off x="1767045" y="1009225"/>
              <a:ext cx="2549718" cy="472800"/>
            </a:xfrm>
            <a:prstGeom prst="rect">
              <a:avLst/>
            </a:prstGeom>
            <a:solidFill>
              <a:srgbClr val="4E8CB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sz="1000" dirty="0">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grpSp>
      <p:sp>
        <p:nvSpPr>
          <p:cNvPr id="317" name="Diamond 316">
            <a:extLst>
              <a:ext uri="{FF2B5EF4-FFF2-40B4-BE49-F238E27FC236}">
                <a16:creationId xmlns:a16="http://schemas.microsoft.com/office/drawing/2014/main" id="{AE807BEE-CA59-004F-02D5-3032F37EA14E}"/>
              </a:ext>
            </a:extLst>
          </p:cNvPr>
          <p:cNvSpPr/>
          <p:nvPr/>
        </p:nvSpPr>
        <p:spPr>
          <a:xfrm>
            <a:off x="3718973" y="5246226"/>
            <a:ext cx="45719" cy="816556"/>
          </a:xfrm>
          <a:prstGeom prst="diamond">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Diamond 317">
            <a:extLst>
              <a:ext uri="{FF2B5EF4-FFF2-40B4-BE49-F238E27FC236}">
                <a16:creationId xmlns:a16="http://schemas.microsoft.com/office/drawing/2014/main" id="{2F67C894-4755-AE56-A1A1-356AF7254BB6}"/>
              </a:ext>
            </a:extLst>
          </p:cNvPr>
          <p:cNvSpPr/>
          <p:nvPr/>
        </p:nvSpPr>
        <p:spPr>
          <a:xfrm>
            <a:off x="7804103" y="5246226"/>
            <a:ext cx="45719" cy="816556"/>
          </a:xfrm>
          <a:prstGeom prst="diamond">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Google Shape;306;p21">
            <a:extLst>
              <a:ext uri="{FF2B5EF4-FFF2-40B4-BE49-F238E27FC236}">
                <a16:creationId xmlns:a16="http://schemas.microsoft.com/office/drawing/2014/main" id="{F228617D-E3FF-F42B-2C86-5648B889B66B}"/>
              </a:ext>
            </a:extLst>
          </p:cNvPr>
          <p:cNvSpPr txBox="1"/>
          <p:nvPr/>
        </p:nvSpPr>
        <p:spPr>
          <a:xfrm>
            <a:off x="815650" y="5463960"/>
            <a:ext cx="2748000" cy="531600"/>
          </a:xfrm>
          <a:prstGeom prst="rect">
            <a:avLst/>
          </a:prstGeom>
          <a:noFill/>
          <a:ln>
            <a:noFill/>
          </a:ln>
        </p:spPr>
        <p:txBody>
          <a:bodyPr spcFirstLastPara="1" wrap="square" lIns="121900" tIns="121900" rIns="121900" bIns="121900" anchor="ctr" anchorCtr="0">
            <a:noAutofit/>
          </a:bodyPr>
          <a:lstStyle/>
          <a:p>
            <a:pPr algn="ct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Borrowers</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are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risk-averse</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and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prefer to minimize </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their exposure to potential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financial difficulties</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over longer periods.</a:t>
            </a:r>
          </a:p>
        </p:txBody>
      </p:sp>
      <p:sp>
        <p:nvSpPr>
          <p:cNvPr id="2048" name="Google Shape;306;p21">
            <a:extLst>
              <a:ext uri="{FF2B5EF4-FFF2-40B4-BE49-F238E27FC236}">
                <a16:creationId xmlns:a16="http://schemas.microsoft.com/office/drawing/2014/main" id="{C766DF85-2E63-8B73-6B1E-0C633FF8D48C}"/>
              </a:ext>
            </a:extLst>
          </p:cNvPr>
          <p:cNvSpPr txBox="1"/>
          <p:nvPr/>
        </p:nvSpPr>
        <p:spPr>
          <a:xfrm>
            <a:off x="3972889" y="5452713"/>
            <a:ext cx="3472940" cy="531600"/>
          </a:xfrm>
          <a:prstGeom prst="rect">
            <a:avLst/>
          </a:prstGeom>
          <a:noFill/>
          <a:ln>
            <a:noFill/>
          </a:ln>
        </p:spPr>
        <p:txBody>
          <a:bodyPr spcFirstLastPara="1" wrap="square" lIns="121900" tIns="121900" rIns="121900" bIns="121900" anchor="ctr" anchorCtr="0">
            <a:noAutofit/>
          </a:bodyPr>
          <a:lstStyle/>
          <a:p>
            <a:pPr algn="ct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The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minimal difference </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of good loans rate suggest that although borrowers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strongly prefer shorter-term </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loans, there's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potential to expand </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the </a:t>
            </a:r>
            <a:r>
              <a:rPr lang="en-US" sz="1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60-month</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loan offerings </a:t>
            </a:r>
            <a:r>
              <a:rPr lang="en-US" sz="12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without</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significantly </a:t>
            </a:r>
            <a:r>
              <a:rPr lang="en-US" sz="1400" b="1" dirty="0">
                <a:solidFill>
                  <a:srgbClr val="C00000"/>
                </a:solidFill>
                <a:latin typeface="Open Sans" panose="020B0606030504020204" pitchFamily="34" charset="0"/>
                <a:ea typeface="Open Sans" panose="020B0606030504020204" pitchFamily="34" charset="0"/>
                <a:cs typeface="Open Sans" panose="020B0606030504020204" pitchFamily="34" charset="0"/>
                <a:sym typeface="Roboto"/>
              </a:rPr>
              <a:t>increasing risk</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a:t>
            </a:r>
            <a:endParaRPr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sp>
        <p:nvSpPr>
          <p:cNvPr id="2049" name="Google Shape;306;p21">
            <a:extLst>
              <a:ext uri="{FF2B5EF4-FFF2-40B4-BE49-F238E27FC236}">
                <a16:creationId xmlns:a16="http://schemas.microsoft.com/office/drawing/2014/main" id="{A5D74AD7-E6A1-CFDF-E8BD-28849AE67B4D}"/>
              </a:ext>
            </a:extLst>
          </p:cNvPr>
          <p:cNvSpPr txBox="1"/>
          <p:nvPr/>
        </p:nvSpPr>
        <p:spPr>
          <a:xfrm>
            <a:off x="8098971" y="5463960"/>
            <a:ext cx="3391034" cy="531600"/>
          </a:xfrm>
          <a:prstGeom prst="rect">
            <a:avLst/>
          </a:prstGeom>
          <a:noFill/>
          <a:ln>
            <a:noFill/>
          </a:ln>
        </p:spPr>
        <p:txBody>
          <a:bodyPr spcFirstLastPara="1" wrap="square" lIns="121900" tIns="121900" rIns="121900" bIns="121900" anchor="ctr" anchorCtr="0">
            <a:noAutofit/>
          </a:bodyPr>
          <a:lstStyle/>
          <a:p>
            <a:pPr algn="ct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The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high good loan rate </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on both loan term suggest an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effective risk models</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but still providing the opportunity to further </a:t>
            </a:r>
            <a:r>
              <a:rPr lang="en-US" sz="1400"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refine underwriting criteria</a:t>
            </a:r>
            <a:r>
              <a:rPr lang="en-US"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 for 60-months loan.</a:t>
            </a:r>
            <a:endParaRPr sz="12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pic>
        <p:nvPicPr>
          <p:cNvPr id="4098" name="Picture 2">
            <a:extLst>
              <a:ext uri="{FF2B5EF4-FFF2-40B4-BE49-F238E27FC236}">
                <a16:creationId xmlns:a16="http://schemas.microsoft.com/office/drawing/2014/main" id="{D85C7581-0266-76A5-33A2-225CF82427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14" t="9082" r="4617" b="7090"/>
          <a:stretch/>
        </p:blipFill>
        <p:spPr bwMode="auto">
          <a:xfrm>
            <a:off x="6828783" y="2132172"/>
            <a:ext cx="4781731" cy="22992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D944E99-B41E-7906-AAAE-F234FDD650FA}"/>
              </a:ext>
            </a:extLst>
          </p:cNvPr>
          <p:cNvSpPr txBox="1"/>
          <p:nvPr/>
        </p:nvSpPr>
        <p:spPr>
          <a:xfrm>
            <a:off x="7623437" y="2132172"/>
            <a:ext cx="785394" cy="276999"/>
          </a:xfrm>
          <a:prstGeom prst="rect">
            <a:avLst/>
          </a:prstGeom>
          <a:noFill/>
        </p:spPr>
        <p:txBody>
          <a:bodyPr wrap="square" rtlCol="0">
            <a:spAutoFit/>
          </a:bodyPr>
          <a:lstStyle/>
          <a:p>
            <a:pPr algn="ctr"/>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89.53%</a:t>
            </a:r>
          </a:p>
        </p:txBody>
      </p:sp>
      <p:sp>
        <p:nvSpPr>
          <p:cNvPr id="6" name="TextBox 5">
            <a:extLst>
              <a:ext uri="{FF2B5EF4-FFF2-40B4-BE49-F238E27FC236}">
                <a16:creationId xmlns:a16="http://schemas.microsoft.com/office/drawing/2014/main" id="{67555DDA-13BC-0101-0300-68CD165EE401}"/>
              </a:ext>
            </a:extLst>
          </p:cNvPr>
          <p:cNvSpPr txBox="1"/>
          <p:nvPr/>
        </p:nvSpPr>
        <p:spPr>
          <a:xfrm>
            <a:off x="10210653" y="2169824"/>
            <a:ext cx="785394" cy="276999"/>
          </a:xfrm>
          <a:prstGeom prst="rect">
            <a:avLst/>
          </a:prstGeom>
          <a:noFill/>
        </p:spPr>
        <p:txBody>
          <a:bodyPr wrap="square" rtlCol="0">
            <a:spAutoFit/>
          </a:bodyPr>
          <a:lstStyle/>
          <a:p>
            <a:pPr algn="ctr"/>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85.35%</a:t>
            </a:r>
          </a:p>
        </p:txBody>
      </p:sp>
      <p:sp>
        <p:nvSpPr>
          <p:cNvPr id="7" name="Google Shape;306;p21">
            <a:extLst>
              <a:ext uri="{FF2B5EF4-FFF2-40B4-BE49-F238E27FC236}">
                <a16:creationId xmlns:a16="http://schemas.microsoft.com/office/drawing/2014/main" id="{79E60E9C-D4C9-19A5-BA74-0A64214F486E}"/>
              </a:ext>
            </a:extLst>
          </p:cNvPr>
          <p:cNvSpPr txBox="1"/>
          <p:nvPr/>
        </p:nvSpPr>
        <p:spPr>
          <a:xfrm>
            <a:off x="8474255" y="1027137"/>
            <a:ext cx="3201683" cy="531600"/>
          </a:xfrm>
          <a:prstGeom prst="rect">
            <a:avLst/>
          </a:prstGeom>
          <a:noFill/>
          <a:ln>
            <a:noFill/>
          </a:ln>
        </p:spPr>
        <p:txBody>
          <a:bodyPr spcFirstLastPara="1" wrap="square" lIns="121900" tIns="121900" rIns="121900" bIns="121900" anchor="ctr" anchorCtr="0">
            <a:noAutofit/>
          </a:bodyPr>
          <a:lstStyle/>
          <a:p>
            <a:r>
              <a:rPr lang="en-US" sz="10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Loans with a 36-month term have only a slightly better good loan rate despite their larger size.</a:t>
            </a:r>
            <a:endParaRPr sz="1000" dirty="0">
              <a:solidFill>
                <a:schemeClr val="dk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endParaRPr>
          </a:p>
        </p:txBody>
      </p:sp>
    </p:spTree>
    <p:extLst>
      <p:ext uri="{BB962C8B-B14F-4D97-AF65-F5344CB8AC3E}">
        <p14:creationId xmlns:p14="http://schemas.microsoft.com/office/powerpoint/2010/main" val="3184445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5194</TotalTime>
  <Words>3448</Words>
  <Application>Microsoft Office PowerPoint</Application>
  <PresentationFormat>Widescreen</PresentationFormat>
  <Paragraphs>457</Paragraphs>
  <Slides>24</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Open Sans</vt:lpstr>
      <vt:lpstr>Open Sans SemiBold</vt:lpstr>
      <vt:lpstr>Roboto</vt:lpstr>
      <vt:lpstr>Office Theme</vt:lpstr>
      <vt:lpstr>Credit Risk Analysis Insights for Informed Lending Decisions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Gilang .</dc:creator>
  <cp:lastModifiedBy>Gilang .</cp:lastModifiedBy>
  <cp:revision>140</cp:revision>
  <dcterms:created xsi:type="dcterms:W3CDTF">2024-08-04T17:13:03Z</dcterms:created>
  <dcterms:modified xsi:type="dcterms:W3CDTF">2024-09-23T16:07:19Z</dcterms:modified>
</cp:coreProperties>
</file>