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9" r:id="rId3"/>
    <p:sldId id="270" r:id="rId4"/>
    <p:sldId id="273" r:id="rId5"/>
    <p:sldId id="274" r:id="rId6"/>
    <p:sldId id="259" r:id="rId7"/>
    <p:sldId id="275" r:id="rId8"/>
    <p:sldId id="276" r:id="rId9"/>
    <p:sldId id="278" r:id="rId10"/>
    <p:sldId id="267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98"/>
    <a:srgbClr val="8EB4E3"/>
    <a:srgbClr val="FF9F4B"/>
    <a:srgbClr val="5699C6"/>
    <a:srgbClr val="949599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40" d="100"/>
          <a:sy n="140" d="100"/>
        </p:scale>
        <p:origin x="9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700" dirty="0" err="1"/>
              <a:t>Distribusi</a:t>
            </a:r>
            <a:r>
              <a:rPr lang="en-US" sz="700" baseline="0" dirty="0"/>
              <a:t> missing values pada </a:t>
            </a:r>
            <a:r>
              <a:rPr lang="en-US" sz="700" baseline="0" dirty="0" err="1"/>
              <a:t>kolom</a:t>
            </a:r>
            <a:endParaRPr lang="en-US" sz="7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Kolom_missingVal</c:v>
                </c:pt>
              </c:strCache>
            </c:strRef>
          </c:tx>
          <c:spPr>
            <a:solidFill>
              <a:srgbClr val="FF9F4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D3-47F1-A902-47BE763DD0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Kolom</c:v>
                </c:pt>
              </c:strCache>
            </c:strRef>
          </c:tx>
          <c:spPr>
            <a:solidFill>
              <a:srgbClr val="5699C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3E8FC0D-4890-4B76-ADEA-7A27E910B9D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7D3-47F1-A902-47BE763DD0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D3-47F1-A902-47BE763DD0F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495976959"/>
        <c:axId val="38762511"/>
      </c:barChart>
      <c:catAx>
        <c:axId val="149597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762511"/>
        <c:crosses val="autoZero"/>
        <c:auto val="1"/>
        <c:lblAlgn val="ctr"/>
        <c:lblOffset val="100"/>
        <c:noMultiLvlLbl val="0"/>
      </c:catAx>
      <c:valAx>
        <c:axId val="38762511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976959"/>
        <c:crosses val="autoZero"/>
        <c:crossBetween val="between"/>
        <c:majorUnit val="50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700" dirty="0" err="1"/>
              <a:t>Distribusi</a:t>
            </a:r>
            <a:r>
              <a:rPr lang="en-US" sz="700" baseline="0" dirty="0"/>
              <a:t> </a:t>
            </a:r>
            <a:r>
              <a:rPr lang="en-US" sz="700" baseline="0" dirty="0" err="1"/>
              <a:t>tipe</a:t>
            </a:r>
            <a:r>
              <a:rPr lang="en-US" sz="700" baseline="0" dirty="0"/>
              <a:t> data</a:t>
            </a:r>
            <a:endParaRPr lang="en-US" sz="7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float</c:v>
                </c:pt>
              </c:strCache>
            </c:strRef>
          </c:tx>
          <c:spPr>
            <a:solidFill>
              <a:srgbClr val="5699C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F9-4528-9534-2583FC8ED8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</c:v>
                </c:pt>
              </c:strCache>
            </c:strRef>
          </c:tx>
          <c:spPr>
            <a:solidFill>
              <a:srgbClr val="FF9F4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F9-4528-9534-2583FC8ED8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object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F9-4528-9534-2583FC8ED88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1064367"/>
        <c:axId val="869917071"/>
      </c:barChart>
      <c:catAx>
        <c:axId val="13210643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69917071"/>
        <c:crosses val="autoZero"/>
        <c:auto val="1"/>
        <c:lblAlgn val="ctr"/>
        <c:lblOffset val="100"/>
        <c:noMultiLvlLbl val="0"/>
      </c:catAx>
      <c:valAx>
        <c:axId val="869917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06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5131435"/>
          </a:xfrm>
          <a:custGeom>
            <a:avLst/>
            <a:gdLst/>
            <a:ahLst/>
            <a:cxnLst/>
            <a:rect l="l" t="t" r="r" b="b"/>
            <a:pathLst>
              <a:path w="9144000" h="5131435">
                <a:moveTo>
                  <a:pt x="9143999" y="5131150"/>
                </a:moveTo>
                <a:lnTo>
                  <a:pt x="0" y="5131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31150"/>
                </a:lnTo>
                <a:close/>
              </a:path>
            </a:pathLst>
          </a:custGeom>
          <a:solidFill>
            <a:srgbClr val="D01010">
              <a:alpha val="3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104320" y="351142"/>
            <a:ext cx="2763520" cy="4551680"/>
          </a:xfrm>
          <a:custGeom>
            <a:avLst/>
            <a:gdLst/>
            <a:ahLst/>
            <a:cxnLst/>
            <a:rect l="l" t="t" r="r" b="b"/>
            <a:pathLst>
              <a:path w="2763520" h="4551680">
                <a:moveTo>
                  <a:pt x="2763202" y="3097060"/>
                </a:moveTo>
                <a:lnTo>
                  <a:pt x="2758948" y="3043250"/>
                </a:lnTo>
                <a:lnTo>
                  <a:pt x="2746413" y="2991243"/>
                </a:lnTo>
                <a:lnTo>
                  <a:pt x="2726004" y="2941955"/>
                </a:lnTo>
                <a:lnTo>
                  <a:pt x="2698089" y="2896324"/>
                </a:lnTo>
                <a:lnTo>
                  <a:pt x="2663037" y="2855264"/>
                </a:lnTo>
                <a:lnTo>
                  <a:pt x="2076640" y="2268867"/>
                </a:lnTo>
                <a:lnTo>
                  <a:pt x="2661196" y="1684324"/>
                </a:lnTo>
                <a:lnTo>
                  <a:pt x="2696502" y="1642935"/>
                </a:lnTo>
                <a:lnTo>
                  <a:pt x="2724632" y="1596961"/>
                </a:lnTo>
                <a:lnTo>
                  <a:pt x="2745206" y="1547304"/>
                </a:lnTo>
                <a:lnTo>
                  <a:pt x="2757830" y="1494891"/>
                </a:lnTo>
                <a:lnTo>
                  <a:pt x="2762123" y="1440662"/>
                </a:lnTo>
                <a:lnTo>
                  <a:pt x="2757830" y="1386433"/>
                </a:lnTo>
                <a:lnTo>
                  <a:pt x="2745206" y="1334033"/>
                </a:lnTo>
                <a:lnTo>
                  <a:pt x="2724632" y="1284376"/>
                </a:lnTo>
                <a:lnTo>
                  <a:pt x="2696502" y="1238389"/>
                </a:lnTo>
                <a:lnTo>
                  <a:pt x="2661196" y="1197013"/>
                </a:lnTo>
                <a:lnTo>
                  <a:pt x="1565097" y="100914"/>
                </a:lnTo>
                <a:lnTo>
                  <a:pt x="1529816" y="70078"/>
                </a:lnTo>
                <a:lnTo>
                  <a:pt x="1491627" y="44843"/>
                </a:lnTo>
                <a:lnTo>
                  <a:pt x="1451114" y="25222"/>
                </a:lnTo>
                <a:lnTo>
                  <a:pt x="1408861" y="11201"/>
                </a:lnTo>
                <a:lnTo>
                  <a:pt x="1365440" y="2794"/>
                </a:lnTo>
                <a:lnTo>
                  <a:pt x="1321447" y="0"/>
                </a:lnTo>
                <a:lnTo>
                  <a:pt x="1277454" y="2794"/>
                </a:lnTo>
                <a:lnTo>
                  <a:pt x="1234033" y="11201"/>
                </a:lnTo>
                <a:lnTo>
                  <a:pt x="1191780" y="25222"/>
                </a:lnTo>
                <a:lnTo>
                  <a:pt x="1151267" y="44843"/>
                </a:lnTo>
                <a:lnTo>
                  <a:pt x="1113078" y="70078"/>
                </a:lnTo>
                <a:lnTo>
                  <a:pt x="1077798" y="100914"/>
                </a:lnTo>
                <a:lnTo>
                  <a:pt x="103200" y="1075512"/>
                </a:lnTo>
                <a:lnTo>
                  <a:pt x="72364" y="1110792"/>
                </a:lnTo>
                <a:lnTo>
                  <a:pt x="47129" y="1148981"/>
                </a:lnTo>
                <a:lnTo>
                  <a:pt x="27508" y="1189494"/>
                </a:lnTo>
                <a:lnTo>
                  <a:pt x="13487" y="1231747"/>
                </a:lnTo>
                <a:lnTo>
                  <a:pt x="5080" y="1275168"/>
                </a:lnTo>
                <a:lnTo>
                  <a:pt x="2273" y="1319161"/>
                </a:lnTo>
                <a:lnTo>
                  <a:pt x="5080" y="1363154"/>
                </a:lnTo>
                <a:lnTo>
                  <a:pt x="13487" y="1406575"/>
                </a:lnTo>
                <a:lnTo>
                  <a:pt x="27508" y="1448828"/>
                </a:lnTo>
                <a:lnTo>
                  <a:pt x="47129" y="1489341"/>
                </a:lnTo>
                <a:lnTo>
                  <a:pt x="72364" y="1527530"/>
                </a:lnTo>
                <a:lnTo>
                  <a:pt x="103200" y="1562823"/>
                </a:lnTo>
                <a:lnTo>
                  <a:pt x="820343" y="2279967"/>
                </a:lnTo>
                <a:lnTo>
                  <a:pt x="100152" y="3000159"/>
                </a:lnTo>
                <a:lnTo>
                  <a:pt x="69545" y="3035173"/>
                </a:lnTo>
                <a:lnTo>
                  <a:pt x="44513" y="3073082"/>
                </a:lnTo>
                <a:lnTo>
                  <a:pt x="25031" y="3113278"/>
                </a:lnTo>
                <a:lnTo>
                  <a:pt x="11125" y="3155213"/>
                </a:lnTo>
                <a:lnTo>
                  <a:pt x="2781" y="3198304"/>
                </a:lnTo>
                <a:lnTo>
                  <a:pt x="0" y="3241967"/>
                </a:lnTo>
                <a:lnTo>
                  <a:pt x="2781" y="3285629"/>
                </a:lnTo>
                <a:lnTo>
                  <a:pt x="11125" y="3328708"/>
                </a:lnTo>
                <a:lnTo>
                  <a:pt x="25031" y="3370643"/>
                </a:lnTo>
                <a:lnTo>
                  <a:pt x="44513" y="3410851"/>
                </a:lnTo>
                <a:lnTo>
                  <a:pt x="69545" y="3448748"/>
                </a:lnTo>
                <a:lnTo>
                  <a:pt x="100152" y="3483775"/>
                </a:lnTo>
                <a:lnTo>
                  <a:pt x="1067346" y="4450956"/>
                </a:lnTo>
                <a:lnTo>
                  <a:pt x="1102360" y="4481563"/>
                </a:lnTo>
                <a:lnTo>
                  <a:pt x="1140256" y="4506607"/>
                </a:lnTo>
                <a:lnTo>
                  <a:pt x="1180465" y="4526077"/>
                </a:lnTo>
                <a:lnTo>
                  <a:pt x="1222400" y="4539983"/>
                </a:lnTo>
                <a:lnTo>
                  <a:pt x="1265491" y="4548340"/>
                </a:lnTo>
                <a:lnTo>
                  <a:pt x="1309154" y="4551121"/>
                </a:lnTo>
                <a:lnTo>
                  <a:pt x="1352804" y="4548340"/>
                </a:lnTo>
                <a:lnTo>
                  <a:pt x="1395895" y="4539983"/>
                </a:lnTo>
                <a:lnTo>
                  <a:pt x="1437830" y="4526077"/>
                </a:lnTo>
                <a:lnTo>
                  <a:pt x="1478038" y="4506607"/>
                </a:lnTo>
                <a:lnTo>
                  <a:pt x="1515935" y="4481563"/>
                </a:lnTo>
                <a:lnTo>
                  <a:pt x="1550949" y="4450956"/>
                </a:lnTo>
                <a:lnTo>
                  <a:pt x="2663037" y="3338868"/>
                </a:lnTo>
                <a:lnTo>
                  <a:pt x="2698089" y="3297796"/>
                </a:lnTo>
                <a:lnTo>
                  <a:pt x="2726004" y="3252165"/>
                </a:lnTo>
                <a:lnTo>
                  <a:pt x="2746413" y="3202889"/>
                </a:lnTo>
                <a:lnTo>
                  <a:pt x="2758948" y="3150882"/>
                </a:lnTo>
                <a:lnTo>
                  <a:pt x="2763202" y="3097060"/>
                </a:lnTo>
                <a:close/>
              </a:path>
            </a:pathLst>
          </a:custGeom>
          <a:solidFill>
            <a:srgbClr val="F4B9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233169" y="0"/>
            <a:ext cx="3910965" cy="5143500"/>
          </a:xfrm>
          <a:custGeom>
            <a:avLst/>
            <a:gdLst/>
            <a:ahLst/>
            <a:cxnLst/>
            <a:rect l="l" t="t" r="r" b="b"/>
            <a:pathLst>
              <a:path w="3910965" h="5143500">
                <a:moveTo>
                  <a:pt x="3910830" y="5143499"/>
                </a:moveTo>
                <a:lnTo>
                  <a:pt x="2059242" y="5143499"/>
                </a:lnTo>
                <a:lnTo>
                  <a:pt x="253254" y="3337512"/>
                </a:lnTo>
                <a:lnTo>
                  <a:pt x="220613" y="3303060"/>
                </a:lnTo>
                <a:lnTo>
                  <a:pt x="190222" y="3267304"/>
                </a:lnTo>
                <a:lnTo>
                  <a:pt x="162083" y="3230335"/>
                </a:lnTo>
                <a:lnTo>
                  <a:pt x="136194" y="3192247"/>
                </a:lnTo>
                <a:lnTo>
                  <a:pt x="112557" y="3153134"/>
                </a:lnTo>
                <a:lnTo>
                  <a:pt x="91171" y="3113088"/>
                </a:lnTo>
                <a:lnTo>
                  <a:pt x="72036" y="3072203"/>
                </a:lnTo>
                <a:lnTo>
                  <a:pt x="55153" y="3030572"/>
                </a:lnTo>
                <a:lnTo>
                  <a:pt x="40520" y="2988288"/>
                </a:lnTo>
                <a:lnTo>
                  <a:pt x="28139" y="2945445"/>
                </a:lnTo>
                <a:lnTo>
                  <a:pt x="18009" y="2902135"/>
                </a:lnTo>
                <a:lnTo>
                  <a:pt x="10130" y="2858453"/>
                </a:lnTo>
                <a:lnTo>
                  <a:pt x="4502" y="2814490"/>
                </a:lnTo>
                <a:lnTo>
                  <a:pt x="1125" y="2770342"/>
                </a:lnTo>
                <a:lnTo>
                  <a:pt x="0" y="2726099"/>
                </a:lnTo>
                <a:lnTo>
                  <a:pt x="1125" y="2681857"/>
                </a:lnTo>
                <a:lnTo>
                  <a:pt x="4502" y="2637709"/>
                </a:lnTo>
                <a:lnTo>
                  <a:pt x="10130" y="2593746"/>
                </a:lnTo>
                <a:lnTo>
                  <a:pt x="18009" y="2550064"/>
                </a:lnTo>
                <a:lnTo>
                  <a:pt x="28139" y="2506754"/>
                </a:lnTo>
                <a:lnTo>
                  <a:pt x="40520" y="2463911"/>
                </a:lnTo>
                <a:lnTo>
                  <a:pt x="55153" y="2421627"/>
                </a:lnTo>
                <a:lnTo>
                  <a:pt x="72036" y="2379996"/>
                </a:lnTo>
                <a:lnTo>
                  <a:pt x="91171" y="2339111"/>
                </a:lnTo>
                <a:lnTo>
                  <a:pt x="112557" y="2299065"/>
                </a:lnTo>
                <a:lnTo>
                  <a:pt x="136194" y="2259952"/>
                </a:lnTo>
                <a:lnTo>
                  <a:pt x="162083" y="2221864"/>
                </a:lnTo>
                <a:lnTo>
                  <a:pt x="190222" y="2184895"/>
                </a:lnTo>
                <a:lnTo>
                  <a:pt x="220613" y="2149138"/>
                </a:lnTo>
                <a:lnTo>
                  <a:pt x="253254" y="2114687"/>
                </a:lnTo>
                <a:lnTo>
                  <a:pt x="2367942" y="0"/>
                </a:lnTo>
                <a:lnTo>
                  <a:pt x="3910830" y="0"/>
                </a:lnTo>
                <a:lnTo>
                  <a:pt x="3910830" y="514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355" y="189900"/>
            <a:ext cx="1795074" cy="83152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29624" y="3193399"/>
            <a:ext cx="4248150" cy="1520190"/>
          </a:xfrm>
          <a:custGeom>
            <a:avLst/>
            <a:gdLst/>
            <a:ahLst/>
            <a:cxnLst/>
            <a:rect l="l" t="t" r="r" b="b"/>
            <a:pathLst>
              <a:path w="4248150" h="1520189">
                <a:moveTo>
                  <a:pt x="3994344" y="1520099"/>
                </a:moveTo>
                <a:lnTo>
                  <a:pt x="253355" y="1520099"/>
                </a:lnTo>
                <a:lnTo>
                  <a:pt x="207814" y="1516018"/>
                </a:lnTo>
                <a:lnTo>
                  <a:pt x="164951" y="1504249"/>
                </a:lnTo>
                <a:lnTo>
                  <a:pt x="125481" y="1485509"/>
                </a:lnTo>
                <a:lnTo>
                  <a:pt x="90121" y="1460514"/>
                </a:lnTo>
                <a:lnTo>
                  <a:pt x="59585" y="1429978"/>
                </a:lnTo>
                <a:lnTo>
                  <a:pt x="34590" y="1394618"/>
                </a:lnTo>
                <a:lnTo>
                  <a:pt x="15850" y="1355148"/>
                </a:lnTo>
                <a:lnTo>
                  <a:pt x="4081" y="1312285"/>
                </a:lnTo>
                <a:lnTo>
                  <a:pt x="0" y="1266744"/>
                </a:lnTo>
                <a:lnTo>
                  <a:pt x="0" y="253354"/>
                </a:lnTo>
                <a:lnTo>
                  <a:pt x="4081" y="207814"/>
                </a:lnTo>
                <a:lnTo>
                  <a:pt x="15850" y="164951"/>
                </a:lnTo>
                <a:lnTo>
                  <a:pt x="34590" y="125481"/>
                </a:lnTo>
                <a:lnTo>
                  <a:pt x="59585" y="90121"/>
                </a:lnTo>
                <a:lnTo>
                  <a:pt x="90121" y="59585"/>
                </a:lnTo>
                <a:lnTo>
                  <a:pt x="125481" y="34590"/>
                </a:lnTo>
                <a:lnTo>
                  <a:pt x="164951" y="15850"/>
                </a:lnTo>
                <a:lnTo>
                  <a:pt x="207814" y="4081"/>
                </a:lnTo>
                <a:lnTo>
                  <a:pt x="253355" y="0"/>
                </a:lnTo>
                <a:lnTo>
                  <a:pt x="3994344" y="0"/>
                </a:lnTo>
                <a:lnTo>
                  <a:pt x="4044002" y="4913"/>
                </a:lnTo>
                <a:lnTo>
                  <a:pt x="4091299" y="19285"/>
                </a:lnTo>
                <a:lnTo>
                  <a:pt x="4134906" y="42566"/>
                </a:lnTo>
                <a:lnTo>
                  <a:pt x="4173494" y="74205"/>
                </a:lnTo>
                <a:lnTo>
                  <a:pt x="4205133" y="112793"/>
                </a:lnTo>
                <a:lnTo>
                  <a:pt x="4228414" y="156400"/>
                </a:lnTo>
                <a:lnTo>
                  <a:pt x="4242786" y="203697"/>
                </a:lnTo>
                <a:lnTo>
                  <a:pt x="4247699" y="253354"/>
                </a:lnTo>
                <a:lnTo>
                  <a:pt x="4247699" y="1266744"/>
                </a:lnTo>
                <a:lnTo>
                  <a:pt x="4243618" y="1312285"/>
                </a:lnTo>
                <a:lnTo>
                  <a:pt x="4231849" y="1355148"/>
                </a:lnTo>
                <a:lnTo>
                  <a:pt x="4213109" y="1394618"/>
                </a:lnTo>
                <a:lnTo>
                  <a:pt x="4188114" y="1429978"/>
                </a:lnTo>
                <a:lnTo>
                  <a:pt x="4157578" y="1460514"/>
                </a:lnTo>
                <a:lnTo>
                  <a:pt x="4122218" y="1485509"/>
                </a:lnTo>
                <a:lnTo>
                  <a:pt x="4082748" y="1504249"/>
                </a:lnTo>
                <a:lnTo>
                  <a:pt x="4039885" y="1516018"/>
                </a:lnTo>
                <a:lnTo>
                  <a:pt x="3994344" y="1520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29624" y="3193399"/>
            <a:ext cx="4248150" cy="1520190"/>
          </a:xfrm>
          <a:custGeom>
            <a:avLst/>
            <a:gdLst/>
            <a:ahLst/>
            <a:cxnLst/>
            <a:rect l="l" t="t" r="r" b="b"/>
            <a:pathLst>
              <a:path w="4248150" h="1520189">
                <a:moveTo>
                  <a:pt x="0" y="253354"/>
                </a:moveTo>
                <a:lnTo>
                  <a:pt x="4081" y="207814"/>
                </a:lnTo>
                <a:lnTo>
                  <a:pt x="15850" y="164951"/>
                </a:lnTo>
                <a:lnTo>
                  <a:pt x="34590" y="125481"/>
                </a:lnTo>
                <a:lnTo>
                  <a:pt x="59585" y="90121"/>
                </a:lnTo>
                <a:lnTo>
                  <a:pt x="90121" y="59585"/>
                </a:lnTo>
                <a:lnTo>
                  <a:pt x="125481" y="34590"/>
                </a:lnTo>
                <a:lnTo>
                  <a:pt x="164951" y="15850"/>
                </a:lnTo>
                <a:lnTo>
                  <a:pt x="207814" y="4081"/>
                </a:lnTo>
                <a:lnTo>
                  <a:pt x="253355" y="0"/>
                </a:lnTo>
                <a:lnTo>
                  <a:pt x="3994344" y="0"/>
                </a:lnTo>
                <a:lnTo>
                  <a:pt x="4044002" y="4913"/>
                </a:lnTo>
                <a:lnTo>
                  <a:pt x="4091299" y="19285"/>
                </a:lnTo>
                <a:lnTo>
                  <a:pt x="4134906" y="42566"/>
                </a:lnTo>
                <a:lnTo>
                  <a:pt x="4173494" y="74205"/>
                </a:lnTo>
                <a:lnTo>
                  <a:pt x="4205133" y="112793"/>
                </a:lnTo>
                <a:lnTo>
                  <a:pt x="4228414" y="156400"/>
                </a:lnTo>
                <a:lnTo>
                  <a:pt x="4242786" y="203697"/>
                </a:lnTo>
                <a:lnTo>
                  <a:pt x="4247699" y="253354"/>
                </a:lnTo>
                <a:lnTo>
                  <a:pt x="4247699" y="1266744"/>
                </a:lnTo>
                <a:lnTo>
                  <a:pt x="4243618" y="1312285"/>
                </a:lnTo>
                <a:lnTo>
                  <a:pt x="4231849" y="1355148"/>
                </a:lnTo>
                <a:lnTo>
                  <a:pt x="4213109" y="1394618"/>
                </a:lnTo>
                <a:lnTo>
                  <a:pt x="4188114" y="1429978"/>
                </a:lnTo>
                <a:lnTo>
                  <a:pt x="4157578" y="1460514"/>
                </a:lnTo>
                <a:lnTo>
                  <a:pt x="4122218" y="1485509"/>
                </a:lnTo>
                <a:lnTo>
                  <a:pt x="4082748" y="1504249"/>
                </a:lnTo>
                <a:lnTo>
                  <a:pt x="4039885" y="1516018"/>
                </a:lnTo>
                <a:lnTo>
                  <a:pt x="3994344" y="1520099"/>
                </a:lnTo>
                <a:lnTo>
                  <a:pt x="253355" y="1520099"/>
                </a:lnTo>
                <a:lnTo>
                  <a:pt x="207814" y="1516018"/>
                </a:lnTo>
                <a:lnTo>
                  <a:pt x="164951" y="1504249"/>
                </a:lnTo>
                <a:lnTo>
                  <a:pt x="125481" y="1485509"/>
                </a:lnTo>
                <a:lnTo>
                  <a:pt x="90121" y="1460514"/>
                </a:lnTo>
                <a:lnTo>
                  <a:pt x="59585" y="1429978"/>
                </a:lnTo>
                <a:lnTo>
                  <a:pt x="34590" y="1394618"/>
                </a:lnTo>
                <a:lnTo>
                  <a:pt x="15850" y="1355148"/>
                </a:lnTo>
                <a:lnTo>
                  <a:pt x="4081" y="1312285"/>
                </a:lnTo>
                <a:lnTo>
                  <a:pt x="0" y="1266744"/>
                </a:lnTo>
                <a:lnTo>
                  <a:pt x="0" y="2533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3039" y="1076669"/>
            <a:ext cx="867792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2022" y="1910261"/>
            <a:ext cx="4119954" cy="909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074" y="2097140"/>
            <a:ext cx="8073850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09" y="2495550"/>
            <a:ext cx="301688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spc="160" dirty="0" err="1">
                <a:solidFill>
                  <a:srgbClr val="D01010"/>
                </a:solidFill>
              </a:rPr>
              <a:t>Intoduction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1129375" y="3012578"/>
            <a:ext cx="7004050" cy="1444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z="1600" b="1" spc="75" dirty="0">
                <a:latin typeface="Trebuchet MS"/>
                <a:cs typeface="Trebuchet MS"/>
              </a:rPr>
              <a:t>Home Credit </a:t>
            </a:r>
            <a:r>
              <a:rPr lang="en-US" sz="1600" b="1" spc="75" dirty="0" err="1">
                <a:latin typeface="Trebuchet MS"/>
                <a:cs typeface="Trebuchet MS"/>
              </a:rPr>
              <a:t>menggunakan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metode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statistik</a:t>
            </a:r>
            <a:r>
              <a:rPr lang="en-US" sz="1600" b="1" spc="75" dirty="0">
                <a:latin typeface="Trebuchet MS"/>
                <a:cs typeface="Trebuchet MS"/>
              </a:rPr>
              <a:t> dan </a:t>
            </a:r>
            <a:r>
              <a:rPr lang="en-US" sz="1600" b="1" spc="75" dirty="0" err="1">
                <a:latin typeface="Trebuchet MS"/>
                <a:cs typeface="Trebuchet MS"/>
              </a:rPr>
              <a:t>pembelajaran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mesin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untuk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memprediksi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peringkat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kredit</a:t>
            </a:r>
            <a:r>
              <a:rPr lang="en-US" sz="1600" b="1" spc="75" dirty="0">
                <a:latin typeface="Trebuchet MS"/>
                <a:cs typeface="Trebuchet MS"/>
              </a:rPr>
              <a:t>, </a:t>
            </a:r>
            <a:r>
              <a:rPr lang="en-US" sz="1600" b="1" spc="75" dirty="0" err="1">
                <a:latin typeface="Trebuchet MS"/>
                <a:cs typeface="Trebuchet MS"/>
              </a:rPr>
              <a:t>serta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menerapkan</a:t>
            </a:r>
            <a:r>
              <a:rPr lang="en-US" sz="1600" b="1" spc="75" dirty="0">
                <a:latin typeface="Trebuchet MS"/>
                <a:cs typeface="Trebuchet MS"/>
              </a:rPr>
              <a:t> strategi </a:t>
            </a:r>
            <a:r>
              <a:rPr lang="en-US" sz="1600" b="1" spc="75" dirty="0" err="1">
                <a:latin typeface="Trebuchet MS"/>
                <a:cs typeface="Trebuchet MS"/>
              </a:rPr>
              <a:t>berbasis</a:t>
            </a:r>
            <a:r>
              <a:rPr lang="en-US" sz="1600" b="1" spc="75" dirty="0">
                <a:latin typeface="Trebuchet MS"/>
                <a:cs typeface="Trebuchet MS"/>
              </a:rPr>
              <a:t> data </a:t>
            </a:r>
            <a:r>
              <a:rPr lang="en-US" sz="1600" b="1" spc="75" dirty="0" err="1">
                <a:latin typeface="Trebuchet MS"/>
                <a:cs typeface="Trebuchet MS"/>
              </a:rPr>
              <a:t>untuk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meningkatkan</a:t>
            </a:r>
            <a:r>
              <a:rPr lang="en-US" sz="1600" b="1" spc="75" dirty="0">
                <a:latin typeface="Trebuchet MS"/>
                <a:cs typeface="Trebuchet MS"/>
              </a:rPr>
              <a:t> proses </a:t>
            </a:r>
            <a:r>
              <a:rPr lang="en-US" sz="1600" b="1" spc="75" dirty="0" err="1">
                <a:latin typeface="Trebuchet MS"/>
                <a:cs typeface="Trebuchet MS"/>
              </a:rPr>
              <a:t>pemberian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pinjaman</a:t>
            </a:r>
            <a:r>
              <a:rPr lang="en-US" sz="1600" b="1" spc="75" dirty="0">
                <a:latin typeface="Trebuchet MS"/>
                <a:cs typeface="Trebuchet MS"/>
              </a:rPr>
              <a:t> dan </a:t>
            </a:r>
            <a:r>
              <a:rPr lang="en-US" sz="1600" b="1" spc="75" dirty="0" err="1">
                <a:latin typeface="Trebuchet MS"/>
                <a:cs typeface="Trebuchet MS"/>
              </a:rPr>
              <a:t>hasil</a:t>
            </a:r>
            <a:r>
              <a:rPr lang="en-US" sz="1600" b="1" spc="75" dirty="0">
                <a:latin typeface="Trebuchet MS"/>
                <a:cs typeface="Trebuchet MS"/>
              </a:rPr>
              <a:t> Keputusan </a:t>
            </a:r>
            <a:r>
              <a:rPr lang="en-US" sz="1600" b="1" spc="75" dirty="0" err="1">
                <a:latin typeface="Trebuchet MS"/>
                <a:cs typeface="Trebuchet MS"/>
              </a:rPr>
              <a:t>penerimaan</a:t>
            </a:r>
            <a:r>
              <a:rPr lang="en-US" sz="1600" b="1" spc="75" dirty="0">
                <a:latin typeface="Trebuchet MS"/>
                <a:cs typeface="Trebuchet MS"/>
              </a:rPr>
              <a:t> </a:t>
            </a:r>
            <a:r>
              <a:rPr lang="en-US" sz="1600" b="1" spc="75" dirty="0" err="1">
                <a:latin typeface="Trebuchet MS"/>
                <a:cs typeface="Trebuchet MS"/>
              </a:rPr>
              <a:t>pengajuan</a:t>
            </a:r>
            <a:r>
              <a:rPr lang="en-US" sz="1600" b="1" spc="75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800" y="355050"/>
            <a:ext cx="895873" cy="507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B93FC0F-2C5B-F17B-AC13-2289AF02581B}"/>
              </a:ext>
            </a:extLst>
          </p:cNvPr>
          <p:cNvGrpSpPr/>
          <p:nvPr/>
        </p:nvGrpSpPr>
        <p:grpSpPr>
          <a:xfrm>
            <a:off x="1676400" y="608950"/>
            <a:ext cx="6224673" cy="1096392"/>
            <a:chOff x="252327" y="608950"/>
            <a:chExt cx="6224673" cy="1096392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B4AC91CB-46B0-DB4B-97B8-B73421DF6928}"/>
                </a:ext>
              </a:extLst>
            </p:cNvPr>
            <p:cNvSpPr txBox="1"/>
            <p:nvPr/>
          </p:nvSpPr>
          <p:spPr>
            <a:xfrm>
              <a:off x="252327" y="615300"/>
              <a:ext cx="2520950" cy="109004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980440" algn="r">
                <a:lnSpc>
                  <a:spcPct val="100000"/>
                </a:lnSpc>
                <a:spcBef>
                  <a:spcPts val="100"/>
                </a:spcBef>
              </a:pPr>
              <a:r>
                <a:rPr lang="en-US" sz="3500" b="1" spc="210" dirty="0">
                  <a:latin typeface="Trebuchet MS"/>
                  <a:cs typeface="Trebuchet MS"/>
                </a:rPr>
                <a:t>Final Project</a:t>
              </a:r>
              <a:endParaRPr sz="3500" dirty="0">
                <a:latin typeface="Trebuchet MS"/>
                <a:cs typeface="Trebuchet M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1D92F6-AA5C-C2CC-80A4-BEDF132DA592}"/>
                </a:ext>
              </a:extLst>
            </p:cNvPr>
            <p:cNvCxnSpPr/>
            <p:nvPr/>
          </p:nvCxnSpPr>
          <p:spPr>
            <a:xfrm>
              <a:off x="2895600" y="608950"/>
              <a:ext cx="0" cy="1048400"/>
            </a:xfrm>
            <a:prstGeom prst="line">
              <a:avLst/>
            </a:prstGeom>
            <a:ln w="63500">
              <a:solidFill>
                <a:srgbClr val="0097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6B5F19D7-A659-CDC1-BC03-298826E51F23}"/>
                </a:ext>
              </a:extLst>
            </p:cNvPr>
            <p:cNvSpPr txBox="1"/>
            <p:nvPr/>
          </p:nvSpPr>
          <p:spPr>
            <a:xfrm>
              <a:off x="2971800" y="707925"/>
              <a:ext cx="3505200" cy="6412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000" b="1" spc="170" dirty="0">
                  <a:latin typeface="Trebuchet MS"/>
                  <a:cs typeface="Trebuchet MS"/>
                </a:rPr>
                <a:t>Credit Score 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000" b="1" spc="170" dirty="0">
                  <a:latin typeface="Trebuchet MS"/>
                  <a:cs typeface="Trebuchet MS"/>
                </a:rPr>
                <a:t>Predictions</a:t>
              </a:r>
              <a:endParaRPr sz="2000" dirty="0">
                <a:latin typeface="Trebuchet MS"/>
                <a:cs typeface="Trebuchet MS"/>
              </a:endParaRPr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F45FE8CD-F904-899A-6E6E-99C726E4F276}"/>
                </a:ext>
              </a:extLst>
            </p:cNvPr>
            <p:cNvSpPr txBox="1"/>
            <p:nvPr/>
          </p:nvSpPr>
          <p:spPr>
            <a:xfrm>
              <a:off x="2971800" y="1447625"/>
              <a:ext cx="2971800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000" b="1" spc="170" dirty="0">
                  <a:latin typeface="Trebuchet MS"/>
                  <a:cs typeface="Trebuchet MS"/>
                </a:rPr>
                <a:t>Muhammad Gilang Mahardika</a:t>
              </a:r>
              <a:endParaRPr sz="1000" dirty="0">
                <a:latin typeface="Trebuchet MS"/>
                <a:cs typeface="Trebuchet M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024" y="563130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D01010"/>
                </a:solidFill>
              </a:rPr>
              <a:t>R</a:t>
            </a:r>
            <a:r>
              <a:rPr sz="1800" spc="20" dirty="0">
                <a:solidFill>
                  <a:srgbClr val="D01010"/>
                </a:solidFill>
              </a:rPr>
              <a:t>e</a:t>
            </a:r>
            <a:r>
              <a:rPr sz="1800" spc="114" dirty="0">
                <a:solidFill>
                  <a:srgbClr val="D01010"/>
                </a:solidFill>
              </a:rPr>
              <a:t>f</a:t>
            </a:r>
            <a:r>
              <a:rPr sz="1800" spc="45" dirty="0">
                <a:solidFill>
                  <a:srgbClr val="D01010"/>
                </a:solidFill>
              </a:rPr>
              <a:t>e</a:t>
            </a:r>
            <a:r>
              <a:rPr sz="1800" spc="25" dirty="0">
                <a:solidFill>
                  <a:srgbClr val="D01010"/>
                </a:solidFill>
              </a:rPr>
              <a:t>r</a:t>
            </a:r>
            <a:r>
              <a:rPr sz="1800" spc="75" dirty="0">
                <a:solidFill>
                  <a:srgbClr val="D01010"/>
                </a:solidFill>
              </a:rPr>
              <a:t>ence</a:t>
            </a:r>
            <a:r>
              <a:rPr sz="1800" spc="-160" dirty="0">
                <a:solidFill>
                  <a:srgbClr val="D01010"/>
                </a:solidFill>
              </a:rPr>
              <a:t> </a:t>
            </a:r>
            <a:r>
              <a:rPr sz="1800" spc="-140" dirty="0">
                <a:solidFill>
                  <a:srgbClr val="D01010"/>
                </a:solidFill>
              </a:rPr>
              <a:t>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80024" y="1111771"/>
            <a:ext cx="60534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500" spc="-20" dirty="0">
                <a:latin typeface="Trebuchet MS"/>
                <a:cs typeface="Trebuchet MS"/>
              </a:rPr>
              <a:t>Bhandari , Aniruddha</a:t>
            </a:r>
            <a:r>
              <a:rPr lang="en-US" sz="1500" spc="5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“</a:t>
            </a:r>
            <a:r>
              <a:rPr lang="en-US" sz="1500" spc="30" dirty="0">
                <a:latin typeface="Trebuchet MS"/>
                <a:cs typeface="Trebuchet MS"/>
              </a:rPr>
              <a:t>Understanding &amp; Interpreting Confusion Matrix in Machine Learning</a:t>
            </a:r>
            <a:r>
              <a:rPr sz="1500" spc="10" dirty="0">
                <a:latin typeface="Trebuchet MS"/>
                <a:cs typeface="Trebuchet MS"/>
              </a:rPr>
              <a:t>”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210" dirty="0">
                <a:latin typeface="Trebuchet MS"/>
                <a:cs typeface="Trebuchet MS"/>
              </a:rPr>
              <a:t>.</a:t>
            </a:r>
            <a:endParaRPr sz="15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800" y="355050"/>
            <a:ext cx="895873" cy="50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141BA-99D7-3ED0-2E2A-F8E439716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16153"/>
            <a:ext cx="418740" cy="418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0B0189-E23A-0AB9-18F3-0EA13A98CACC}"/>
              </a:ext>
            </a:extLst>
          </p:cNvPr>
          <p:cNvSpPr txBox="1"/>
          <p:nvPr/>
        </p:nvSpPr>
        <p:spPr>
          <a:xfrm>
            <a:off x="1219200" y="3265561"/>
            <a:ext cx="419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https://github.com/UrsaG7/HC_Final_project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C3A8B33-4CF7-DBD3-2EC4-097BF348AB71}"/>
              </a:ext>
            </a:extLst>
          </p:cNvPr>
          <p:cNvSpPr txBox="1"/>
          <p:nvPr/>
        </p:nvSpPr>
        <p:spPr>
          <a:xfrm>
            <a:off x="780024" y="1708662"/>
            <a:ext cx="60534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500" spc="-20" dirty="0">
                <a:latin typeface="Trebuchet MS"/>
                <a:cs typeface="Trebuchet MS"/>
              </a:rPr>
              <a:t>Bressler , Noam</a:t>
            </a:r>
            <a:r>
              <a:rPr lang="en-US" sz="1500" spc="5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“</a:t>
            </a:r>
            <a:r>
              <a:rPr lang="en-US" sz="1500" spc="30" dirty="0">
                <a:latin typeface="Trebuchet MS"/>
                <a:cs typeface="Trebuchet MS"/>
              </a:rPr>
              <a:t>How to Check the Accuracy of Your Machine Learning Model</a:t>
            </a:r>
            <a:r>
              <a:rPr sz="1500" spc="10" dirty="0">
                <a:latin typeface="Trebuchet MS"/>
                <a:cs typeface="Trebuchet MS"/>
              </a:rPr>
              <a:t>”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210" dirty="0">
                <a:latin typeface="Trebuchet MS"/>
                <a:cs typeface="Trebuchet MS"/>
              </a:rPr>
              <a:t>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D9B97DA-E098-A508-2D5E-C7472E4C2D33}"/>
              </a:ext>
            </a:extLst>
          </p:cNvPr>
          <p:cNvSpPr txBox="1"/>
          <p:nvPr/>
        </p:nvSpPr>
        <p:spPr>
          <a:xfrm>
            <a:off x="780024" y="2305553"/>
            <a:ext cx="60534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500" spc="-20" dirty="0">
                <a:latin typeface="Trebuchet MS"/>
                <a:cs typeface="Trebuchet MS"/>
              </a:rPr>
              <a:t>Halder , </a:t>
            </a:r>
            <a:r>
              <a:rPr lang="en-US" sz="1500" spc="-20" dirty="0" err="1">
                <a:latin typeface="Trebuchet MS"/>
                <a:cs typeface="Trebuchet MS"/>
              </a:rPr>
              <a:t>Nilimesh</a:t>
            </a:r>
            <a:r>
              <a:rPr lang="en-US" sz="1500" spc="5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“</a:t>
            </a:r>
            <a:r>
              <a:rPr lang="en-US" sz="1500" spc="30" dirty="0">
                <a:latin typeface="Trebuchet MS"/>
                <a:cs typeface="Trebuchet MS"/>
              </a:rPr>
              <a:t>A Deep Dive into </a:t>
            </a:r>
            <a:r>
              <a:rPr lang="en-US" sz="1500" spc="30" dirty="0" err="1">
                <a:latin typeface="Trebuchet MS"/>
                <a:cs typeface="Trebuchet MS"/>
              </a:rPr>
              <a:t>Seaborn’s</a:t>
            </a:r>
            <a:r>
              <a:rPr lang="en-US" sz="1500" spc="30" dirty="0">
                <a:latin typeface="Trebuchet MS"/>
                <a:cs typeface="Trebuchet MS"/>
              </a:rPr>
              <a:t> Kernel Density Estimation Plots: Visualize Data Distributions</a:t>
            </a:r>
            <a:r>
              <a:rPr sz="1500" spc="10" dirty="0">
                <a:latin typeface="Trebuchet MS"/>
                <a:cs typeface="Trebuchet MS"/>
              </a:rPr>
              <a:t>”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210" dirty="0">
                <a:latin typeface="Trebuchet MS"/>
                <a:cs typeface="Trebuchet MS"/>
              </a:rPr>
              <a:t>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EB0E63B-B652-9490-1255-34599DF77BDB}"/>
              </a:ext>
            </a:extLst>
          </p:cNvPr>
          <p:cNvSpPr txBox="1">
            <a:spLocks/>
          </p:cNvSpPr>
          <p:nvPr/>
        </p:nvSpPr>
        <p:spPr>
          <a:xfrm>
            <a:off x="2438400" y="4031729"/>
            <a:ext cx="4119954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5240">
              <a:spcBef>
                <a:spcPts val="100"/>
              </a:spcBef>
            </a:pPr>
            <a:r>
              <a:rPr lang="en-US" kern="0" spc="145" dirty="0">
                <a:solidFill>
                  <a:schemeClr val="tx1"/>
                </a:solidFill>
              </a:rPr>
              <a:t>T</a:t>
            </a:r>
            <a:r>
              <a:rPr lang="en-US" kern="0" spc="405" dirty="0">
                <a:solidFill>
                  <a:schemeClr val="tx1"/>
                </a:solidFill>
              </a:rPr>
              <a:t>hank</a:t>
            </a:r>
            <a:r>
              <a:rPr lang="en-US" kern="0" spc="-750" dirty="0">
                <a:solidFill>
                  <a:schemeClr val="tx1"/>
                </a:solidFill>
              </a:rPr>
              <a:t> </a:t>
            </a:r>
            <a:r>
              <a:rPr lang="en-US" kern="0" spc="-45" dirty="0">
                <a:solidFill>
                  <a:schemeClr val="tx1"/>
                </a:solidFill>
              </a:rPr>
              <a:t>Y</a:t>
            </a:r>
            <a:r>
              <a:rPr lang="en-US" kern="0" spc="130" dirty="0">
                <a:solidFill>
                  <a:schemeClr val="tx1"/>
                </a:solidFill>
              </a:rPr>
              <a:t>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09" y="542952"/>
            <a:ext cx="3016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160" dirty="0">
                <a:solidFill>
                  <a:srgbClr val="D01010"/>
                </a:solidFill>
              </a:rPr>
              <a:t>Use Case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129375" y="4022836"/>
            <a:ext cx="7004050" cy="93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z="1000" spc="75" dirty="0">
                <a:latin typeface="Trebuchet MS"/>
                <a:cs typeface="Trebuchet MS"/>
              </a:rPr>
              <a:t>Menggunakan data </a:t>
            </a:r>
            <a:r>
              <a:rPr lang="en-US" sz="1000" spc="75" dirty="0" err="1">
                <a:latin typeface="Trebuchet MS"/>
                <a:cs typeface="Trebuchet MS"/>
              </a:rPr>
              <a:t>historis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aplikasi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pinjaman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untuk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memprediksi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apakah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seorang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pelamar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akan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mampu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atau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tidak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untuk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membayar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kembali</a:t>
            </a:r>
            <a:r>
              <a:rPr lang="en-US" sz="1000" spc="75" dirty="0">
                <a:latin typeface="Trebuchet MS"/>
                <a:cs typeface="Trebuchet MS"/>
              </a:rPr>
              <a:t> </a:t>
            </a:r>
            <a:r>
              <a:rPr lang="en-US" sz="1000" spc="75" dirty="0" err="1">
                <a:latin typeface="Trebuchet MS"/>
                <a:cs typeface="Trebuchet MS"/>
              </a:rPr>
              <a:t>pinjaman</a:t>
            </a:r>
            <a:r>
              <a:rPr lang="en-US" sz="1000" spc="75" dirty="0">
                <a:latin typeface="Trebuchet MS"/>
                <a:cs typeface="Trebuchet MS"/>
              </a:rPr>
              <a:t>.</a:t>
            </a:r>
          </a:p>
          <a:p>
            <a:pPr marL="184150" marR="508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spc="75" dirty="0">
                <a:latin typeface="Trebuchet MS"/>
                <a:cs typeface="Trebuchet MS"/>
              </a:rPr>
              <a:t>Default rate</a:t>
            </a:r>
          </a:p>
          <a:p>
            <a:pPr marL="184150" marR="508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spc="75" dirty="0">
                <a:latin typeface="Trebuchet MS"/>
                <a:cs typeface="Trebuchet MS"/>
              </a:rPr>
              <a:t>Approval rate</a:t>
            </a:r>
            <a:endParaRPr lang="en-US" sz="10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800" y="355050"/>
            <a:ext cx="895873" cy="5078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31D27FE-643A-766E-8871-5EF988462EFD}"/>
              </a:ext>
            </a:extLst>
          </p:cNvPr>
          <p:cNvSpPr txBox="1">
            <a:spLocks/>
          </p:cNvSpPr>
          <p:nvPr/>
        </p:nvSpPr>
        <p:spPr>
          <a:xfrm>
            <a:off x="532708" y="3641836"/>
            <a:ext cx="3016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160" dirty="0" err="1">
                <a:solidFill>
                  <a:srgbClr val="D01010"/>
                </a:solidFill>
              </a:rPr>
              <a:t>Tujuan</a:t>
            </a:r>
            <a:endParaRPr lang="en-US" sz="2000" kern="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4133062-0938-D659-720C-A555A9F316D5}"/>
              </a:ext>
            </a:extLst>
          </p:cNvPr>
          <p:cNvSpPr txBox="1"/>
          <p:nvPr/>
        </p:nvSpPr>
        <p:spPr>
          <a:xfrm>
            <a:off x="1129375" y="2599691"/>
            <a:ext cx="7004050" cy="104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z="1150" spc="75" dirty="0">
                <a:latin typeface="Trebuchet MS"/>
                <a:cs typeface="Trebuchet MS"/>
              </a:rPr>
              <a:t>Home Credit </a:t>
            </a:r>
            <a:r>
              <a:rPr lang="en-US" sz="1150" spc="75" dirty="0" err="1">
                <a:latin typeface="Trebuchet MS"/>
                <a:cs typeface="Trebuchet MS"/>
              </a:rPr>
              <a:t>saat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ini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menggunakan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berbagai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metode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statistik</a:t>
            </a:r>
            <a:r>
              <a:rPr lang="en-US" sz="1150" spc="75" dirty="0">
                <a:latin typeface="Trebuchet MS"/>
                <a:cs typeface="Trebuchet MS"/>
              </a:rPr>
              <a:t> dan machine learning </a:t>
            </a:r>
            <a:r>
              <a:rPr lang="en-US" sz="1150" spc="75" dirty="0" err="1">
                <a:latin typeface="Trebuchet MS"/>
                <a:cs typeface="Trebuchet MS"/>
              </a:rPr>
              <a:t>untuk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memprediksi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skor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kredit</a:t>
            </a:r>
            <a:r>
              <a:rPr lang="en-US" sz="1150" spc="75" dirty="0">
                <a:latin typeface="Trebuchet MS"/>
                <a:cs typeface="Trebuchet MS"/>
              </a:rPr>
              <a:t> dan </a:t>
            </a:r>
            <a:r>
              <a:rPr lang="en-US" sz="1150" spc="75" dirty="0" err="1">
                <a:latin typeface="Trebuchet MS"/>
                <a:cs typeface="Trebuchet MS"/>
              </a:rPr>
              <a:t>perlu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mengoptimalkan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potensi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penuh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dari</a:t>
            </a:r>
            <a:r>
              <a:rPr lang="en-US" sz="1150" spc="75" dirty="0">
                <a:latin typeface="Trebuchet MS"/>
                <a:cs typeface="Trebuchet MS"/>
              </a:rPr>
              <a:t> data. Hal </a:t>
            </a:r>
            <a:r>
              <a:rPr lang="en-US" sz="1150" spc="75" dirty="0" err="1">
                <a:latin typeface="Trebuchet MS"/>
                <a:cs typeface="Trebuchet MS"/>
              </a:rPr>
              <a:t>ini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dilakukan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untuk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memastikan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bahwa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pelanggan</a:t>
            </a:r>
            <a:r>
              <a:rPr lang="en-US" sz="1150" spc="75" dirty="0">
                <a:latin typeface="Trebuchet MS"/>
                <a:cs typeface="Trebuchet MS"/>
              </a:rPr>
              <a:t> yang </a:t>
            </a:r>
            <a:r>
              <a:rPr lang="en-US" sz="1150" spc="75" dirty="0" err="1">
                <a:latin typeface="Trebuchet MS"/>
                <a:cs typeface="Trebuchet MS"/>
              </a:rPr>
              <a:t>mampu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membayar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kembali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tidak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ditolak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ketika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mengajukan</a:t>
            </a:r>
            <a:r>
              <a:rPr lang="en-US" sz="1150" spc="75" dirty="0">
                <a:latin typeface="Trebuchet MS"/>
                <a:cs typeface="Trebuchet MS"/>
              </a:rPr>
              <a:t> </a:t>
            </a:r>
            <a:r>
              <a:rPr lang="en-US" sz="1150" spc="75" dirty="0" err="1">
                <a:latin typeface="Trebuchet MS"/>
                <a:cs typeface="Trebuchet MS"/>
              </a:rPr>
              <a:t>pinjaman</a:t>
            </a:r>
            <a:r>
              <a:rPr lang="en-US" sz="1150" spc="75" dirty="0">
                <a:latin typeface="Trebuchet MS"/>
                <a:cs typeface="Trebuchet MS"/>
              </a:rPr>
              <a:t>.</a:t>
            </a:r>
            <a:endParaRPr lang="en-US" sz="1150" dirty="0">
              <a:latin typeface="Trebuchet MS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8261193-5AF1-52A0-2F24-1E14007FA199}"/>
              </a:ext>
            </a:extLst>
          </p:cNvPr>
          <p:cNvSpPr txBox="1">
            <a:spLocks/>
          </p:cNvSpPr>
          <p:nvPr/>
        </p:nvSpPr>
        <p:spPr>
          <a:xfrm>
            <a:off x="532708" y="2218691"/>
            <a:ext cx="3016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160" dirty="0" err="1">
                <a:solidFill>
                  <a:srgbClr val="D01010"/>
                </a:solidFill>
              </a:rPr>
              <a:t>Pernyataan</a:t>
            </a:r>
            <a:r>
              <a:rPr lang="en-US" sz="2000" kern="0" spc="160" dirty="0">
                <a:solidFill>
                  <a:srgbClr val="D01010"/>
                </a:solidFill>
              </a:rPr>
              <a:t> </a:t>
            </a:r>
            <a:r>
              <a:rPr lang="en-US" sz="2000" kern="0" spc="160" dirty="0" err="1">
                <a:solidFill>
                  <a:srgbClr val="D01010"/>
                </a:solidFill>
              </a:rPr>
              <a:t>Masalah</a:t>
            </a:r>
            <a:endParaRPr lang="en-US" sz="2000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860CEF1-274A-59E1-9979-3F0945DE8C27}"/>
              </a:ext>
            </a:extLst>
          </p:cNvPr>
          <p:cNvSpPr txBox="1"/>
          <p:nvPr/>
        </p:nvSpPr>
        <p:spPr>
          <a:xfrm>
            <a:off x="1129375" y="909609"/>
            <a:ext cx="7004050" cy="1276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100" spc="75" dirty="0" err="1">
                <a:latin typeface="Trebuchet MS"/>
                <a:cs typeface="Trebuchet MS"/>
              </a:rPr>
              <a:t>Memprediksi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skor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kredit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secara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akurat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menggunakan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metode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statistik</a:t>
            </a:r>
            <a:r>
              <a:rPr lang="en-US" sz="1100" spc="75" dirty="0">
                <a:latin typeface="Trebuchet MS"/>
                <a:cs typeface="Trebuchet MS"/>
              </a:rPr>
              <a:t> dan </a:t>
            </a:r>
            <a:r>
              <a:rPr lang="en-US" sz="1100" spc="75" dirty="0" err="1">
                <a:latin typeface="Trebuchet MS"/>
                <a:cs typeface="Trebuchet MS"/>
              </a:rPr>
              <a:t>pembelajaran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mesin</a:t>
            </a:r>
            <a:r>
              <a:rPr lang="en-US" sz="1100" spc="75" dirty="0">
                <a:latin typeface="Trebuchet MS"/>
                <a:cs typeface="Trebuchet MS"/>
              </a:rPr>
              <a:t>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100" dirty="0" err="1">
                <a:latin typeface="Trebuchet MS"/>
                <a:cs typeface="Trebuchet MS"/>
              </a:rPr>
              <a:t>Memastikan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praktik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pemberian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pinjaman</a:t>
            </a:r>
            <a:r>
              <a:rPr lang="en-US" sz="1100" dirty="0">
                <a:latin typeface="Trebuchet MS"/>
                <a:cs typeface="Trebuchet MS"/>
              </a:rPr>
              <a:t> yang </a:t>
            </a:r>
            <a:r>
              <a:rPr lang="en-US" sz="1100" dirty="0" err="1">
                <a:latin typeface="Trebuchet MS"/>
                <a:cs typeface="Trebuchet MS"/>
              </a:rPr>
              <a:t>adil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dengan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mencegah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penolakan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pemohon</a:t>
            </a:r>
            <a:r>
              <a:rPr lang="en-US" sz="1100" dirty="0">
                <a:latin typeface="Trebuchet MS"/>
                <a:cs typeface="Trebuchet MS"/>
              </a:rPr>
              <a:t> yang </a:t>
            </a:r>
            <a:r>
              <a:rPr lang="en-US" sz="1100" dirty="0" err="1">
                <a:latin typeface="Trebuchet MS"/>
                <a:cs typeface="Trebuchet MS"/>
              </a:rPr>
              <a:t>layak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secara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kredit</a:t>
            </a:r>
            <a:r>
              <a:rPr lang="en-US" sz="1100" dirty="0">
                <a:latin typeface="Trebuchet MS"/>
                <a:cs typeface="Trebuchet MS"/>
              </a:rPr>
              <a:t>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100" dirty="0" err="1">
                <a:latin typeface="Trebuchet MS"/>
                <a:cs typeface="Trebuchet MS"/>
              </a:rPr>
              <a:t>Mengoptimalkan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kondisi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pinjaman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untuk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mendorong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pembayaran</a:t>
            </a:r>
            <a:r>
              <a:rPr lang="en-US" sz="1100" dirty="0">
                <a:latin typeface="Trebuchet MS"/>
                <a:cs typeface="Trebuchet MS"/>
              </a:rPr>
              <a:t> yang </a:t>
            </a:r>
            <a:r>
              <a:rPr lang="en-US" sz="1100" dirty="0" err="1">
                <a:latin typeface="Trebuchet MS"/>
                <a:cs typeface="Trebuchet MS"/>
              </a:rPr>
              <a:t>sukses</a:t>
            </a:r>
            <a:r>
              <a:rPr lang="en-US" sz="1100" dirty="0">
                <a:latin typeface="Trebuchet MS"/>
                <a:cs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1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09" y="542952"/>
            <a:ext cx="3016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160" dirty="0">
                <a:solidFill>
                  <a:srgbClr val="D01010"/>
                </a:solidFill>
              </a:rPr>
              <a:t>Dataset</a:t>
            </a:r>
            <a:endParaRPr sz="2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800" y="355050"/>
            <a:ext cx="895873" cy="5078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F860CEF1-274A-59E1-9979-3F0945DE8C27}"/>
              </a:ext>
            </a:extLst>
          </p:cNvPr>
          <p:cNvSpPr txBox="1"/>
          <p:nvPr/>
        </p:nvSpPr>
        <p:spPr>
          <a:xfrm>
            <a:off x="1129375" y="909609"/>
            <a:ext cx="7004050" cy="2283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800" b="1" spc="75" dirty="0" err="1">
                <a:latin typeface="Trebuchet MS"/>
                <a:cs typeface="Trebuchet MS"/>
              </a:rPr>
              <a:t>application_train</a:t>
            </a:r>
            <a:r>
              <a:rPr lang="en-US" sz="800" spc="75" dirty="0">
                <a:latin typeface="Trebuchet MS"/>
                <a:cs typeface="Trebuchet MS"/>
              </a:rPr>
              <a:t>/</a:t>
            </a:r>
            <a:r>
              <a:rPr lang="en-US" sz="800" b="1" spc="75" dirty="0" err="1">
                <a:latin typeface="Trebuchet MS"/>
                <a:cs typeface="Trebuchet MS"/>
              </a:rPr>
              <a:t>application_test</a:t>
            </a:r>
            <a:r>
              <a:rPr lang="en-US" sz="800" spc="75" dirty="0">
                <a:latin typeface="Trebuchet MS"/>
                <a:cs typeface="Trebuchet MS"/>
              </a:rPr>
              <a:t>: </a:t>
            </a:r>
            <a:r>
              <a:rPr lang="en-US" sz="800" spc="75" dirty="0">
                <a:solidFill>
                  <a:srgbClr val="FF0000"/>
                </a:solidFill>
                <a:latin typeface="Trebuchet MS"/>
                <a:cs typeface="Trebuchet MS"/>
              </a:rPr>
              <a:t>dataset </a:t>
            </a:r>
            <a:r>
              <a:rPr lang="en-US" sz="800" spc="75" dirty="0" err="1">
                <a:solidFill>
                  <a:srgbClr val="FF0000"/>
                </a:solidFill>
                <a:latin typeface="Trebuchet MS"/>
                <a:cs typeface="Trebuchet MS"/>
              </a:rPr>
              <a:t>utama</a:t>
            </a:r>
            <a:r>
              <a:rPr lang="en-US" sz="800" spc="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nn-NO" sz="800" spc="75" dirty="0">
                <a:latin typeface="Trebuchet MS"/>
                <a:cs typeface="Trebuchet MS"/>
              </a:rPr>
              <a:t>dengan data yang mencakup setiap aplikasi pinjaman di Home Credit.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Diidentifikasi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dengan</a:t>
            </a:r>
            <a:r>
              <a:rPr lang="en-US" sz="800" spc="75" dirty="0">
                <a:latin typeface="Trebuchet MS"/>
                <a:cs typeface="Trebuchet MS"/>
              </a:rPr>
              <a:t> SK_ID_CURR, dan </a:t>
            </a:r>
            <a:r>
              <a:rPr lang="en-US" sz="800" spc="75" dirty="0" err="1">
                <a:latin typeface="Trebuchet MS"/>
                <a:cs typeface="Trebuchet MS"/>
              </a:rPr>
              <a:t>dijelaskan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dengan</a:t>
            </a:r>
            <a:r>
              <a:rPr lang="en-US" sz="800" spc="75" dirty="0">
                <a:latin typeface="Trebuchet MS"/>
                <a:cs typeface="Trebuchet MS"/>
              </a:rPr>
              <a:t> TARGET </a:t>
            </a:r>
            <a:r>
              <a:rPr lang="en-US" sz="800" spc="75" dirty="0" err="1">
                <a:latin typeface="Trebuchet MS"/>
                <a:cs typeface="Trebuchet MS"/>
              </a:rPr>
              <a:t>berisi</a:t>
            </a:r>
            <a:r>
              <a:rPr lang="en-US" sz="800" spc="75" dirty="0">
                <a:latin typeface="Trebuchet MS"/>
                <a:cs typeface="Trebuchet MS"/>
              </a:rPr>
              <a:t> 2 </a:t>
            </a:r>
            <a:r>
              <a:rPr lang="en-US" sz="800" spc="75" dirty="0" err="1">
                <a:latin typeface="Trebuchet MS"/>
                <a:cs typeface="Trebuchet MS"/>
              </a:rPr>
              <a:t>kategori</a:t>
            </a:r>
            <a:r>
              <a:rPr lang="en-US" sz="800" spc="75" dirty="0">
                <a:latin typeface="Trebuchet MS"/>
                <a:cs typeface="Trebuchet MS"/>
              </a:rPr>
              <a:t> (1: </a:t>
            </a:r>
            <a:r>
              <a:rPr lang="en-US" sz="800" spc="75" dirty="0" err="1">
                <a:latin typeface="Trebuchet MS"/>
                <a:cs typeface="Trebuchet MS"/>
              </a:rPr>
              <a:t>Peminjaman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ditolak</a:t>
            </a:r>
            <a:r>
              <a:rPr lang="en-US" sz="800" spc="75" dirty="0">
                <a:latin typeface="Trebuchet MS"/>
                <a:cs typeface="Trebuchet MS"/>
              </a:rPr>
              <a:t>, 0: </a:t>
            </a:r>
            <a:r>
              <a:rPr lang="en-US" sz="800" spc="75" dirty="0" err="1">
                <a:latin typeface="Trebuchet MS"/>
                <a:cs typeface="Trebuchet MS"/>
              </a:rPr>
              <a:t>Peminjaman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diterima</a:t>
            </a:r>
            <a:r>
              <a:rPr lang="en-US" sz="800" spc="75" dirty="0">
                <a:latin typeface="Trebuchet MS"/>
                <a:cs typeface="Trebuchet MS"/>
              </a:rPr>
              <a:t>).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800" b="1" spc="75" dirty="0">
                <a:latin typeface="Trebuchet MS"/>
                <a:cs typeface="Trebuchet MS"/>
              </a:rPr>
              <a:t>bureau</a:t>
            </a:r>
            <a:r>
              <a:rPr lang="en-US" sz="800" spc="75" dirty="0">
                <a:latin typeface="Trebuchet MS"/>
                <a:cs typeface="Trebuchet MS"/>
              </a:rPr>
              <a:t>: </a:t>
            </a:r>
            <a:r>
              <a:rPr lang="en-US" sz="800" spc="75" dirty="0" err="1">
                <a:latin typeface="Trebuchet MS"/>
                <a:cs typeface="Trebuchet MS"/>
              </a:rPr>
              <a:t>berisi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informasi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peminjaman</a:t>
            </a:r>
            <a:r>
              <a:rPr lang="en-US" sz="800" spc="75" dirty="0">
                <a:latin typeface="Trebuchet MS"/>
                <a:cs typeface="Trebuchet MS"/>
              </a:rPr>
              <a:t> oleh client pada </a:t>
            </a:r>
            <a:r>
              <a:rPr lang="en-US" sz="800" spc="75" dirty="0" err="1">
                <a:latin typeface="Trebuchet MS"/>
                <a:cs typeface="Trebuchet MS"/>
              </a:rPr>
              <a:t>institusi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finansial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lainnya</a:t>
            </a:r>
            <a:r>
              <a:rPr lang="en-US" sz="800" spc="75" dirty="0">
                <a:latin typeface="Trebuchet MS"/>
                <a:cs typeface="Trebuchet MS"/>
              </a:rPr>
              <a:t>. Satu baris </a:t>
            </a:r>
            <a:r>
              <a:rPr lang="en-US" sz="800" spc="75" dirty="0" err="1">
                <a:latin typeface="Trebuchet MS"/>
                <a:cs typeface="Trebuchet MS"/>
              </a:rPr>
              <a:t>merupakan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satu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peminjaman</a:t>
            </a:r>
            <a:r>
              <a:rPr lang="en-US" sz="800" spc="75" dirty="0">
                <a:latin typeface="Trebuchet MS"/>
                <a:cs typeface="Trebuchet MS"/>
              </a:rPr>
              <a:t>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800" b="1" spc="75" dirty="0" err="1">
                <a:latin typeface="Trebuchet MS"/>
                <a:cs typeface="Trebuchet MS"/>
              </a:rPr>
              <a:t>bureau_balance</a:t>
            </a:r>
            <a:r>
              <a:rPr lang="en-US" sz="800" spc="75" dirty="0">
                <a:latin typeface="Trebuchet MS"/>
                <a:cs typeface="Trebuchet MS"/>
              </a:rPr>
              <a:t>: data </a:t>
            </a:r>
            <a:r>
              <a:rPr lang="en-US" sz="800" spc="75" dirty="0" err="1">
                <a:latin typeface="Trebuchet MS"/>
                <a:cs typeface="Trebuchet MS"/>
              </a:rPr>
              <a:t>bulanan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tentang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kredit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sebelumnya</a:t>
            </a:r>
            <a:r>
              <a:rPr lang="en-US" sz="800" spc="75" dirty="0">
                <a:latin typeface="Trebuchet MS"/>
                <a:cs typeface="Trebuchet MS"/>
              </a:rPr>
              <a:t>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nn-NO" sz="800" b="1" spc="75" dirty="0">
                <a:latin typeface="Trebuchet MS"/>
                <a:cs typeface="Trebuchet MS"/>
              </a:rPr>
              <a:t>previous_application</a:t>
            </a:r>
            <a:r>
              <a:rPr lang="nn-NO" sz="800" spc="75" dirty="0">
                <a:latin typeface="Trebuchet MS"/>
                <a:cs typeface="Trebuchet MS"/>
              </a:rPr>
              <a:t>: berisi informasi aplikasi peminjaman sebelumnya dari client Home Credit.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Setiap</a:t>
            </a:r>
            <a:r>
              <a:rPr lang="en-US" sz="800" spc="75" dirty="0">
                <a:latin typeface="Trebuchet MS"/>
                <a:cs typeface="Trebuchet MS"/>
              </a:rPr>
              <a:t> baris </a:t>
            </a:r>
            <a:r>
              <a:rPr lang="en-US" sz="800" spc="75" dirty="0" err="1">
                <a:latin typeface="Trebuchet MS"/>
                <a:cs typeface="Trebuchet MS"/>
              </a:rPr>
              <a:t>diidentifikasi</a:t>
            </a:r>
            <a:r>
              <a:rPr lang="en-US" sz="800" spc="75" dirty="0">
                <a:latin typeface="Trebuchet MS"/>
                <a:cs typeface="Trebuchet MS"/>
              </a:rPr>
              <a:t> </a:t>
            </a:r>
            <a:r>
              <a:rPr lang="en-US" sz="800" spc="75" dirty="0" err="1">
                <a:latin typeface="Trebuchet MS"/>
                <a:cs typeface="Trebuchet MS"/>
              </a:rPr>
              <a:t>dengan</a:t>
            </a:r>
            <a:r>
              <a:rPr lang="en-US" sz="800" spc="75" dirty="0">
                <a:latin typeface="Trebuchet MS"/>
                <a:cs typeface="Trebuchet MS"/>
              </a:rPr>
              <a:t> SK_ID_PREV</a:t>
            </a:r>
            <a:endParaRPr lang="nn-NO" sz="800" spc="75" dirty="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nn-NO" sz="800" b="1" spc="75" dirty="0">
                <a:latin typeface="Trebuchet MS"/>
                <a:cs typeface="Trebuchet MS"/>
              </a:rPr>
              <a:t>POS_CASH_BALANCE</a:t>
            </a:r>
            <a:r>
              <a:rPr lang="nn-NO" sz="800" spc="75" dirty="0">
                <a:latin typeface="Trebuchet MS"/>
                <a:cs typeface="Trebuchet MS"/>
              </a:rPr>
              <a:t>: data bulanan tentang penjualan langsung sebelumnya atau pinjaman tunai yang dimiliki klien dengan Home Credit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nn-NO" sz="800" b="1" spc="75" dirty="0">
                <a:latin typeface="Trebuchet MS"/>
                <a:cs typeface="Trebuchet MS"/>
              </a:rPr>
              <a:t>credit_card_balance</a:t>
            </a:r>
            <a:r>
              <a:rPr lang="nn-NO" sz="800" spc="75" dirty="0">
                <a:latin typeface="Trebuchet MS"/>
                <a:cs typeface="Trebuchet MS"/>
              </a:rPr>
              <a:t>: data bulanan tentang kartu kredit sebelumnya yang dimiliki klien dengan Home Credit.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nn-NO" sz="800" b="1" spc="75" dirty="0">
                <a:latin typeface="Trebuchet MS"/>
                <a:cs typeface="Trebuchet MS"/>
              </a:rPr>
              <a:t>Installment_payment</a:t>
            </a:r>
            <a:r>
              <a:rPr lang="nn-NO" sz="800" spc="75" dirty="0">
                <a:latin typeface="Trebuchet MS"/>
                <a:cs typeface="Trebuchet MS"/>
              </a:rPr>
              <a:t>:  riwayat pembayaran untuk pinjaman sebelumnya di Home Credit.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92A8-D588-8D7C-0A5E-3F71C953EB76}"/>
              </a:ext>
            </a:extLst>
          </p:cNvPr>
          <p:cNvSpPr/>
          <p:nvPr/>
        </p:nvSpPr>
        <p:spPr>
          <a:xfrm>
            <a:off x="7162800" y="0"/>
            <a:ext cx="1728873" cy="89845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A9D81-276E-2805-C3F7-913152D122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62350"/>
            <a:ext cx="838540" cy="838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6CC6E3-2CB8-5067-F92B-F9D6881C1B90}"/>
              </a:ext>
            </a:extLst>
          </p:cNvPr>
          <p:cNvSpPr/>
          <p:nvPr/>
        </p:nvSpPr>
        <p:spPr>
          <a:xfrm>
            <a:off x="2781470" y="4419940"/>
            <a:ext cx="762000" cy="2854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Dataset </a:t>
            </a:r>
            <a:r>
              <a:rPr lang="en-US" sz="700" dirty="0" err="1">
                <a:solidFill>
                  <a:schemeClr val="tx1"/>
                </a:solidFill>
              </a:rPr>
              <a:t>digunakan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013A1FB-2680-CF36-57A2-005C37E41A06}"/>
              </a:ext>
            </a:extLst>
          </p:cNvPr>
          <p:cNvSpPr txBox="1">
            <a:spLocks/>
          </p:cNvSpPr>
          <p:nvPr/>
        </p:nvSpPr>
        <p:spPr>
          <a:xfrm>
            <a:off x="3733800" y="3816520"/>
            <a:ext cx="3276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160" dirty="0" err="1">
                <a:solidFill>
                  <a:schemeClr val="tx1"/>
                </a:solidFill>
              </a:rPr>
              <a:t>application_train</a:t>
            </a:r>
            <a:r>
              <a:rPr lang="en-US" sz="2000" kern="0" spc="160" dirty="0">
                <a:solidFill>
                  <a:schemeClr val="tx1"/>
                </a:solidFill>
              </a:rPr>
              <a:t>/test</a:t>
            </a:r>
            <a:endParaRPr lang="en-US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3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3381287"/>
            <a:ext cx="32986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1100" spc="75" dirty="0">
                <a:latin typeface="Trebuchet MS"/>
                <a:cs typeface="Trebuchet MS"/>
              </a:rPr>
              <a:t>20 </a:t>
            </a:r>
            <a:r>
              <a:rPr lang="en-US" sz="1100" spc="75" dirty="0" err="1">
                <a:latin typeface="Trebuchet MS"/>
                <a:cs typeface="Trebuchet MS"/>
              </a:rPr>
              <a:t>kolom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teratas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menunjukkan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jumlah</a:t>
            </a:r>
            <a:r>
              <a:rPr lang="en-US" sz="1100" spc="75" dirty="0">
                <a:latin typeface="Trebuchet MS"/>
                <a:cs typeface="Trebuchet MS"/>
              </a:rPr>
              <a:t> yang </a:t>
            </a:r>
            <a:r>
              <a:rPr lang="en-US" sz="1100" spc="75" dirty="0" err="1">
                <a:latin typeface="Trebuchet MS"/>
                <a:cs typeface="Trebuchet MS"/>
              </a:rPr>
              <a:t>substansial</a:t>
            </a:r>
            <a:r>
              <a:rPr lang="en-US" sz="1100" spc="75" dirty="0">
                <a:latin typeface="Trebuchet MS"/>
                <a:cs typeface="Trebuchet MS"/>
              </a:rPr>
              <a:t> pada data yang </a:t>
            </a:r>
            <a:r>
              <a:rPr lang="en-US" sz="1100" spc="75" dirty="0" err="1">
                <a:latin typeface="Trebuchet MS"/>
                <a:cs typeface="Trebuchet MS"/>
              </a:rPr>
              <a:t>hilang</a:t>
            </a:r>
            <a:r>
              <a:rPr lang="en-US" sz="1100" spc="75" dirty="0">
                <a:latin typeface="Trebuchet MS"/>
                <a:cs typeface="Trebuchet MS"/>
              </a:rPr>
              <a:t>, </a:t>
            </a:r>
            <a:r>
              <a:rPr lang="en-US" sz="1100" spc="75" dirty="0" err="1">
                <a:latin typeface="Trebuchet MS"/>
                <a:cs typeface="Trebuchet MS"/>
              </a:rPr>
              <a:t>dengan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solidFill>
                  <a:srgbClr val="FF0000"/>
                </a:solidFill>
                <a:latin typeface="Trebuchet MS"/>
                <a:cs typeface="Trebuchet MS"/>
              </a:rPr>
              <a:t>hampir</a:t>
            </a:r>
            <a:r>
              <a:rPr lang="en-US" sz="1100" spc="75" dirty="0">
                <a:solidFill>
                  <a:srgbClr val="FF0000"/>
                </a:solidFill>
                <a:latin typeface="Trebuchet MS"/>
                <a:cs typeface="Trebuchet MS"/>
              </a:rPr>
              <a:t> 70% </a:t>
            </a:r>
            <a:r>
              <a:rPr lang="en-US" sz="1100" spc="75" dirty="0" err="1">
                <a:latin typeface="Trebuchet MS"/>
                <a:cs typeface="Trebuchet MS"/>
              </a:rPr>
              <a:t>dari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entri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mereka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tidak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tersedia</a:t>
            </a:r>
            <a:r>
              <a:rPr lang="en-US" sz="1100" spc="75" dirty="0">
                <a:latin typeface="Trebuchet MS"/>
                <a:cs typeface="Trebuchet MS"/>
              </a:rPr>
              <a:t>.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800" y="355050"/>
            <a:ext cx="895873" cy="507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F503C2-A4F6-460C-E9A0-6E85100AD0F9}"/>
              </a:ext>
            </a:extLst>
          </p:cNvPr>
          <p:cNvSpPr/>
          <p:nvPr/>
        </p:nvSpPr>
        <p:spPr>
          <a:xfrm>
            <a:off x="76200" y="433834"/>
            <a:ext cx="7095535" cy="507800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99" y="531524"/>
            <a:ext cx="54599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50" dirty="0">
                <a:latin typeface="Arial" panose="020B0604020202020204" pitchFamily="34" charset="0"/>
                <a:cs typeface="Arial" panose="020B0604020202020204" pitchFamily="34" charset="0"/>
              </a:rPr>
              <a:t>Huge amount of missing Data &amp; Anomalies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D7854F2-D2A8-90B1-B94F-CDE0F556D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033956"/>
              </p:ext>
            </p:extLst>
          </p:nvPr>
        </p:nvGraphicFramePr>
        <p:xfrm>
          <a:off x="3681783" y="999396"/>
          <a:ext cx="1652217" cy="225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DBAC478B-6A19-0DB8-6C08-3EDB0FE59298}"/>
              </a:ext>
            </a:extLst>
          </p:cNvPr>
          <p:cNvGrpSpPr/>
          <p:nvPr/>
        </p:nvGrpSpPr>
        <p:grpSpPr>
          <a:xfrm>
            <a:off x="88047" y="999395"/>
            <a:ext cx="3439157" cy="2258155"/>
            <a:chOff x="66043" y="999395"/>
            <a:chExt cx="3439157" cy="225815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3BD673-7ACD-AD31-3915-4C7BCDFD7320}"/>
                </a:ext>
              </a:extLst>
            </p:cNvPr>
            <p:cNvSpPr/>
            <p:nvPr/>
          </p:nvSpPr>
          <p:spPr>
            <a:xfrm>
              <a:off x="73628" y="999395"/>
              <a:ext cx="3431572" cy="2258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2F7AE62-8CA0-AD61-1EC7-9B405B7BC017}"/>
                </a:ext>
              </a:extLst>
            </p:cNvPr>
            <p:cNvGrpSpPr/>
            <p:nvPr/>
          </p:nvGrpSpPr>
          <p:grpSpPr>
            <a:xfrm>
              <a:off x="66043" y="999395"/>
              <a:ext cx="3362957" cy="2181955"/>
              <a:chOff x="66043" y="999395"/>
              <a:chExt cx="3362957" cy="2181955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8E69720-3BCD-A337-D9D1-70B1466A4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43" y="1039325"/>
                <a:ext cx="2624511" cy="214202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3E62D5B-E132-71A7-EEB7-3EA926BC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66" y="999395"/>
                <a:ext cx="786334" cy="2054168"/>
              </a:xfrm>
              <a:prstGeom prst="rect">
                <a:avLst/>
              </a:prstGeom>
            </p:spPr>
          </p:pic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7BA08B9-B770-289A-108C-A59CFC30D8A9}"/>
              </a:ext>
            </a:extLst>
          </p:cNvPr>
          <p:cNvSpPr/>
          <p:nvPr/>
        </p:nvSpPr>
        <p:spPr>
          <a:xfrm>
            <a:off x="3681783" y="3392354"/>
            <a:ext cx="3489951" cy="16177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86F4226-4E57-362F-AF3A-E4ABE82CE7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453631"/>
            <a:ext cx="587769" cy="5877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D0CA4B3-1E33-F7BA-83B9-9E45D55CB0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3942" y="4256137"/>
            <a:ext cx="492284" cy="492284"/>
          </a:xfrm>
          <a:prstGeom prst="rect">
            <a:avLst/>
          </a:prstGeom>
        </p:spPr>
      </p:pic>
      <p:sp>
        <p:nvSpPr>
          <p:cNvPr id="60" name="object 3">
            <a:extLst>
              <a:ext uri="{FF2B5EF4-FFF2-40B4-BE49-F238E27FC236}">
                <a16:creationId xmlns:a16="http://schemas.microsoft.com/office/drawing/2014/main" id="{95E74E52-44E4-E256-9C63-63D4F8655BE7}"/>
              </a:ext>
            </a:extLst>
          </p:cNvPr>
          <p:cNvSpPr txBox="1"/>
          <p:nvPr/>
        </p:nvSpPr>
        <p:spPr>
          <a:xfrm>
            <a:off x="4572000" y="3480519"/>
            <a:ext cx="134976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800" b="1" spc="75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AC6FFA66-84B8-BE02-223C-BE7FC6F677D4}"/>
              </a:ext>
            </a:extLst>
          </p:cNvPr>
          <p:cNvSpPr txBox="1"/>
          <p:nvPr/>
        </p:nvSpPr>
        <p:spPr>
          <a:xfrm>
            <a:off x="4724400" y="3626394"/>
            <a:ext cx="2286000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51%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hilang.Nilai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hilang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disebabkan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dataset yang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kumpulan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dataset lain.</a:t>
            </a:r>
          </a:p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setengah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hilang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mengindikasikan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hilang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sp>
        <p:nvSpPr>
          <p:cNvPr id="62" name="object 3">
            <a:extLst>
              <a:ext uri="{FF2B5EF4-FFF2-40B4-BE49-F238E27FC236}">
                <a16:creationId xmlns:a16="http://schemas.microsoft.com/office/drawing/2014/main" id="{263E54EA-EEEE-7C6B-CCA9-31B3E935CC5C}"/>
              </a:ext>
            </a:extLst>
          </p:cNvPr>
          <p:cNvSpPr txBox="1"/>
          <p:nvPr/>
        </p:nvSpPr>
        <p:spPr>
          <a:xfrm>
            <a:off x="4572000" y="4245320"/>
            <a:ext cx="134976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800" b="1" spc="75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E4ECA38B-C529-910E-BE82-13AFBCBC6A4E}"/>
              </a:ext>
            </a:extLst>
          </p:cNvPr>
          <p:cNvSpPr txBox="1"/>
          <p:nvPr/>
        </p:nvSpPr>
        <p:spPr>
          <a:xfrm>
            <a:off x="4724400" y="4404046"/>
            <a:ext cx="2286000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bertipe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dipecah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LableEncoder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dan One-hot encoding.</a:t>
            </a:r>
            <a:endParaRPr lang="en-US" sz="550" spc="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6675" indent="-171450" algn="just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hilang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digantikan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median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4150" marR="66675" indent="-171450" algn="just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normalisasi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numerikal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" dirty="0" err="1"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endParaRPr lang="en-US" sz="550" spc="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C9211C-EEAC-8AFA-BA3B-CCEF47C608C7}"/>
              </a:ext>
            </a:extLst>
          </p:cNvPr>
          <p:cNvGrpSpPr/>
          <p:nvPr/>
        </p:nvGrpSpPr>
        <p:grpSpPr>
          <a:xfrm>
            <a:off x="1115512" y="981564"/>
            <a:ext cx="353795" cy="161583"/>
            <a:chOff x="1115512" y="981564"/>
            <a:chExt cx="353795" cy="16158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483B808-7CAA-08C7-A0A8-87D9620516B7}"/>
                </a:ext>
              </a:extLst>
            </p:cNvPr>
            <p:cNvSpPr/>
            <p:nvPr/>
          </p:nvSpPr>
          <p:spPr>
            <a:xfrm>
              <a:off x="1219200" y="1039324"/>
              <a:ext cx="152400" cy="54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36C7BB2-3FAB-6E1E-6C8C-8CC09221229C}"/>
                </a:ext>
              </a:extLst>
            </p:cNvPr>
            <p:cNvSpPr txBox="1"/>
            <p:nvPr/>
          </p:nvSpPr>
          <p:spPr>
            <a:xfrm>
              <a:off x="1115512" y="981564"/>
              <a:ext cx="353795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" dirty="0"/>
                <a:t>Top 20</a:t>
              </a:r>
            </a:p>
          </p:txBody>
        </p:sp>
      </p:grpSp>
      <p:sp>
        <p:nvSpPr>
          <p:cNvPr id="68" name="object 3">
            <a:extLst>
              <a:ext uri="{FF2B5EF4-FFF2-40B4-BE49-F238E27FC236}">
                <a16:creationId xmlns:a16="http://schemas.microsoft.com/office/drawing/2014/main" id="{0381D93B-5F84-649B-4B02-A6065F74B162}"/>
              </a:ext>
            </a:extLst>
          </p:cNvPr>
          <p:cNvSpPr txBox="1"/>
          <p:nvPr/>
        </p:nvSpPr>
        <p:spPr>
          <a:xfrm>
            <a:off x="228600" y="4161936"/>
            <a:ext cx="329860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1100" spc="75" dirty="0" err="1">
                <a:latin typeface="Trebuchet MS"/>
                <a:cs typeface="Trebuchet MS"/>
              </a:rPr>
              <a:t>Mengatasi</a:t>
            </a:r>
            <a:r>
              <a:rPr lang="en-US" sz="1100" spc="75" dirty="0">
                <a:latin typeface="Trebuchet MS"/>
                <a:cs typeface="Trebuchet MS"/>
              </a:rPr>
              <a:t> data yang </a:t>
            </a:r>
            <a:r>
              <a:rPr lang="en-US" sz="1100" spc="75" dirty="0" err="1">
                <a:latin typeface="Trebuchet MS"/>
                <a:cs typeface="Trebuchet MS"/>
              </a:rPr>
              <a:t>hilang</a:t>
            </a:r>
            <a:r>
              <a:rPr lang="en-US" sz="1100" spc="75" dirty="0">
                <a:latin typeface="Trebuchet MS"/>
                <a:cs typeface="Trebuchet MS"/>
              </a:rPr>
              <a:t> pada </a:t>
            </a:r>
            <a:r>
              <a:rPr lang="en-US" sz="1100" spc="75" dirty="0" err="1">
                <a:latin typeface="Trebuchet MS"/>
                <a:cs typeface="Trebuchet MS"/>
              </a:rPr>
              <a:t>kolom-kolom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ini</a:t>
            </a:r>
            <a:r>
              <a:rPr lang="en-US" sz="1100" spc="75" dirty="0">
                <a:latin typeface="Trebuchet MS"/>
                <a:cs typeface="Trebuchet MS"/>
              </a:rPr>
              <a:t> sangat </a:t>
            </a:r>
            <a:r>
              <a:rPr lang="en-US" sz="1100" spc="75" dirty="0" err="1">
                <a:latin typeface="Trebuchet MS"/>
                <a:cs typeface="Trebuchet MS"/>
              </a:rPr>
              <a:t>penting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untuk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memastikan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75" dirty="0" err="1">
                <a:latin typeface="Trebuchet MS"/>
                <a:cs typeface="Trebuchet MS"/>
              </a:rPr>
              <a:t>kualitas</a:t>
            </a:r>
            <a:r>
              <a:rPr lang="en-US" sz="1100" spc="75" dirty="0">
                <a:latin typeface="Trebuchet MS"/>
                <a:cs typeface="Trebuchet MS"/>
              </a:rPr>
              <a:t> dan </a:t>
            </a:r>
            <a:r>
              <a:rPr lang="en-US" sz="1100" spc="75" dirty="0" err="1">
                <a:latin typeface="Trebuchet MS"/>
                <a:cs typeface="Trebuchet MS"/>
              </a:rPr>
              <a:t>menghindari</a:t>
            </a:r>
            <a:r>
              <a:rPr lang="en-US" sz="1100" spc="75" dirty="0">
                <a:latin typeface="Trebuchet MS"/>
                <a:cs typeface="Trebuchet MS"/>
              </a:rPr>
              <a:t> bias.</a:t>
            </a:r>
            <a:endParaRPr lang="en-US"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F73809F-3E9E-DAAE-8892-329A1CC5C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895408"/>
              </p:ext>
            </p:extLst>
          </p:nvPr>
        </p:nvGraphicFramePr>
        <p:xfrm>
          <a:off x="5488579" y="994962"/>
          <a:ext cx="1683156" cy="226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2A6EAAC-D4FC-740F-5A9B-2C3F2675B1B7}"/>
              </a:ext>
            </a:extLst>
          </p:cNvPr>
          <p:cNvSpPr/>
          <p:nvPr/>
        </p:nvSpPr>
        <p:spPr>
          <a:xfrm>
            <a:off x="7295374" y="997042"/>
            <a:ext cx="1683156" cy="40131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54FF5B-AC82-204B-A94C-30A3732A06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04" y="1095963"/>
            <a:ext cx="1543826" cy="1169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03AF65-1F5A-8AE0-AFAE-4649AD92DC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1384" y="2369554"/>
            <a:ext cx="587769" cy="587769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546A6641-3032-A221-1449-8EC09952CB5C}"/>
              </a:ext>
            </a:extLst>
          </p:cNvPr>
          <p:cNvSpPr txBox="1"/>
          <p:nvPr/>
        </p:nvSpPr>
        <p:spPr>
          <a:xfrm>
            <a:off x="7385346" y="3051820"/>
            <a:ext cx="155984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800" b="1" spc="75" dirty="0" err="1">
                <a:latin typeface="Arial" panose="020B0604020202020204" pitchFamily="34" charset="0"/>
                <a:cs typeface="Arial" panose="020B0604020202020204" pitchFamily="34" charset="0"/>
              </a:rPr>
              <a:t>Anomali</a:t>
            </a:r>
            <a:r>
              <a:rPr lang="en-US" sz="800" b="1" spc="75" dirty="0">
                <a:latin typeface="Arial" panose="020B0604020202020204" pitchFamily="34" charset="0"/>
                <a:cs typeface="Arial" panose="020B0604020202020204" pitchFamily="34" charset="0"/>
              </a:rPr>
              <a:t> / Data outlier</a:t>
            </a:r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576BF66-A99A-6702-0B80-E0956DE1A33D}"/>
              </a:ext>
            </a:extLst>
          </p:cNvPr>
          <p:cNvSpPr txBox="1"/>
          <p:nvPr/>
        </p:nvSpPr>
        <p:spPr>
          <a:xfrm>
            <a:off x="7418446" y="3245671"/>
            <a:ext cx="1420754" cy="1238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Teridentifikasi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anomali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"DAYS_EMPLOYED"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nn-NO" sz="600" spc="7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Penelusuran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lanjut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mengungkapkan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setara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realistis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1000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anomali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dijadikan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) agar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hilang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CB73E9FA-68A4-654A-3EC0-70A82A6EF3AA}"/>
              </a:ext>
            </a:extLst>
          </p:cNvPr>
          <p:cNvSpPr txBox="1">
            <a:spLocks/>
          </p:cNvSpPr>
          <p:nvPr/>
        </p:nvSpPr>
        <p:spPr>
          <a:xfrm>
            <a:off x="71511" y="205566"/>
            <a:ext cx="3016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kern="0" spc="160" dirty="0">
                <a:solidFill>
                  <a:srgbClr val="D01010"/>
                </a:solidFill>
              </a:rPr>
              <a:t>Preprocessing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0790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62" y="3588319"/>
            <a:ext cx="5486399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menengah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keatas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(55-70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cenderung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persentase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gagal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pelunasan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rendah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(&lt;6%) 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berbanding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muda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(20-25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7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(&gt;12%)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Temuan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pertengahan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mungkin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mewakili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segmen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stabil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diandalkan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keperluan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peminjaman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800" y="355050"/>
            <a:ext cx="895873" cy="507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F503C2-A4F6-460C-E9A0-6E85100AD0F9}"/>
              </a:ext>
            </a:extLst>
          </p:cNvPr>
          <p:cNvSpPr/>
          <p:nvPr/>
        </p:nvSpPr>
        <p:spPr>
          <a:xfrm>
            <a:off x="76200" y="433834"/>
            <a:ext cx="7095535" cy="507800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99" y="531524"/>
            <a:ext cx="50248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50" dirty="0">
                <a:latin typeface="Arial" panose="020B0604020202020204" pitchFamily="34" charset="0"/>
                <a:cs typeface="Arial" panose="020B0604020202020204" pitchFamily="34" charset="0"/>
              </a:rPr>
              <a:t>Taking note of Client’s Demography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3E7FA59-B444-B6E7-2EEC-C845159F3311}"/>
              </a:ext>
            </a:extLst>
          </p:cNvPr>
          <p:cNvGrpSpPr/>
          <p:nvPr/>
        </p:nvGrpSpPr>
        <p:grpSpPr>
          <a:xfrm>
            <a:off x="5682148" y="3155185"/>
            <a:ext cx="3316017" cy="1806700"/>
            <a:chOff x="3681784" y="3392354"/>
            <a:chExt cx="3431572" cy="161779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7BA08B9-B770-289A-108C-A59CFC30D8A9}"/>
                </a:ext>
              </a:extLst>
            </p:cNvPr>
            <p:cNvSpPr/>
            <p:nvPr/>
          </p:nvSpPr>
          <p:spPr>
            <a:xfrm>
              <a:off x="3681784" y="3392354"/>
              <a:ext cx="3431572" cy="1617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86F4226-4E57-362F-AF3A-E4ABE82C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86200" y="3493220"/>
              <a:ext cx="587769" cy="50859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D0CA4B3-1E33-F7BA-83B9-9E45D55CB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09771" y="4277544"/>
              <a:ext cx="540627" cy="467799"/>
            </a:xfrm>
            <a:prstGeom prst="rect">
              <a:avLst/>
            </a:prstGeom>
          </p:spPr>
        </p:pic>
        <p:sp>
          <p:nvSpPr>
            <p:cNvPr id="60" name="object 3">
              <a:extLst>
                <a:ext uri="{FF2B5EF4-FFF2-40B4-BE49-F238E27FC236}">
                  <a16:creationId xmlns:a16="http://schemas.microsoft.com/office/drawing/2014/main" id="{95E74E52-44E4-E256-9C63-63D4F8655BE7}"/>
                </a:ext>
              </a:extLst>
            </p:cNvPr>
            <p:cNvSpPr txBox="1"/>
            <p:nvPr/>
          </p:nvSpPr>
          <p:spPr>
            <a:xfrm>
              <a:off x="4572000" y="3480519"/>
              <a:ext cx="1349767" cy="1217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800" b="1" spc="75" dirty="0">
                  <a:latin typeface="Arial" panose="020B0604020202020204" pitchFamily="34" charset="0"/>
                  <a:cs typeface="Arial" panose="020B0604020202020204" pitchFamily="34" charset="0"/>
                </a:rPr>
                <a:t>Assumptions</a:t>
              </a:r>
              <a:endParaRPr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AC6FFA66-84B8-BE02-223C-BE7FC6F677D4}"/>
                </a:ext>
              </a:extLst>
            </p:cNvPr>
            <p:cNvSpPr txBox="1"/>
            <p:nvPr/>
          </p:nvSpPr>
          <p:spPr>
            <a:xfrm>
              <a:off x="4724400" y="3626394"/>
              <a:ext cx="2286000" cy="5305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 algn="just">
                <a:lnSpc>
                  <a:spcPct val="100000"/>
                </a:lnSpc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600" spc="75" dirty="0">
                  <a:latin typeface="Arial" panose="020B0604020202020204" pitchFamily="34" charset="0"/>
                  <a:cs typeface="Arial" panose="020B0604020202020204" pitchFamily="34" charset="0"/>
                </a:rPr>
                <a:t>Menggunakan histogram </a:t>
              </a:r>
              <a:r>
                <a:rPr lang="en-US" sz="600" spc="75" dirty="0" err="1"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sz="600" spc="7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spc="75" dirty="0" err="1">
                  <a:latin typeface="Arial" panose="020B0604020202020204" pitchFamily="34" charset="0"/>
                  <a:cs typeface="Arial" panose="020B0604020202020204" pitchFamily="34" charset="0"/>
                </a:rPr>
                <a:t>mengetahui</a:t>
              </a:r>
              <a:r>
                <a:rPr lang="en-US" sz="600" spc="7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spc="75" dirty="0" err="1">
                  <a:latin typeface="Arial" panose="020B0604020202020204" pitchFamily="34" charset="0"/>
                  <a:cs typeface="Arial" panose="020B0604020202020204" pitchFamily="34" charset="0"/>
                </a:rPr>
                <a:t>hubungan</a:t>
              </a:r>
              <a:r>
                <a:rPr lang="en-US" sz="600" spc="7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spc="75" dirty="0" err="1">
                  <a:latin typeface="Arial" panose="020B0604020202020204" pitchFamily="34" charset="0"/>
                  <a:cs typeface="Arial" panose="020B0604020202020204" pitchFamily="34" charset="0"/>
                </a:rPr>
                <a:t>demografi</a:t>
              </a:r>
              <a:r>
                <a:rPr lang="en-US" sz="600" spc="75" dirty="0">
                  <a:latin typeface="Arial" panose="020B0604020202020204" pitchFamily="34" charset="0"/>
                  <a:cs typeface="Arial" panose="020B0604020202020204" pitchFamily="34" charset="0"/>
                </a:rPr>
                <a:t> client.</a:t>
              </a:r>
            </a:p>
            <a:p>
              <a:pPr marL="184150" marR="66675" indent="-171450" algn="just">
                <a:lnSpc>
                  <a:spcPct val="100000"/>
                </a:lnSpc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Menggunakan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kdeplot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mengetahui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hubungan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positif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antara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usia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pelunasan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pinjaman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84150" marR="66675" indent="-171450" algn="just">
                <a:lnSpc>
                  <a:spcPct val="100000"/>
                </a:lnSpc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Demografi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sebagai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faktor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kemampuan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pembyaran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pinjaman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Client.</a:t>
              </a:r>
            </a:p>
          </p:txBody>
        </p:sp>
        <p:sp>
          <p:nvSpPr>
            <p:cNvPr id="62" name="object 3">
              <a:extLst>
                <a:ext uri="{FF2B5EF4-FFF2-40B4-BE49-F238E27FC236}">
                  <a16:creationId xmlns:a16="http://schemas.microsoft.com/office/drawing/2014/main" id="{263E54EA-EEEE-7C6B-CCA9-31B3E935CC5C}"/>
                </a:ext>
              </a:extLst>
            </p:cNvPr>
            <p:cNvSpPr txBox="1"/>
            <p:nvPr/>
          </p:nvSpPr>
          <p:spPr>
            <a:xfrm>
              <a:off x="4572000" y="4254483"/>
              <a:ext cx="1349767" cy="1217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800" b="1" spc="75" dirty="0">
                  <a:latin typeface="Arial" panose="020B0604020202020204" pitchFamily="34" charset="0"/>
                  <a:cs typeface="Arial" panose="020B0604020202020204" pitchFamily="34" charset="0"/>
                </a:rPr>
                <a:t>Pattern</a:t>
              </a:r>
              <a:endParaRPr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3">
              <a:extLst>
                <a:ext uri="{FF2B5EF4-FFF2-40B4-BE49-F238E27FC236}">
                  <a16:creationId xmlns:a16="http://schemas.microsoft.com/office/drawing/2014/main" id="{E4ECA38B-C529-910E-BE82-13AFBCBC6A4E}"/>
                </a:ext>
              </a:extLst>
            </p:cNvPr>
            <p:cNvSpPr txBox="1"/>
            <p:nvPr/>
          </p:nvSpPr>
          <p:spPr>
            <a:xfrm>
              <a:off x="4724400" y="4413210"/>
              <a:ext cx="2286000" cy="35368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 algn="just"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Client yang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lebih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muda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cenderung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lebih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banyak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gagal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dalam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pelunasan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pinjaman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600" spc="7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84150" marR="66675" indent="-171450" algn="just"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Client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usia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menengah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keatas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cenderung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memiliki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kemampuan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pembayaran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pinjaman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lebih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stabil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600" spc="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1419EF41-1859-E02F-0943-74FB755BCCF5}"/>
              </a:ext>
            </a:extLst>
          </p:cNvPr>
          <p:cNvSpPr/>
          <p:nvPr/>
        </p:nvSpPr>
        <p:spPr>
          <a:xfrm>
            <a:off x="76200" y="1019816"/>
            <a:ext cx="5486400" cy="6295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0EB875FF-367E-FABB-97FD-906C161843CE}"/>
              </a:ext>
            </a:extLst>
          </p:cNvPr>
          <p:cNvSpPr txBox="1"/>
          <p:nvPr/>
        </p:nvSpPr>
        <p:spPr>
          <a:xfrm>
            <a:off x="145835" y="1072281"/>
            <a:ext cx="134976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800" b="1" spc="75" dirty="0" err="1"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800" b="1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spc="75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3">
            <a:extLst>
              <a:ext uri="{FF2B5EF4-FFF2-40B4-BE49-F238E27FC236}">
                <a16:creationId xmlns:a16="http://schemas.microsoft.com/office/drawing/2014/main" id="{9F77FB44-32D0-4F88-F8C9-1154C0645B53}"/>
              </a:ext>
            </a:extLst>
          </p:cNvPr>
          <p:cNvSpPr txBox="1"/>
          <p:nvPr/>
        </p:nvSpPr>
        <p:spPr>
          <a:xfrm>
            <a:off x="298235" y="1218156"/>
            <a:ext cx="5105400" cy="315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demografis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pendapatan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lama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berhubungan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pembayaran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kecenderungan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terlihat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mengindikasikan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potensi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gagal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bayar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wawasan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strategi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pendanaan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menargetkan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9A01CDE-F8BA-E00D-7431-D4CF4D8D8289}"/>
              </a:ext>
            </a:extLst>
          </p:cNvPr>
          <p:cNvSpPr/>
          <p:nvPr/>
        </p:nvSpPr>
        <p:spPr>
          <a:xfrm>
            <a:off x="72062" y="1728252"/>
            <a:ext cx="5486399" cy="17124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8678E4A-15B0-1F3E-FAC8-D92EE15A6463}"/>
              </a:ext>
            </a:extLst>
          </p:cNvPr>
          <p:cNvGrpSpPr/>
          <p:nvPr/>
        </p:nvGrpSpPr>
        <p:grpSpPr>
          <a:xfrm>
            <a:off x="145835" y="2050933"/>
            <a:ext cx="5327434" cy="1270426"/>
            <a:chOff x="76201" y="1740069"/>
            <a:chExt cx="5486399" cy="1204623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393D9CF-590C-70A9-B320-C99B99A8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1" y="1740069"/>
              <a:ext cx="1752600" cy="120462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25C5780-0E10-D34C-115A-C270E427D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43100" y="1740069"/>
              <a:ext cx="1752600" cy="120462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D147A9E-ADE1-4B5E-DF59-05078FB55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10000" y="1740069"/>
              <a:ext cx="1752600" cy="120462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8" name="object 3">
            <a:extLst>
              <a:ext uri="{FF2B5EF4-FFF2-40B4-BE49-F238E27FC236}">
                <a16:creationId xmlns:a16="http://schemas.microsoft.com/office/drawing/2014/main" id="{522C09B5-00A5-B14C-4D87-55C288B15DAF}"/>
              </a:ext>
            </a:extLst>
          </p:cNvPr>
          <p:cNvSpPr txBox="1"/>
          <p:nvPr/>
        </p:nvSpPr>
        <p:spPr>
          <a:xfrm>
            <a:off x="2144516" y="1821626"/>
            <a:ext cx="134976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ctr">
              <a:lnSpc>
                <a:spcPct val="100000"/>
              </a:lnSpc>
              <a:spcBef>
                <a:spcPts val="100"/>
              </a:spcBef>
            </a:pPr>
            <a:r>
              <a:rPr lang="en-US" sz="800" b="1" spc="75" dirty="0" err="1">
                <a:latin typeface="Arial" panose="020B0604020202020204" pitchFamily="34" charset="0"/>
                <a:cs typeface="Arial" panose="020B0604020202020204" pitchFamily="34" charset="0"/>
              </a:rPr>
              <a:t>Demografis</a:t>
            </a:r>
            <a:r>
              <a:rPr lang="en-US" sz="800" b="1" spc="75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693EF0A3-0A18-7633-7B1C-D1C7EA8DA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48" y="1352550"/>
            <a:ext cx="3316017" cy="1712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2" name="object 3">
            <a:extLst>
              <a:ext uri="{FF2B5EF4-FFF2-40B4-BE49-F238E27FC236}">
                <a16:creationId xmlns:a16="http://schemas.microsoft.com/office/drawing/2014/main" id="{0C48A61B-A185-EE39-A44F-26C8EA06DC74}"/>
              </a:ext>
            </a:extLst>
          </p:cNvPr>
          <p:cNvSpPr txBox="1"/>
          <p:nvPr/>
        </p:nvSpPr>
        <p:spPr>
          <a:xfrm>
            <a:off x="72062" y="4149641"/>
            <a:ext cx="548639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berusia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menengah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keatas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stabil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pendapatan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terlihat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demografi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diandalkan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pelunasan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3">
            <a:extLst>
              <a:ext uri="{FF2B5EF4-FFF2-40B4-BE49-F238E27FC236}">
                <a16:creationId xmlns:a16="http://schemas.microsoft.com/office/drawing/2014/main" id="{6B0C3178-98BD-BFB8-8117-7C899057B313}"/>
              </a:ext>
            </a:extLst>
          </p:cNvPr>
          <p:cNvSpPr txBox="1"/>
          <p:nvPr/>
        </p:nvSpPr>
        <p:spPr>
          <a:xfrm>
            <a:off x="72062" y="4466255"/>
            <a:ext cx="548639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Menyesuaikan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strategi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peminjaman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menargetkan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demografi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berpotensial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pelunasan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meminimalkan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kredit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7A7274D-3BB0-F922-B648-7BFE49D521FF}"/>
              </a:ext>
            </a:extLst>
          </p:cNvPr>
          <p:cNvSpPr txBox="1">
            <a:spLocks/>
          </p:cNvSpPr>
          <p:nvPr/>
        </p:nvSpPr>
        <p:spPr>
          <a:xfrm>
            <a:off x="71511" y="205566"/>
            <a:ext cx="3016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kern="0" spc="160" dirty="0">
                <a:solidFill>
                  <a:srgbClr val="D01010"/>
                </a:solidFill>
              </a:rPr>
              <a:t>Exploratory Data Analysis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57187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62" y="2552322"/>
            <a:ext cx="5486399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EXT_SOURCE 3 dan EXT_SOURCE 1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nilai-nilai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TARGET.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Meskipun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terlihat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diantara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kaitan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melunaskan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peminjaman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. Sama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halnya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EXT_SOURCE 2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melunaskan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peminjaman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800" y="355050"/>
            <a:ext cx="895873" cy="507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F503C2-A4F6-460C-E9A0-6E85100AD0F9}"/>
              </a:ext>
            </a:extLst>
          </p:cNvPr>
          <p:cNvSpPr/>
          <p:nvPr/>
        </p:nvSpPr>
        <p:spPr>
          <a:xfrm>
            <a:off x="76200" y="433834"/>
            <a:ext cx="7095535" cy="507800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99" y="531524"/>
            <a:ext cx="44254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50" dirty="0">
                <a:latin typeface="Arial" panose="020B0604020202020204" pitchFamily="34" charset="0"/>
                <a:cs typeface="Arial" panose="020B0604020202020204" pitchFamily="34" charset="0"/>
              </a:rPr>
              <a:t>Understanding External Source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3E7FA59-B444-B6E7-2EEC-C845159F3311}"/>
              </a:ext>
            </a:extLst>
          </p:cNvPr>
          <p:cNvGrpSpPr/>
          <p:nvPr/>
        </p:nvGrpSpPr>
        <p:grpSpPr>
          <a:xfrm>
            <a:off x="5715000" y="2452097"/>
            <a:ext cx="3316017" cy="2189054"/>
            <a:chOff x="3681784" y="3049979"/>
            <a:chExt cx="3431572" cy="196017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7BA08B9-B770-289A-108C-A59CFC30D8A9}"/>
                </a:ext>
              </a:extLst>
            </p:cNvPr>
            <p:cNvSpPr/>
            <p:nvPr/>
          </p:nvSpPr>
          <p:spPr>
            <a:xfrm>
              <a:off x="3681784" y="3049979"/>
              <a:ext cx="3431572" cy="196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86F4226-4E57-362F-AF3A-E4ABE82C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86200" y="3234074"/>
              <a:ext cx="587769" cy="50859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D0CA4B3-1E33-F7BA-83B9-9E45D55CB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09771" y="4062120"/>
              <a:ext cx="540627" cy="467799"/>
            </a:xfrm>
            <a:prstGeom prst="rect">
              <a:avLst/>
            </a:prstGeom>
          </p:spPr>
        </p:pic>
        <p:sp>
          <p:nvSpPr>
            <p:cNvPr id="60" name="object 3">
              <a:extLst>
                <a:ext uri="{FF2B5EF4-FFF2-40B4-BE49-F238E27FC236}">
                  <a16:creationId xmlns:a16="http://schemas.microsoft.com/office/drawing/2014/main" id="{95E74E52-44E4-E256-9C63-63D4F8655BE7}"/>
                </a:ext>
              </a:extLst>
            </p:cNvPr>
            <p:cNvSpPr txBox="1"/>
            <p:nvPr/>
          </p:nvSpPr>
          <p:spPr>
            <a:xfrm>
              <a:off x="4572000" y="3221373"/>
              <a:ext cx="1349767" cy="1217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800" b="1" spc="75" dirty="0">
                  <a:latin typeface="Arial" panose="020B0604020202020204" pitchFamily="34" charset="0"/>
                  <a:cs typeface="Arial" panose="020B0604020202020204" pitchFamily="34" charset="0"/>
                </a:rPr>
                <a:t>Assumptions</a:t>
              </a:r>
              <a:endParaRPr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AC6FFA66-84B8-BE02-223C-BE7FC6F677D4}"/>
                </a:ext>
              </a:extLst>
            </p:cNvPr>
            <p:cNvSpPr txBox="1"/>
            <p:nvPr/>
          </p:nvSpPr>
          <p:spPr>
            <a:xfrm>
              <a:off x="4724400" y="3367248"/>
              <a:ext cx="2286000" cy="69588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 algn="just">
                <a:lnSpc>
                  <a:spcPct val="100000"/>
                </a:lnSpc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Terdapat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perbedaan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cukup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jelas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pada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distribusi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nilai-nilai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EXT_SOURCE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antara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klien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membayar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tepat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waktu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klien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terlambat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membayar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84150" marR="66675" indent="-171450" algn="just">
                <a:lnSpc>
                  <a:spcPct val="100000"/>
                </a:lnSpc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Hubungan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antara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variable EXT_SOURCE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kemampuan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melunaskan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peminjaman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merupakan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hubungan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linear.</a:t>
              </a:r>
            </a:p>
            <a:p>
              <a:pPr marL="184150" marR="66675" indent="-171450" algn="just">
                <a:lnSpc>
                  <a:spcPct val="100000"/>
                </a:lnSpc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EXT_SOURCE dan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kemampuan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client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dalam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melunaskan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pinjaman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memiliki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korelasi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negatif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62" name="object 3">
              <a:extLst>
                <a:ext uri="{FF2B5EF4-FFF2-40B4-BE49-F238E27FC236}">
                  <a16:creationId xmlns:a16="http://schemas.microsoft.com/office/drawing/2014/main" id="{263E54EA-EEEE-7C6B-CCA9-31B3E935CC5C}"/>
                </a:ext>
              </a:extLst>
            </p:cNvPr>
            <p:cNvSpPr txBox="1"/>
            <p:nvPr/>
          </p:nvSpPr>
          <p:spPr>
            <a:xfrm>
              <a:off x="4572000" y="4039060"/>
              <a:ext cx="1349767" cy="1217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800" b="1" spc="75" dirty="0">
                  <a:latin typeface="Arial" panose="020B0604020202020204" pitchFamily="34" charset="0"/>
                  <a:cs typeface="Arial" panose="020B0604020202020204" pitchFamily="34" charset="0"/>
                </a:rPr>
                <a:t>Pattern</a:t>
              </a:r>
              <a:endParaRPr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3">
              <a:extLst>
                <a:ext uri="{FF2B5EF4-FFF2-40B4-BE49-F238E27FC236}">
                  <a16:creationId xmlns:a16="http://schemas.microsoft.com/office/drawing/2014/main" id="{E4ECA38B-C529-910E-BE82-13AFBCBC6A4E}"/>
                </a:ext>
              </a:extLst>
            </p:cNvPr>
            <p:cNvSpPr txBox="1"/>
            <p:nvPr/>
          </p:nvSpPr>
          <p:spPr>
            <a:xfrm>
              <a:off x="4724400" y="4197787"/>
              <a:ext cx="2286000" cy="6017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 algn="just"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Nilai EXT_SOURCE yang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lebih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tinggi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cenderung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berkemungkinan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lebih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tinggi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melunaskan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pembayaran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kembali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pinjaman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tepat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waktu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sementara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nilai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lebih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rendah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cenderung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memiliki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risiko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gagal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bayar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lebih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tinggi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84150" marR="66675" indent="-171450" algn="just"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Klien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nilai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lebih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tinggi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cenderung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merupakan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peminjam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risiko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rendah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9A01CDE-F8BA-E00D-7431-D4CF4D8D8289}"/>
              </a:ext>
            </a:extLst>
          </p:cNvPr>
          <p:cNvSpPr/>
          <p:nvPr/>
        </p:nvSpPr>
        <p:spPr>
          <a:xfrm>
            <a:off x="72062" y="1023016"/>
            <a:ext cx="5486399" cy="142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8678E4A-15B0-1F3E-FAC8-D92EE15A6463}"/>
              </a:ext>
            </a:extLst>
          </p:cNvPr>
          <p:cNvGrpSpPr/>
          <p:nvPr/>
        </p:nvGrpSpPr>
        <p:grpSpPr>
          <a:xfrm>
            <a:off x="145835" y="1352550"/>
            <a:ext cx="5352824" cy="942375"/>
            <a:chOff x="76201" y="1895598"/>
            <a:chExt cx="5512547" cy="893564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393D9CF-590C-70A9-B320-C99B99A8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201" y="1895598"/>
              <a:ext cx="1752601" cy="8935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25C5780-0E10-D34C-115A-C270E427D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16953" y="1895598"/>
              <a:ext cx="1804896" cy="8935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D147A9E-ADE1-4B5E-DF59-05078FB55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852" y="1895598"/>
              <a:ext cx="1804896" cy="8935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8" name="object 3">
            <a:extLst>
              <a:ext uri="{FF2B5EF4-FFF2-40B4-BE49-F238E27FC236}">
                <a16:creationId xmlns:a16="http://schemas.microsoft.com/office/drawing/2014/main" id="{522C09B5-00A5-B14C-4D87-55C288B15DAF}"/>
              </a:ext>
            </a:extLst>
          </p:cNvPr>
          <p:cNvSpPr txBox="1"/>
          <p:nvPr/>
        </p:nvSpPr>
        <p:spPr>
          <a:xfrm>
            <a:off x="2144516" y="1116389"/>
            <a:ext cx="134976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ctr">
              <a:lnSpc>
                <a:spcPct val="100000"/>
              </a:lnSpc>
              <a:spcBef>
                <a:spcPts val="100"/>
              </a:spcBef>
            </a:pPr>
            <a:r>
              <a:rPr lang="en-US" sz="800" b="1" spc="75" dirty="0" err="1">
                <a:latin typeface="Arial" panose="020B0604020202020204" pitchFamily="34" charset="0"/>
                <a:cs typeface="Arial" panose="020B0604020202020204" pitchFamily="34" charset="0"/>
              </a:rPr>
              <a:t>Exernal</a:t>
            </a:r>
            <a:r>
              <a:rPr lang="en-US" sz="800" b="1" spc="75" dirty="0">
                <a:latin typeface="Arial" panose="020B0604020202020204" pitchFamily="34" charset="0"/>
                <a:cs typeface="Arial" panose="020B0604020202020204" pitchFamily="34" charset="0"/>
              </a:rPr>
              <a:t> Source</a:t>
            </a:r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693EF0A3-0A18-7633-7B1C-D1C7EA8DA8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11" y="3110634"/>
            <a:ext cx="1770058" cy="1526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object 2">
            <a:extLst>
              <a:ext uri="{FF2B5EF4-FFF2-40B4-BE49-F238E27FC236}">
                <a16:creationId xmlns:a16="http://schemas.microsoft.com/office/drawing/2014/main" id="{CFB776E4-3D8E-4BE7-63DD-ABE1BBCAB22B}"/>
              </a:ext>
            </a:extLst>
          </p:cNvPr>
          <p:cNvSpPr txBox="1">
            <a:spLocks/>
          </p:cNvSpPr>
          <p:nvPr/>
        </p:nvSpPr>
        <p:spPr>
          <a:xfrm>
            <a:off x="71511" y="205566"/>
            <a:ext cx="3016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kern="0" spc="160" dirty="0">
                <a:solidFill>
                  <a:srgbClr val="D01010"/>
                </a:solidFill>
              </a:rPr>
              <a:t>Exploratory Data Analysis</a:t>
            </a:r>
            <a:endParaRPr lang="en-US" sz="1400" kern="0" dirty="0"/>
          </a:p>
        </p:txBody>
      </p:sp>
      <p:sp>
        <p:nvSpPr>
          <p:cNvPr id="86" name="object 3">
            <a:extLst>
              <a:ext uri="{FF2B5EF4-FFF2-40B4-BE49-F238E27FC236}">
                <a16:creationId xmlns:a16="http://schemas.microsoft.com/office/drawing/2014/main" id="{A1783440-8414-03E5-1B3F-4C865DCCD5A7}"/>
              </a:ext>
            </a:extLst>
          </p:cNvPr>
          <p:cNvSpPr txBox="1"/>
          <p:nvPr/>
        </p:nvSpPr>
        <p:spPr>
          <a:xfrm>
            <a:off x="1998108" y="3233504"/>
            <a:ext cx="3500551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diamati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positif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skor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EXT_SOURCE 1 dan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(DAYS_BIRTH), yang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tua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cenderung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skor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3">
            <a:extLst>
              <a:ext uri="{FF2B5EF4-FFF2-40B4-BE49-F238E27FC236}">
                <a16:creationId xmlns:a16="http://schemas.microsoft.com/office/drawing/2014/main" id="{1D573891-0AFB-7961-BD69-98BC3ABA1D83}"/>
              </a:ext>
            </a:extLst>
          </p:cNvPr>
          <p:cNvSpPr txBox="1"/>
          <p:nvPr/>
        </p:nvSpPr>
        <p:spPr>
          <a:xfrm>
            <a:off x="1998108" y="3774071"/>
            <a:ext cx="350055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negatif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terlihat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skor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EXT_SOURCE dan status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pembayaran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(TARGET), yang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menegaskan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skor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pembayaran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spc="75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700" spc="75" dirty="0"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8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800" y="355050"/>
            <a:ext cx="895873" cy="507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F503C2-A4F6-460C-E9A0-6E85100AD0F9}"/>
              </a:ext>
            </a:extLst>
          </p:cNvPr>
          <p:cNvSpPr/>
          <p:nvPr/>
        </p:nvSpPr>
        <p:spPr>
          <a:xfrm>
            <a:off x="67265" y="427484"/>
            <a:ext cx="7095535" cy="507800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99" y="531524"/>
            <a:ext cx="62893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50" dirty="0">
                <a:latin typeface="Arial" panose="020B0604020202020204" pitchFamily="34" charset="0"/>
                <a:cs typeface="Arial" panose="020B0604020202020204" pitchFamily="34" charset="0"/>
              </a:rPr>
              <a:t>Machine Learning Implementation and Evaluation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34B81F7-E9E6-0698-CB1E-FEEC6F0001C1}"/>
              </a:ext>
            </a:extLst>
          </p:cNvPr>
          <p:cNvSpPr txBox="1">
            <a:spLocks/>
          </p:cNvSpPr>
          <p:nvPr/>
        </p:nvSpPr>
        <p:spPr>
          <a:xfrm>
            <a:off x="71511" y="205566"/>
            <a:ext cx="3016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kern="0" spc="160" dirty="0">
                <a:solidFill>
                  <a:srgbClr val="D01010"/>
                </a:solidFill>
              </a:rPr>
              <a:t>Hasil </a:t>
            </a:r>
            <a:r>
              <a:rPr lang="en-US" sz="1400" kern="0" spc="160" dirty="0" err="1">
                <a:solidFill>
                  <a:srgbClr val="D01010"/>
                </a:solidFill>
              </a:rPr>
              <a:t>Pemodelan</a:t>
            </a:r>
            <a:endParaRPr lang="en-US" sz="1400" kern="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7FA2AF4-5699-1EBC-D1EB-16F1FBC551B9}"/>
              </a:ext>
            </a:extLst>
          </p:cNvPr>
          <p:cNvSpPr txBox="1"/>
          <p:nvPr/>
        </p:nvSpPr>
        <p:spPr>
          <a:xfrm>
            <a:off x="304800" y="1182154"/>
            <a:ext cx="1752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b="1" spc="75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11E988-F9B0-9F55-427D-826BC0348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384996"/>
            <a:ext cx="304800" cy="3048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BB3B594C-4F24-2815-3015-A32572021170}"/>
              </a:ext>
            </a:extLst>
          </p:cNvPr>
          <p:cNvSpPr txBox="1"/>
          <p:nvPr/>
        </p:nvSpPr>
        <p:spPr>
          <a:xfrm>
            <a:off x="1148118" y="1549282"/>
            <a:ext cx="2286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kecuali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SK_ID_CURR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619FD5-904F-FBF4-EBDE-CFC16854B764}"/>
              </a:ext>
            </a:extLst>
          </p:cNvPr>
          <p:cNvSpPr/>
          <p:nvPr/>
        </p:nvSpPr>
        <p:spPr>
          <a:xfrm>
            <a:off x="476250" y="1729923"/>
            <a:ext cx="571500" cy="8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7C6A28-9CD1-B545-E8FB-56632669D6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919534"/>
            <a:ext cx="304800" cy="304800"/>
          </a:xfrm>
          <a:prstGeom prst="rect">
            <a:avLst/>
          </a:prstGeom>
        </p:spPr>
      </p:pic>
      <p:sp>
        <p:nvSpPr>
          <p:cNvPr id="23" name="object 3">
            <a:extLst>
              <a:ext uri="{FF2B5EF4-FFF2-40B4-BE49-F238E27FC236}">
                <a16:creationId xmlns:a16="http://schemas.microsoft.com/office/drawing/2014/main" id="{4F8AE030-803D-554F-5E3B-CA5CBA915177}"/>
              </a:ext>
            </a:extLst>
          </p:cNvPr>
          <p:cNvSpPr txBox="1"/>
          <p:nvPr/>
        </p:nvSpPr>
        <p:spPr>
          <a:xfrm>
            <a:off x="1148118" y="1854324"/>
            <a:ext cx="2433282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Datatypes &amp;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LableEncoder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&amp; One-hot encoding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B03C54-E668-6E49-D851-9AED9E20C97D}"/>
              </a:ext>
            </a:extLst>
          </p:cNvPr>
          <p:cNvSpPr/>
          <p:nvPr/>
        </p:nvSpPr>
        <p:spPr>
          <a:xfrm>
            <a:off x="381000" y="2264460"/>
            <a:ext cx="762000" cy="1051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EDC8D073-B6EE-19C0-ACD3-7F993BA6D1A0}"/>
              </a:ext>
            </a:extLst>
          </p:cNvPr>
          <p:cNvSpPr txBox="1"/>
          <p:nvPr/>
        </p:nvSpPr>
        <p:spPr>
          <a:xfrm>
            <a:off x="1148118" y="2208243"/>
            <a:ext cx="228600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Missing values :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Median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9A1BF0FB-AF66-77A0-FC0C-3C5EA2A2FA3C}"/>
              </a:ext>
            </a:extLst>
          </p:cNvPr>
          <p:cNvSpPr txBox="1"/>
          <p:nvPr/>
        </p:nvSpPr>
        <p:spPr>
          <a:xfrm>
            <a:off x="1148118" y="2326216"/>
            <a:ext cx="228600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Normalisasi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3C395C-916C-F998-28FC-3361AD6B1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482" y="1381141"/>
            <a:ext cx="304800" cy="304800"/>
          </a:xfrm>
          <a:prstGeom prst="rect">
            <a:avLst/>
          </a:prstGeom>
        </p:spPr>
      </p:pic>
      <p:sp>
        <p:nvSpPr>
          <p:cNvPr id="28" name="object 3">
            <a:extLst>
              <a:ext uri="{FF2B5EF4-FFF2-40B4-BE49-F238E27FC236}">
                <a16:creationId xmlns:a16="http://schemas.microsoft.com/office/drawing/2014/main" id="{983F5E98-DB38-D5F1-A000-5EB296A71AB8}"/>
              </a:ext>
            </a:extLst>
          </p:cNvPr>
          <p:cNvSpPr txBox="1"/>
          <p:nvPr/>
        </p:nvSpPr>
        <p:spPr>
          <a:xfrm>
            <a:off x="4572000" y="1405318"/>
            <a:ext cx="2667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optimal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13E5F7-2AC8-0A1A-DFA8-1DF3D597AB94}"/>
              </a:ext>
            </a:extLst>
          </p:cNvPr>
          <p:cNvSpPr/>
          <p:nvPr/>
        </p:nvSpPr>
        <p:spPr>
          <a:xfrm>
            <a:off x="3799764" y="1726067"/>
            <a:ext cx="772236" cy="1055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Hyperparameter</a:t>
            </a: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24A8C5F4-1F0B-FD53-D478-F92CE0CADC42}"/>
              </a:ext>
            </a:extLst>
          </p:cNvPr>
          <p:cNvSpPr txBox="1"/>
          <p:nvPr/>
        </p:nvSpPr>
        <p:spPr>
          <a:xfrm>
            <a:off x="4572000" y="1537396"/>
            <a:ext cx="2286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Solver default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A78AA22D-570F-7C5A-7423-CEC15B8CC226}"/>
              </a:ext>
            </a:extLst>
          </p:cNvPr>
          <p:cNvSpPr txBox="1"/>
          <p:nvPr/>
        </p:nvSpPr>
        <p:spPr>
          <a:xfrm>
            <a:off x="1148118" y="1409067"/>
            <a:ext cx="2286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application_train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/test.csv</a:t>
            </a: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9BBA0FD2-18F8-4375-E33A-9C109D502A24}"/>
              </a:ext>
            </a:extLst>
          </p:cNvPr>
          <p:cNvSpPr txBox="1"/>
          <p:nvPr/>
        </p:nvSpPr>
        <p:spPr>
          <a:xfrm>
            <a:off x="1148118" y="2091398"/>
            <a:ext cx="228600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Splitting :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80% train &amp; 20% test (stratify Y)</a:t>
            </a: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95C3230B-4919-833E-A604-9EFA8FFD7BBA}"/>
              </a:ext>
            </a:extLst>
          </p:cNvPr>
          <p:cNvSpPr txBox="1"/>
          <p:nvPr/>
        </p:nvSpPr>
        <p:spPr>
          <a:xfrm>
            <a:off x="1148118" y="1973425"/>
            <a:ext cx="228600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: TARGET (0: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ontime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1:Not_ontime)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01EAA230-1BED-6DC1-279E-4F4030B244B3}"/>
              </a:ext>
            </a:extLst>
          </p:cNvPr>
          <p:cNvSpPr txBox="1"/>
          <p:nvPr/>
        </p:nvSpPr>
        <p:spPr>
          <a:xfrm>
            <a:off x="4572000" y="1647429"/>
            <a:ext cx="2286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default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7C12DFD-0A07-4FF8-3B04-AA5B48C25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482" y="1919534"/>
            <a:ext cx="304800" cy="3048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8A55308-D0F3-3C6D-BA29-B82942DD66C6}"/>
              </a:ext>
            </a:extLst>
          </p:cNvPr>
          <p:cNvSpPr/>
          <p:nvPr/>
        </p:nvSpPr>
        <p:spPr>
          <a:xfrm>
            <a:off x="3804882" y="2264460"/>
            <a:ext cx="762000" cy="1051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7501DDB6-2A73-5E97-A25D-3BB809E01385}"/>
              </a:ext>
            </a:extLst>
          </p:cNvPr>
          <p:cNvSpPr txBox="1"/>
          <p:nvPr/>
        </p:nvSpPr>
        <p:spPr>
          <a:xfrm>
            <a:off x="4572000" y="1975407"/>
            <a:ext cx="2286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Accuracy score = 0.6607 (66%)</a:t>
            </a: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CD9B2FB2-23D3-B94E-3A09-89F83A873D71}"/>
              </a:ext>
            </a:extLst>
          </p:cNvPr>
          <p:cNvSpPr txBox="1"/>
          <p:nvPr/>
        </p:nvSpPr>
        <p:spPr>
          <a:xfrm>
            <a:off x="4572000" y="2085440"/>
            <a:ext cx="25908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Confusion Matrix (threshold=0.8) =</a:t>
            </a:r>
          </a:p>
        </p:txBody>
      </p:sp>
      <p:sp>
        <p:nvSpPr>
          <p:cNvPr id="45" name="object 3">
            <a:extLst>
              <a:ext uri="{FF2B5EF4-FFF2-40B4-BE49-F238E27FC236}">
                <a16:creationId xmlns:a16="http://schemas.microsoft.com/office/drawing/2014/main" id="{7BEC831B-3128-C422-30F3-8A1576FD87A9}"/>
              </a:ext>
            </a:extLst>
          </p:cNvPr>
          <p:cNvSpPr txBox="1"/>
          <p:nvPr/>
        </p:nvSpPr>
        <p:spPr>
          <a:xfrm>
            <a:off x="4572000" y="2288529"/>
            <a:ext cx="25908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66%,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kesulitan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false negative dan false positive. Hal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keterbatasan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menangkap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, yang mana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memerlukan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perbaikan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lanjut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83BCEE13-B979-8475-5893-22BBE90B9BDE}"/>
              </a:ext>
            </a:extLst>
          </p:cNvPr>
          <p:cNvSpPr txBox="1"/>
          <p:nvPr/>
        </p:nvSpPr>
        <p:spPr>
          <a:xfrm>
            <a:off x="304800" y="2932790"/>
            <a:ext cx="1752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b="1" spc="75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46C57A3-4C6E-BC47-8671-F4F384609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3231317"/>
            <a:ext cx="304800" cy="304800"/>
          </a:xfrm>
          <a:prstGeom prst="rect">
            <a:avLst/>
          </a:prstGeom>
        </p:spPr>
      </p:pic>
      <p:sp>
        <p:nvSpPr>
          <p:cNvPr id="48" name="object 3">
            <a:extLst>
              <a:ext uri="{FF2B5EF4-FFF2-40B4-BE49-F238E27FC236}">
                <a16:creationId xmlns:a16="http://schemas.microsoft.com/office/drawing/2014/main" id="{289FA203-3342-3B22-B957-D117EB0F53F1}"/>
              </a:ext>
            </a:extLst>
          </p:cNvPr>
          <p:cNvSpPr txBox="1"/>
          <p:nvPr/>
        </p:nvSpPr>
        <p:spPr>
          <a:xfrm>
            <a:off x="1148118" y="3395603"/>
            <a:ext cx="2286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kecuali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SK_ID_CURR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AD260B-3D84-0A84-7634-F1DAE7EBC02F}"/>
              </a:ext>
            </a:extLst>
          </p:cNvPr>
          <p:cNvSpPr/>
          <p:nvPr/>
        </p:nvSpPr>
        <p:spPr>
          <a:xfrm>
            <a:off x="476250" y="3576244"/>
            <a:ext cx="571500" cy="8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Features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8FF9466-F2E5-E701-B887-0EC41EDEC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3765855"/>
            <a:ext cx="304800" cy="304800"/>
          </a:xfrm>
          <a:prstGeom prst="rect">
            <a:avLst/>
          </a:prstGeom>
        </p:spPr>
      </p:pic>
      <p:sp>
        <p:nvSpPr>
          <p:cNvPr id="51" name="object 3">
            <a:extLst>
              <a:ext uri="{FF2B5EF4-FFF2-40B4-BE49-F238E27FC236}">
                <a16:creationId xmlns:a16="http://schemas.microsoft.com/office/drawing/2014/main" id="{9278021A-F01C-7150-4C93-E8EBB0211FB8}"/>
              </a:ext>
            </a:extLst>
          </p:cNvPr>
          <p:cNvSpPr txBox="1"/>
          <p:nvPr/>
        </p:nvSpPr>
        <p:spPr>
          <a:xfrm>
            <a:off x="1148118" y="3700645"/>
            <a:ext cx="2433282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Datatypes &amp;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LableEncoder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&amp; One-hot encoding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BCFB16-178B-2FF6-3DC2-E56A0364FC13}"/>
              </a:ext>
            </a:extLst>
          </p:cNvPr>
          <p:cNvSpPr/>
          <p:nvPr/>
        </p:nvSpPr>
        <p:spPr>
          <a:xfrm>
            <a:off x="381000" y="4110781"/>
            <a:ext cx="762000" cy="1051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53" name="object 3">
            <a:extLst>
              <a:ext uri="{FF2B5EF4-FFF2-40B4-BE49-F238E27FC236}">
                <a16:creationId xmlns:a16="http://schemas.microsoft.com/office/drawing/2014/main" id="{3BCE6084-C4FA-5C3C-91E6-E51785655B7B}"/>
              </a:ext>
            </a:extLst>
          </p:cNvPr>
          <p:cNvSpPr txBox="1"/>
          <p:nvPr/>
        </p:nvSpPr>
        <p:spPr>
          <a:xfrm>
            <a:off x="1148118" y="4054564"/>
            <a:ext cx="228600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Missing values :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Median</a:t>
            </a: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6C56FD3D-F328-3985-E0E6-16CD77232C69}"/>
              </a:ext>
            </a:extLst>
          </p:cNvPr>
          <p:cNvSpPr txBox="1"/>
          <p:nvPr/>
        </p:nvSpPr>
        <p:spPr>
          <a:xfrm>
            <a:off x="1148118" y="4172537"/>
            <a:ext cx="228600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Normalisasi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A2DA2F6-2EF8-A19B-8F9D-A5BD8F2925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482" y="3227462"/>
            <a:ext cx="304800" cy="304800"/>
          </a:xfrm>
          <a:prstGeom prst="rect">
            <a:avLst/>
          </a:prstGeom>
        </p:spPr>
      </p:pic>
      <p:sp>
        <p:nvSpPr>
          <p:cNvPr id="56" name="object 3">
            <a:extLst>
              <a:ext uri="{FF2B5EF4-FFF2-40B4-BE49-F238E27FC236}">
                <a16:creationId xmlns:a16="http://schemas.microsoft.com/office/drawing/2014/main" id="{D5393ED2-038F-9491-DCC7-FFA787C2FE78}"/>
              </a:ext>
            </a:extLst>
          </p:cNvPr>
          <p:cNvSpPr txBox="1"/>
          <p:nvPr/>
        </p:nvSpPr>
        <p:spPr>
          <a:xfrm>
            <a:off x="4572000" y="3251639"/>
            <a:ext cx="2667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: 100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85495B-1902-EA8E-609A-98F1051E8825}"/>
              </a:ext>
            </a:extLst>
          </p:cNvPr>
          <p:cNvSpPr/>
          <p:nvPr/>
        </p:nvSpPr>
        <p:spPr>
          <a:xfrm>
            <a:off x="3799764" y="3572388"/>
            <a:ext cx="772236" cy="1055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Hyperparameter</a:t>
            </a:r>
          </a:p>
        </p:txBody>
      </p:sp>
      <p:sp>
        <p:nvSpPr>
          <p:cNvPr id="58" name="object 3">
            <a:extLst>
              <a:ext uri="{FF2B5EF4-FFF2-40B4-BE49-F238E27FC236}">
                <a16:creationId xmlns:a16="http://schemas.microsoft.com/office/drawing/2014/main" id="{A45F1DFB-E7E5-5982-07EC-474316BF7666}"/>
              </a:ext>
            </a:extLst>
          </p:cNvPr>
          <p:cNvSpPr txBox="1"/>
          <p:nvPr/>
        </p:nvSpPr>
        <p:spPr>
          <a:xfrm>
            <a:off x="4572000" y="3383717"/>
            <a:ext cx="2286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n_jobs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: -1</a:t>
            </a:r>
          </a:p>
        </p:txBody>
      </p:sp>
      <p:sp>
        <p:nvSpPr>
          <p:cNvPr id="59" name="object 3">
            <a:extLst>
              <a:ext uri="{FF2B5EF4-FFF2-40B4-BE49-F238E27FC236}">
                <a16:creationId xmlns:a16="http://schemas.microsoft.com/office/drawing/2014/main" id="{321DBB7E-2628-67EE-1191-8227628ECB85}"/>
              </a:ext>
            </a:extLst>
          </p:cNvPr>
          <p:cNvSpPr txBox="1"/>
          <p:nvPr/>
        </p:nvSpPr>
        <p:spPr>
          <a:xfrm>
            <a:off x="1148118" y="3255388"/>
            <a:ext cx="2286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application_train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/test.csv</a:t>
            </a:r>
          </a:p>
        </p:txBody>
      </p:sp>
      <p:sp>
        <p:nvSpPr>
          <p:cNvPr id="60" name="object 3">
            <a:extLst>
              <a:ext uri="{FF2B5EF4-FFF2-40B4-BE49-F238E27FC236}">
                <a16:creationId xmlns:a16="http://schemas.microsoft.com/office/drawing/2014/main" id="{798DD92E-1AA2-2893-0130-551A906309B7}"/>
              </a:ext>
            </a:extLst>
          </p:cNvPr>
          <p:cNvSpPr txBox="1"/>
          <p:nvPr/>
        </p:nvSpPr>
        <p:spPr>
          <a:xfrm>
            <a:off x="1148118" y="3937719"/>
            <a:ext cx="228600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Splitting :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80% train &amp; 20% test (stratify Y)</a:t>
            </a: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361621F9-66ED-0F87-CE5D-2003C1264114}"/>
              </a:ext>
            </a:extLst>
          </p:cNvPr>
          <p:cNvSpPr txBox="1"/>
          <p:nvPr/>
        </p:nvSpPr>
        <p:spPr>
          <a:xfrm>
            <a:off x="1148118" y="3819746"/>
            <a:ext cx="228600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: TARGET (0: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ontime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1:Not_ontime)</a:t>
            </a:r>
          </a:p>
        </p:txBody>
      </p:sp>
      <p:sp>
        <p:nvSpPr>
          <p:cNvPr id="62" name="object 3">
            <a:extLst>
              <a:ext uri="{FF2B5EF4-FFF2-40B4-BE49-F238E27FC236}">
                <a16:creationId xmlns:a16="http://schemas.microsoft.com/office/drawing/2014/main" id="{9A4B503A-E1C9-7A05-603E-502F36D74154}"/>
              </a:ext>
            </a:extLst>
          </p:cNvPr>
          <p:cNvSpPr txBox="1"/>
          <p:nvPr/>
        </p:nvSpPr>
        <p:spPr>
          <a:xfrm>
            <a:off x="4572000" y="3493750"/>
            <a:ext cx="2286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class_weight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: balanced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5800F9C-EB20-A23C-5310-B43342ADE2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482" y="3765855"/>
            <a:ext cx="304800" cy="3048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870F29D-B376-19AB-0C35-960AD25062B0}"/>
              </a:ext>
            </a:extLst>
          </p:cNvPr>
          <p:cNvSpPr/>
          <p:nvPr/>
        </p:nvSpPr>
        <p:spPr>
          <a:xfrm>
            <a:off x="3804882" y="4110781"/>
            <a:ext cx="762000" cy="1051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689539A9-B889-69A9-7D84-870E249F8292}"/>
              </a:ext>
            </a:extLst>
          </p:cNvPr>
          <p:cNvSpPr txBox="1"/>
          <p:nvPr/>
        </p:nvSpPr>
        <p:spPr>
          <a:xfrm>
            <a:off x="4572000" y="3821728"/>
            <a:ext cx="22860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Accuracy score = 0.6784 (68%)</a:t>
            </a:r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AD2DCFFC-4BDA-0742-5838-7CF84F0C3EB4}"/>
              </a:ext>
            </a:extLst>
          </p:cNvPr>
          <p:cNvSpPr txBox="1"/>
          <p:nvPr/>
        </p:nvSpPr>
        <p:spPr>
          <a:xfrm>
            <a:off x="4572000" y="3931761"/>
            <a:ext cx="25908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Confusion Matrix (threshold=0.6) = </a:t>
            </a:r>
          </a:p>
        </p:txBody>
      </p:sp>
      <p:sp>
        <p:nvSpPr>
          <p:cNvPr id="68" name="object 3">
            <a:extLst>
              <a:ext uri="{FF2B5EF4-FFF2-40B4-BE49-F238E27FC236}">
                <a16:creationId xmlns:a16="http://schemas.microsoft.com/office/drawing/2014/main" id="{F836E0F6-672B-F4D2-6A9D-815ADA8F101B}"/>
              </a:ext>
            </a:extLst>
          </p:cNvPr>
          <p:cNvSpPr txBox="1"/>
          <p:nvPr/>
        </p:nvSpPr>
        <p:spPr>
          <a:xfrm>
            <a:off x="4572000" y="4159721"/>
            <a:ext cx="25908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675" indent="-171450" algn="just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Model random forest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68%,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kesulitan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false positive dan false negative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halnya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model Logistic regression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perlunya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penyesuaian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Kembali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0C206-0639-78A8-1C80-368B985B1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932" y="2095869"/>
            <a:ext cx="638531" cy="192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DDCD4-896E-97B3-213E-00F9401017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3953358"/>
            <a:ext cx="638530" cy="1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800" y="355050"/>
            <a:ext cx="895873" cy="507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F503C2-A4F6-460C-E9A0-6E85100AD0F9}"/>
              </a:ext>
            </a:extLst>
          </p:cNvPr>
          <p:cNvSpPr/>
          <p:nvPr/>
        </p:nvSpPr>
        <p:spPr>
          <a:xfrm>
            <a:off x="67265" y="427484"/>
            <a:ext cx="7095535" cy="507800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99" y="531524"/>
            <a:ext cx="62893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50" dirty="0">
                <a:latin typeface="Arial" panose="020B0604020202020204" pitchFamily="34" charset="0"/>
                <a:cs typeface="Arial" panose="020B0604020202020204" pitchFamily="34" charset="0"/>
              </a:rPr>
              <a:t>Determining Impactful Variables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34B81F7-E9E6-0698-CB1E-FEEC6F0001C1}"/>
              </a:ext>
            </a:extLst>
          </p:cNvPr>
          <p:cNvSpPr txBox="1">
            <a:spLocks/>
          </p:cNvSpPr>
          <p:nvPr/>
        </p:nvSpPr>
        <p:spPr>
          <a:xfrm>
            <a:off x="71511" y="205566"/>
            <a:ext cx="3016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kern="0" spc="160" dirty="0">
                <a:solidFill>
                  <a:srgbClr val="D01010"/>
                </a:solidFill>
              </a:rPr>
              <a:t>Feature </a:t>
            </a:r>
            <a:r>
              <a:rPr lang="en-US" sz="1400" kern="0" spc="160" dirty="0" err="1">
                <a:solidFill>
                  <a:srgbClr val="D01010"/>
                </a:solidFill>
              </a:rPr>
              <a:t>Importances</a:t>
            </a:r>
            <a:endParaRPr lang="en-US" sz="14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B611D-ACC8-2729-BCFA-2F84A248FD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" y="1032974"/>
            <a:ext cx="4777632" cy="2300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C15C22-ED27-8B14-85C7-17932AA5B855}"/>
              </a:ext>
            </a:extLst>
          </p:cNvPr>
          <p:cNvGrpSpPr/>
          <p:nvPr/>
        </p:nvGrpSpPr>
        <p:grpSpPr>
          <a:xfrm>
            <a:off x="4953000" y="1032971"/>
            <a:ext cx="2209021" cy="3683045"/>
            <a:chOff x="3681784" y="3049978"/>
            <a:chExt cx="2286000" cy="32979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4EA65E-1ECC-E381-B16A-88EC18D36127}"/>
                </a:ext>
              </a:extLst>
            </p:cNvPr>
            <p:cNvSpPr/>
            <p:nvPr/>
          </p:nvSpPr>
          <p:spPr>
            <a:xfrm>
              <a:off x="3681784" y="3049978"/>
              <a:ext cx="2286000" cy="3297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31BBDF-9696-1F69-887C-892075838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4537" y="3349851"/>
              <a:ext cx="587769" cy="5085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4C5E12-5AC4-97D8-E358-3D6946436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08109" y="4928556"/>
              <a:ext cx="540627" cy="467799"/>
            </a:xfrm>
            <a:prstGeom prst="rect">
              <a:avLst/>
            </a:prstGeom>
          </p:spPr>
        </p:pic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A5DFB7F6-F601-4F68-52DA-27626F9DF5E4}"/>
                </a:ext>
              </a:extLst>
            </p:cNvPr>
            <p:cNvSpPr txBox="1"/>
            <p:nvPr/>
          </p:nvSpPr>
          <p:spPr>
            <a:xfrm>
              <a:off x="4470338" y="3337150"/>
              <a:ext cx="1349767" cy="1217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800" b="1" spc="75" dirty="0">
                  <a:latin typeface="Arial" panose="020B0604020202020204" pitchFamily="34" charset="0"/>
                  <a:cs typeface="Arial" panose="020B0604020202020204" pitchFamily="34" charset="0"/>
                </a:rPr>
                <a:t>EDA Comparison</a:t>
              </a:r>
              <a:endParaRPr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71A9E3A2-51B4-61F7-67D0-6A136CB3FEE9}"/>
                </a:ext>
              </a:extLst>
            </p:cNvPr>
            <p:cNvSpPr txBox="1"/>
            <p:nvPr/>
          </p:nvSpPr>
          <p:spPr>
            <a:xfrm>
              <a:off x="4622738" y="3483025"/>
              <a:ext cx="1197367" cy="118047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 algn="just">
                <a:lnSpc>
                  <a:spcPct val="100000"/>
                </a:lnSpc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EXT_SOURCE(1,2,3)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ditemukan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memiliki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korelasi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negative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teratas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terhadap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TARGET</a:t>
              </a:r>
            </a:p>
            <a:p>
              <a:pPr marL="184150" marR="66675" indent="-171450" algn="just">
                <a:lnSpc>
                  <a:spcPct val="100000"/>
                </a:lnSpc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Variabel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demografis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client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ditemukan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sebagai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salah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satu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memiliki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korelasi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TARGET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teratas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baik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negatif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maupun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positif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420C6013-4EDF-63C5-E357-14B19D4BCF2A}"/>
                </a:ext>
              </a:extLst>
            </p:cNvPr>
            <p:cNvSpPr txBox="1"/>
            <p:nvPr/>
          </p:nvSpPr>
          <p:spPr>
            <a:xfrm>
              <a:off x="4470338" y="4905496"/>
              <a:ext cx="1349767" cy="1217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800" b="1" spc="75" dirty="0">
                  <a:latin typeface="Arial" panose="020B0604020202020204" pitchFamily="34" charset="0"/>
                  <a:cs typeface="Arial" panose="020B0604020202020204" pitchFamily="34" charset="0"/>
                </a:rPr>
                <a:t>Key Insight</a:t>
              </a:r>
              <a:endParaRPr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C328E523-804F-C55D-50BA-62CCFFA0BB32}"/>
                </a:ext>
              </a:extLst>
            </p:cNvPr>
            <p:cNvSpPr txBox="1"/>
            <p:nvPr/>
          </p:nvSpPr>
          <p:spPr>
            <a:xfrm>
              <a:off x="4622738" y="5064223"/>
              <a:ext cx="1197367" cy="10840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6675" indent="-171450" algn="just"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Temuan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Feature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importances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terutama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pada variable yang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memliki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nilai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rendah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dapat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memungkinkan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dilakukannya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pengurangan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input variable (Dimensionality Reduction).</a:t>
              </a:r>
            </a:p>
            <a:p>
              <a:pPr marL="184150" marR="66675" indent="-171450" algn="just">
                <a:spcBef>
                  <a:spcPts val="100"/>
                </a:spcBef>
                <a:buFont typeface="Courier New" panose="02070309020205020404" pitchFamily="49" charset="0"/>
                <a:buChar char="o"/>
              </a:pP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B3693375-1781-F5DF-5CFE-A2A3BAB33037}"/>
              </a:ext>
            </a:extLst>
          </p:cNvPr>
          <p:cNvSpPr txBox="1"/>
          <p:nvPr/>
        </p:nvSpPr>
        <p:spPr>
          <a:xfrm>
            <a:off x="72062" y="3431440"/>
            <a:ext cx="4772835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Fitur-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teratas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EXT_SOURCE_3 dan EXT_SOURCE_2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pentingnya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memprediksi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melunaskan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demografis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(DAYS_BIRTH) dan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riwayat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(DAYS_EMPLOYED) juga </a:t>
            </a:r>
            <a:r>
              <a:rPr lang="en-US" sz="9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memainkan</a:t>
            </a:r>
            <a:r>
              <a:rPr lang="en-US" sz="9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</a:t>
            </a:r>
            <a:r>
              <a:rPr lang="en-US" sz="900" spc="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spc="7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, yang mana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seputar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stabilitas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memengaruhi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12448140-36EF-A94D-0E49-59282B1B1B92}"/>
              </a:ext>
            </a:extLst>
          </p:cNvPr>
          <p:cNvSpPr txBox="1"/>
          <p:nvPr/>
        </p:nvSpPr>
        <p:spPr>
          <a:xfrm>
            <a:off x="72062" y="4271574"/>
            <a:ext cx="4772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algn="just">
              <a:lnSpc>
                <a:spcPct val="100000"/>
              </a:lnSpc>
              <a:spcBef>
                <a:spcPts val="100"/>
              </a:spcBef>
            </a:pP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Konsistensi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temuan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pada Feature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temuan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EDA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memperkuat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keyakinan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fitur-fitur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memprediksi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pembayaran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75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800" spc="7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0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09" y="697750"/>
            <a:ext cx="3016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160" dirty="0">
                <a:solidFill>
                  <a:srgbClr val="D01010"/>
                </a:solidFill>
              </a:rPr>
              <a:t>Kesimpulan</a:t>
            </a:r>
            <a:endParaRPr sz="2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5800" y="355050"/>
            <a:ext cx="895873" cy="5078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4133062-0938-D659-720C-A555A9F316D5}"/>
              </a:ext>
            </a:extLst>
          </p:cNvPr>
          <p:cNvSpPr txBox="1"/>
          <p:nvPr/>
        </p:nvSpPr>
        <p:spPr>
          <a:xfrm>
            <a:off x="1129375" y="3482421"/>
            <a:ext cx="7004050" cy="1044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800" dirty="0" err="1">
                <a:latin typeface="Trebuchet MS"/>
                <a:cs typeface="Trebuchet MS"/>
              </a:rPr>
              <a:t>Usia</a:t>
            </a:r>
            <a:r>
              <a:rPr lang="en-US" sz="800" dirty="0">
                <a:latin typeface="Trebuchet MS"/>
                <a:cs typeface="Trebuchet MS"/>
              </a:rPr>
              <a:t> dan Riwayat </a:t>
            </a:r>
            <a:r>
              <a:rPr lang="en-US" sz="800" dirty="0" err="1">
                <a:latin typeface="Trebuchet MS"/>
                <a:cs typeface="Trebuchet MS"/>
              </a:rPr>
              <a:t>Pekerjaan</a:t>
            </a:r>
            <a:r>
              <a:rPr lang="en-US" sz="800" dirty="0">
                <a:latin typeface="Trebuchet MS"/>
                <a:cs typeface="Trebuchet MS"/>
              </a:rPr>
              <a:t>: </a:t>
            </a:r>
            <a:r>
              <a:rPr lang="en-US" sz="800" dirty="0" err="1">
                <a:latin typeface="Trebuchet MS"/>
                <a:cs typeface="Trebuchet MS"/>
              </a:rPr>
              <a:t>Temuan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menunjukkan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bahwa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faktor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terkait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usia</a:t>
            </a:r>
            <a:r>
              <a:rPr lang="en-US" sz="800" dirty="0">
                <a:latin typeface="Trebuchet MS"/>
                <a:cs typeface="Trebuchet MS"/>
              </a:rPr>
              <a:t> dan </a:t>
            </a:r>
            <a:r>
              <a:rPr lang="en-US" sz="800" dirty="0" err="1">
                <a:latin typeface="Trebuchet MS"/>
                <a:cs typeface="Trebuchet MS"/>
              </a:rPr>
              <a:t>riwayat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pekerjaan</a:t>
            </a:r>
            <a:r>
              <a:rPr lang="en-US" sz="800" dirty="0">
                <a:latin typeface="Trebuchet MS"/>
                <a:cs typeface="Trebuchet MS"/>
              </a:rPr>
              <a:t> client </a:t>
            </a:r>
            <a:r>
              <a:rPr lang="en-US" sz="800" dirty="0" err="1">
                <a:latin typeface="Trebuchet MS"/>
                <a:cs typeface="Trebuchet MS"/>
              </a:rPr>
              <a:t>secara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signifikan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memengaruhi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kelayakan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kredit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mereka</a:t>
            </a:r>
            <a:r>
              <a:rPr lang="en-US" sz="800" dirty="0">
                <a:latin typeface="Trebuchet MS"/>
                <a:cs typeface="Trebuchet MS"/>
              </a:rPr>
              <a:t>. </a:t>
            </a:r>
            <a:r>
              <a:rPr lang="en-US" sz="800" dirty="0" err="1">
                <a:latin typeface="Trebuchet MS"/>
                <a:cs typeface="Trebuchet MS"/>
              </a:rPr>
              <a:t>Mempertimbangkan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faktor-faktor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ini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dalam</a:t>
            </a:r>
            <a:r>
              <a:rPr lang="en-US" sz="800" dirty="0">
                <a:latin typeface="Trebuchet MS"/>
                <a:cs typeface="Trebuchet MS"/>
              </a:rPr>
              <a:t> proses </a:t>
            </a:r>
            <a:r>
              <a:rPr lang="en-US" sz="800" dirty="0" err="1">
                <a:latin typeface="Trebuchet MS"/>
                <a:cs typeface="Trebuchet MS"/>
              </a:rPr>
              <a:t>persetujuan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pinjaman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dapat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mengarah</a:t>
            </a:r>
            <a:r>
              <a:rPr lang="en-US" sz="800" dirty="0">
                <a:latin typeface="Trebuchet MS"/>
                <a:cs typeface="Trebuchet MS"/>
              </a:rPr>
              <a:t> pada </a:t>
            </a:r>
            <a:r>
              <a:rPr lang="en-US" sz="800" dirty="0" err="1">
                <a:latin typeface="Trebuchet MS"/>
                <a:cs typeface="Trebuchet MS"/>
              </a:rPr>
              <a:t>penilaian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risiko</a:t>
            </a:r>
            <a:r>
              <a:rPr lang="en-US" sz="800" dirty="0">
                <a:latin typeface="Trebuchet MS"/>
                <a:cs typeface="Trebuchet MS"/>
              </a:rPr>
              <a:t> dan </a:t>
            </a:r>
            <a:r>
              <a:rPr lang="en-US" sz="800" dirty="0" err="1">
                <a:latin typeface="Trebuchet MS"/>
                <a:cs typeface="Trebuchet MS"/>
              </a:rPr>
              <a:t>pemberian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pinjaman</a:t>
            </a:r>
            <a:r>
              <a:rPr lang="en-US" sz="800" dirty="0">
                <a:latin typeface="Trebuchet MS"/>
                <a:cs typeface="Trebuchet MS"/>
              </a:rPr>
              <a:t> yang </a:t>
            </a:r>
            <a:r>
              <a:rPr lang="en-US" sz="800" dirty="0" err="1">
                <a:latin typeface="Trebuchet MS"/>
                <a:cs typeface="Trebuchet MS"/>
              </a:rPr>
              <a:t>lebih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sz="800" dirty="0" err="1">
                <a:latin typeface="Trebuchet MS"/>
                <a:cs typeface="Trebuchet MS"/>
              </a:rPr>
              <a:t>akurat</a:t>
            </a:r>
            <a:r>
              <a:rPr lang="en-US" sz="800" dirty="0">
                <a:latin typeface="Trebuchet MS"/>
                <a:cs typeface="Trebuchet MS"/>
              </a:rPr>
              <a:t>.</a:t>
            </a:r>
          </a:p>
          <a:p>
            <a:pPr marL="241300" marR="5080" indent="-2286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700" dirty="0" err="1">
                <a:latin typeface="Trebuchet MS"/>
                <a:cs typeface="Trebuchet MS"/>
              </a:rPr>
              <a:t>Praktik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Pengumpulan</a:t>
            </a:r>
            <a:r>
              <a:rPr lang="en-US" sz="700" dirty="0">
                <a:latin typeface="Trebuchet MS"/>
                <a:cs typeface="Trebuchet MS"/>
              </a:rPr>
              <a:t> Data: </a:t>
            </a:r>
            <a:r>
              <a:rPr lang="en-US" sz="700" dirty="0" err="1">
                <a:latin typeface="Trebuchet MS"/>
                <a:cs typeface="Trebuchet MS"/>
              </a:rPr>
              <a:t>Signifikansi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fitur-fitur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dari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sumber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eksternal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menunjukkan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bahwa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perusahaan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sebaiknya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memprioritaskan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pengumpulan</a:t>
            </a:r>
            <a:r>
              <a:rPr lang="en-US" sz="700" dirty="0">
                <a:latin typeface="Trebuchet MS"/>
                <a:cs typeface="Trebuchet MS"/>
              </a:rPr>
              <a:t> data </a:t>
            </a:r>
            <a:r>
              <a:rPr lang="en-US" sz="700" dirty="0" err="1">
                <a:latin typeface="Trebuchet MS"/>
                <a:cs typeface="Trebuchet MS"/>
              </a:rPr>
              <a:t>dari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sumber-sumber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eksternal</a:t>
            </a:r>
            <a:r>
              <a:rPr lang="en-US" sz="700" dirty="0">
                <a:latin typeface="Trebuchet MS"/>
                <a:cs typeface="Trebuchet MS"/>
              </a:rPr>
              <a:t> yang </a:t>
            </a:r>
            <a:r>
              <a:rPr lang="en-US" sz="700" dirty="0" err="1">
                <a:latin typeface="Trebuchet MS"/>
                <a:cs typeface="Trebuchet MS"/>
              </a:rPr>
              <a:t>dapat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dipercaya</a:t>
            </a:r>
            <a:r>
              <a:rPr lang="en-US" sz="700" dirty="0">
                <a:latin typeface="Trebuchet MS"/>
                <a:cs typeface="Trebuchet MS"/>
              </a:rPr>
              <a:t>. </a:t>
            </a:r>
            <a:r>
              <a:rPr lang="en-US" sz="700" dirty="0" err="1">
                <a:latin typeface="Trebuchet MS"/>
                <a:cs typeface="Trebuchet MS"/>
              </a:rPr>
              <a:t>Baik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dengan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membangun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kemitraan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atau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memperoleh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akses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ke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penyedia</a:t>
            </a:r>
            <a:r>
              <a:rPr lang="en-US" sz="700" dirty="0">
                <a:latin typeface="Trebuchet MS"/>
                <a:cs typeface="Trebuchet MS"/>
              </a:rPr>
              <a:t> data </a:t>
            </a:r>
            <a:r>
              <a:rPr lang="en-US" sz="700" dirty="0" err="1">
                <a:latin typeface="Trebuchet MS"/>
                <a:cs typeface="Trebuchet MS"/>
              </a:rPr>
              <a:t>eksternal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berkualitas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tinggi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sehingga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akurasi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prediksi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skor</a:t>
            </a:r>
            <a:r>
              <a:rPr lang="en-US" sz="700" dirty="0">
                <a:latin typeface="Trebuchet MS"/>
                <a:cs typeface="Trebuchet MS"/>
              </a:rPr>
              <a:t> </a:t>
            </a:r>
            <a:r>
              <a:rPr lang="en-US" sz="700" dirty="0" err="1">
                <a:latin typeface="Trebuchet MS"/>
                <a:cs typeface="Trebuchet MS"/>
              </a:rPr>
              <a:t>kredit</a:t>
            </a:r>
            <a:r>
              <a:rPr lang="en-US" sz="700" dirty="0">
                <a:latin typeface="Trebuchet MS"/>
                <a:cs typeface="Trebuchet MS"/>
              </a:rPr>
              <a:t> client </a:t>
            </a:r>
            <a:r>
              <a:rPr lang="en-US" sz="700" dirty="0" err="1">
                <a:latin typeface="Trebuchet MS"/>
                <a:cs typeface="Trebuchet MS"/>
              </a:rPr>
              <a:t>meningkat</a:t>
            </a:r>
            <a:r>
              <a:rPr lang="en-US" sz="700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8261193-5AF1-52A0-2F24-1E14007FA199}"/>
              </a:ext>
            </a:extLst>
          </p:cNvPr>
          <p:cNvSpPr txBox="1">
            <a:spLocks/>
          </p:cNvSpPr>
          <p:nvPr/>
        </p:nvSpPr>
        <p:spPr>
          <a:xfrm>
            <a:off x="532708" y="3101421"/>
            <a:ext cx="3016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160" dirty="0" err="1">
                <a:solidFill>
                  <a:srgbClr val="D01010"/>
                </a:solidFill>
              </a:rPr>
              <a:t>Rekomendasi</a:t>
            </a:r>
            <a:endParaRPr lang="en-US" sz="2000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860CEF1-274A-59E1-9979-3F0945DE8C27}"/>
              </a:ext>
            </a:extLst>
          </p:cNvPr>
          <p:cNvSpPr txBox="1"/>
          <p:nvPr/>
        </p:nvSpPr>
        <p:spPr>
          <a:xfrm>
            <a:off x="1129375" y="1064407"/>
            <a:ext cx="7004050" cy="1831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z="1000" dirty="0" err="1">
                <a:latin typeface="Trebuchet MS"/>
                <a:cs typeface="Trebuchet MS"/>
              </a:rPr>
              <a:t>Temuan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utama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dari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analisis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mengungkapkan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pentingnya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fitur-fitur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tertentu</a:t>
            </a:r>
            <a:r>
              <a:rPr lang="en-US" sz="1000" dirty="0">
                <a:latin typeface="Trebuchet MS"/>
                <a:cs typeface="Trebuchet MS"/>
              </a:rPr>
              <a:t>, </a:t>
            </a:r>
            <a:r>
              <a:rPr lang="en-US" sz="1000" dirty="0" err="1">
                <a:latin typeface="Trebuchet MS"/>
                <a:cs typeface="Trebuchet MS"/>
              </a:rPr>
              <a:t>seperti</a:t>
            </a:r>
            <a:r>
              <a:rPr lang="en-US" sz="1000" dirty="0">
                <a:latin typeface="Trebuchet MS"/>
                <a:cs typeface="Trebuchet MS"/>
              </a:rPr>
              <a:t> EXT_SOURCE_3, EXT_SOURCE_2, DAYS_BIRTH, dan DAYS_EMPLOYED, </a:t>
            </a:r>
            <a:r>
              <a:rPr lang="en-US" sz="1000" dirty="0" err="1">
                <a:latin typeface="Trebuchet MS"/>
                <a:cs typeface="Trebuchet MS"/>
              </a:rPr>
              <a:t>dalam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memprediksi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pembayaran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pinjaman</a:t>
            </a:r>
            <a:r>
              <a:rPr lang="en-US" sz="1000" dirty="0">
                <a:latin typeface="Trebuchet MS"/>
                <a:cs typeface="Trebuchet MS"/>
              </a:rPr>
              <a:t>. </a:t>
            </a:r>
            <a:r>
              <a:rPr lang="en-US" sz="1000" dirty="0" err="1">
                <a:latin typeface="Trebuchet MS"/>
                <a:cs typeface="Trebuchet MS"/>
              </a:rPr>
              <a:t>Temuan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ini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dimanfaatkan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untuk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mengembangkan</a:t>
            </a:r>
            <a:r>
              <a:rPr lang="en-US" sz="1000" dirty="0">
                <a:latin typeface="Trebuchet MS"/>
                <a:cs typeface="Trebuchet MS"/>
              </a:rPr>
              <a:t> dan </a:t>
            </a:r>
            <a:r>
              <a:rPr lang="en-US" sz="1000" dirty="0" err="1">
                <a:latin typeface="Trebuchet MS"/>
                <a:cs typeface="Trebuchet MS"/>
              </a:rPr>
              <a:t>menyempurnakan</a:t>
            </a:r>
            <a:r>
              <a:rPr lang="en-US" sz="1000" dirty="0">
                <a:latin typeface="Trebuchet MS"/>
                <a:cs typeface="Trebuchet MS"/>
              </a:rPr>
              <a:t> model machine learning, </a:t>
            </a:r>
            <a:r>
              <a:rPr lang="en-US" sz="1000" dirty="0" err="1">
                <a:latin typeface="Trebuchet MS"/>
                <a:cs typeface="Trebuchet MS"/>
              </a:rPr>
              <a:t>termasuk</a:t>
            </a:r>
            <a:r>
              <a:rPr lang="en-US" sz="1000" dirty="0">
                <a:latin typeface="Trebuchet MS"/>
                <a:cs typeface="Trebuchet MS"/>
              </a:rPr>
              <a:t> Logistic Regression dan Random Forest, yang </a:t>
            </a:r>
            <a:r>
              <a:rPr lang="en-US" sz="1000" dirty="0" err="1">
                <a:latin typeface="Trebuchet MS"/>
                <a:cs typeface="Trebuchet MS"/>
              </a:rPr>
              <a:t>mencapai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akurasi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akhir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sebesar</a:t>
            </a:r>
            <a:r>
              <a:rPr lang="en-US" sz="1000" dirty="0">
                <a:latin typeface="Trebuchet MS"/>
                <a:cs typeface="Trebuchet MS"/>
              </a:rPr>
              <a:t> 66% dan 68%. </a:t>
            </a:r>
            <a:r>
              <a:rPr lang="en-US" sz="1000" dirty="0" err="1">
                <a:latin typeface="Trebuchet MS"/>
                <a:cs typeface="Trebuchet MS"/>
              </a:rPr>
              <a:t>Wawasan</a:t>
            </a:r>
            <a:r>
              <a:rPr lang="en-US" sz="1000" dirty="0">
                <a:latin typeface="Trebuchet MS"/>
                <a:cs typeface="Trebuchet MS"/>
              </a:rPr>
              <a:t> yang </a:t>
            </a:r>
            <a:r>
              <a:rPr lang="en-US" sz="1000" dirty="0" err="1">
                <a:latin typeface="Trebuchet MS"/>
                <a:cs typeface="Trebuchet MS"/>
              </a:rPr>
              <a:t>diperoleh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dari</a:t>
            </a:r>
            <a:r>
              <a:rPr lang="en-US" sz="1000" dirty="0">
                <a:latin typeface="Trebuchet MS"/>
                <a:cs typeface="Trebuchet MS"/>
              </a:rPr>
              <a:t> analysis </a:t>
            </a:r>
            <a:r>
              <a:rPr lang="en-US" sz="1000" dirty="0" err="1">
                <a:latin typeface="Trebuchet MS"/>
                <a:cs typeface="Trebuchet MS"/>
              </a:rPr>
              <a:t>dapat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digunakan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untuk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memberi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informasi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lebih</a:t>
            </a:r>
            <a:r>
              <a:rPr lang="en-US" sz="1000" dirty="0">
                <a:latin typeface="Trebuchet MS"/>
                <a:cs typeface="Trebuchet MS"/>
              </a:rPr>
              <a:t> pada credit scoring client, </a:t>
            </a:r>
            <a:r>
              <a:rPr lang="en-US" sz="1000" dirty="0" err="1">
                <a:latin typeface="Trebuchet MS"/>
                <a:cs typeface="Trebuchet MS"/>
              </a:rPr>
              <a:t>meningkatkan</a:t>
            </a:r>
            <a:r>
              <a:rPr lang="en-US" sz="1000" dirty="0">
                <a:latin typeface="Trebuchet MS"/>
                <a:cs typeface="Trebuchet MS"/>
              </a:rPr>
              <a:t> strategi </a:t>
            </a:r>
            <a:r>
              <a:rPr lang="en-US" sz="1000" dirty="0" err="1">
                <a:latin typeface="Trebuchet MS"/>
                <a:cs typeface="Trebuchet MS"/>
              </a:rPr>
              <a:t>penilaian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risiko</a:t>
            </a:r>
            <a:r>
              <a:rPr lang="en-US" sz="1000" dirty="0">
                <a:latin typeface="Trebuchet MS"/>
                <a:cs typeface="Trebuchet MS"/>
              </a:rPr>
              <a:t>, dan </a:t>
            </a:r>
            <a:r>
              <a:rPr lang="en-US" sz="1000" dirty="0" err="1">
                <a:latin typeface="Trebuchet MS"/>
                <a:cs typeface="Trebuchet MS"/>
              </a:rPr>
              <a:t>membuat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keputusan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pemberian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pinjaman</a:t>
            </a:r>
            <a:r>
              <a:rPr lang="en-US" sz="1000" dirty="0">
                <a:latin typeface="Trebuchet MS"/>
                <a:cs typeface="Trebuchet MS"/>
              </a:rPr>
              <a:t> yang </a:t>
            </a:r>
            <a:r>
              <a:rPr lang="en-US" sz="1000" dirty="0" err="1">
                <a:latin typeface="Trebuchet MS"/>
                <a:cs typeface="Trebuchet MS"/>
              </a:rPr>
              <a:t>lebih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terinformasi</a:t>
            </a:r>
            <a:r>
              <a:rPr lang="en-US" sz="1000" dirty="0">
                <a:latin typeface="Trebuchet MS"/>
                <a:cs typeface="Trebuchet MS"/>
              </a:rPr>
              <a:t> di masa </a:t>
            </a:r>
            <a:r>
              <a:rPr lang="en-US" sz="1000" dirty="0" err="1">
                <a:latin typeface="Trebuchet MS"/>
                <a:cs typeface="Trebuchet MS"/>
              </a:rPr>
              <a:t>depan</a:t>
            </a:r>
            <a:r>
              <a:rPr lang="en-US" sz="1000" dirty="0">
                <a:latin typeface="Trebuchet MS"/>
                <a:cs typeface="Trebuchet MS"/>
              </a:rPr>
              <a:t>. </a:t>
            </a:r>
            <a:r>
              <a:rPr lang="en-US" sz="1000" dirty="0" err="1">
                <a:latin typeface="Trebuchet MS"/>
                <a:cs typeface="Trebuchet MS"/>
              </a:rPr>
              <a:t>Menggunakan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jumlah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undersampling</a:t>
            </a:r>
            <a:r>
              <a:rPr lang="en-US" sz="1000" dirty="0">
                <a:latin typeface="Trebuchet MS"/>
                <a:cs typeface="Trebuchet MS"/>
              </a:rPr>
              <a:t> dataset, model </a:t>
            </a:r>
            <a:r>
              <a:rPr lang="en-US" sz="1000" dirty="0" err="1">
                <a:latin typeface="Trebuchet MS"/>
                <a:cs typeface="Trebuchet MS"/>
              </a:rPr>
              <a:t>menemukan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bahwa</a:t>
            </a:r>
            <a:r>
              <a:rPr lang="en-US" sz="1000" dirty="0">
                <a:latin typeface="Trebuchet MS"/>
                <a:cs typeface="Trebuchet MS"/>
              </a:rPr>
              <a:t> default rate 8.02% dan approval rate 91.8%, yang mana </a:t>
            </a:r>
            <a:r>
              <a:rPr lang="en-US" sz="1000" dirty="0" err="1">
                <a:latin typeface="Trebuchet MS"/>
                <a:cs typeface="Trebuchet MS"/>
              </a:rPr>
              <a:t>dibandingkan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dengan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jumlah</a:t>
            </a:r>
            <a:r>
              <a:rPr lang="en-US" sz="1000" dirty="0">
                <a:latin typeface="Trebuchet MS"/>
                <a:cs typeface="Trebuchet MS"/>
              </a:rPr>
              <a:t> client yang </a:t>
            </a:r>
            <a:r>
              <a:rPr lang="en-US" sz="1000" dirty="0" err="1">
                <a:latin typeface="Trebuchet MS"/>
                <a:cs typeface="Trebuchet MS"/>
              </a:rPr>
              <a:t>diprediksi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akan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gagal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melunaskan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maka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perlu</a:t>
            </a:r>
            <a:r>
              <a:rPr lang="en-US" sz="1000" dirty="0">
                <a:latin typeface="Trebuchet MS"/>
                <a:cs typeface="Trebuchet MS"/>
              </a:rPr>
              <a:t> di </a:t>
            </a:r>
            <a:r>
              <a:rPr lang="en-US" sz="1000" dirty="0" err="1">
                <a:latin typeface="Trebuchet MS"/>
                <a:cs typeface="Trebuchet MS"/>
              </a:rPr>
              <a:t>atur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lebih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lanjut</a:t>
            </a:r>
            <a:r>
              <a:rPr lang="en-US" sz="1000" dirty="0">
                <a:latin typeface="Trebuchet MS"/>
                <a:cs typeface="Trebuchet MS"/>
              </a:rPr>
              <a:t> batas </a:t>
            </a:r>
            <a:r>
              <a:rPr lang="en-US" sz="1000" dirty="0" err="1">
                <a:latin typeface="Trebuchet MS"/>
                <a:cs typeface="Trebuchet MS"/>
              </a:rPr>
              <a:t>bawah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persentase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probabilitas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pengajuan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akan</a:t>
            </a:r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err="1">
                <a:latin typeface="Trebuchet MS"/>
                <a:cs typeface="Trebuchet MS"/>
              </a:rPr>
              <a:t>diterima</a:t>
            </a:r>
            <a:r>
              <a:rPr lang="en-US" sz="1000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92A8-D588-8D7C-0A5E-3F71C953EB76}"/>
              </a:ext>
            </a:extLst>
          </p:cNvPr>
          <p:cNvSpPr/>
          <p:nvPr/>
        </p:nvSpPr>
        <p:spPr>
          <a:xfrm>
            <a:off x="7162800" y="0"/>
            <a:ext cx="1728873" cy="89845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1692</Words>
  <Application>Microsoft Office PowerPoint</Application>
  <PresentationFormat>On-screen Show (16:9)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Office Theme</vt:lpstr>
      <vt:lpstr>Intoduction</vt:lpstr>
      <vt:lpstr>Use Case</vt:lpstr>
      <vt:lpstr>Dataset</vt:lpstr>
      <vt:lpstr>Huge amount of missing Data &amp; Anomalies</vt:lpstr>
      <vt:lpstr>Taking note of Client’s Demography</vt:lpstr>
      <vt:lpstr>Understanding External Source</vt:lpstr>
      <vt:lpstr>Machine Learning Implementation and Evaluation</vt:lpstr>
      <vt:lpstr>Determining Impactful Variables</vt:lpstr>
      <vt:lpstr>Kesimpulan</vt:lpstr>
      <vt:lpstr>Reference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PPT - DATA STORYTELLING.pptx</dc:title>
  <cp:lastModifiedBy>Gilang .</cp:lastModifiedBy>
  <cp:revision>66</cp:revision>
  <dcterms:created xsi:type="dcterms:W3CDTF">2023-12-31T10:19:25Z</dcterms:created>
  <dcterms:modified xsi:type="dcterms:W3CDTF">2024-01-01T13:04:04Z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