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03295" y="1191255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6"/>
                </a:moveTo>
                <a:lnTo>
                  <a:pt x="0" y="45826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6"/>
                </a:lnTo>
                <a:close/>
              </a:path>
            </a:pathLst>
          </a:custGeom>
          <a:solidFill>
            <a:srgbClr val="EB5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30391" y="1191255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2" y="45826"/>
                </a:moveTo>
                <a:lnTo>
                  <a:pt x="0" y="45826"/>
                </a:lnTo>
                <a:lnTo>
                  <a:pt x="0" y="0"/>
                </a:lnTo>
                <a:lnTo>
                  <a:pt x="376012" y="0"/>
                </a:lnTo>
                <a:lnTo>
                  <a:pt x="376012" y="45826"/>
                </a:lnTo>
                <a:close/>
              </a:path>
            </a:pathLst>
          </a:custGeom>
          <a:solidFill>
            <a:srgbClr val="1A99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35950" y="585906"/>
            <a:ext cx="3476625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8750" y="2122098"/>
            <a:ext cx="3937000" cy="2233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7800"/>
            <a:ext cx="9144000" cy="465582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9"/>
                </a:moveTo>
                <a:lnTo>
                  <a:pt x="9143999" y="4655699"/>
                </a:lnTo>
                <a:lnTo>
                  <a:pt x="9143999" y="0"/>
                </a:lnTo>
                <a:lnTo>
                  <a:pt x="0" y="0"/>
                </a:lnTo>
                <a:lnTo>
                  <a:pt x="0" y="46556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830391" y="1191255"/>
            <a:ext cx="746125" cy="46355"/>
            <a:chOff x="830391" y="1191255"/>
            <a:chExt cx="746125" cy="46355"/>
          </a:xfrm>
        </p:grpSpPr>
        <p:sp>
          <p:nvSpPr>
            <p:cNvPr id="5" name="object 5"/>
            <p:cNvSpPr/>
            <p:nvPr/>
          </p:nvSpPr>
          <p:spPr>
            <a:xfrm>
              <a:off x="1203295" y="1191255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6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30391" y="1191255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2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6012" y="0"/>
                  </a:lnTo>
                  <a:lnTo>
                    <a:pt x="376012" y="45826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02475" y="1374138"/>
            <a:ext cx="314579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415" b="1">
                <a:solidFill>
                  <a:srgbClr val="1A1A1A"/>
                </a:solidFill>
                <a:latin typeface="Trebuchet MS"/>
                <a:cs typeface="Trebuchet MS"/>
              </a:rPr>
              <a:t>S</a:t>
            </a:r>
            <a:r>
              <a:rPr dirty="0" sz="4200" spc="60" b="1">
                <a:solidFill>
                  <a:srgbClr val="1A1A1A"/>
                </a:solidFill>
                <a:latin typeface="Trebuchet MS"/>
                <a:cs typeface="Trebuchet MS"/>
              </a:rPr>
              <a:t>mart</a:t>
            </a:r>
            <a:r>
              <a:rPr dirty="0" sz="4200" spc="-260" b="1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4200" spc="204" b="1">
                <a:solidFill>
                  <a:srgbClr val="1A1A1A"/>
                </a:solidFill>
                <a:latin typeface="Trebuchet MS"/>
                <a:cs typeface="Trebuchet MS"/>
              </a:rPr>
              <a:t>Lamp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01574" y="2306547"/>
            <a:ext cx="184023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15">
                <a:solidFill>
                  <a:srgbClr val="595959"/>
                </a:solidFill>
                <a:latin typeface="Tahoma"/>
                <a:cs typeface="Tahoma"/>
              </a:rPr>
              <a:t>Constantinescu</a:t>
            </a:r>
            <a:r>
              <a:rPr dirty="0" sz="1600" spc="-195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dirty="0" sz="1600">
                <a:solidFill>
                  <a:srgbClr val="595959"/>
                </a:solidFill>
                <a:latin typeface="Tahoma"/>
                <a:cs typeface="Tahoma"/>
              </a:rPr>
              <a:t>aul  </a:t>
            </a:r>
            <a:r>
              <a:rPr dirty="0" sz="1600" spc="35">
                <a:solidFill>
                  <a:srgbClr val="595959"/>
                </a:solidFill>
                <a:latin typeface="Tahoma"/>
                <a:cs typeface="Tahoma"/>
              </a:rPr>
              <a:t>Dumitriu</a:t>
            </a:r>
            <a:r>
              <a:rPr dirty="0" sz="1600" spc="-195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595959"/>
                </a:solidFill>
                <a:latin typeface="Tahoma"/>
                <a:cs typeface="Tahoma"/>
              </a:rPr>
              <a:t>Razvan</a:t>
            </a:r>
            <a:endParaRPr sz="1600">
              <a:latin typeface="Tahoma"/>
              <a:cs typeface="Tahoma"/>
            </a:endParaRPr>
          </a:p>
          <a:p>
            <a:pPr marL="12700" marR="434975">
              <a:lnSpc>
                <a:spcPct val="100000"/>
              </a:lnSpc>
            </a:pPr>
            <a:r>
              <a:rPr dirty="0" sz="1600" spc="-10">
                <a:solidFill>
                  <a:srgbClr val="595959"/>
                </a:solidFill>
                <a:latin typeface="Tahoma"/>
                <a:cs typeface="Tahoma"/>
              </a:rPr>
              <a:t>Ilie</a:t>
            </a:r>
            <a:r>
              <a:rPr dirty="0" sz="1600" spc="-195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600" spc="30">
                <a:solidFill>
                  <a:srgbClr val="595959"/>
                </a:solidFill>
                <a:latin typeface="Tahoma"/>
                <a:cs typeface="Tahoma"/>
              </a:rPr>
              <a:t>Ciprian  </a:t>
            </a:r>
            <a:r>
              <a:rPr dirty="0" sz="1600" spc="2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dirty="0" sz="1600" spc="3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dirty="0" sz="1600" spc="-10">
                <a:solidFill>
                  <a:srgbClr val="595959"/>
                </a:solidFill>
                <a:latin typeface="Tahoma"/>
                <a:cs typeface="Tahoma"/>
              </a:rPr>
              <a:t>ancu</a:t>
            </a:r>
            <a:r>
              <a:rPr dirty="0" sz="1600" spc="-195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600" spc="35">
                <a:solidFill>
                  <a:srgbClr val="595959"/>
                </a:solidFill>
                <a:latin typeface="Tahoma"/>
                <a:cs typeface="Tahoma"/>
              </a:rPr>
              <a:t>Madalin  </a:t>
            </a:r>
            <a:r>
              <a:rPr dirty="0" sz="1600" spc="-25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dirty="0" sz="1600" spc="-45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dirty="0" sz="1600" spc="15">
                <a:solidFill>
                  <a:srgbClr val="595959"/>
                </a:solidFill>
                <a:latin typeface="Tahoma"/>
                <a:cs typeface="Tahoma"/>
              </a:rPr>
              <a:t>vastre</a:t>
            </a:r>
            <a:r>
              <a:rPr dirty="0" sz="1600" spc="-195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595959"/>
                </a:solidFill>
                <a:latin typeface="Tahoma"/>
                <a:cs typeface="Tahoma"/>
              </a:rPr>
              <a:t>Stefan  </a:t>
            </a:r>
            <a:r>
              <a:rPr dirty="0" sz="1600" spc="50">
                <a:solidFill>
                  <a:srgbClr val="595959"/>
                </a:solidFill>
                <a:latin typeface="Tahoma"/>
                <a:cs typeface="Tahoma"/>
              </a:rPr>
              <a:t>Mateiu</a:t>
            </a:r>
            <a:r>
              <a:rPr dirty="0" sz="1600" spc="-195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595959"/>
                </a:solidFill>
                <a:latin typeface="Tahoma"/>
                <a:cs typeface="Tahoma"/>
              </a:rPr>
              <a:t>Rares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400" y="76200"/>
            <a:ext cx="8305190" cy="49910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572000" cy="5143500"/>
            <a:chOff x="0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5143499"/>
                  </a:lnTo>
                  <a:close/>
                </a:path>
              </a:pathLst>
            </a:custGeom>
            <a:solidFill>
              <a:srgbClr val="E9ED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03295" y="1191255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6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0391" y="1191255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2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6012" y="0"/>
                  </a:lnTo>
                  <a:lnTo>
                    <a:pt x="376012" y="45826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03025" y="1378467"/>
            <a:ext cx="20085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70" b="1">
                <a:solidFill>
                  <a:srgbClr val="1A1A1A"/>
                </a:solidFill>
                <a:latin typeface="Trebuchet MS"/>
                <a:cs typeface="Trebuchet MS"/>
              </a:rPr>
              <a:t>E</a:t>
            </a:r>
            <a:r>
              <a:rPr dirty="0" sz="2600" spc="55" b="1">
                <a:solidFill>
                  <a:srgbClr val="1A1A1A"/>
                </a:solidFill>
                <a:latin typeface="Trebuchet MS"/>
                <a:cs typeface="Trebuchet MS"/>
              </a:rPr>
              <a:t>ndpoi</a:t>
            </a:r>
            <a:r>
              <a:rPr dirty="0" sz="2600" spc="55" b="1">
                <a:solidFill>
                  <a:srgbClr val="1A1A1A"/>
                </a:solidFill>
                <a:latin typeface="Trebuchet MS"/>
                <a:cs typeface="Trebuchet MS"/>
              </a:rPr>
              <a:t>n</a:t>
            </a:r>
            <a:r>
              <a:rPr dirty="0" sz="2600" spc="-10" b="1">
                <a:solidFill>
                  <a:srgbClr val="1A1A1A"/>
                </a:solidFill>
                <a:latin typeface="Trebuchet MS"/>
                <a:cs typeface="Trebuchet MS"/>
              </a:rPr>
              <a:t>t-uri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18199" y="333904"/>
            <a:ext cx="1671320" cy="20827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1A1A1A"/>
                </a:solidFill>
                <a:latin typeface="Courier New"/>
                <a:cs typeface="Courier New"/>
              </a:rPr>
              <a:t>@mqtt.on_connect()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18199" y="696616"/>
            <a:ext cx="1945639" cy="571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1A1A1A"/>
                </a:solidFill>
                <a:latin typeface="Courier New"/>
                <a:cs typeface="Courier New"/>
              </a:rPr>
              <a:t>@mqtt.on_message()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1A1A1A"/>
                </a:solidFill>
                <a:latin typeface="Courier New"/>
                <a:cs typeface="Courier New"/>
              </a:rPr>
              <a:t>@mqtt.on_disconnect()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18199" y="1422039"/>
            <a:ext cx="1854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1A1A1A"/>
                </a:solidFill>
                <a:latin typeface="Courier New"/>
                <a:cs typeface="Courier New"/>
              </a:rPr>
              <a:t>@mqtt.on_subscribe()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18199" y="1784752"/>
            <a:ext cx="3408679" cy="2863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1A1A1A"/>
                </a:solidFill>
                <a:latin typeface="Courier New"/>
                <a:cs typeface="Courier New"/>
              </a:rPr>
              <a:t>@app.get("/",</a:t>
            </a:r>
            <a:r>
              <a:rPr dirty="0" sz="1200" spc="-75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1A1A1A"/>
                </a:solidFill>
                <a:latin typeface="Courier New"/>
                <a:cs typeface="Courier New"/>
              </a:rPr>
              <a:t>response_model=Message)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1010285">
              <a:lnSpc>
                <a:spcPct val="114999"/>
              </a:lnSpc>
            </a:pPr>
            <a:r>
              <a:rPr dirty="0" sz="1200" spc="-5">
                <a:solidFill>
                  <a:srgbClr val="1A1A1A"/>
                </a:solidFill>
                <a:latin typeface="Courier New"/>
                <a:cs typeface="Courier New"/>
              </a:rPr>
              <a:t>@app.get("/status", </a:t>
            </a:r>
            <a:r>
              <a:rPr dirty="0" sz="120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1A1A1A"/>
                </a:solidFill>
                <a:latin typeface="Courier New"/>
                <a:cs typeface="Courier New"/>
              </a:rPr>
              <a:t>response_model=LampStatus)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1101725">
              <a:lnSpc>
                <a:spcPct val="114999"/>
              </a:lnSpc>
            </a:pPr>
            <a:r>
              <a:rPr dirty="0" sz="1200" spc="-5">
                <a:solidFill>
                  <a:srgbClr val="1A1A1A"/>
                </a:solidFill>
                <a:latin typeface="Courier New"/>
                <a:cs typeface="Courier New"/>
              </a:rPr>
              <a:t>@app.post("/lamp/toggle",  </a:t>
            </a:r>
            <a:r>
              <a:rPr dirty="0" sz="1200" spc="-5">
                <a:solidFill>
                  <a:srgbClr val="1A1A1A"/>
                </a:solidFill>
                <a:latin typeface="Courier New"/>
                <a:cs typeface="Courier New"/>
              </a:rPr>
              <a:t>response_model=Message)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553085">
              <a:lnSpc>
                <a:spcPct val="114999"/>
              </a:lnSpc>
            </a:pPr>
            <a:r>
              <a:rPr dirty="0" sz="1200" spc="-5">
                <a:solidFill>
                  <a:srgbClr val="1A1A1A"/>
                </a:solidFill>
                <a:latin typeface="Courier New"/>
                <a:cs typeface="Courier New"/>
              </a:rPr>
              <a:t>@app.post("/lamp/reading_mode", </a:t>
            </a:r>
            <a:r>
              <a:rPr dirty="0" sz="1200" spc="-71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1A1A1A"/>
                </a:solidFill>
                <a:latin typeface="Courier New"/>
                <a:cs typeface="Courier New"/>
              </a:rPr>
              <a:t>response_model=Message)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1284605">
              <a:lnSpc>
                <a:spcPct val="114999"/>
              </a:lnSpc>
            </a:pPr>
            <a:r>
              <a:rPr dirty="0" sz="1200" spc="-5">
                <a:solidFill>
                  <a:srgbClr val="1A1A1A"/>
                </a:solidFill>
                <a:latin typeface="Courier New"/>
                <a:cs typeface="Courier New"/>
              </a:rPr>
              <a:t>@app.post("/lamp/wave",  response_model=Message)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1A1A1A"/>
                </a:solidFill>
                <a:latin typeface="Courier New"/>
                <a:cs typeface="Courier New"/>
              </a:rPr>
              <a:t>@app.on_event("shutdown")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572000" cy="5143500"/>
            <a:chOff x="0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5143499"/>
                  </a:lnTo>
                  <a:close/>
                </a:path>
              </a:pathLst>
            </a:custGeom>
            <a:solidFill>
              <a:srgbClr val="E9ED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03295" y="1191255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6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0391" y="1191255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2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6012" y="0"/>
                  </a:lnTo>
                  <a:lnTo>
                    <a:pt x="376012" y="45826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298325" y="1379990"/>
            <a:ext cx="2326640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3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Scopul</a:t>
            </a:r>
            <a:r>
              <a:rPr dirty="0" u="heavy" sz="2300" spc="-9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3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aplicației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Scopul</a:t>
            </a:r>
            <a:r>
              <a:rPr dirty="0" spc="70"/>
              <a:t> </a:t>
            </a:r>
            <a:r>
              <a:rPr dirty="0"/>
              <a:t>„Smart</a:t>
            </a:r>
            <a:r>
              <a:rPr dirty="0" spc="75"/>
              <a:t> </a:t>
            </a:r>
            <a:r>
              <a:rPr dirty="0" spc="-5"/>
              <a:t>Lamp”-ului</a:t>
            </a:r>
            <a:r>
              <a:rPr dirty="0" spc="75"/>
              <a:t> </a:t>
            </a:r>
            <a:r>
              <a:rPr dirty="0" spc="-5"/>
              <a:t>este</a:t>
            </a:r>
            <a:r>
              <a:rPr dirty="0" spc="75"/>
              <a:t> </a:t>
            </a:r>
            <a:r>
              <a:rPr dirty="0" spc="-5"/>
              <a:t>de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78750" y="860226"/>
            <a:ext cx="3935095" cy="656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tabLst>
                <a:tab pos="424815" algn="l"/>
                <a:tab pos="1109980" algn="l"/>
                <a:tab pos="1140460" algn="l"/>
                <a:tab pos="1522730" algn="l"/>
                <a:tab pos="2593975" algn="l"/>
                <a:tab pos="3133090" algn="l"/>
                <a:tab pos="3540760" algn="l"/>
              </a:tabLst>
            </a:pPr>
            <a:r>
              <a:rPr dirty="0" sz="1800">
                <a:latin typeface="Arial MT"/>
                <a:cs typeface="Arial MT"/>
              </a:rPr>
              <a:t>a	</a:t>
            </a:r>
            <a:r>
              <a:rPr dirty="0" sz="1800" spc="-5">
                <a:latin typeface="Arial MT"/>
                <a:cs typeface="Arial MT"/>
              </a:rPr>
              <a:t>fac</a:t>
            </a:r>
            <a:r>
              <a:rPr dirty="0" sz="1800">
                <a:latin typeface="Arial MT"/>
                <a:cs typeface="Arial MT"/>
              </a:rPr>
              <a:t>e		</a:t>
            </a:r>
            <a:r>
              <a:rPr dirty="0" sz="1800" spc="-5">
                <a:latin typeface="Arial MT"/>
                <a:cs typeface="Arial MT"/>
              </a:rPr>
              <a:t>device-uril</a:t>
            </a:r>
            <a:r>
              <a:rPr dirty="0" sz="1800">
                <a:latin typeface="Arial MT"/>
                <a:cs typeface="Arial MT"/>
              </a:rPr>
              <a:t>e	</a:t>
            </a:r>
            <a:r>
              <a:rPr dirty="0" sz="1800" spc="-5">
                <a:latin typeface="Arial MT"/>
                <a:cs typeface="Arial MT"/>
              </a:rPr>
              <a:t>d</a:t>
            </a:r>
            <a:r>
              <a:rPr dirty="0" sz="1800">
                <a:latin typeface="Arial MT"/>
                <a:cs typeface="Arial MT"/>
              </a:rPr>
              <a:t>e	</a:t>
            </a:r>
            <a:r>
              <a:rPr dirty="0" sz="1800" spc="-5">
                <a:latin typeface="Arial MT"/>
                <a:cs typeface="Arial MT"/>
              </a:rPr>
              <a:t>iluminat  eficient</a:t>
            </a:r>
            <a:r>
              <a:rPr dirty="0" sz="1800">
                <a:latin typeface="Arial MT"/>
                <a:cs typeface="Arial MT"/>
              </a:rPr>
              <a:t>e	si	</a:t>
            </a:r>
            <a:r>
              <a:rPr dirty="0" sz="1800" spc="-5">
                <a:latin typeface="Arial MT"/>
                <a:cs typeface="Arial MT"/>
              </a:rPr>
              <a:t>personalizabil</a:t>
            </a:r>
            <a:r>
              <a:rPr dirty="0" sz="1800">
                <a:latin typeface="Arial MT"/>
                <a:cs typeface="Arial MT"/>
              </a:rPr>
              <a:t>e		</a:t>
            </a:r>
            <a:r>
              <a:rPr dirty="0" sz="1800" spc="-5">
                <a:latin typeface="Arial MT"/>
                <a:cs typeface="Arial MT"/>
              </a:rPr>
              <a:t>prin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78750" y="1491162"/>
            <a:ext cx="3936365" cy="656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tabLst>
                <a:tab pos="555625" algn="l"/>
                <a:tab pos="1365250" algn="l"/>
                <a:tab pos="2239010" algn="l"/>
                <a:tab pos="2668270" algn="l"/>
                <a:tab pos="3793490" algn="l"/>
              </a:tabLst>
            </a:pPr>
            <a:r>
              <a:rPr dirty="0" sz="1800" spc="-5">
                <a:latin typeface="Arial MT"/>
                <a:cs typeface="Arial MT"/>
              </a:rPr>
              <a:t>gestionare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10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mai</a:t>
            </a:r>
            <a:r>
              <a:rPr dirty="0" sz="1800" spc="1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bun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10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10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energiei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10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si	a  mai	multor	moduri	</a:t>
            </a:r>
            <a:r>
              <a:rPr dirty="0" sz="1800" spc="-5">
                <a:latin typeface="Arial MT"/>
                <a:cs typeface="Arial MT"/>
              </a:rPr>
              <a:t>d</a:t>
            </a:r>
            <a:r>
              <a:rPr dirty="0" sz="1800">
                <a:latin typeface="Arial MT"/>
                <a:cs typeface="Arial MT"/>
              </a:rPr>
              <a:t>e	</a:t>
            </a:r>
            <a:r>
              <a:rPr dirty="0" sz="1800" spc="-5">
                <a:latin typeface="Arial MT"/>
                <a:cs typeface="Arial MT"/>
              </a:rPr>
              <a:t>expuner</a:t>
            </a:r>
            <a:r>
              <a:rPr dirty="0" sz="1800">
                <a:latin typeface="Arial MT"/>
                <a:cs typeface="Arial MT"/>
              </a:rPr>
              <a:t>e	</a:t>
            </a:r>
            <a:r>
              <a:rPr dirty="0" sz="1800" spc="-49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999"/>
              </a:lnSpc>
              <a:spcBef>
                <a:spcPts val="100"/>
              </a:spcBef>
            </a:pPr>
            <a:r>
              <a:rPr dirty="0" spc="-5"/>
              <a:t>luminii.</a:t>
            </a:r>
            <a:r>
              <a:rPr dirty="0"/>
              <a:t> </a:t>
            </a:r>
            <a:r>
              <a:rPr dirty="0" spc="-5"/>
              <a:t>Utilizatorii</a:t>
            </a:r>
            <a:r>
              <a:rPr dirty="0"/>
              <a:t> </a:t>
            </a:r>
            <a:r>
              <a:rPr dirty="0" spc="-5"/>
              <a:t>pasionati</a:t>
            </a:r>
            <a:r>
              <a:rPr dirty="0"/>
              <a:t> </a:t>
            </a:r>
            <a:r>
              <a:rPr dirty="0" spc="-5"/>
              <a:t>de</a:t>
            </a:r>
            <a:r>
              <a:rPr dirty="0" spc="490"/>
              <a:t> </a:t>
            </a:r>
            <a:r>
              <a:rPr dirty="0" spc="-5"/>
              <a:t>jocuri </a:t>
            </a:r>
            <a:r>
              <a:rPr dirty="0" spc="-490"/>
              <a:t> </a:t>
            </a:r>
            <a:r>
              <a:rPr dirty="0" spc="-5"/>
              <a:t>de</a:t>
            </a:r>
            <a:r>
              <a:rPr dirty="0"/>
              <a:t> </a:t>
            </a:r>
            <a:r>
              <a:rPr dirty="0" spc="-5"/>
              <a:t>lumina</a:t>
            </a:r>
            <a:r>
              <a:rPr dirty="0"/>
              <a:t> vor</a:t>
            </a:r>
            <a:r>
              <a:rPr dirty="0" spc="5"/>
              <a:t> </a:t>
            </a:r>
            <a:r>
              <a:rPr dirty="0" spc="-5"/>
              <a:t>putea</a:t>
            </a:r>
            <a:r>
              <a:rPr dirty="0" spc="490"/>
              <a:t> </a:t>
            </a:r>
            <a:r>
              <a:rPr dirty="0"/>
              <a:t>modifica</a:t>
            </a:r>
            <a:r>
              <a:rPr dirty="0" spc="500"/>
              <a:t> </a:t>
            </a:r>
            <a:r>
              <a:rPr dirty="0"/>
              <a:t>mai </a:t>
            </a:r>
            <a:r>
              <a:rPr dirty="0" spc="5"/>
              <a:t> </a:t>
            </a:r>
            <a:r>
              <a:rPr dirty="0"/>
              <a:t>multi </a:t>
            </a:r>
            <a:r>
              <a:rPr dirty="0" spc="-5"/>
              <a:t>parametrii de operare pentru a-si </a:t>
            </a:r>
            <a:r>
              <a:rPr dirty="0" spc="-490"/>
              <a:t> </a:t>
            </a:r>
            <a:r>
              <a:rPr dirty="0" spc="-5"/>
              <a:t>gestiona</a:t>
            </a:r>
            <a:r>
              <a:rPr dirty="0"/>
              <a:t> mai</a:t>
            </a:r>
            <a:r>
              <a:rPr dirty="0" spc="5"/>
              <a:t> </a:t>
            </a:r>
            <a:r>
              <a:rPr dirty="0" spc="-5"/>
              <a:t>bine</a:t>
            </a:r>
            <a:r>
              <a:rPr dirty="0"/>
              <a:t> cromatica </a:t>
            </a:r>
            <a:r>
              <a:rPr dirty="0" spc="5"/>
              <a:t> </a:t>
            </a:r>
            <a:r>
              <a:rPr dirty="0" spc="-5"/>
              <a:t>habitatului.</a:t>
            </a:r>
            <a:r>
              <a:rPr dirty="0"/>
              <a:t> </a:t>
            </a:r>
            <a:r>
              <a:rPr dirty="0" spc="-5"/>
              <a:t>Lampile</a:t>
            </a:r>
            <a:r>
              <a:rPr dirty="0"/>
              <a:t> </a:t>
            </a:r>
            <a:r>
              <a:rPr dirty="0" spc="-5"/>
              <a:t>traditionale</a:t>
            </a:r>
            <a:r>
              <a:rPr dirty="0"/>
              <a:t> sunt </a:t>
            </a:r>
            <a:r>
              <a:rPr dirty="0" spc="5"/>
              <a:t> </a:t>
            </a:r>
            <a:r>
              <a:rPr dirty="0" spc="-5"/>
              <a:t>neinteresante</a:t>
            </a:r>
            <a:r>
              <a:rPr dirty="0"/>
              <a:t> si</a:t>
            </a:r>
            <a:r>
              <a:rPr dirty="0" spc="5"/>
              <a:t> </a:t>
            </a:r>
            <a:r>
              <a:rPr dirty="0" spc="-5"/>
              <a:t>lipsite</a:t>
            </a:r>
            <a:r>
              <a:rPr dirty="0"/>
              <a:t> </a:t>
            </a:r>
            <a:r>
              <a:rPr dirty="0" spc="-5"/>
              <a:t>de</a:t>
            </a:r>
            <a:r>
              <a:rPr dirty="0"/>
              <a:t> caracter </a:t>
            </a:r>
            <a:r>
              <a:rPr dirty="0" spc="5"/>
              <a:t> </a:t>
            </a:r>
            <a:r>
              <a:rPr dirty="0" spc="-5"/>
              <a:t>personal.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775" y="1381007"/>
            <a:ext cx="3639185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1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Aria</a:t>
            </a:r>
            <a:r>
              <a:rPr dirty="0" u="heavy" sz="2100" spc="-2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1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dirty="0" u="heavy" sz="2100" spc="-3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1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acoperire</a:t>
            </a:r>
            <a:r>
              <a:rPr dirty="0" u="heavy" sz="2100" spc="-2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1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dirty="0" u="heavy" sz="2100" spc="-2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1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aplicației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2475" y="2107195"/>
            <a:ext cx="7536815" cy="1988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457200">
              <a:lnSpc>
                <a:spcPct val="114999"/>
              </a:lnSpc>
              <a:spcBef>
                <a:spcPts val="100"/>
              </a:spcBef>
            </a:pPr>
            <a:r>
              <a:rPr dirty="0" sz="1600" spc="-5">
                <a:latin typeface="Arial MT"/>
                <a:cs typeface="Arial MT"/>
              </a:rPr>
              <a:t>Aplicatia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noastra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are</a:t>
            </a:r>
            <a:r>
              <a:rPr dirty="0" sz="1600">
                <a:latin typeface="Arial MT"/>
                <a:cs typeface="Arial MT"/>
              </a:rPr>
              <a:t> rolul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de</a:t>
            </a:r>
            <a:r>
              <a:rPr dirty="0" sz="1600">
                <a:latin typeface="Arial MT"/>
                <a:cs typeface="Arial MT"/>
              </a:rPr>
              <a:t> a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face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lampa</a:t>
            </a:r>
            <a:r>
              <a:rPr dirty="0" sz="1600">
                <a:latin typeface="Arial MT"/>
                <a:cs typeface="Arial MT"/>
              </a:rPr>
              <a:t> sa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fie</a:t>
            </a:r>
            <a:r>
              <a:rPr dirty="0" sz="1600">
                <a:latin typeface="Arial MT"/>
                <a:cs typeface="Arial MT"/>
              </a:rPr>
              <a:t> mai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prietenoasa</a:t>
            </a:r>
            <a:r>
              <a:rPr dirty="0" sz="1600" spc="4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cu 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utilizatorul.</a:t>
            </a:r>
            <a:r>
              <a:rPr dirty="0" sz="1600" spc="9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Datorita</a:t>
            </a:r>
            <a:r>
              <a:rPr dirty="0" sz="1600" spc="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„senzorului</a:t>
            </a:r>
            <a:r>
              <a:rPr dirty="0" sz="1600" spc="9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de</a:t>
            </a:r>
            <a:r>
              <a:rPr dirty="0" sz="1600" spc="9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lumina”,</a:t>
            </a:r>
            <a:r>
              <a:rPr dirty="0" sz="1600" spc="9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lampa</a:t>
            </a:r>
            <a:r>
              <a:rPr dirty="0" sz="1600" spc="9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isi</a:t>
            </a:r>
            <a:r>
              <a:rPr dirty="0" sz="1600" spc="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</a:t>
            </a:r>
            <a:r>
              <a:rPr dirty="0" sz="1600" spc="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reduce</a:t>
            </a:r>
            <a:r>
              <a:rPr dirty="0" sz="1600" spc="9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treptat</a:t>
            </a:r>
            <a:r>
              <a:rPr dirty="0" sz="1600" spc="9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intensitatea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 </a:t>
            </a:r>
            <a:r>
              <a:rPr dirty="0" sz="1600" spc="-5">
                <a:latin typeface="Arial MT"/>
                <a:cs typeface="Arial MT"/>
              </a:rPr>
              <a:t>tipul de lumina emis, </a:t>
            </a:r>
            <a:r>
              <a:rPr dirty="0" sz="1600">
                <a:latin typeface="Arial MT"/>
                <a:cs typeface="Arial MT"/>
              </a:rPr>
              <a:t>reducand semnificativ </a:t>
            </a:r>
            <a:r>
              <a:rPr dirty="0" sz="1600" spc="-5">
                <a:latin typeface="Arial MT"/>
                <a:cs typeface="Arial MT"/>
              </a:rPr>
              <a:t>oboseala ochilor </a:t>
            </a:r>
            <a:r>
              <a:rPr dirty="0" sz="1600">
                <a:latin typeface="Arial MT"/>
                <a:cs typeface="Arial MT"/>
              </a:rPr>
              <a:t>si </a:t>
            </a:r>
            <a:r>
              <a:rPr dirty="0" sz="1600" spc="-5">
                <a:latin typeface="Arial MT"/>
                <a:cs typeface="Arial MT"/>
              </a:rPr>
              <a:t>aducand un nivel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de friendliness in </a:t>
            </a:r>
            <a:r>
              <a:rPr dirty="0" sz="1600">
                <a:latin typeface="Arial MT"/>
                <a:cs typeface="Arial MT"/>
              </a:rPr>
              <a:t>raport cu starea </a:t>
            </a:r>
            <a:r>
              <a:rPr dirty="0" sz="1600" spc="-5">
                <a:latin typeface="Arial MT"/>
                <a:cs typeface="Arial MT"/>
              </a:rPr>
              <a:t>de </a:t>
            </a:r>
            <a:r>
              <a:rPr dirty="0" sz="1600">
                <a:latin typeface="Arial MT"/>
                <a:cs typeface="Arial MT"/>
              </a:rPr>
              <a:t>spirit a </a:t>
            </a:r>
            <a:r>
              <a:rPr dirty="0" sz="1600" spc="-5">
                <a:latin typeface="Arial MT"/>
                <a:cs typeface="Arial MT"/>
              </a:rPr>
              <a:t>utilizatorului. Posibilitatea de </a:t>
            </a:r>
            <a:r>
              <a:rPr dirty="0" sz="1600">
                <a:latin typeface="Arial MT"/>
                <a:cs typeface="Arial MT"/>
              </a:rPr>
              <a:t>a </a:t>
            </a:r>
            <a:r>
              <a:rPr dirty="0" sz="1600" spc="-5">
                <a:latin typeface="Arial MT"/>
                <a:cs typeface="Arial MT"/>
              </a:rPr>
              <a:t>alege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intensitatea,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modul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de expunere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cromatica</a:t>
            </a:r>
            <a:r>
              <a:rPr dirty="0" sz="1600" spc="-5">
                <a:latin typeface="Arial MT"/>
                <a:cs typeface="Arial MT"/>
              </a:rPr>
              <a:t> dintr-o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multitudine</a:t>
            </a:r>
            <a:r>
              <a:rPr dirty="0" sz="1600" spc="-5">
                <a:latin typeface="Arial MT"/>
                <a:cs typeface="Arial MT"/>
              </a:rPr>
              <a:t> de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optiuni.</a:t>
            </a:r>
            <a:endParaRPr sz="1600">
              <a:latin typeface="Arial MT"/>
              <a:cs typeface="Arial MT"/>
            </a:endParaRPr>
          </a:p>
          <a:p>
            <a:pPr algn="just" marL="12700" marR="13970">
              <a:lnSpc>
                <a:spcPct val="114999"/>
              </a:lnSpc>
            </a:pPr>
            <a:r>
              <a:rPr dirty="0" sz="1600" spc="-5">
                <a:latin typeface="Arial MT"/>
                <a:cs typeface="Arial MT"/>
              </a:rPr>
              <a:t>In </a:t>
            </a:r>
            <a:r>
              <a:rPr dirty="0" sz="1600">
                <a:latin typeface="Arial MT"/>
                <a:cs typeface="Arial MT"/>
              </a:rPr>
              <a:t>mod </a:t>
            </a:r>
            <a:r>
              <a:rPr dirty="0" sz="1600" spc="-5">
                <a:latin typeface="Arial MT"/>
                <a:cs typeface="Arial MT"/>
              </a:rPr>
              <a:t>ideal, aceasta ar </a:t>
            </a:r>
            <a:r>
              <a:rPr dirty="0" sz="1600">
                <a:latin typeface="Arial MT"/>
                <a:cs typeface="Arial MT"/>
              </a:rPr>
              <a:t>mai </a:t>
            </a:r>
            <a:r>
              <a:rPr dirty="0" sz="1600" spc="-5">
                <a:latin typeface="Arial MT"/>
                <a:cs typeface="Arial MT"/>
              </a:rPr>
              <a:t>putea avea un </a:t>
            </a:r>
            <a:r>
              <a:rPr dirty="0" sz="1600">
                <a:latin typeface="Arial MT"/>
                <a:cs typeface="Arial MT"/>
              </a:rPr>
              <a:t>senzor </a:t>
            </a:r>
            <a:r>
              <a:rPr dirty="0" sz="1600" spc="-5">
                <a:latin typeface="Arial MT"/>
                <a:cs typeface="Arial MT"/>
              </a:rPr>
              <a:t>de detectare al </a:t>
            </a:r>
            <a:r>
              <a:rPr dirty="0" sz="1600">
                <a:latin typeface="Arial MT"/>
                <a:cs typeface="Arial MT"/>
              </a:rPr>
              <a:t>miscarii </a:t>
            </a:r>
            <a:r>
              <a:rPr dirty="0" sz="1600" spc="-5">
                <a:latin typeface="Arial MT"/>
                <a:cs typeface="Arial MT"/>
              </a:rPr>
              <a:t>din </a:t>
            </a:r>
            <a:r>
              <a:rPr dirty="0" sz="1600" spc="-25">
                <a:latin typeface="Arial MT"/>
                <a:cs typeface="Arial MT"/>
              </a:rPr>
              <a:t>jur, 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pentru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5">
                <a:latin typeface="Arial MT"/>
                <a:cs typeface="Arial MT"/>
              </a:rPr>
              <a:t> nu folosi </a:t>
            </a:r>
            <a:r>
              <a:rPr dirty="0" sz="1600">
                <a:latin typeface="Arial MT"/>
                <a:cs typeface="Arial MT"/>
              </a:rPr>
              <a:t>curent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cand</a:t>
            </a:r>
            <a:r>
              <a:rPr dirty="0" sz="1600" spc="-5">
                <a:latin typeface="Arial MT"/>
                <a:cs typeface="Arial MT"/>
              </a:rPr>
              <a:t> nu este nevoie.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775" y="1381515"/>
            <a:ext cx="2573655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Grupurile</a:t>
            </a:r>
            <a:r>
              <a:rPr dirty="0" u="heavy" sz="2000" spc="-4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dirty="0" u="heavy" sz="2000" spc="-4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interese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2475" y="2104402"/>
            <a:ext cx="7523480" cy="181356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700" spc="-5">
                <a:latin typeface="Arial MT"/>
                <a:cs typeface="Arial MT"/>
              </a:rPr>
              <a:t>Lampa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poate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sa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fie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folosita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de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mai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multe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categorii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de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utilizatori. Noi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tintim:</a:t>
            </a:r>
            <a:endParaRPr sz="1700">
              <a:latin typeface="Arial MT"/>
              <a:cs typeface="Arial MT"/>
            </a:endParaRPr>
          </a:p>
          <a:p>
            <a:pPr marL="12700" marR="5080">
              <a:lnSpc>
                <a:spcPct val="114999"/>
              </a:lnSpc>
              <a:buFont typeface="Cambria"/>
              <a:buChar char="•"/>
              <a:tabLst>
                <a:tab pos="469265" algn="l"/>
                <a:tab pos="469900" algn="l"/>
              </a:tabLst>
            </a:pPr>
            <a:r>
              <a:rPr dirty="0" sz="1700" spc="-5">
                <a:latin typeface="Arial MT"/>
                <a:cs typeface="Arial MT"/>
              </a:rPr>
              <a:t>Oamenii</a:t>
            </a:r>
            <a:r>
              <a:rPr dirty="0" sz="1700" spc="4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pasionati</a:t>
            </a:r>
            <a:r>
              <a:rPr dirty="0" sz="1700" spc="4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de</a:t>
            </a:r>
            <a:r>
              <a:rPr dirty="0" sz="1700" spc="4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design</a:t>
            </a:r>
            <a:r>
              <a:rPr dirty="0" sz="1700" spc="4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interior,</a:t>
            </a:r>
            <a:r>
              <a:rPr dirty="0" sz="1700" spc="5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cu</a:t>
            </a:r>
            <a:r>
              <a:rPr dirty="0" sz="1700" spc="4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o</a:t>
            </a:r>
            <a:r>
              <a:rPr dirty="0" sz="1700" spc="4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inclinatie</a:t>
            </a:r>
            <a:r>
              <a:rPr dirty="0" sz="1700" spc="4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artistica</a:t>
            </a:r>
            <a:r>
              <a:rPr dirty="0" sz="1700" spc="4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fata</a:t>
            </a:r>
            <a:r>
              <a:rPr dirty="0" sz="1700" spc="4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de </a:t>
            </a:r>
            <a:r>
              <a:rPr dirty="0" sz="1700" spc="-459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jocurile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de lumini </a:t>
            </a:r>
            <a:r>
              <a:rPr dirty="0" sz="1700">
                <a:latin typeface="Arial MT"/>
                <a:cs typeface="Arial MT"/>
              </a:rPr>
              <a:t>si</a:t>
            </a:r>
            <a:r>
              <a:rPr dirty="0" sz="1700" spc="-5">
                <a:latin typeface="Arial MT"/>
                <a:cs typeface="Arial MT"/>
              </a:rPr>
              <a:t> umbre</a:t>
            </a:r>
            <a:endParaRPr sz="17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305"/>
              </a:spcBef>
              <a:buFont typeface="Cambria"/>
              <a:buChar char="•"/>
              <a:tabLst>
                <a:tab pos="469265" algn="l"/>
                <a:tab pos="469900" algn="l"/>
              </a:tabLst>
            </a:pPr>
            <a:r>
              <a:rPr dirty="0" sz="1700" spc="-5">
                <a:latin typeface="Arial MT"/>
                <a:cs typeface="Arial MT"/>
              </a:rPr>
              <a:t>Utilizatorii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care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vor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sa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economiseasca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la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factura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electrica</a:t>
            </a:r>
            <a:endParaRPr sz="17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305"/>
              </a:spcBef>
              <a:buFont typeface="Cambria"/>
              <a:buChar char="•"/>
              <a:tabLst>
                <a:tab pos="469265" algn="l"/>
                <a:tab pos="469900" algn="l"/>
              </a:tabLst>
            </a:pPr>
            <a:r>
              <a:rPr dirty="0" sz="1700" spc="-5">
                <a:latin typeface="Arial MT"/>
                <a:cs typeface="Arial MT"/>
              </a:rPr>
              <a:t>Utilizatorii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care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urmaresc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o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personalizare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detaliata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habitatului</a:t>
            </a:r>
            <a:endParaRPr sz="17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305"/>
              </a:spcBef>
              <a:buFont typeface="Cambria"/>
              <a:buChar char="•"/>
              <a:tabLst>
                <a:tab pos="469265" algn="l"/>
                <a:tab pos="469900" algn="l"/>
              </a:tabLst>
            </a:pPr>
            <a:r>
              <a:rPr dirty="0" sz="1700" spc="-5">
                <a:latin typeface="Arial MT"/>
                <a:cs typeface="Arial MT"/>
              </a:rPr>
              <a:t>Utilizatorii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care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sunt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cititori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infocati.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775" y="1381007"/>
            <a:ext cx="2677795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1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Colectarea</a:t>
            </a:r>
            <a:r>
              <a:rPr dirty="0" u="heavy" sz="2100" spc="-8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1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cerințelor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625" y="2107195"/>
            <a:ext cx="7974965" cy="170815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spc="-5">
                <a:latin typeface="Arial MT"/>
                <a:cs typeface="Arial MT"/>
              </a:rPr>
              <a:t>Oamenii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pasionati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design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interior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vor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dori </a:t>
            </a:r>
            <a:r>
              <a:rPr dirty="0" sz="1600">
                <a:latin typeface="Arial MT"/>
                <a:cs typeface="Arial MT"/>
              </a:rPr>
              <a:t>cat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mai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multe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culori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moduri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de expunere</a:t>
            </a:r>
            <a:endParaRPr sz="1600">
              <a:latin typeface="Arial MT"/>
              <a:cs typeface="Arial MT"/>
            </a:endParaRPr>
          </a:p>
          <a:p>
            <a:pPr marL="12700" marR="107950">
              <a:lnSpc>
                <a:spcPct val="114999"/>
              </a:lnSpc>
              <a:buFont typeface="Cambria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Arial MT"/>
                <a:cs typeface="Arial MT"/>
              </a:rPr>
              <a:t>Utilizatorii </a:t>
            </a:r>
            <a:r>
              <a:rPr dirty="0" sz="1600">
                <a:latin typeface="Arial MT"/>
                <a:cs typeface="Arial MT"/>
              </a:rPr>
              <a:t>care vor sa </a:t>
            </a:r>
            <a:r>
              <a:rPr dirty="0" sz="1600" spc="-5">
                <a:latin typeface="Arial MT"/>
                <a:cs typeface="Arial MT"/>
              </a:rPr>
              <a:t>economiseasca la factura electrica prin oprirea alimentarii in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momentele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cand</a:t>
            </a:r>
            <a:r>
              <a:rPr dirty="0" sz="1600" spc="-5">
                <a:latin typeface="Arial MT"/>
                <a:cs typeface="Arial MT"/>
              </a:rPr>
              <a:t> nu </a:t>
            </a:r>
            <a:r>
              <a:rPr dirty="0" sz="1600">
                <a:latin typeface="Arial MT"/>
                <a:cs typeface="Arial MT"/>
              </a:rPr>
              <a:t>e</a:t>
            </a:r>
            <a:r>
              <a:rPr dirty="0" sz="1600" spc="-5">
                <a:latin typeface="Arial MT"/>
                <a:cs typeface="Arial MT"/>
              </a:rPr>
              <a:t> nevoie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de lumina auxiliara</a:t>
            </a:r>
            <a:endParaRPr sz="1600">
              <a:latin typeface="Arial MT"/>
              <a:cs typeface="Arial MT"/>
            </a:endParaRPr>
          </a:p>
          <a:p>
            <a:pPr marL="12700" marR="240665">
              <a:lnSpc>
                <a:spcPct val="114999"/>
              </a:lnSpc>
              <a:buFont typeface="Cambria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Arial MT"/>
                <a:cs typeface="Arial MT"/>
              </a:rPr>
              <a:t>Utilizatorii </a:t>
            </a:r>
            <a:r>
              <a:rPr dirty="0" sz="1600">
                <a:latin typeface="Arial MT"/>
                <a:cs typeface="Arial MT"/>
              </a:rPr>
              <a:t>care </a:t>
            </a:r>
            <a:r>
              <a:rPr dirty="0" sz="1600" spc="-5">
                <a:latin typeface="Arial MT"/>
                <a:cs typeface="Arial MT"/>
              </a:rPr>
              <a:t>urmaresc </a:t>
            </a:r>
            <a:r>
              <a:rPr dirty="0" sz="1600">
                <a:latin typeface="Arial MT"/>
                <a:cs typeface="Arial MT"/>
              </a:rPr>
              <a:t>o </a:t>
            </a:r>
            <a:r>
              <a:rPr dirty="0" sz="1600" spc="-5">
                <a:latin typeface="Arial MT"/>
                <a:cs typeface="Arial MT"/>
              </a:rPr>
              <a:t>personalizare detaliata </a:t>
            </a:r>
            <a:r>
              <a:rPr dirty="0" sz="1600">
                <a:latin typeface="Arial MT"/>
                <a:cs typeface="Arial MT"/>
              </a:rPr>
              <a:t>a </a:t>
            </a:r>
            <a:r>
              <a:rPr dirty="0" sz="1600" spc="-5">
                <a:latin typeface="Arial MT"/>
                <a:cs typeface="Arial MT"/>
              </a:rPr>
              <a:t>habitatului </a:t>
            </a:r>
            <a:r>
              <a:rPr dirty="0" sz="1600">
                <a:latin typeface="Arial MT"/>
                <a:cs typeface="Arial MT"/>
              </a:rPr>
              <a:t>sunt </a:t>
            </a:r>
            <a:r>
              <a:rPr dirty="0" sz="1600" spc="-5">
                <a:latin typeface="Arial MT"/>
                <a:cs typeface="Arial MT"/>
              </a:rPr>
              <a:t>interesati de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RGB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</a:t>
            </a:r>
            <a:r>
              <a:rPr dirty="0" sz="1600" spc="-5">
                <a:latin typeface="Arial MT"/>
                <a:cs typeface="Arial MT"/>
              </a:rPr>
              <a:t> intensitate</a:t>
            </a:r>
            <a:endParaRPr sz="16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290"/>
              </a:spcBef>
              <a:buFont typeface="Cambria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Arial MT"/>
                <a:cs typeface="Arial MT"/>
              </a:rPr>
              <a:t>Utilizatorii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care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sunt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cititori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infocati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sunt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interesati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de intensitate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tipul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lumina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572000" cy="5143500"/>
            <a:chOff x="0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5143499"/>
                  </a:lnTo>
                  <a:close/>
                </a:path>
              </a:pathLst>
            </a:custGeom>
            <a:solidFill>
              <a:srgbClr val="E9ED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03295" y="1191255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6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0391" y="1191255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2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6012" y="0"/>
                  </a:lnTo>
                  <a:lnTo>
                    <a:pt x="376012" y="45826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120525" y="1330207"/>
            <a:ext cx="1731010" cy="796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0" marR="5080" indent="-177800">
              <a:lnSpc>
                <a:spcPct val="114999"/>
              </a:lnSpc>
              <a:spcBef>
                <a:spcPts val="100"/>
              </a:spcBef>
            </a:pP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Interpretarea </a:t>
            </a:r>
            <a:r>
              <a:rPr dirty="0" sz="2200" spc="-5" b="1">
                <a:latin typeface="Arial"/>
                <a:cs typeface="Arial"/>
              </a:rPr>
              <a:t> </a:t>
            </a: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cerințelor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67025" y="526512"/>
            <a:ext cx="34143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255" algn="l"/>
              </a:tabLst>
            </a:pPr>
            <a:r>
              <a:rPr dirty="0" sz="1400" spc="-5">
                <a:solidFill>
                  <a:srgbClr val="6AA84F"/>
                </a:solidFill>
                <a:latin typeface="Arial MT"/>
                <a:cs typeface="Arial MT"/>
              </a:rPr>
              <a:t>1.	Se</a:t>
            </a:r>
            <a:r>
              <a:rPr dirty="0" sz="1400" spc="-25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6AA84F"/>
                </a:solidFill>
                <a:latin typeface="Arial MT"/>
                <a:cs typeface="Arial MT"/>
              </a:rPr>
              <a:t>va</a:t>
            </a:r>
            <a:r>
              <a:rPr dirty="0" sz="1400" spc="-2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6AA84F"/>
                </a:solidFill>
                <a:latin typeface="Arial MT"/>
                <a:cs typeface="Arial MT"/>
              </a:rPr>
              <a:t>putea</a:t>
            </a:r>
            <a:r>
              <a:rPr dirty="0" sz="1400" spc="-2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6AA84F"/>
                </a:solidFill>
                <a:latin typeface="Arial MT"/>
                <a:cs typeface="Arial MT"/>
              </a:rPr>
              <a:t>introduce</a:t>
            </a:r>
            <a:r>
              <a:rPr dirty="0" sz="1400" spc="-2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6AA84F"/>
                </a:solidFill>
                <a:latin typeface="Arial MT"/>
                <a:cs typeface="Arial MT"/>
              </a:rPr>
              <a:t>culoarea</a:t>
            </a:r>
            <a:r>
              <a:rPr dirty="0" sz="1400" spc="-2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6AA84F"/>
                </a:solidFill>
                <a:latin typeface="Arial MT"/>
                <a:cs typeface="Arial MT"/>
              </a:rPr>
              <a:t>luminii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67025" y="968168"/>
            <a:ext cx="3927475" cy="1167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9255" marR="5080" indent="-377190">
              <a:lnSpc>
                <a:spcPct val="107000"/>
              </a:lnSpc>
              <a:spcBef>
                <a:spcPts val="100"/>
              </a:spcBef>
              <a:buAutoNum type="arabicPeriod" startAt="2"/>
              <a:tabLst>
                <a:tab pos="389255" algn="l"/>
                <a:tab pos="389890" algn="l"/>
              </a:tabLst>
            </a:pPr>
            <a:r>
              <a:rPr dirty="0" sz="1400" spc="-5">
                <a:solidFill>
                  <a:srgbClr val="6AA84F"/>
                </a:solidFill>
                <a:latin typeface="Arial MT"/>
                <a:cs typeface="Arial MT"/>
              </a:rPr>
              <a:t>Se </a:t>
            </a:r>
            <a:r>
              <a:rPr dirty="0" sz="1400">
                <a:solidFill>
                  <a:srgbClr val="6AA84F"/>
                </a:solidFill>
                <a:latin typeface="Arial MT"/>
                <a:cs typeface="Arial MT"/>
              </a:rPr>
              <a:t>va </a:t>
            </a:r>
            <a:r>
              <a:rPr dirty="0" sz="1400" spc="-5">
                <a:solidFill>
                  <a:srgbClr val="6AA84F"/>
                </a:solidFill>
                <a:latin typeface="Arial MT"/>
                <a:cs typeface="Arial MT"/>
              </a:rPr>
              <a:t>putea introduce gradul de intensitate </a:t>
            </a:r>
            <a:r>
              <a:rPr dirty="0" sz="1400">
                <a:solidFill>
                  <a:srgbClr val="6AA84F"/>
                </a:solidFill>
                <a:latin typeface="Arial MT"/>
                <a:cs typeface="Arial MT"/>
              </a:rPr>
              <a:t>a </a:t>
            </a:r>
            <a:r>
              <a:rPr dirty="0" sz="1400" spc="-375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6AA84F"/>
                </a:solidFill>
                <a:latin typeface="Arial MT"/>
                <a:cs typeface="Arial MT"/>
              </a:rPr>
              <a:t>luminii</a:t>
            </a:r>
            <a:endParaRPr sz="1400">
              <a:latin typeface="Arial MT"/>
              <a:cs typeface="Arial MT"/>
            </a:endParaRPr>
          </a:p>
          <a:p>
            <a:pPr marL="389255" marR="251460" indent="-377190">
              <a:lnSpc>
                <a:spcPct val="107000"/>
              </a:lnSpc>
              <a:buAutoNum type="arabicPeriod" startAt="2"/>
              <a:tabLst>
                <a:tab pos="389255" algn="l"/>
                <a:tab pos="389890" algn="l"/>
              </a:tabLst>
            </a:pPr>
            <a:r>
              <a:rPr dirty="0" sz="1400" spc="-5">
                <a:solidFill>
                  <a:srgbClr val="6AA84F"/>
                </a:solidFill>
                <a:latin typeface="Arial MT"/>
                <a:cs typeface="Arial MT"/>
              </a:rPr>
              <a:t>Se </a:t>
            </a:r>
            <a:r>
              <a:rPr dirty="0" sz="1400">
                <a:solidFill>
                  <a:srgbClr val="6AA84F"/>
                </a:solidFill>
                <a:latin typeface="Arial MT"/>
                <a:cs typeface="Arial MT"/>
              </a:rPr>
              <a:t>va </a:t>
            </a:r>
            <a:r>
              <a:rPr dirty="0" sz="1400" spc="-5">
                <a:solidFill>
                  <a:srgbClr val="6AA84F"/>
                </a:solidFill>
                <a:latin typeface="Arial MT"/>
                <a:cs typeface="Arial MT"/>
              </a:rPr>
              <a:t>putea introduce </a:t>
            </a:r>
            <a:r>
              <a:rPr dirty="0" sz="1400">
                <a:solidFill>
                  <a:srgbClr val="6AA84F"/>
                </a:solidFill>
                <a:latin typeface="Arial MT"/>
                <a:cs typeface="Arial MT"/>
              </a:rPr>
              <a:t>modul </a:t>
            </a:r>
            <a:r>
              <a:rPr dirty="0" sz="1400" spc="-5">
                <a:solidFill>
                  <a:srgbClr val="6AA84F"/>
                </a:solidFill>
                <a:latin typeface="Arial MT"/>
                <a:cs typeface="Arial MT"/>
              </a:rPr>
              <a:t>de afisare al </a:t>
            </a:r>
            <a:r>
              <a:rPr dirty="0" sz="1400" spc="-375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6AA84F"/>
                </a:solidFill>
                <a:latin typeface="Arial MT"/>
                <a:cs typeface="Arial MT"/>
              </a:rPr>
              <a:t>luminii</a:t>
            </a:r>
            <a:endParaRPr sz="1400">
              <a:latin typeface="Arial MT"/>
              <a:cs typeface="Arial MT"/>
            </a:endParaRPr>
          </a:p>
          <a:p>
            <a:pPr marL="389255" indent="-377190">
              <a:lnSpc>
                <a:spcPct val="100000"/>
              </a:lnSpc>
              <a:spcBef>
                <a:spcPts val="114"/>
              </a:spcBef>
              <a:buClr>
                <a:srgbClr val="000000"/>
              </a:buClr>
              <a:buAutoNum type="arabicPeriod" startAt="2"/>
              <a:tabLst>
                <a:tab pos="389255" algn="l"/>
                <a:tab pos="389890" algn="l"/>
              </a:tabLst>
            </a:pPr>
            <a:r>
              <a:rPr dirty="0" sz="1400" spc="-5">
                <a:solidFill>
                  <a:srgbClr val="6AA84F"/>
                </a:solidFill>
                <a:latin typeface="Arial MT"/>
                <a:cs typeface="Arial MT"/>
              </a:rPr>
              <a:t>Comutarea</a:t>
            </a:r>
            <a:r>
              <a:rPr dirty="0" sz="1400" spc="-25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6AA84F"/>
                </a:solidFill>
                <a:latin typeface="Arial MT"/>
                <a:cs typeface="Arial MT"/>
              </a:rPr>
              <a:t>pe</a:t>
            </a:r>
            <a:r>
              <a:rPr dirty="0" sz="1400" spc="-2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6AA84F"/>
                </a:solidFill>
                <a:latin typeface="Arial MT"/>
                <a:cs typeface="Arial MT"/>
              </a:rPr>
              <a:t>modul</a:t>
            </a:r>
            <a:r>
              <a:rPr dirty="0" sz="1400" spc="-2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6AA84F"/>
                </a:solidFill>
                <a:latin typeface="Arial MT"/>
                <a:cs typeface="Arial MT"/>
              </a:rPr>
              <a:t>de</a:t>
            </a:r>
            <a:r>
              <a:rPr dirty="0" sz="1400" spc="-25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6AA84F"/>
                </a:solidFill>
                <a:latin typeface="Arial MT"/>
                <a:cs typeface="Arial MT"/>
              </a:rPr>
              <a:t>citit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67025" y="2337939"/>
            <a:ext cx="3895725" cy="162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9255" marR="5080" indent="-377190">
              <a:lnSpc>
                <a:spcPct val="107000"/>
              </a:lnSpc>
              <a:spcBef>
                <a:spcPts val="100"/>
              </a:spcBef>
              <a:buAutoNum type="arabicPeriod" startAt="5"/>
              <a:tabLst>
                <a:tab pos="389255" algn="l"/>
                <a:tab pos="389890" algn="l"/>
              </a:tabLst>
            </a:pPr>
            <a:r>
              <a:rPr dirty="0" sz="1400" spc="-5">
                <a:solidFill>
                  <a:srgbClr val="FF0000"/>
                </a:solidFill>
                <a:latin typeface="Arial MT"/>
                <a:cs typeface="Arial MT"/>
              </a:rPr>
              <a:t>Stingerea automata </a:t>
            </a:r>
            <a:r>
              <a:rPr dirty="0" sz="1400">
                <a:solidFill>
                  <a:srgbClr val="FF0000"/>
                </a:solidFill>
                <a:latin typeface="Arial MT"/>
                <a:cs typeface="Arial MT"/>
              </a:rPr>
              <a:t>a </a:t>
            </a:r>
            <a:r>
              <a:rPr dirty="0" sz="1400" spc="-5">
                <a:solidFill>
                  <a:srgbClr val="FF0000"/>
                </a:solidFill>
                <a:latin typeface="Arial MT"/>
                <a:cs typeface="Arial MT"/>
              </a:rPr>
              <a:t>luminii </a:t>
            </a:r>
            <a:r>
              <a:rPr dirty="0" sz="1400">
                <a:solidFill>
                  <a:srgbClr val="FF0000"/>
                </a:solidFill>
                <a:latin typeface="Arial MT"/>
                <a:cs typeface="Arial MT"/>
              </a:rPr>
              <a:t>ziua </a:t>
            </a:r>
            <a:r>
              <a:rPr dirty="0" sz="1400" spc="-5">
                <a:solidFill>
                  <a:srgbClr val="FF0000"/>
                </a:solidFill>
                <a:latin typeface="Arial MT"/>
                <a:cs typeface="Arial MT"/>
              </a:rPr>
              <a:t>in absenta </a:t>
            </a:r>
            <a:r>
              <a:rPr dirty="0" sz="1400" spc="-37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 MT"/>
                <a:cs typeface="Arial MT"/>
              </a:rPr>
              <a:t>unei</a:t>
            </a:r>
            <a:r>
              <a:rPr dirty="0" sz="14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 MT"/>
                <a:cs typeface="Arial MT"/>
              </a:rPr>
              <a:t>persoane</a:t>
            </a:r>
            <a:endParaRPr sz="1400">
              <a:latin typeface="Arial MT"/>
              <a:cs typeface="Arial MT"/>
            </a:endParaRPr>
          </a:p>
          <a:p>
            <a:pPr marL="389255" marR="409575" indent="-377190">
              <a:lnSpc>
                <a:spcPct val="107000"/>
              </a:lnSpc>
              <a:buClr>
                <a:srgbClr val="FF0000"/>
              </a:buClr>
              <a:buFont typeface="Arial MT"/>
              <a:buAutoNum type="arabicPeriod" startAt="5"/>
              <a:tabLst>
                <a:tab pos="438150" algn="l"/>
                <a:tab pos="438784" algn="l"/>
              </a:tabLst>
            </a:pPr>
            <a:r>
              <a:rPr dirty="0"/>
              <a:t>	</a:t>
            </a:r>
            <a:r>
              <a:rPr dirty="0" sz="1400" spc="-5">
                <a:solidFill>
                  <a:srgbClr val="FF0000"/>
                </a:solidFill>
                <a:latin typeface="Arial MT"/>
                <a:cs typeface="Arial MT"/>
              </a:rPr>
              <a:t>Pornirea automata </a:t>
            </a:r>
            <a:r>
              <a:rPr dirty="0" sz="1400">
                <a:solidFill>
                  <a:srgbClr val="FF0000"/>
                </a:solidFill>
                <a:latin typeface="Arial MT"/>
                <a:cs typeface="Arial MT"/>
              </a:rPr>
              <a:t>a </a:t>
            </a:r>
            <a:r>
              <a:rPr dirty="0" sz="1400" spc="-5">
                <a:solidFill>
                  <a:srgbClr val="FF0000"/>
                </a:solidFill>
                <a:latin typeface="Arial MT"/>
                <a:cs typeface="Arial MT"/>
              </a:rPr>
              <a:t>luminii noaptea in </a:t>
            </a:r>
            <a:r>
              <a:rPr dirty="0" sz="1400" spc="-37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 MT"/>
                <a:cs typeface="Arial MT"/>
              </a:rPr>
              <a:t>prezenta</a:t>
            </a:r>
            <a:r>
              <a:rPr dirty="0" sz="14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 MT"/>
                <a:cs typeface="Arial MT"/>
              </a:rPr>
              <a:t>unei</a:t>
            </a:r>
            <a:r>
              <a:rPr dirty="0" sz="14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 MT"/>
                <a:cs typeface="Arial MT"/>
              </a:rPr>
              <a:t>persoane</a:t>
            </a:r>
            <a:endParaRPr sz="1400">
              <a:latin typeface="Arial MT"/>
              <a:cs typeface="Arial MT"/>
            </a:endParaRPr>
          </a:p>
          <a:p>
            <a:pPr marL="389255" indent="-377190">
              <a:lnSpc>
                <a:spcPct val="100000"/>
              </a:lnSpc>
              <a:spcBef>
                <a:spcPts val="114"/>
              </a:spcBef>
              <a:buAutoNum type="arabicPeriod" startAt="5"/>
              <a:tabLst>
                <a:tab pos="389255" algn="l"/>
                <a:tab pos="389890" algn="l"/>
              </a:tabLst>
            </a:pPr>
            <a:r>
              <a:rPr dirty="0" sz="1400" spc="-15">
                <a:solidFill>
                  <a:srgbClr val="FF0000"/>
                </a:solidFill>
                <a:latin typeface="Arial MT"/>
                <a:cs typeface="Arial MT"/>
              </a:rPr>
              <a:t>Verificarea</a:t>
            </a:r>
            <a:r>
              <a:rPr dirty="0" sz="140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0000"/>
                </a:solidFill>
                <a:latin typeface="Arial MT"/>
                <a:cs typeface="Arial MT"/>
              </a:rPr>
              <a:t>starii</a:t>
            </a:r>
            <a:r>
              <a:rPr dirty="0" sz="140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 MT"/>
                <a:cs typeface="Arial MT"/>
              </a:rPr>
              <a:t>lampii</a:t>
            </a:r>
            <a:endParaRPr sz="1400">
              <a:latin typeface="Arial MT"/>
              <a:cs typeface="Arial MT"/>
            </a:endParaRPr>
          </a:p>
          <a:p>
            <a:pPr marL="487680" indent="-475615">
              <a:lnSpc>
                <a:spcPct val="100000"/>
              </a:lnSpc>
              <a:spcBef>
                <a:spcPts val="120"/>
              </a:spcBef>
              <a:buAutoNum type="arabicPeriod" startAt="5"/>
              <a:tabLst>
                <a:tab pos="487680" algn="l"/>
                <a:tab pos="488315" algn="l"/>
              </a:tabLst>
            </a:pPr>
            <a:r>
              <a:rPr dirty="0" sz="1400" spc="-5">
                <a:solidFill>
                  <a:srgbClr val="FF0000"/>
                </a:solidFill>
                <a:latin typeface="Arial MT"/>
                <a:cs typeface="Arial MT"/>
              </a:rPr>
              <a:t>Senzor</a:t>
            </a:r>
            <a:r>
              <a:rPr dirty="0" sz="1400" spc="-3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 MT"/>
                <a:cs typeface="Arial MT"/>
              </a:rPr>
              <a:t>pentru</a:t>
            </a:r>
            <a:r>
              <a:rPr dirty="0" sz="1400" spc="-3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 MT"/>
                <a:cs typeface="Arial MT"/>
              </a:rPr>
              <a:t>proximitate</a:t>
            </a:r>
            <a:endParaRPr sz="1400">
              <a:latin typeface="Arial MT"/>
              <a:cs typeface="Arial MT"/>
            </a:endParaRPr>
          </a:p>
          <a:p>
            <a:pPr marL="438150" indent="-426084">
              <a:lnSpc>
                <a:spcPct val="100000"/>
              </a:lnSpc>
              <a:spcBef>
                <a:spcPts val="114"/>
              </a:spcBef>
              <a:buAutoNum type="arabicPeriod" startAt="5"/>
              <a:tabLst>
                <a:tab pos="438150" algn="l"/>
                <a:tab pos="438784" algn="l"/>
              </a:tabLst>
            </a:pPr>
            <a:r>
              <a:rPr dirty="0" sz="1400" spc="-5">
                <a:solidFill>
                  <a:srgbClr val="FF0000"/>
                </a:solidFill>
                <a:latin typeface="Arial MT"/>
                <a:cs typeface="Arial MT"/>
              </a:rPr>
              <a:t>Senzor</a:t>
            </a:r>
            <a:r>
              <a:rPr dirty="0" sz="1400" spc="-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 MT"/>
                <a:cs typeface="Arial MT"/>
              </a:rPr>
              <a:t>lumina</a:t>
            </a:r>
            <a:r>
              <a:rPr dirty="0" sz="140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 MT"/>
                <a:cs typeface="Arial MT"/>
              </a:rPr>
              <a:t>in</a:t>
            </a:r>
            <a:r>
              <a:rPr dirty="0" sz="140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0000"/>
                </a:solidFill>
                <a:latin typeface="Arial MT"/>
                <a:cs typeface="Arial MT"/>
              </a:rPr>
              <a:t>camera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5175" y="3093478"/>
            <a:ext cx="1381760" cy="808990"/>
          </a:xfrm>
          <a:prstGeom prst="rect">
            <a:avLst/>
          </a:prstGeom>
        </p:spPr>
        <p:txBody>
          <a:bodyPr wrap="square" lIns="0" tIns="144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700" spc="-5">
                <a:solidFill>
                  <a:srgbClr val="6AA84F"/>
                </a:solidFill>
                <a:latin typeface="Arial MT"/>
                <a:cs typeface="Arial MT"/>
              </a:rPr>
              <a:t>functional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1700" spc="-5">
                <a:solidFill>
                  <a:srgbClr val="FF0000"/>
                </a:solidFill>
                <a:latin typeface="Arial MT"/>
                <a:cs typeface="Arial MT"/>
              </a:rPr>
              <a:t>non-functional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9975" y="1381515"/>
            <a:ext cx="2714625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Prioritizarea</a:t>
            </a:r>
            <a:r>
              <a:rPr dirty="0" u="heavy" sz="2000" spc="-8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cerințelor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2475" y="1919763"/>
            <a:ext cx="6377940" cy="2715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Scale: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1-5</a:t>
            </a:r>
            <a:endParaRPr sz="1400">
              <a:latin typeface="Arial MT"/>
              <a:cs typeface="Arial MT"/>
            </a:endParaRPr>
          </a:p>
          <a:p>
            <a:pPr marL="469900" indent="-398145">
              <a:lnSpc>
                <a:spcPct val="100000"/>
              </a:lnSpc>
              <a:spcBef>
                <a:spcPts val="114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600" spc="-5">
                <a:latin typeface="Arial MT"/>
                <a:cs typeface="Arial MT"/>
              </a:rPr>
              <a:t>Se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putea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introduce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culoarea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luminii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0000"/>
                </a:solidFill>
                <a:latin typeface="Arial MT"/>
                <a:cs typeface="Arial MT"/>
              </a:rPr>
              <a:t>4</a:t>
            </a:r>
            <a:endParaRPr sz="1600">
              <a:latin typeface="Arial MT"/>
              <a:cs typeface="Arial MT"/>
            </a:endParaRPr>
          </a:p>
          <a:p>
            <a:pPr marL="469900" indent="-39814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469265" algn="l"/>
                <a:tab pos="469900" algn="l"/>
                <a:tab pos="5498465" algn="l"/>
              </a:tabLst>
            </a:pPr>
            <a:r>
              <a:rPr dirty="0" sz="1600" spc="-5">
                <a:latin typeface="Arial MT"/>
                <a:cs typeface="Arial MT"/>
              </a:rPr>
              <a:t>Se </a:t>
            </a:r>
            <a:r>
              <a:rPr dirty="0" sz="1600">
                <a:latin typeface="Arial MT"/>
                <a:cs typeface="Arial MT"/>
              </a:rPr>
              <a:t>va </a:t>
            </a:r>
            <a:r>
              <a:rPr dirty="0" sz="1600" spc="-5">
                <a:latin typeface="Arial MT"/>
                <a:cs typeface="Arial MT"/>
              </a:rPr>
              <a:t>putea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introduce gradul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de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intensitate </a:t>
            </a:r>
            <a:r>
              <a:rPr dirty="0" sz="1600">
                <a:latin typeface="Arial MT"/>
                <a:cs typeface="Arial MT"/>
              </a:rPr>
              <a:t>a </a:t>
            </a:r>
            <a:r>
              <a:rPr dirty="0" sz="1600" spc="-5">
                <a:latin typeface="Arial MT"/>
                <a:cs typeface="Arial MT"/>
              </a:rPr>
              <a:t>luminii	</a:t>
            </a:r>
            <a:r>
              <a:rPr dirty="0" sz="1600">
                <a:solidFill>
                  <a:srgbClr val="FF0000"/>
                </a:solidFill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  <a:p>
            <a:pPr marL="469900" indent="-398145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600" spc="-5">
                <a:latin typeface="Arial MT"/>
                <a:cs typeface="Arial MT"/>
              </a:rPr>
              <a:t>Se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putea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introduce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modul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afisare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al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luminii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0000"/>
                </a:solidFill>
                <a:latin typeface="Arial MT"/>
                <a:cs typeface="Arial MT"/>
              </a:rPr>
              <a:t>3</a:t>
            </a:r>
            <a:endParaRPr sz="1600">
              <a:latin typeface="Arial MT"/>
              <a:cs typeface="Arial MT"/>
            </a:endParaRPr>
          </a:p>
          <a:p>
            <a:pPr marL="469900" indent="-398145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469265" algn="l"/>
                <a:tab pos="469900" algn="l"/>
                <a:tab pos="3212465" algn="l"/>
              </a:tabLst>
            </a:pPr>
            <a:r>
              <a:rPr dirty="0" sz="1600" spc="-5">
                <a:latin typeface="Arial MT"/>
                <a:cs typeface="Arial MT"/>
              </a:rPr>
              <a:t>Comutarea pe </a:t>
            </a:r>
            <a:r>
              <a:rPr dirty="0" sz="1600">
                <a:latin typeface="Arial MT"/>
                <a:cs typeface="Arial MT"/>
              </a:rPr>
              <a:t>modul </a:t>
            </a:r>
            <a:r>
              <a:rPr dirty="0" sz="1600" spc="-5">
                <a:latin typeface="Arial MT"/>
                <a:cs typeface="Arial MT"/>
              </a:rPr>
              <a:t>de </a:t>
            </a:r>
            <a:r>
              <a:rPr dirty="0" sz="1600">
                <a:latin typeface="Arial MT"/>
                <a:cs typeface="Arial MT"/>
              </a:rPr>
              <a:t>citit	</a:t>
            </a:r>
            <a:r>
              <a:rPr dirty="0" sz="1600">
                <a:solidFill>
                  <a:srgbClr val="FF0000"/>
                </a:solidFill>
                <a:latin typeface="Arial MT"/>
                <a:cs typeface="Arial MT"/>
              </a:rPr>
              <a:t>1</a:t>
            </a:r>
            <a:endParaRPr sz="1600">
              <a:latin typeface="Arial MT"/>
              <a:cs typeface="Arial MT"/>
            </a:endParaRPr>
          </a:p>
          <a:p>
            <a:pPr marL="469900" indent="-398145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600" spc="-5">
                <a:latin typeface="Arial MT"/>
                <a:cs typeface="Arial MT"/>
              </a:rPr>
              <a:t>Stingerea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automata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luminii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ziua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absenta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unei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persoane</a:t>
            </a:r>
            <a:r>
              <a:rPr dirty="0" sz="1600" spc="40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0000"/>
                </a:solidFill>
                <a:latin typeface="Arial MT"/>
                <a:cs typeface="Arial MT"/>
              </a:rPr>
              <a:t>2</a:t>
            </a:r>
            <a:endParaRPr sz="1600">
              <a:latin typeface="Arial MT"/>
              <a:cs typeface="Arial MT"/>
            </a:endParaRPr>
          </a:p>
          <a:p>
            <a:pPr marL="525780" indent="-454659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525780" algn="l"/>
                <a:tab pos="526415" algn="l"/>
              </a:tabLst>
            </a:pPr>
            <a:r>
              <a:rPr dirty="0" sz="1600" spc="-5">
                <a:latin typeface="Arial MT"/>
                <a:cs typeface="Arial MT"/>
              </a:rPr>
              <a:t>Pornirea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automata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luminii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noaptea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prezenta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unei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persoane</a:t>
            </a:r>
            <a:r>
              <a:rPr dirty="0" sz="1600" spc="35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0000"/>
                </a:solidFill>
                <a:latin typeface="Arial MT"/>
                <a:cs typeface="Arial MT"/>
              </a:rPr>
              <a:t>3</a:t>
            </a:r>
            <a:endParaRPr sz="1600">
              <a:latin typeface="Arial MT"/>
              <a:cs typeface="Arial MT"/>
            </a:endParaRPr>
          </a:p>
          <a:p>
            <a:pPr marL="469900" indent="-398145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600" spc="-15">
                <a:latin typeface="Arial MT"/>
                <a:cs typeface="Arial MT"/>
              </a:rPr>
              <a:t>Verificarea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starii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lampii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0000"/>
                </a:solidFill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  <a:p>
            <a:pPr marL="525780" indent="-454659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525780" algn="l"/>
                <a:tab pos="526415" algn="l"/>
              </a:tabLst>
            </a:pPr>
            <a:r>
              <a:rPr dirty="0" sz="1600" spc="-5">
                <a:latin typeface="Arial MT"/>
                <a:cs typeface="Arial MT"/>
              </a:rPr>
              <a:t>Senzor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pentru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proximitate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0000"/>
                </a:solidFill>
                <a:latin typeface="Arial MT"/>
                <a:cs typeface="Arial MT"/>
              </a:rPr>
              <a:t>4</a:t>
            </a:r>
            <a:endParaRPr sz="1600">
              <a:latin typeface="Arial MT"/>
              <a:cs typeface="Arial MT"/>
            </a:endParaRPr>
          </a:p>
          <a:p>
            <a:pPr marL="525780" indent="-454659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525780" algn="l"/>
                <a:tab pos="526415" algn="l"/>
              </a:tabLst>
            </a:pPr>
            <a:r>
              <a:rPr dirty="0" sz="1600" spc="-5">
                <a:latin typeface="Arial MT"/>
                <a:cs typeface="Arial MT"/>
              </a:rPr>
              <a:t>Senzor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lumina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camera </a:t>
            </a:r>
            <a:r>
              <a:rPr dirty="0" sz="1600">
                <a:solidFill>
                  <a:srgbClr val="FF0000"/>
                </a:solidFill>
                <a:latin typeface="Arial MT"/>
                <a:cs typeface="Arial MT"/>
              </a:rPr>
              <a:t>4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400" y="152400"/>
            <a:ext cx="8305190" cy="49910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fără titlu</dc:title>
  <dcterms:created xsi:type="dcterms:W3CDTF">2022-02-03T07:52:47Z</dcterms:created>
  <dcterms:modified xsi:type="dcterms:W3CDTF">2022-02-03T07:52:47Z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