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firstCol>
    <a:lastRow>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lastRow>
    <a:firstRow>
      <a:tcTxStyle b="off" i="off">
        <a:fontRef idx="minor">
          <a:srgbClr val="000000"/>
        </a:fontRef>
        <a:srgbClr val="000000"/>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6" name="Shape 126"/>
          <p:cNvSpPr/>
          <p:nvPr>
            <p:ph type="sldImg"/>
          </p:nvPr>
        </p:nvSpPr>
        <p:spPr>
          <a:xfrm>
            <a:off x="1143000" y="685800"/>
            <a:ext cx="4572000" cy="3429000"/>
          </a:xfrm>
          <a:prstGeom prst="rect">
            <a:avLst/>
          </a:prstGeom>
        </p:spPr>
        <p:txBody>
          <a:bodyPr/>
          <a:lstStyle/>
          <a:p>
            <a:pPr/>
          </a:p>
        </p:txBody>
      </p:sp>
      <p:sp>
        <p:nvSpPr>
          <p:cNvPr id="127" name="Shape 1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3" name="Google Shape;11;p1"/>
          <p:cNvSpPr/>
          <p:nvPr/>
        </p:nvSpPr>
        <p:spPr>
          <a:xfrm>
            <a:off x="812800" y="914400"/>
            <a:ext cx="10668001" cy="0"/>
          </a:xfrm>
          <a:prstGeom prst="line">
            <a:avLst/>
          </a:prstGeom>
          <a:ln w="57150">
            <a:solidFill>
              <a:srgbClr val="000000"/>
            </a:solidFill>
          </a:ln>
        </p:spPr>
        <p:txBody>
          <a:bodyPr lIns="45719" rIns="45719"/>
          <a:lstStyle/>
          <a:p>
            <a:pPr/>
          </a:p>
        </p:txBody>
      </p:sp>
      <p:pic>
        <p:nvPicPr>
          <p:cNvPr id="14"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15" name="Title Text"/>
          <p:cNvSpPr txBox="1"/>
          <p:nvPr>
            <p:ph type="title"/>
          </p:nvPr>
        </p:nvSpPr>
        <p:spPr>
          <a:xfrm>
            <a:off x="1050877" y="1322386"/>
            <a:ext cx="10363201" cy="1470001"/>
          </a:xfrm>
          <a:prstGeom prst="rect">
            <a:avLst/>
          </a:prstGeom>
        </p:spPr>
        <p:txBody>
          <a:bodyPr/>
          <a:lstStyle/>
          <a:p>
            <a:pPr/>
            <a:r>
              <a:t>Title Text</a:t>
            </a:r>
          </a:p>
        </p:txBody>
      </p:sp>
      <p:sp>
        <p:nvSpPr>
          <p:cNvPr id="16" name="Body Level One…"/>
          <p:cNvSpPr txBox="1"/>
          <p:nvPr>
            <p:ph type="body" sz="quarter" idx="1"/>
          </p:nvPr>
        </p:nvSpPr>
        <p:spPr>
          <a:xfrm>
            <a:off x="2032000" y="3326641"/>
            <a:ext cx="8534400" cy="1752601"/>
          </a:xfrm>
          <a:prstGeom prst="rect">
            <a:avLst/>
          </a:prstGeom>
        </p:spPr>
        <p:txBody>
          <a:bodyPr/>
          <a:lstStyle>
            <a:lvl1pPr marL="381000" indent="-304800" algn="ctr">
              <a:buClrTx/>
              <a:buSzTx/>
              <a:buFontTx/>
              <a:buNone/>
              <a:defRPr b="1" sz="2000">
                <a:solidFill>
                  <a:srgbClr val="17365D"/>
                </a:solidFill>
              </a:defRPr>
            </a:lvl1pPr>
            <a:lvl2pPr marL="381000" indent="177800" algn="ctr">
              <a:buClrTx/>
              <a:buSzTx/>
              <a:buFontTx/>
              <a:buNone/>
              <a:defRPr b="1" sz="2000">
                <a:solidFill>
                  <a:srgbClr val="17365D"/>
                </a:solidFill>
              </a:defRPr>
            </a:lvl2pPr>
            <a:lvl3pPr marL="381000" indent="647700" algn="ctr">
              <a:buClrTx/>
              <a:buSzTx/>
              <a:buFontTx/>
              <a:buNone/>
              <a:defRPr b="1" sz="2000">
                <a:solidFill>
                  <a:srgbClr val="17365D"/>
                </a:solidFill>
              </a:defRPr>
            </a:lvl3pPr>
            <a:lvl4pPr marL="381000" indent="1117600" algn="ctr">
              <a:buClrTx/>
              <a:buSzTx/>
              <a:buFontTx/>
              <a:buNone/>
              <a:defRPr b="1" sz="2000">
                <a:solidFill>
                  <a:srgbClr val="17365D"/>
                </a:solidFill>
              </a:defRPr>
            </a:lvl4pPr>
            <a:lvl5pPr marL="381000" indent="1574800" algn="ctr">
              <a:buClrTx/>
              <a:buSzTx/>
              <a:buFontTx/>
              <a:buNone/>
              <a:defRPr b="1" sz="2000">
                <a:solidFill>
                  <a:srgbClr val="17365D"/>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16" name="Google Shape;11;p1"/>
          <p:cNvSpPr/>
          <p:nvPr/>
        </p:nvSpPr>
        <p:spPr>
          <a:xfrm>
            <a:off x="812800" y="914400"/>
            <a:ext cx="10668001" cy="0"/>
          </a:xfrm>
          <a:prstGeom prst="line">
            <a:avLst/>
          </a:prstGeom>
          <a:ln w="57150">
            <a:solidFill>
              <a:srgbClr val="000000"/>
            </a:solidFill>
          </a:ln>
        </p:spPr>
        <p:txBody>
          <a:bodyPr lIns="45719" rIns="45719"/>
          <a:lstStyle/>
          <a:p>
            <a:pPr/>
          </a:p>
        </p:txBody>
      </p:sp>
      <p:pic>
        <p:nvPicPr>
          <p:cNvPr id="117"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118" name="Title Text"/>
          <p:cNvSpPr txBox="1"/>
          <p:nvPr>
            <p:ph type="title"/>
          </p:nvPr>
        </p:nvSpPr>
        <p:spPr>
          <a:xfrm rot="5400000">
            <a:off x="7285049" y="1828791"/>
            <a:ext cx="5851501" cy="2743201"/>
          </a:xfrm>
          <a:prstGeom prst="rect">
            <a:avLst/>
          </a:prstGeom>
        </p:spPr>
        <p:txBody>
          <a:bodyPr/>
          <a:lstStyle>
            <a:lvl1pPr>
              <a:defRPr>
                <a:solidFill>
                  <a:srgbClr val="FF0000"/>
                </a:solidFill>
              </a:defRPr>
            </a:lvl1pPr>
          </a:lstStyle>
          <a:p>
            <a:pPr/>
            <a:r>
              <a:t>Title Text</a:t>
            </a:r>
          </a:p>
        </p:txBody>
      </p:sp>
      <p:sp>
        <p:nvSpPr>
          <p:cNvPr id="119" name="Body Level One…"/>
          <p:cNvSpPr txBox="1"/>
          <p:nvPr>
            <p:ph type="body" idx="1"/>
          </p:nvPr>
        </p:nvSpPr>
        <p:spPr>
          <a:xfrm rot="5400000">
            <a:off x="1696999" y="-812860"/>
            <a:ext cx="5851501" cy="8026501"/>
          </a:xfrm>
          <a:prstGeom prst="rect">
            <a:avLst/>
          </a:prstGeom>
        </p:spPr>
        <p:txBody>
          <a:bodyPr/>
          <a:lstStyle>
            <a:lvl1pPr indent="-342900">
              <a:spcBef>
                <a:spcPts val="300"/>
              </a:spcBef>
            </a:lvl1pPr>
            <a:lvl2pPr marL="982980" indent="-411480">
              <a:spcBef>
                <a:spcPts val="300"/>
              </a:spcBef>
            </a:lvl2pPr>
            <a:lvl3pPr>
              <a:spcBef>
                <a:spcPts val="300"/>
              </a:spcBef>
            </a:lvl3pPr>
            <a:lvl4pPr marL="2000250" indent="-514350">
              <a:spcBef>
                <a:spcPts val="300"/>
              </a:spcBef>
            </a:lvl4pPr>
            <a:lvl5pPr marL="2457450" indent="-514350">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3" name="Google Shape;11;p1"/>
          <p:cNvSpPr/>
          <p:nvPr/>
        </p:nvSpPr>
        <p:spPr>
          <a:xfrm>
            <a:off x="812800" y="914400"/>
            <a:ext cx="10668001" cy="0"/>
          </a:xfrm>
          <a:prstGeom prst="line">
            <a:avLst/>
          </a:prstGeom>
          <a:ln w="57150">
            <a:solidFill>
              <a:srgbClr val="000000"/>
            </a:solidFill>
          </a:ln>
        </p:spPr>
        <p:txBody>
          <a:bodyPr lIns="45719" rIns="45719"/>
          <a:lstStyle/>
          <a:p>
            <a:pPr/>
          </a:p>
        </p:txBody>
      </p:sp>
      <p:pic>
        <p:nvPicPr>
          <p:cNvPr id="34"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35" name="Title Text"/>
          <p:cNvSpPr txBox="1"/>
          <p:nvPr>
            <p:ph type="title"/>
          </p:nvPr>
        </p:nvSpPr>
        <p:spPr>
          <a:xfrm>
            <a:off x="963084" y="4406903"/>
            <a:ext cx="10363201" cy="1362001"/>
          </a:xfrm>
          <a:prstGeom prst="rect">
            <a:avLst/>
          </a:prstGeom>
        </p:spPr>
        <p:txBody>
          <a:bodyPr anchor="t"/>
          <a:lstStyle>
            <a:lvl1pPr>
              <a:defRPr sz="4000">
                <a:solidFill>
                  <a:srgbClr val="FF0000"/>
                </a:solidFill>
              </a:defRPr>
            </a:lvl1pPr>
          </a:lstStyle>
          <a:p>
            <a:pPr/>
            <a:r>
              <a:t>Title Text</a:t>
            </a:r>
          </a:p>
        </p:txBody>
      </p:sp>
      <p:sp>
        <p:nvSpPr>
          <p:cNvPr id="36" name="Body Level One…"/>
          <p:cNvSpPr txBox="1"/>
          <p:nvPr>
            <p:ph type="body" sz="quarter" idx="1"/>
          </p:nvPr>
        </p:nvSpPr>
        <p:spPr>
          <a:xfrm>
            <a:off x="963084" y="2906713"/>
            <a:ext cx="10363201" cy="1500301"/>
          </a:xfrm>
          <a:prstGeom prst="rect">
            <a:avLst/>
          </a:prstGeom>
        </p:spPr>
        <p:txBody>
          <a:bodyPr anchor="b"/>
          <a:lstStyle>
            <a:lvl1pPr marL="228600" indent="0">
              <a:buClrTx/>
              <a:buSzTx/>
              <a:buFontTx/>
              <a:buNone/>
              <a:defRPr sz="2000">
                <a:solidFill>
                  <a:srgbClr val="888888"/>
                </a:solidFill>
              </a:defRPr>
            </a:lvl1pPr>
            <a:lvl2pPr marL="228600" indent="457200">
              <a:buClrTx/>
              <a:buSzTx/>
              <a:buFontTx/>
              <a:buNone/>
              <a:defRPr sz="2000">
                <a:solidFill>
                  <a:srgbClr val="888888"/>
                </a:solidFill>
              </a:defRPr>
            </a:lvl2pPr>
            <a:lvl3pPr marL="228600" indent="914400">
              <a:buClrTx/>
              <a:buSzTx/>
              <a:buFontTx/>
              <a:buNone/>
              <a:defRPr sz="2000">
                <a:solidFill>
                  <a:srgbClr val="888888"/>
                </a:solidFill>
              </a:defRPr>
            </a:lvl3pPr>
            <a:lvl4pPr marL="228600" indent="1371600">
              <a:buClrTx/>
              <a:buSzTx/>
              <a:buFontTx/>
              <a:buNone/>
              <a:defRPr sz="2000">
                <a:solidFill>
                  <a:srgbClr val="888888"/>
                </a:solidFill>
              </a:defRPr>
            </a:lvl4pPr>
            <a:lvl5pPr marL="228600" indent="1828800">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44" name="Google Shape;11;p1"/>
          <p:cNvSpPr/>
          <p:nvPr/>
        </p:nvSpPr>
        <p:spPr>
          <a:xfrm>
            <a:off x="812800" y="914400"/>
            <a:ext cx="10668001" cy="0"/>
          </a:xfrm>
          <a:prstGeom prst="line">
            <a:avLst/>
          </a:prstGeom>
          <a:ln w="57150">
            <a:solidFill>
              <a:srgbClr val="000000"/>
            </a:solidFill>
          </a:ln>
        </p:spPr>
        <p:txBody>
          <a:bodyPr lIns="45719" rIns="45719"/>
          <a:lstStyle/>
          <a:p>
            <a:pPr/>
          </a:p>
        </p:txBody>
      </p:sp>
      <p:pic>
        <p:nvPicPr>
          <p:cNvPr id="45"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4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47" name="Body Level One…"/>
          <p:cNvSpPr txBox="1"/>
          <p:nvPr>
            <p:ph type="body" sz="half" idx="1"/>
          </p:nvPr>
        </p:nvSpPr>
        <p:spPr>
          <a:xfrm>
            <a:off x="609600" y="1600203"/>
            <a:ext cx="5384701" cy="4526101"/>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9" indent="-497839">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48" name="Google Shape;34;p5"/>
          <p:cNvSpPr txBox="1"/>
          <p:nvPr>
            <p:ph type="body" sz="half" idx="21"/>
          </p:nvPr>
        </p:nvSpPr>
        <p:spPr>
          <a:xfrm>
            <a:off x="6197599" y="1600202"/>
            <a:ext cx="5384702" cy="4526102"/>
          </a:xfrm>
          <a:prstGeom prst="rect">
            <a:avLst/>
          </a:prstGeom>
        </p:spPr>
        <p:txBody>
          <a:bodyPr/>
          <a:lstStyle/>
          <a:p>
            <a:pPr indent="-406400">
              <a:spcBef>
                <a:spcPts val="500"/>
              </a:spcBef>
              <a:buSzPts val="2800"/>
              <a:defRPr sz="2800"/>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56" name="Google Shape;11;p1"/>
          <p:cNvSpPr/>
          <p:nvPr/>
        </p:nvSpPr>
        <p:spPr>
          <a:xfrm>
            <a:off x="812800" y="914400"/>
            <a:ext cx="10668001" cy="0"/>
          </a:xfrm>
          <a:prstGeom prst="line">
            <a:avLst/>
          </a:prstGeom>
          <a:ln w="57150">
            <a:solidFill>
              <a:srgbClr val="000000"/>
            </a:solidFill>
          </a:ln>
        </p:spPr>
        <p:txBody>
          <a:bodyPr lIns="45719" rIns="45719"/>
          <a:lstStyle/>
          <a:p>
            <a:pPr/>
          </a:p>
        </p:txBody>
      </p:sp>
      <p:pic>
        <p:nvPicPr>
          <p:cNvPr id="57"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58" name="Title Text"/>
          <p:cNvSpPr txBox="1"/>
          <p:nvPr>
            <p:ph type="title"/>
          </p:nvPr>
        </p:nvSpPr>
        <p:spPr>
          <a:xfrm>
            <a:off x="859367" y="304800"/>
            <a:ext cx="10668001" cy="487500"/>
          </a:xfrm>
          <a:prstGeom prst="rect">
            <a:avLst/>
          </a:prstGeom>
        </p:spPr>
        <p:txBody>
          <a:bodyPr/>
          <a:lstStyle>
            <a:lvl1pPr>
              <a:defRPr>
                <a:solidFill>
                  <a:srgbClr val="FF0000"/>
                </a:solidFill>
              </a:defRPr>
            </a:lvl1pPr>
          </a:lstStyle>
          <a:p>
            <a:pPr/>
            <a:r>
              <a:t>Title Text</a:t>
            </a:r>
          </a:p>
        </p:txBody>
      </p:sp>
      <p:sp>
        <p:nvSpPr>
          <p:cNvPr id="59" name="Body Level One…"/>
          <p:cNvSpPr txBox="1"/>
          <p:nvPr>
            <p:ph type="body" sz="quarter" idx="1"/>
          </p:nvPr>
        </p:nvSpPr>
        <p:spPr>
          <a:xfrm>
            <a:off x="609600" y="1535112"/>
            <a:ext cx="5386800" cy="639901"/>
          </a:xfrm>
          <a:prstGeom prst="rect">
            <a:avLst/>
          </a:prstGeom>
        </p:spPr>
        <p:txBody>
          <a:bodyPr anchor="b"/>
          <a:lstStyle>
            <a:lvl1pPr marL="228600" indent="0">
              <a:buClrTx/>
              <a:buSzTx/>
              <a:buFontTx/>
              <a:buNone/>
              <a:defRPr b="1"/>
            </a:lvl1pPr>
            <a:lvl2pPr marL="228600" indent="457200">
              <a:buClrTx/>
              <a:buSzTx/>
              <a:buFontTx/>
              <a:buNone/>
              <a:defRPr b="1"/>
            </a:lvl2pPr>
            <a:lvl3pPr marL="228600" indent="914400">
              <a:buClrTx/>
              <a:buSzTx/>
              <a:buFontTx/>
              <a:buNone/>
              <a:defRPr b="1"/>
            </a:lvl3pPr>
            <a:lvl4pPr marL="228600" indent="1371600">
              <a:buClrTx/>
              <a:buSzTx/>
              <a:buFontTx/>
              <a:buNone/>
              <a:defRPr b="1"/>
            </a:lvl4pPr>
            <a:lvl5pPr marL="228600" indent="1828800">
              <a:buClrTx/>
              <a:buSzTx/>
              <a:buFontTx/>
              <a:buNone/>
              <a:defRPr b="1"/>
            </a:lvl5pPr>
          </a:lstStyle>
          <a:p>
            <a:pPr/>
            <a:r>
              <a:t>Body Level One</a:t>
            </a:r>
          </a:p>
          <a:p>
            <a:pPr lvl="1"/>
            <a:r>
              <a:t>Body Level Two</a:t>
            </a:r>
          </a:p>
          <a:p>
            <a:pPr lvl="2"/>
            <a:r>
              <a:t>Body Level Three</a:t>
            </a:r>
          </a:p>
          <a:p>
            <a:pPr lvl="3"/>
            <a:r>
              <a:t>Body Level Four</a:t>
            </a:r>
          </a:p>
          <a:p>
            <a:pPr lvl="4"/>
            <a:r>
              <a:t>Body Level Five</a:t>
            </a:r>
          </a:p>
        </p:txBody>
      </p:sp>
      <p:sp>
        <p:nvSpPr>
          <p:cNvPr id="60" name="Google Shape;41;p6"/>
          <p:cNvSpPr txBox="1"/>
          <p:nvPr>
            <p:ph type="body" sz="half" idx="21"/>
          </p:nvPr>
        </p:nvSpPr>
        <p:spPr>
          <a:xfrm>
            <a:off x="609599" y="2174875"/>
            <a:ext cx="5386802" cy="3951300"/>
          </a:xfrm>
          <a:prstGeom prst="rect">
            <a:avLst/>
          </a:prstGeom>
        </p:spPr>
        <p:txBody>
          <a:bodyPr/>
          <a:lstStyle/>
          <a:p>
            <a:pPr/>
          </a:p>
        </p:txBody>
      </p:sp>
      <p:sp>
        <p:nvSpPr>
          <p:cNvPr id="61" name="Google Shape;42;p6"/>
          <p:cNvSpPr txBox="1"/>
          <p:nvPr>
            <p:ph type="body" sz="quarter" idx="22"/>
          </p:nvPr>
        </p:nvSpPr>
        <p:spPr>
          <a:xfrm>
            <a:off x="6193368" y="1535112"/>
            <a:ext cx="5388901" cy="639901"/>
          </a:xfrm>
          <a:prstGeom prst="rect">
            <a:avLst/>
          </a:prstGeom>
        </p:spPr>
        <p:txBody>
          <a:bodyPr anchor="b"/>
          <a:lstStyle/>
          <a:p>
            <a:pPr marL="228600" indent="0">
              <a:buClrTx/>
              <a:buSzTx/>
              <a:buFontTx/>
              <a:buNone/>
              <a:defRPr b="1"/>
            </a:pPr>
          </a:p>
        </p:txBody>
      </p:sp>
      <p:sp>
        <p:nvSpPr>
          <p:cNvPr id="62" name="Google Shape;43;p6"/>
          <p:cNvSpPr txBox="1"/>
          <p:nvPr>
            <p:ph type="body" sz="half" idx="23"/>
          </p:nvPr>
        </p:nvSpPr>
        <p:spPr>
          <a:xfrm>
            <a:off x="6193368" y="2174875"/>
            <a:ext cx="5388901" cy="3951300"/>
          </a:xfrm>
          <a:prstGeom prst="rect">
            <a:avLst/>
          </a:prstGeom>
        </p:spPr>
        <p:txBody>
          <a:bodyPr/>
          <a:lstStyle/>
          <a:p>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70" name="Google Shape;11;p1"/>
          <p:cNvSpPr/>
          <p:nvPr/>
        </p:nvSpPr>
        <p:spPr>
          <a:xfrm>
            <a:off x="812800" y="914400"/>
            <a:ext cx="10668001" cy="0"/>
          </a:xfrm>
          <a:prstGeom prst="line">
            <a:avLst/>
          </a:prstGeom>
          <a:ln w="57150">
            <a:solidFill>
              <a:srgbClr val="000000"/>
            </a:solidFill>
          </a:ln>
        </p:spPr>
        <p:txBody>
          <a:bodyPr lIns="45719" rIns="45719"/>
          <a:lstStyle/>
          <a:p>
            <a:pPr/>
          </a:p>
        </p:txBody>
      </p:sp>
      <p:pic>
        <p:nvPicPr>
          <p:cNvPr id="71"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72" name="Title Text"/>
          <p:cNvSpPr txBox="1"/>
          <p:nvPr>
            <p:ph type="title"/>
          </p:nvPr>
        </p:nvSpPr>
        <p:spPr>
          <a:xfrm>
            <a:off x="3860800" y="274638"/>
            <a:ext cx="7721700" cy="487501"/>
          </a:xfrm>
          <a:prstGeom prst="rect">
            <a:avLst/>
          </a:prstGeom>
        </p:spPr>
        <p:txBody>
          <a:bodyPr/>
          <a:lstStyle>
            <a:lvl1pPr>
              <a:defRPr>
                <a:solidFill>
                  <a:srgbClr val="FF0000"/>
                </a:solidFill>
              </a:defRPr>
            </a:lvl1pPr>
          </a:lstStyle>
          <a:p>
            <a:pPr/>
            <a:r>
              <a:t>Title Text</a:t>
            </a:r>
          </a:p>
        </p:txBody>
      </p:sp>
      <p:pic>
        <p:nvPicPr>
          <p:cNvPr id="73" name="Google Shape;52;p7" descr="Google Shape;52;p7"/>
          <p:cNvPicPr>
            <a:picLocks noChangeAspect="1"/>
          </p:cNvPicPr>
          <p:nvPr/>
        </p:nvPicPr>
        <p:blipFill>
          <a:blip r:embed="rId3">
            <a:extLst/>
          </a:blip>
          <a:stretch>
            <a:fillRect/>
          </a:stretch>
        </p:blipFill>
        <p:spPr>
          <a:xfrm>
            <a:off x="2505208" y="139873"/>
            <a:ext cx="9686795" cy="698327"/>
          </a:xfrm>
          <a:prstGeom prst="rect">
            <a:avLst/>
          </a:prstGeom>
          <a:ln w="12700">
            <a:miter lim="400000"/>
          </a:ln>
        </p:spPr>
      </p:pic>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81" name="Google Shape;11;p1"/>
          <p:cNvSpPr/>
          <p:nvPr/>
        </p:nvSpPr>
        <p:spPr>
          <a:xfrm>
            <a:off x="812800" y="914400"/>
            <a:ext cx="10668001" cy="0"/>
          </a:xfrm>
          <a:prstGeom prst="line">
            <a:avLst/>
          </a:prstGeom>
          <a:ln w="57150">
            <a:solidFill>
              <a:srgbClr val="000000"/>
            </a:solidFill>
          </a:ln>
        </p:spPr>
        <p:txBody>
          <a:bodyPr lIns="45719" rIns="45719"/>
          <a:lstStyle/>
          <a:p>
            <a:pPr/>
          </a:p>
        </p:txBody>
      </p:sp>
      <p:pic>
        <p:nvPicPr>
          <p:cNvPr id="82"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83" name="Title Text"/>
          <p:cNvSpPr txBox="1"/>
          <p:nvPr>
            <p:ph type="title"/>
          </p:nvPr>
        </p:nvSpPr>
        <p:spPr>
          <a:xfrm>
            <a:off x="609601" y="273050"/>
            <a:ext cx="4011002" cy="1162200"/>
          </a:xfrm>
          <a:prstGeom prst="rect">
            <a:avLst/>
          </a:prstGeom>
        </p:spPr>
        <p:txBody>
          <a:bodyPr anchor="b"/>
          <a:lstStyle>
            <a:lvl1pPr>
              <a:defRPr sz="2000">
                <a:solidFill>
                  <a:srgbClr val="FF0000"/>
                </a:solidFill>
              </a:defRPr>
            </a:lvl1pPr>
          </a:lstStyle>
          <a:p>
            <a:pPr/>
            <a:r>
              <a:t>Title Text</a:t>
            </a:r>
          </a:p>
        </p:txBody>
      </p:sp>
      <p:sp>
        <p:nvSpPr>
          <p:cNvPr id="84" name="Body Level One…"/>
          <p:cNvSpPr txBox="1"/>
          <p:nvPr>
            <p:ph type="body" idx="1"/>
          </p:nvPr>
        </p:nvSpPr>
        <p:spPr>
          <a:xfrm>
            <a:off x="4766733" y="273053"/>
            <a:ext cx="6815701" cy="5853001"/>
          </a:xfrm>
          <a:prstGeom prst="rect">
            <a:avLst/>
          </a:prstGeom>
        </p:spPr>
        <p:txBody>
          <a:bodyPr/>
          <a:lstStyle>
            <a:lvl1pPr indent="-431800">
              <a:spcBef>
                <a:spcPts val="600"/>
              </a:spcBef>
              <a:buSzPts val="3200"/>
              <a:defRPr sz="3200"/>
            </a:lvl1pPr>
            <a:lvl2pPr marL="972457" indent="-464457">
              <a:spcBef>
                <a:spcPts val="600"/>
              </a:spcBef>
              <a:buSzPts val="3200"/>
              <a:defRPr sz="3200"/>
            </a:lvl2pPr>
            <a:lvl3pPr marL="1498600" indent="-508000">
              <a:spcBef>
                <a:spcPts val="600"/>
              </a:spcBef>
              <a:buSzPts val="3200"/>
              <a:defRPr sz="3200"/>
            </a:lvl3pPr>
            <a:lvl4pPr marL="2042160" indent="-568960">
              <a:spcBef>
                <a:spcPts val="600"/>
              </a:spcBef>
              <a:buSzPts val="3200"/>
              <a:defRPr sz="3200"/>
            </a:lvl4pPr>
            <a:lvl5pPr marL="2499360" indent="-568960">
              <a:spcBef>
                <a:spcPts val="600"/>
              </a:spcBef>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85" name="Google Shape;60;p9"/>
          <p:cNvSpPr txBox="1"/>
          <p:nvPr>
            <p:ph type="body" sz="half" idx="21"/>
          </p:nvPr>
        </p:nvSpPr>
        <p:spPr>
          <a:xfrm>
            <a:off x="609601" y="1435102"/>
            <a:ext cx="4011002" cy="4691102"/>
          </a:xfrm>
          <a:prstGeom prst="rect">
            <a:avLst/>
          </a:prstGeom>
        </p:spPr>
        <p:txBody>
          <a:bodyPr/>
          <a:lstStyle/>
          <a:p>
            <a:pPr marL="228600" indent="0">
              <a:spcBef>
                <a:spcPts val="200"/>
              </a:spcBef>
              <a:buClrTx/>
              <a:buSzTx/>
              <a:buFontTx/>
              <a:buNone/>
              <a:defRPr sz="1400"/>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93" name="Google Shape;11;p1"/>
          <p:cNvSpPr/>
          <p:nvPr/>
        </p:nvSpPr>
        <p:spPr>
          <a:xfrm>
            <a:off x="812800" y="914400"/>
            <a:ext cx="10668001" cy="0"/>
          </a:xfrm>
          <a:prstGeom prst="line">
            <a:avLst/>
          </a:prstGeom>
          <a:ln w="57150">
            <a:solidFill>
              <a:srgbClr val="000000"/>
            </a:solidFill>
          </a:ln>
        </p:spPr>
        <p:txBody>
          <a:bodyPr lIns="45719" rIns="45719"/>
          <a:lstStyle/>
          <a:p>
            <a:pPr/>
          </a:p>
        </p:txBody>
      </p:sp>
      <p:pic>
        <p:nvPicPr>
          <p:cNvPr id="94"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95" name="Title Text"/>
          <p:cNvSpPr txBox="1"/>
          <p:nvPr>
            <p:ph type="title"/>
          </p:nvPr>
        </p:nvSpPr>
        <p:spPr>
          <a:xfrm>
            <a:off x="2389716" y="4800600"/>
            <a:ext cx="7315201" cy="566701"/>
          </a:xfrm>
          <a:prstGeom prst="rect">
            <a:avLst/>
          </a:prstGeom>
        </p:spPr>
        <p:txBody>
          <a:bodyPr anchor="b"/>
          <a:lstStyle>
            <a:lvl1pPr>
              <a:defRPr sz="2000">
                <a:solidFill>
                  <a:srgbClr val="FF0000"/>
                </a:solidFill>
              </a:defRPr>
            </a:lvl1pPr>
          </a:lstStyle>
          <a:p>
            <a:pPr/>
            <a:r>
              <a:t>Title Text</a:t>
            </a:r>
          </a:p>
        </p:txBody>
      </p:sp>
      <p:sp>
        <p:nvSpPr>
          <p:cNvPr id="96" name="Google Shape;66;p10"/>
          <p:cNvSpPr/>
          <p:nvPr>
            <p:ph type="pic" sz="half" idx="21"/>
          </p:nvPr>
        </p:nvSpPr>
        <p:spPr>
          <a:xfrm>
            <a:off x="2389716" y="612775"/>
            <a:ext cx="7315201" cy="4114800"/>
          </a:xfrm>
          <a:prstGeom prst="rect">
            <a:avLst/>
          </a:prstGeom>
        </p:spPr>
        <p:txBody>
          <a:bodyPr lIns="91439" tIns="45719" rIns="91439" bIns="45719">
            <a:noAutofit/>
          </a:bodyPr>
          <a:lstStyle/>
          <a:p>
            <a:pPr/>
          </a:p>
        </p:txBody>
      </p:sp>
      <p:sp>
        <p:nvSpPr>
          <p:cNvPr id="97" name="Body Level One…"/>
          <p:cNvSpPr txBox="1"/>
          <p:nvPr>
            <p:ph type="body" sz="quarter" idx="1"/>
          </p:nvPr>
        </p:nvSpPr>
        <p:spPr>
          <a:xfrm>
            <a:off x="2389716" y="5367337"/>
            <a:ext cx="7315201" cy="804901"/>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105" name="Google Shape;11;p1"/>
          <p:cNvSpPr/>
          <p:nvPr/>
        </p:nvSpPr>
        <p:spPr>
          <a:xfrm>
            <a:off x="812800" y="914400"/>
            <a:ext cx="10668001" cy="0"/>
          </a:xfrm>
          <a:prstGeom prst="line">
            <a:avLst/>
          </a:prstGeom>
          <a:ln w="57150">
            <a:solidFill>
              <a:srgbClr val="000000"/>
            </a:solidFill>
          </a:ln>
        </p:spPr>
        <p:txBody>
          <a:bodyPr lIns="45719" rIns="45719"/>
          <a:lstStyle/>
          <a:p>
            <a:pPr/>
          </a:p>
        </p:txBody>
      </p:sp>
      <p:pic>
        <p:nvPicPr>
          <p:cNvPr id="106"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107"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108" name="Body Level One…"/>
          <p:cNvSpPr txBox="1"/>
          <p:nvPr>
            <p:ph type="body" idx="1"/>
          </p:nvPr>
        </p:nvSpPr>
        <p:spPr>
          <a:xfrm rot="5400000">
            <a:off x="3670300" y="-1714500"/>
            <a:ext cx="4953000" cy="10668001"/>
          </a:xfrm>
          <a:prstGeom prst="rect">
            <a:avLst/>
          </a:prstGeom>
        </p:spPr>
        <p:txBody>
          <a:bodyPr/>
          <a:lstStyle>
            <a:lvl1pPr indent="-342900">
              <a:spcBef>
                <a:spcPts val="300"/>
              </a:spcBef>
            </a:lvl1pPr>
            <a:lvl2pPr marL="982980" indent="-411480">
              <a:spcBef>
                <a:spcPts val="300"/>
              </a:spcBef>
            </a:lvl2pPr>
            <a:lvl3pPr>
              <a:spcBef>
                <a:spcPts val="300"/>
              </a:spcBef>
            </a:lvl3pPr>
            <a:lvl4pPr marL="2000250" indent="-514350">
              <a:spcBef>
                <a:spcPts val="300"/>
              </a:spcBef>
            </a:lvl4pPr>
            <a:lvl5pPr marL="2457450" indent="-514350">
              <a:spcBef>
                <a:spcPts val="300"/>
              </a:spcBef>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1;p1"/>
          <p:cNvSpPr/>
          <p:nvPr/>
        </p:nvSpPr>
        <p:spPr>
          <a:xfrm>
            <a:off x="812800" y="914400"/>
            <a:ext cx="10668001" cy="0"/>
          </a:xfrm>
          <a:prstGeom prst="line">
            <a:avLst/>
          </a:prstGeom>
          <a:ln w="57150">
            <a:solidFill>
              <a:srgbClr val="000000"/>
            </a:solidFill>
          </a:ln>
        </p:spPr>
        <p:txBody>
          <a:bodyPr lIns="45719" rIns="45719"/>
          <a:lstStyle/>
          <a:p>
            <a:pPr/>
          </a:p>
        </p:txBody>
      </p:sp>
      <p:pic>
        <p:nvPicPr>
          <p:cNvPr id="3" name="Google Shape;12;p1" descr="Google Shape;12;p1"/>
          <p:cNvPicPr>
            <a:picLocks noChangeAspect="1"/>
          </p:cNvPicPr>
          <p:nvPr/>
        </p:nvPicPr>
        <p:blipFill>
          <a:blip r:embed="rId2">
            <a:extLst/>
          </a:blip>
          <a:srcRect l="0" t="0" r="0" b="18046"/>
          <a:stretch>
            <a:fillRect/>
          </a:stretch>
        </p:blipFill>
        <p:spPr>
          <a:xfrm>
            <a:off x="0" y="5991366"/>
            <a:ext cx="12192001" cy="866634"/>
          </a:xfrm>
          <a:prstGeom prst="rect">
            <a:avLst/>
          </a:prstGeom>
          <a:ln w="12700">
            <a:miter lim="400000"/>
          </a:ln>
        </p:spPr>
      </p:pic>
      <p:sp>
        <p:nvSpPr>
          <p:cNvPr id="4" name="Title Text"/>
          <p:cNvSpPr txBox="1"/>
          <p:nvPr>
            <p:ph type="title"/>
          </p:nvPr>
        </p:nvSpPr>
        <p:spPr>
          <a:xfrm>
            <a:off x="812800" y="274638"/>
            <a:ext cx="10668000" cy="4875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5" name="Body Level One…"/>
          <p:cNvSpPr txBox="1"/>
          <p:nvPr>
            <p:ph type="body" idx="1"/>
          </p:nvPr>
        </p:nvSpPr>
        <p:spPr>
          <a:xfrm>
            <a:off x="812800" y="1143000"/>
            <a:ext cx="10668000" cy="4953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284625" y="6397953"/>
            <a:ext cx="297875" cy="281901"/>
          </a:xfrm>
          <a:prstGeom prst="rect">
            <a:avLst/>
          </a:prstGeom>
          <a:ln w="12700">
            <a:miter lim="400000"/>
          </a:ln>
        </p:spPr>
        <p:txBody>
          <a:bodyPr wrap="none" lIns="45699" tIns="45699" rIns="45699" bIns="45699" anchor="ctr">
            <a:spAutoFit/>
          </a:bodyPr>
          <a:lstStyle>
            <a:lvl1pPr algn="r">
              <a:defRPr sz="1200">
                <a:solidFill>
                  <a:srgbClr val="888888"/>
                </a:solidFill>
                <a:latin typeface="Verdana"/>
                <a:ea typeface="Verdana"/>
                <a:cs typeface="Verdana"/>
                <a:sym typeface="Verdan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65D"/>
          </a:solidFill>
          <a:uFillTx/>
          <a:latin typeface="Verdana"/>
          <a:ea typeface="Verdana"/>
          <a:cs typeface="Verdana"/>
          <a:sym typeface="Verdana"/>
        </a:defRPr>
      </a:lvl9pPr>
    </p:titleStyle>
    <p:bodyStyle>
      <a:lvl1pPr marL="457200" marR="0" indent="-3810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1pPr>
      <a:lvl2pPr marL="985519" marR="0" indent="-42671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2pPr>
      <a:lvl3pPr marL="1485900" marR="0" indent="-4572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3pPr>
      <a:lvl4pPr marL="1993900" marR="0" indent="-4953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4pPr>
      <a:lvl5pPr marL="2451100" marR="0" indent="-495300"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5pPr>
      <a:lvl6pPr marL="28117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6pPr>
      <a:lvl7pPr marL="32689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7pPr>
      <a:lvl8pPr marL="37261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8pPr>
      <a:lvl9pPr marL="4183379" marR="0" indent="-411479" algn="l" defTabSz="914400" rtl="0" latinLnBrk="0">
        <a:lnSpc>
          <a:spcPct val="100000"/>
        </a:lnSpc>
        <a:spcBef>
          <a:spcPts val="400"/>
        </a:spcBef>
        <a:spcAft>
          <a:spcPts val="0"/>
        </a:spcAft>
        <a:buClr>
          <a:srgbClr val="000000"/>
        </a:buClr>
        <a:buSzPts val="2400"/>
        <a:buFont typeface="Arial"/>
        <a:buChar char="•"/>
        <a:tabLst/>
        <a:defRPr b="0" baseline="0" cap="none" i="0" spc="0" strike="noStrike" sz="2400" u="none">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i.org/10.1109/ACCESS.2020.2989620" TargetMode="External"/><Relationship Id="rId3" Type="http://schemas.openxmlformats.org/officeDocument/2006/relationships/hyperlink" Target="https://doi.org/10.1109/ACCESS.2020.3006545"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i.org/10.1109/TEM.2021.3057113" TargetMode="External"/><Relationship Id="rId3" Type="http://schemas.openxmlformats.org/officeDocument/2006/relationships/hyperlink" Target="https://doi.org/10.1109/TCE.2020.2992229" TargetMode="External"/><Relationship Id="rId4" Type="http://schemas.openxmlformats.org/officeDocument/2006/relationships/hyperlink" Target="https://doi.org/10.1109/ACCESS.2020.2996452"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kushalnaidu26/kushalnaidu-Chatbot%20to%20respond%20to%20text%20queries%20pertaining%20to%20variousActs,%20Rules,%20and%20Regulations%20applicable%20to%20Mining%20industries"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ELIZA" TargetMode="External"/><Relationship Id="rId3" Type="http://schemas.openxmlformats.org/officeDocument/2006/relationships/hyperlink" Target="https://en.wikipedia.org/wiki/Turing_test" TargetMode="External"/><Relationship Id="rId4" Type="http://schemas.openxmlformats.org/officeDocument/2006/relationships/hyperlink" Target="https://www.researchgate.net/publication/374893634_Study_of_a_hyperchaotic_synchronization_secure_communication_system_with_dual-channel_encoding" TargetMode="External"/><Relationship Id="rId5" Type="http://schemas.openxmlformats.org/officeDocument/2006/relationships/hyperlink" Target="https://www.researchgate.net/publication/220800765_The_Evolution_of_Information_and_Communication_Technologies"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ciencedirect.com/topics/computer-science/wireless-communication" TargetMode="External"/><Relationship Id="rId3" Type="http://schemas.openxmlformats.org/officeDocument/2006/relationships/hyperlink" Target="https://www.researchgate.net/publication/350974907_Smartphones_and_Messaging_Applications_in_Modern_Society" TargetMode="External"/><Relationship Id="rId4" Type="http://schemas.openxmlformats.org/officeDocument/2006/relationships/hyperlink" Target="https://www.researchgate.net/publication/374893634_Chatbots_in_Industry" TargetMode="External"/><Relationship Id="rId5" Type="http://schemas.openxmlformats.org/officeDocument/2006/relationships/hyperlink" Target="https://www.sciencedirect.com/science/article/pii/S1877056823000960"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searchgate.net/publication/373290207_Persuading_E_Customers_Using_Chatbots" TargetMode="External"/><Relationship Id="rId3" Type="http://schemas.openxmlformats.org/officeDocument/2006/relationships/hyperlink" Target="https://www.sciencedirect.com/science/article/pii/S1877056822003570"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87;p13"/>
          <p:cNvSpPr txBox="1"/>
          <p:nvPr>
            <p:ph type="ctrTitle"/>
          </p:nvPr>
        </p:nvSpPr>
        <p:spPr>
          <a:xfrm>
            <a:off x="790468" y="1069101"/>
            <a:ext cx="10363201" cy="962899"/>
          </a:xfrm>
          <a:prstGeom prst="rect">
            <a:avLst/>
          </a:prstGeom>
        </p:spPr>
        <p:txBody>
          <a:bodyPr/>
          <a:lstStyle>
            <a:lvl1pPr algn="ctr">
              <a:defRPr b="0">
                <a:solidFill>
                  <a:srgbClr val="000000"/>
                </a:solidFill>
                <a:latin typeface="Cambria"/>
                <a:ea typeface="Cambria"/>
                <a:cs typeface="Cambria"/>
                <a:sym typeface="Cambria"/>
              </a:defRPr>
            </a:lvl1pPr>
          </a:lstStyle>
          <a:p>
            <a:pPr/>
            <a:r>
              <a:t>Chatbot to respond to text queries pertaining to various Acts, Rules, and Regulations applicable to Mining industries</a:t>
            </a:r>
          </a:p>
        </p:txBody>
      </p:sp>
      <p:sp>
        <p:nvSpPr>
          <p:cNvPr id="130" name="Google Shape;88;p13"/>
          <p:cNvSpPr txBox="1"/>
          <p:nvPr>
            <p:ph type="subTitle" sz="quarter" idx="1"/>
          </p:nvPr>
        </p:nvSpPr>
        <p:spPr>
          <a:xfrm>
            <a:off x="790469" y="2100770"/>
            <a:ext cx="3970500" cy="552301"/>
          </a:xfrm>
          <a:prstGeom prst="rect">
            <a:avLst/>
          </a:prstGeom>
        </p:spPr>
        <p:txBody>
          <a:bodyPr/>
          <a:lstStyle>
            <a:lvl1pPr marL="0" indent="0" algn="l">
              <a:spcBef>
                <a:spcPts val="0"/>
              </a:spcBef>
              <a:defRPr b="0">
                <a:latin typeface="Cambria"/>
                <a:ea typeface="Cambria"/>
                <a:cs typeface="Cambria"/>
                <a:sym typeface="Cambria"/>
              </a:defRPr>
            </a:lvl1pPr>
          </a:lstStyle>
          <a:p>
            <a:pPr/>
            <a:r>
              <a:t>Batch Number:</a:t>
            </a:r>
          </a:p>
        </p:txBody>
      </p:sp>
      <p:graphicFrame>
        <p:nvGraphicFramePr>
          <p:cNvPr id="131" name="Google Shape;89;p13"/>
          <p:cNvGraphicFramePr/>
          <p:nvPr/>
        </p:nvGraphicFramePr>
        <p:xfrm>
          <a:off x="530759" y="2516571"/>
          <a:ext cx="5418676" cy="201732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085000"/>
                <a:gridCol w="3333674"/>
              </a:tblGrid>
              <a:tr h="349968">
                <a:tc>
                  <a:txBody>
                    <a:bodyPr/>
                    <a:lstStyle/>
                    <a:p>
                      <a:pPr lvl="1" algn="ctr">
                        <a:defRPr b="1" sz="1800">
                          <a:solidFill>
                            <a:srgbClr val="17365D"/>
                          </a:solidFill>
                          <a:sym typeface="Arial"/>
                        </a:defRPr>
                      </a:pPr>
                      <a:r>
                        <a:t>Roll Number</a:t>
                      </a:r>
                    </a:p>
                  </a:txBody>
                  <a:tcPr marL="45725" marR="45725" marT="45725" marB="45725" anchor="ctr" anchorCtr="0" horzOverflow="overflow"/>
                </a:tc>
                <a:tc>
                  <a:txBody>
                    <a:bodyPr/>
                    <a:lstStyle/>
                    <a:p>
                      <a:pPr algn="ctr">
                        <a:defRPr sz="1800"/>
                      </a:pPr>
                      <a:r>
                        <a:rPr b="1">
                          <a:solidFill>
                            <a:srgbClr val="17365D"/>
                          </a:solidFill>
                          <a:sym typeface="Arial"/>
                        </a:rPr>
                        <a:t>Student Name</a:t>
                      </a:r>
                    </a:p>
                  </a:txBody>
                  <a:tcPr marL="45725" marR="45725" marT="45725" marB="45725" anchor="ctr" anchorCtr="0" horzOverflow="overflow"/>
                </a:tc>
              </a:tr>
              <a:tr h="333472">
                <a:tc>
                  <a:txBody>
                    <a:bodyPr/>
                    <a:lstStyle/>
                    <a:p>
                      <a:pPr algn="ctr">
                        <a:defRPr sz="1800"/>
                      </a:pPr>
                      <a:r>
                        <a:rPr>
                          <a:latin typeface="Times New Roman"/>
                          <a:ea typeface="Times New Roman"/>
                          <a:cs typeface="Times New Roman"/>
                          <a:sym typeface="Times New Roman"/>
                        </a:rPr>
                        <a:t>20211CSE0797</a:t>
                      </a:r>
                    </a:p>
                  </a:txBody>
                  <a:tcPr marL="45725" marR="45725" marT="45725" marB="45725" anchor="ctr" anchorCtr="0" horzOverflow="overflow"/>
                </a:tc>
                <a:tc>
                  <a:txBody>
                    <a:bodyPr/>
                    <a:lstStyle/>
                    <a:p>
                      <a:pPr algn="ctr">
                        <a:defRPr sz="1800"/>
                      </a:pPr>
                      <a:r>
                        <a:rPr>
                          <a:sym typeface="Arial"/>
                        </a:rPr>
                        <a:t>G. Kushal Naidu</a:t>
                      </a:r>
                    </a:p>
                  </a:txBody>
                  <a:tcPr marL="45725" marR="45725" marT="45725" marB="45725" anchor="ctr" anchorCtr="0" horzOverflow="overflow"/>
                </a:tc>
              </a:tr>
              <a:tr h="333472">
                <a:tc>
                  <a:txBody>
                    <a:bodyPr/>
                    <a:lstStyle/>
                    <a:p>
                      <a:pPr algn="ctr">
                        <a:defRPr sz="1800"/>
                      </a:pPr>
                      <a:r>
                        <a:rPr>
                          <a:latin typeface="Times New Roman"/>
                          <a:ea typeface="Times New Roman"/>
                          <a:cs typeface="Times New Roman"/>
                          <a:sym typeface="Times New Roman"/>
                        </a:rPr>
                        <a:t>20211CSE0798</a:t>
                      </a:r>
                    </a:p>
                  </a:txBody>
                  <a:tcPr marL="45725" marR="45725" marT="45725" marB="45725" anchor="ctr" anchorCtr="0" horzOverflow="overflow"/>
                </a:tc>
                <a:tc>
                  <a:txBody>
                    <a:bodyPr/>
                    <a:lstStyle/>
                    <a:p>
                      <a:pPr algn="ctr">
                        <a:defRPr sz="1800"/>
                      </a:pPr>
                      <a:r>
                        <a:rPr>
                          <a:sym typeface="Arial"/>
                        </a:rPr>
                        <a:t>S. Varshith Santhosh</a:t>
                      </a:r>
                    </a:p>
                  </a:txBody>
                  <a:tcPr marL="45725" marR="45725" marT="45725" marB="45725" anchor="ctr" anchorCtr="0" horzOverflow="overflow"/>
                </a:tc>
              </a:tr>
              <a:tr h="333472">
                <a:tc>
                  <a:txBody>
                    <a:bodyPr/>
                    <a:lstStyle/>
                    <a:p>
                      <a:pPr algn="ctr">
                        <a:defRPr sz="1800"/>
                      </a:pPr>
                      <a:r>
                        <a:rPr>
                          <a:latin typeface="Times New Roman"/>
                          <a:ea typeface="Times New Roman"/>
                          <a:cs typeface="Times New Roman"/>
                          <a:sym typeface="Times New Roman"/>
                        </a:rPr>
                        <a:t>20211CSE0799</a:t>
                      </a:r>
                    </a:p>
                  </a:txBody>
                  <a:tcPr marL="45725" marR="45725" marT="45725" marB="45725" anchor="ctr" anchorCtr="0" horzOverflow="overflow"/>
                </a:tc>
                <a:tc>
                  <a:txBody>
                    <a:bodyPr/>
                    <a:lstStyle/>
                    <a:p>
                      <a:pPr algn="ctr">
                        <a:defRPr sz="1800"/>
                      </a:pPr>
                      <a:r>
                        <a:rPr>
                          <a:sym typeface="Arial"/>
                        </a:rPr>
                        <a:t>K. Mohan Reddy</a:t>
                      </a:r>
                    </a:p>
                  </a:txBody>
                  <a:tcPr marL="45725" marR="45725" marT="45725" marB="45725" anchor="ctr" anchorCtr="0" horzOverflow="overflow"/>
                </a:tc>
              </a:tr>
              <a:tr h="333472">
                <a:tc>
                  <a:txBody>
                    <a:bodyPr/>
                    <a:lstStyle/>
                    <a:p>
                      <a:pPr algn="ctr">
                        <a:defRPr sz="1800"/>
                      </a:pPr>
                      <a:r>
                        <a:rPr>
                          <a:latin typeface="Times New Roman"/>
                          <a:ea typeface="Times New Roman"/>
                          <a:cs typeface="Times New Roman"/>
                          <a:sym typeface="Times New Roman"/>
                        </a:rPr>
                        <a:t>20211CSE0817</a:t>
                      </a:r>
                    </a:p>
                  </a:txBody>
                  <a:tcPr marL="45725" marR="45725" marT="45725" marB="45725" anchor="ctr" anchorCtr="0" horzOverflow="overflow"/>
                </a:tc>
                <a:tc>
                  <a:txBody>
                    <a:bodyPr/>
                    <a:lstStyle/>
                    <a:p>
                      <a:pPr algn="ctr">
                        <a:defRPr sz="1800"/>
                      </a:pPr>
                      <a:r>
                        <a:rPr>
                          <a:sym typeface="Arial"/>
                        </a:rPr>
                        <a:t>G. Rithvik</a:t>
                      </a:r>
                    </a:p>
                  </a:txBody>
                  <a:tcPr marL="45725" marR="45725" marT="45725" marB="45725" anchor="ctr" anchorCtr="0" horzOverflow="overflow"/>
                </a:tc>
              </a:tr>
              <a:tr h="333472">
                <a:tc>
                  <a:txBody>
                    <a:bodyPr/>
                    <a:lstStyle/>
                    <a:p>
                      <a:pPr algn="l">
                        <a:defRPr sz="1400">
                          <a:sym typeface="Arial"/>
                        </a:defRPr>
                      </a:pPr>
                    </a:p>
                  </a:txBody>
                  <a:tcPr marL="45725" marR="45725" marT="45725" marB="45725" anchor="ctr" anchorCtr="0" horzOverflow="overflow"/>
                </a:tc>
                <a:tc>
                  <a:txBody>
                    <a:bodyPr/>
                    <a:lstStyle/>
                    <a:p>
                      <a:pPr algn="l">
                        <a:defRPr sz="1400">
                          <a:sym typeface="Arial"/>
                        </a:defRPr>
                      </a:pPr>
                    </a:p>
                  </a:txBody>
                  <a:tcPr marL="45725" marR="45725" marT="45725" marB="45725" anchor="ctr" anchorCtr="0" horzOverflow="overflow"/>
                </a:tc>
              </a:tr>
            </a:tbl>
          </a:graphicData>
        </a:graphic>
      </p:graphicFrame>
      <p:sp>
        <p:nvSpPr>
          <p:cNvPr id="132" name="Google Shape;90;p13"/>
          <p:cNvSpPr txBox="1"/>
          <p:nvPr/>
        </p:nvSpPr>
        <p:spPr>
          <a:xfrm>
            <a:off x="6525920" y="2513339"/>
            <a:ext cx="5422851" cy="202056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defTabSz="813816">
              <a:defRPr sz="1779">
                <a:solidFill>
                  <a:srgbClr val="17365D"/>
                </a:solidFill>
                <a:latin typeface="Cambria"/>
                <a:ea typeface="Cambria"/>
                <a:cs typeface="Cambria"/>
                <a:sym typeface="Cambria"/>
              </a:defRPr>
            </a:pPr>
            <a:r>
              <a:t>Under the Supervision of,</a:t>
            </a:r>
          </a:p>
          <a:p>
            <a:pPr algn="ctr" defTabSz="813816">
              <a:spcBef>
                <a:spcPts val="300"/>
              </a:spcBef>
              <a:defRPr sz="1779">
                <a:solidFill>
                  <a:srgbClr val="17365D"/>
                </a:solidFill>
                <a:latin typeface="Cambria"/>
                <a:ea typeface="Cambria"/>
                <a:cs typeface="Cambria"/>
                <a:sym typeface="Cambria"/>
              </a:defRPr>
            </a:pPr>
          </a:p>
          <a:p>
            <a:pPr defTabSz="813816">
              <a:spcBef>
                <a:spcPts val="200"/>
              </a:spcBef>
              <a:defRPr sz="1513">
                <a:solidFill>
                  <a:srgbClr val="17365D"/>
                </a:solidFill>
                <a:latin typeface="Cambria"/>
                <a:ea typeface="Cambria"/>
                <a:cs typeface="Cambria"/>
                <a:sym typeface="Cambria"/>
              </a:defRPr>
            </a:pPr>
            <a:r>
              <a:t>Dr./Mr./Ms./Prof. </a:t>
            </a:r>
            <a:r>
              <a:t>Nithya</a:t>
            </a:r>
            <a:r>
              <a:rPr spc="-52"/>
              <a:t> </a:t>
            </a:r>
            <a:r>
              <a:t>B</a:t>
            </a:r>
            <a:r>
              <a:rPr spc="-98"/>
              <a:t> </a:t>
            </a:r>
            <a:r>
              <a:rPr spc="-75"/>
              <a:t>A</a:t>
            </a:r>
            <a:endParaRPr>
              <a:solidFill>
                <a:srgbClr val="060B12"/>
              </a:solidFill>
            </a:endParaRPr>
          </a:p>
          <a:p>
            <a:pPr defTabSz="813816">
              <a:spcBef>
                <a:spcPts val="200"/>
              </a:spcBef>
              <a:defRPr sz="1513">
                <a:solidFill>
                  <a:srgbClr val="17365D"/>
                </a:solidFill>
                <a:latin typeface="Cambria"/>
                <a:ea typeface="Cambria"/>
                <a:cs typeface="Cambria"/>
                <a:sym typeface="Cambria"/>
              </a:defRPr>
            </a:pPr>
            <a:r>
              <a:t>Professor / Associate Professor / Assistant Professor</a:t>
            </a:r>
          </a:p>
          <a:p>
            <a:pPr defTabSz="813816">
              <a:spcBef>
                <a:spcPts val="200"/>
              </a:spcBef>
              <a:defRPr sz="1513">
                <a:solidFill>
                  <a:srgbClr val="17365D"/>
                </a:solidFill>
                <a:latin typeface="Cambria"/>
                <a:ea typeface="Cambria"/>
                <a:cs typeface="Cambria"/>
                <a:sym typeface="Cambria"/>
              </a:defRPr>
            </a:pPr>
            <a:r>
              <a:t>School of Computer Science and Engineering</a:t>
            </a:r>
          </a:p>
          <a:p>
            <a:pPr defTabSz="813816">
              <a:spcBef>
                <a:spcPts val="200"/>
              </a:spcBef>
              <a:defRPr sz="1513">
                <a:solidFill>
                  <a:srgbClr val="17365D"/>
                </a:solidFill>
                <a:latin typeface="Cambria"/>
                <a:ea typeface="Cambria"/>
                <a:cs typeface="Cambria"/>
                <a:sym typeface="Cambria"/>
              </a:defRPr>
            </a:pPr>
            <a:r>
              <a:t>Presidency University</a:t>
            </a:r>
          </a:p>
        </p:txBody>
      </p:sp>
      <p:sp>
        <p:nvSpPr>
          <p:cNvPr id="133" name="Google Shape;91;p13"/>
          <p:cNvSpPr txBox="1"/>
          <p:nvPr/>
        </p:nvSpPr>
        <p:spPr>
          <a:xfrm>
            <a:off x="4032497" y="334089"/>
            <a:ext cx="3879051" cy="552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defTabSz="841247">
              <a:lnSpc>
                <a:spcPct val="80000"/>
              </a:lnSpc>
              <a:defRPr sz="1564">
                <a:solidFill>
                  <a:srgbClr val="17365D"/>
                </a:solidFill>
                <a:latin typeface="Cambria"/>
                <a:ea typeface="Cambria"/>
                <a:cs typeface="Cambria"/>
                <a:sym typeface="Cambria"/>
              </a:defRPr>
            </a:pPr>
            <a:r>
              <a:t>PIP2001 Capstone Project</a:t>
            </a:r>
            <a:endParaRPr sz="1012"/>
          </a:p>
          <a:p>
            <a:pPr algn="ctr" defTabSz="841247">
              <a:lnSpc>
                <a:spcPct val="80000"/>
              </a:lnSpc>
              <a:spcBef>
                <a:spcPts val="200"/>
              </a:spcBef>
              <a:defRPr sz="1564">
                <a:solidFill>
                  <a:srgbClr val="17365D"/>
                </a:solidFill>
                <a:latin typeface="Cambria"/>
                <a:ea typeface="Cambria"/>
                <a:cs typeface="Cambria"/>
                <a:sym typeface="Cambria"/>
              </a:defRPr>
            </a:pPr>
            <a:r>
              <a:t>Review-4</a:t>
            </a:r>
          </a:p>
        </p:txBody>
      </p:sp>
      <p:sp>
        <p:nvSpPr>
          <p:cNvPr id="134" name="Google Shape;91;p13"/>
          <p:cNvSpPr txBox="1"/>
          <p:nvPr/>
        </p:nvSpPr>
        <p:spPr>
          <a:xfrm>
            <a:off x="45724" y="4722252"/>
            <a:ext cx="12158467" cy="126951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sz="2000">
                <a:solidFill>
                  <a:schemeClr val="accent1"/>
                </a:solidFill>
                <a:latin typeface="Cambria"/>
                <a:ea typeface="Cambria"/>
                <a:cs typeface="Cambria"/>
                <a:sym typeface="Cambria"/>
              </a:defRPr>
            </a:pPr>
            <a:r>
              <a:t>Name of the Program:</a:t>
            </a:r>
            <a:r>
              <a:rPr>
                <a:solidFill>
                  <a:srgbClr val="000000"/>
                </a:solidFill>
              </a:rPr>
              <a:t> B. Tech </a:t>
            </a:r>
            <a:endParaRPr>
              <a:solidFill>
                <a:srgbClr val="000000"/>
              </a:solidFill>
            </a:endParaRPr>
          </a:p>
          <a:p>
            <a:pPr>
              <a:defRPr sz="2000">
                <a:solidFill>
                  <a:schemeClr val="accent1"/>
                </a:solidFill>
                <a:latin typeface="Cambria"/>
                <a:ea typeface="Cambria"/>
                <a:cs typeface="Cambria"/>
                <a:sym typeface="Cambria"/>
              </a:defRPr>
            </a:pPr>
            <a:r>
              <a:t>Name of the HoD:  </a:t>
            </a:r>
            <a:r>
              <a:rPr b="1" sz="1800">
                <a:solidFill>
                  <a:srgbClr val="000000"/>
                </a:solidFill>
                <a:latin typeface="Times New Roman"/>
                <a:ea typeface="Times New Roman"/>
                <a:cs typeface="Times New Roman"/>
                <a:sym typeface="Times New Roman"/>
              </a:rPr>
              <a:t>Dr. ASIF MOHAMMED </a:t>
            </a:r>
            <a:endParaRPr b="1" sz="1800">
              <a:solidFill>
                <a:srgbClr val="000000"/>
              </a:solidFill>
              <a:latin typeface="Times New Roman"/>
              <a:ea typeface="Times New Roman"/>
              <a:cs typeface="Times New Roman"/>
              <a:sym typeface="Times New Roman"/>
            </a:endParaRPr>
          </a:p>
          <a:p>
            <a:pPr>
              <a:defRPr sz="2000">
                <a:solidFill>
                  <a:schemeClr val="accent1"/>
                </a:solidFill>
                <a:latin typeface="Cambria"/>
                <a:ea typeface="Cambria"/>
                <a:cs typeface="Cambria"/>
                <a:sym typeface="Cambria"/>
              </a:defRPr>
            </a:pPr>
            <a:r>
              <a:t>Name of the Program Project Coordinator: </a:t>
            </a:r>
            <a:r>
              <a:rPr>
                <a:solidFill>
                  <a:srgbClr val="000000"/>
                </a:solidFill>
              </a:rPr>
              <a:t>Dr. Amarnath</a:t>
            </a:r>
            <a:endParaRPr>
              <a:solidFill>
                <a:srgbClr val="000000"/>
              </a:solidFill>
            </a:endParaRPr>
          </a:p>
          <a:p>
            <a:pPr>
              <a:defRPr sz="2000">
                <a:solidFill>
                  <a:schemeClr val="accent1"/>
                </a:solidFill>
                <a:latin typeface="Cambria"/>
                <a:ea typeface="Cambria"/>
                <a:cs typeface="Cambria"/>
                <a:sym typeface="Cambria"/>
              </a:defRPr>
            </a:pPr>
            <a:r>
              <a:t>Name of the School Project Coordinators: </a:t>
            </a:r>
            <a:r>
              <a:rPr>
                <a:solidFill>
                  <a:srgbClr val="000000"/>
                </a:solidFill>
              </a:rPr>
              <a:t>Dr. Sampath A K / Dr. Abdul Khadar A / Mr. Md Ziaur Rahman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812800" y="274638"/>
            <a:ext cx="10668000" cy="487501"/>
          </a:xfrm>
          <a:prstGeom prst="rect">
            <a:avLst/>
          </a:prstGeom>
        </p:spPr>
        <p:txBody>
          <a:bodyPr/>
          <a:lstStyle>
            <a:lvl1pPr defTabSz="850391">
              <a:defRPr sz="2604"/>
            </a:lvl1pPr>
          </a:lstStyle>
          <a:p>
            <a:pPr/>
            <a:r>
              <a:t>Methodology</a:t>
            </a:r>
          </a:p>
        </p:txBody>
      </p:sp>
      <p:sp>
        <p:nvSpPr>
          <p:cNvPr id="161" name="Rectangle 1"/>
          <p:cNvSpPr txBox="1"/>
          <p:nvPr>
            <p:ph type="body" idx="1"/>
          </p:nvPr>
        </p:nvSpPr>
        <p:spPr>
          <a:xfrm>
            <a:off x="812800" y="982175"/>
            <a:ext cx="10668000" cy="4893649"/>
          </a:xfrm>
          <a:prstGeom prst="rect">
            <a:avLst/>
          </a:prstGeom>
        </p:spPr>
        <p:txBody>
          <a:bodyPr lIns="45719" tIns="45719" rIns="45719" bIns="45719" anchor="ctr"/>
          <a:lstStyle/>
          <a:p>
            <a:pPr marL="0" indent="0">
              <a:spcBef>
                <a:spcPts val="0"/>
              </a:spcBef>
              <a:buClrTx/>
              <a:buSzPct val="100000"/>
              <a:buFontTx/>
              <a:defRPr b="1" sz="2100">
                <a:latin typeface="Times New Roman"/>
                <a:ea typeface="Times New Roman"/>
                <a:cs typeface="Times New Roman"/>
                <a:sym typeface="Times New Roman"/>
              </a:defRPr>
            </a:pPr>
            <a:r>
              <a:t>Data Collection</a:t>
            </a:r>
            <a:r>
              <a:rPr b="0"/>
              <a:t>: Gather mining-related rules, regulations, and Acts in digital format (PDFs, Word documents, etc.).</a:t>
            </a:r>
            <a:endParaRPr b="0"/>
          </a:p>
          <a:p>
            <a:pPr marL="0" indent="0">
              <a:spcBef>
                <a:spcPts val="0"/>
              </a:spcBef>
              <a:buClrTx/>
              <a:buSzPct val="100000"/>
              <a:buFontTx/>
              <a:defRPr b="1" sz="2100">
                <a:latin typeface="Times New Roman"/>
                <a:ea typeface="Times New Roman"/>
                <a:cs typeface="Times New Roman"/>
                <a:sym typeface="Times New Roman"/>
              </a:defRPr>
            </a:pPr>
            <a:r>
              <a:t>Text Processing</a:t>
            </a:r>
            <a:r>
              <a:rPr b="0"/>
              <a:t>: Use NLP techniques to split large documents into manageable chunks for easier indexing and retrieval.</a:t>
            </a:r>
            <a:endParaRPr b="0"/>
          </a:p>
          <a:p>
            <a:pPr marL="0" indent="0">
              <a:spcBef>
                <a:spcPts val="0"/>
              </a:spcBef>
              <a:buClrTx/>
              <a:buSzPct val="100000"/>
              <a:buFontTx/>
              <a:defRPr b="1" sz="2100">
                <a:latin typeface="Times New Roman"/>
                <a:ea typeface="Times New Roman"/>
                <a:cs typeface="Times New Roman"/>
                <a:sym typeface="Times New Roman"/>
              </a:defRPr>
            </a:pPr>
            <a:r>
              <a:t>Vector Indexing</a:t>
            </a:r>
            <a:r>
              <a:rPr b="0"/>
              <a:t>: Create a vector database using FAISS for efficient document retrieval based on user queries.</a:t>
            </a:r>
            <a:endParaRPr b="0"/>
          </a:p>
          <a:p>
            <a:pPr marL="0" indent="0">
              <a:spcBef>
                <a:spcPts val="0"/>
              </a:spcBef>
              <a:buClrTx/>
              <a:buSzPct val="100000"/>
              <a:buFontTx/>
              <a:defRPr b="1" sz="2100">
                <a:latin typeface="Times New Roman"/>
                <a:ea typeface="Times New Roman"/>
                <a:cs typeface="Times New Roman"/>
                <a:sym typeface="Times New Roman"/>
              </a:defRPr>
            </a:pPr>
            <a:r>
              <a:t>Model Training</a:t>
            </a:r>
            <a:r>
              <a:rPr b="0"/>
              <a:t>: Utilize Hugging Face’s pretrained models to fine-tune the chatbot for the mining industry’s specific needs.</a:t>
            </a:r>
            <a:endParaRPr b="0"/>
          </a:p>
          <a:p>
            <a:pPr marL="0" indent="0">
              <a:spcBef>
                <a:spcPts val="0"/>
              </a:spcBef>
              <a:buClrTx/>
              <a:buSzPct val="100000"/>
              <a:buFontTx/>
              <a:defRPr b="1" sz="2100">
                <a:latin typeface="Times New Roman"/>
                <a:ea typeface="Times New Roman"/>
                <a:cs typeface="Times New Roman"/>
                <a:sym typeface="Times New Roman"/>
              </a:defRPr>
            </a:pPr>
            <a:r>
              <a:t>Chatbot Development</a:t>
            </a:r>
            <a:r>
              <a:rPr b="0"/>
              <a:t>: Build the chatbot interface, integrating Langchain and Llama 2 7B for conversation handling and generation.</a:t>
            </a:r>
            <a:endParaRPr b="0"/>
          </a:p>
          <a:p>
            <a:pPr marL="0" indent="0">
              <a:spcBef>
                <a:spcPts val="0"/>
              </a:spcBef>
              <a:buClrTx/>
              <a:buSzPct val="100000"/>
              <a:buFontTx/>
              <a:defRPr b="1" sz="2100">
                <a:latin typeface="Times New Roman"/>
                <a:ea typeface="Times New Roman"/>
                <a:cs typeface="Times New Roman"/>
                <a:sym typeface="Times New Roman"/>
              </a:defRPr>
            </a:pPr>
            <a:r>
              <a:t>Testing &amp; Feedback</a:t>
            </a:r>
            <a:r>
              <a:rPr b="0"/>
              <a:t>: Perform iterative testing and gather feedback to enhance the system’s accuracy and user experience.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812800" y="274638"/>
            <a:ext cx="10668000" cy="487501"/>
          </a:xfrm>
          <a:prstGeom prst="rect">
            <a:avLst/>
          </a:prstGeom>
        </p:spPr>
        <p:txBody>
          <a:bodyPr/>
          <a:lstStyle>
            <a:lvl1pPr defTabSz="850391">
              <a:defRPr sz="2604"/>
            </a:lvl1pPr>
          </a:lstStyle>
          <a:p>
            <a:pPr/>
            <a:r>
              <a:t>Expected Outcomes</a:t>
            </a:r>
          </a:p>
        </p:txBody>
      </p:sp>
      <p:sp>
        <p:nvSpPr>
          <p:cNvPr id="164" name="Rectangle 1"/>
          <p:cNvSpPr txBox="1"/>
          <p:nvPr>
            <p:ph type="body" idx="1"/>
          </p:nvPr>
        </p:nvSpPr>
        <p:spPr>
          <a:xfrm>
            <a:off x="711200" y="518387"/>
            <a:ext cx="10668000" cy="4832094"/>
          </a:xfrm>
          <a:prstGeom prst="rect">
            <a:avLst/>
          </a:prstGeom>
        </p:spPr>
        <p:txBody>
          <a:bodyPr lIns="45719" tIns="45719" rIns="45719" bIns="45719" anchor="ctr"/>
          <a:lstStyle/>
          <a:p>
            <a:pPr marL="0" indent="0">
              <a:spcBef>
                <a:spcPts val="0"/>
              </a:spcBef>
              <a:buSzTx/>
              <a:buNone/>
              <a:defRPr sz="2100">
                <a:latin typeface="Times New Roman"/>
                <a:ea typeface="Times New Roman"/>
                <a:cs typeface="Times New Roman"/>
                <a:sym typeface="Times New Roman"/>
              </a:defRPr>
            </a:pPr>
          </a:p>
          <a:p>
            <a:pPr marL="0" indent="0">
              <a:spcBef>
                <a:spcPts val="0"/>
              </a:spcBef>
              <a:buClrTx/>
              <a:buSzPct val="100000"/>
              <a:buFontTx/>
              <a:defRPr sz="2100">
                <a:latin typeface="Times New Roman"/>
                <a:ea typeface="Times New Roman"/>
                <a:cs typeface="Times New Roman"/>
                <a:sym typeface="Times New Roman"/>
              </a:defRPr>
            </a:pPr>
            <a:r>
              <a:t>A fully functional AI-based chatbot capable of answering mining-related legal and regulatory queries.</a:t>
            </a:r>
          </a:p>
          <a:p>
            <a:pPr marL="0" indent="0">
              <a:spcBef>
                <a:spcPts val="0"/>
              </a:spcBef>
              <a:buClrTx/>
              <a:buSzPct val="100000"/>
              <a:buFontTx/>
              <a:defRPr sz="2100">
                <a:latin typeface="Times New Roman"/>
                <a:ea typeface="Times New Roman"/>
                <a:cs typeface="Times New Roman"/>
                <a:sym typeface="Times New Roman"/>
              </a:defRPr>
            </a:pPr>
            <a:r>
              <a:t>Improved access to mining regulations, reducing the time spent by professionals searching for relevant information.</a:t>
            </a:r>
          </a:p>
          <a:p>
            <a:pPr marL="0" indent="0">
              <a:spcBef>
                <a:spcPts val="0"/>
              </a:spcBef>
              <a:buClrTx/>
              <a:buSzPct val="100000"/>
              <a:buFontTx/>
              <a:defRPr sz="2100">
                <a:latin typeface="Times New Roman"/>
                <a:ea typeface="Times New Roman"/>
                <a:cs typeface="Times New Roman"/>
                <a:sym typeface="Times New Roman"/>
              </a:defRPr>
            </a:pPr>
            <a:r>
              <a:t>Enhanced understanding of complex legal documents through simplified, conversational interfaces.</a:t>
            </a:r>
          </a:p>
          <a:p>
            <a:pPr marL="0" indent="0">
              <a:spcBef>
                <a:spcPts val="0"/>
              </a:spcBef>
              <a:buClrTx/>
              <a:buSzPct val="100000"/>
              <a:buFontTx/>
              <a:defRPr sz="2100">
                <a:latin typeface="Times New Roman"/>
                <a:ea typeface="Times New Roman"/>
                <a:cs typeface="Times New Roman"/>
                <a:sym typeface="Times New Roman"/>
              </a:defRPr>
            </a:pPr>
            <a:r>
              <a:t>A significant reduction in regulatory non-compliance due to the easy availability of information.</a:t>
            </a:r>
          </a:p>
          <a:p>
            <a:pPr marL="0" indent="0">
              <a:spcBef>
                <a:spcPts val="0"/>
              </a:spcBef>
              <a:buClrTx/>
              <a:buSzPct val="100000"/>
              <a:buFontTx/>
              <a:defRPr sz="2100">
                <a:latin typeface="Times New Roman"/>
                <a:ea typeface="Times New Roman"/>
                <a:cs typeface="Times New Roman"/>
                <a:sym typeface="Times New Roman"/>
              </a:defRPr>
            </a:pPr>
            <a:r>
              <a:t>Continuous improvement of the chatbot’s performance through machine learning models and user feedback.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114;p17"/>
          <p:cNvSpPr txBox="1"/>
          <p:nvPr>
            <p:ph type="title"/>
          </p:nvPr>
        </p:nvSpPr>
        <p:spPr>
          <a:xfrm>
            <a:off x="812800" y="274638"/>
            <a:ext cx="10668000" cy="487501"/>
          </a:xfrm>
          <a:prstGeom prst="rect">
            <a:avLst/>
          </a:prstGeom>
        </p:spPr>
        <p:txBody>
          <a:bodyPr/>
          <a:lstStyle>
            <a:lvl1pPr indent="144779" defTabSz="868680">
              <a:lnSpc>
                <a:spcPct val="200000"/>
              </a:lnSpc>
              <a:defRPr b="0" sz="2660">
                <a:latin typeface="Cambria"/>
                <a:ea typeface="Cambria"/>
                <a:cs typeface="Cambria"/>
                <a:sym typeface="Cambria"/>
              </a:defRPr>
            </a:lvl1pPr>
          </a:lstStyle>
          <a:p>
            <a:pPr/>
            <a:r>
              <a:t>Software &amp; Hardware Used</a:t>
            </a:r>
          </a:p>
        </p:txBody>
      </p:sp>
      <p:sp>
        <p:nvSpPr>
          <p:cNvPr id="167" name="Google Shape;115;p17"/>
          <p:cNvSpPr txBox="1"/>
          <p:nvPr>
            <p:ph type="body" idx="1"/>
          </p:nvPr>
        </p:nvSpPr>
        <p:spPr>
          <a:xfrm>
            <a:off x="812800" y="1143000"/>
            <a:ext cx="10668000" cy="4953000"/>
          </a:xfrm>
          <a:prstGeom prst="rect">
            <a:avLst/>
          </a:prstGeom>
        </p:spPr>
        <p:txBody>
          <a:bodyPr/>
          <a:lstStyle>
            <a:lvl1pPr marL="190500" indent="-38100" algn="just">
              <a:lnSpc>
                <a:spcPct val="200000"/>
              </a:lnSpc>
              <a:spcBef>
                <a:spcPts val="0"/>
              </a:spcBef>
              <a:buSzTx/>
              <a:buNone/>
              <a:defRPr>
                <a:latin typeface="Cambria"/>
                <a:ea typeface="Cambria"/>
                <a:cs typeface="Cambria"/>
                <a:sym typeface="Cambria"/>
              </a:defRPr>
            </a:lvl1pPr>
          </a:lstStyle>
          <a:p>
            <a:pPr/>
            <a:r>
              <a:t>Software and Hardware Requirements: </a:t>
            </a:r>
          </a:p>
        </p:txBody>
      </p:sp>
      <p:graphicFrame>
        <p:nvGraphicFramePr>
          <p:cNvPr id="168" name="Table 1"/>
          <p:cNvGraphicFramePr/>
          <p:nvPr/>
        </p:nvGraphicFramePr>
        <p:xfrm>
          <a:off x="979948" y="2045847"/>
          <a:ext cx="10668001" cy="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334000"/>
                <a:gridCol w="5334000"/>
              </a:tblGrid>
              <a:tr h="50800">
                <a:tc>
                  <a:txBody>
                    <a:bodyPr/>
                    <a:lstStyle/>
                    <a:p>
                      <a:pPr algn="ctr">
                        <a:defRPr sz="1800"/>
                      </a:pPr>
                      <a:r>
                        <a:rPr b="1" sz="1400">
                          <a:sym typeface="Arial"/>
                        </a:rPr>
                        <a:t>Category</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b="1" sz="1400">
                          <a:sym typeface="Arial"/>
                        </a:rPr>
                        <a:t>Requirements</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800">
                <a:tc>
                  <a:txBody>
                    <a:bodyPr/>
                    <a:lstStyle/>
                    <a:p>
                      <a:pPr algn="ctr">
                        <a:defRPr sz="1800"/>
                      </a:pPr>
                      <a:r>
                        <a:rPr b="1" sz="1400">
                          <a:sym typeface="Arial"/>
                        </a:rPr>
                        <a:t>Software</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400">
                          <a:sym typeface="Arial"/>
                        </a:rPr>
                        <a:t>Python, Flask/FastAPI, React/Angular, Hugging Face Open-Ai</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800">
                <a:tc>
                  <a:txBody>
                    <a:bodyPr/>
                    <a:lstStyle/>
                    <a:p>
                      <a:pPr algn="ctr">
                        <a:defRPr sz="1800"/>
                      </a:pPr>
                      <a:r>
                        <a:rPr b="1" sz="1400">
                          <a:sym typeface="Arial"/>
                        </a:rPr>
                        <a:t>NLP Models</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400">
                          <a:sym typeface="Arial"/>
                        </a:rPr>
                        <a:t>Pre-trained models (BERT, GPT)</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800">
                <a:tc>
                  <a:txBody>
                    <a:bodyPr/>
                    <a:lstStyle/>
                    <a:p>
                      <a:pPr algn="ctr">
                        <a:defRPr sz="1800"/>
                      </a:pPr>
                      <a:r>
                        <a:rPr b="1" sz="1400">
                          <a:sym typeface="Arial"/>
                        </a:rPr>
                        <a:t>Database</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400">
                          <a:sym typeface="Arial"/>
                        </a:rPr>
                        <a:t>MongoDB</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800">
                <a:tc>
                  <a:txBody>
                    <a:bodyPr/>
                    <a:lstStyle/>
                    <a:p>
                      <a:pPr algn="ctr">
                        <a:defRPr sz="1800"/>
                      </a:pPr>
                      <a:r>
                        <a:rPr b="1" sz="1400">
                          <a:sym typeface="Arial"/>
                        </a:rPr>
                        <a:t>APIs</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400">
                          <a:sym typeface="Arial"/>
                        </a:rPr>
                        <a:t>Translation APIs</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800">
                <a:tc>
                  <a:txBody>
                    <a:bodyPr/>
                    <a:lstStyle/>
                    <a:p>
                      <a:pPr algn="ctr">
                        <a:defRPr sz="1800"/>
                      </a:pPr>
                      <a:r>
                        <a:rPr b="1" sz="1400">
                          <a:sym typeface="Arial"/>
                        </a:rPr>
                        <a:t>Deployment</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400">
                          <a:sym typeface="Arial"/>
                        </a:rPr>
                        <a:t>Visual Studio</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50800">
                <a:tc>
                  <a:txBody>
                    <a:bodyPr/>
                    <a:lstStyle/>
                    <a:p>
                      <a:pPr algn="ctr">
                        <a:defRPr sz="1800"/>
                      </a:pPr>
                      <a:r>
                        <a:rPr b="1" sz="1400">
                          <a:sym typeface="Arial"/>
                        </a:rPr>
                        <a:t>Hardware</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400">
                          <a:sym typeface="Arial"/>
                        </a:rPr>
                        <a:t>Cloud-based servers (EC2, Compute Engine), GPUs for NLP, high-speed networking</a:t>
                      </a:r>
                    </a:p>
                  </a:txBody>
                  <a:tcPr marL="45720" marR="45720" marT="45720" marB="45720" anchor="ctr"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114;p17"/>
          <p:cNvSpPr txBox="1"/>
          <p:nvPr>
            <p:ph type="title"/>
          </p:nvPr>
        </p:nvSpPr>
        <p:spPr>
          <a:xfrm>
            <a:off x="812800" y="274638"/>
            <a:ext cx="10668000" cy="487501"/>
          </a:xfrm>
          <a:prstGeom prst="rect">
            <a:avLst/>
          </a:prstGeom>
        </p:spPr>
        <p:txBody>
          <a:bodyPr/>
          <a:lstStyle>
            <a:lvl1pPr defTabSz="868680">
              <a:defRPr b="0" sz="2660">
                <a:latin typeface="Cambria"/>
                <a:ea typeface="Cambria"/>
                <a:cs typeface="Cambria"/>
                <a:sym typeface="Cambria"/>
              </a:defRPr>
            </a:lvl1pPr>
          </a:lstStyle>
          <a:p>
            <a:pPr/>
            <a:r>
              <a:t>Timeline of the Project (Gantt Chart)</a:t>
            </a:r>
          </a:p>
        </p:txBody>
      </p:sp>
      <p:sp>
        <p:nvSpPr>
          <p:cNvPr id="171" name="Google Shape;115;p17"/>
          <p:cNvSpPr txBox="1"/>
          <p:nvPr>
            <p:ph type="body" idx="1"/>
          </p:nvPr>
        </p:nvSpPr>
        <p:spPr>
          <a:xfrm>
            <a:off x="812800" y="1143000"/>
            <a:ext cx="10668000" cy="4953000"/>
          </a:xfrm>
          <a:prstGeom prst="rect">
            <a:avLst/>
          </a:prstGeom>
        </p:spPr>
        <p:txBody>
          <a:bodyPr/>
          <a:lstStyle/>
          <a:p>
            <a:pPr marL="190500" indent="-38100" algn="just">
              <a:spcBef>
                <a:spcPts val="0"/>
              </a:spcBef>
              <a:buSzTx/>
              <a:buNone/>
              <a:defRPr>
                <a:latin typeface="Cambria"/>
                <a:ea typeface="Cambria"/>
                <a:cs typeface="Cambria"/>
                <a:sym typeface="Cambria"/>
              </a:defRPr>
            </a:pPr>
          </a:p>
        </p:txBody>
      </p:sp>
      <p:grpSp>
        <p:nvGrpSpPr>
          <p:cNvPr id="174" name="Group 1"/>
          <p:cNvGrpSpPr/>
          <p:nvPr/>
        </p:nvGrpSpPr>
        <p:grpSpPr>
          <a:xfrm>
            <a:off x="3274694" y="1384300"/>
            <a:ext cx="5642231" cy="4089018"/>
            <a:chOff x="0" y="0"/>
            <a:chExt cx="5642229" cy="4089017"/>
          </a:xfrm>
        </p:grpSpPr>
        <p:pic>
          <p:nvPicPr>
            <p:cNvPr id="172" name="Image 149" descr="Image 149"/>
            <p:cNvPicPr>
              <a:picLocks noChangeAspect="1"/>
            </p:cNvPicPr>
            <p:nvPr/>
          </p:nvPicPr>
          <p:blipFill>
            <a:blip r:embed="rId2">
              <a:extLst/>
            </a:blip>
            <a:stretch>
              <a:fillRect/>
            </a:stretch>
          </p:blipFill>
          <p:spPr>
            <a:xfrm>
              <a:off x="-1" y="0"/>
              <a:ext cx="2613026" cy="4089018"/>
            </a:xfrm>
            <a:prstGeom prst="rect">
              <a:avLst/>
            </a:prstGeom>
            <a:ln w="12700" cap="flat">
              <a:noFill/>
              <a:miter lim="400000"/>
            </a:ln>
            <a:effectLst/>
          </p:spPr>
        </p:pic>
        <p:pic>
          <p:nvPicPr>
            <p:cNvPr id="173" name="Image 150" descr="Image 150"/>
            <p:cNvPicPr>
              <a:picLocks noChangeAspect="1"/>
            </p:cNvPicPr>
            <p:nvPr/>
          </p:nvPicPr>
          <p:blipFill>
            <a:blip r:embed="rId3">
              <a:extLst/>
            </a:blip>
            <a:stretch>
              <a:fillRect/>
            </a:stretch>
          </p:blipFill>
          <p:spPr>
            <a:xfrm>
              <a:off x="2613024" y="37973"/>
              <a:ext cx="3029205" cy="404939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44;p22"/>
          <p:cNvSpPr txBox="1"/>
          <p:nvPr>
            <p:ph type="title"/>
          </p:nvPr>
        </p:nvSpPr>
        <p:spPr>
          <a:xfrm>
            <a:off x="812800" y="274638"/>
            <a:ext cx="10668000" cy="487501"/>
          </a:xfrm>
          <a:prstGeom prst="rect">
            <a:avLst/>
          </a:prstGeom>
        </p:spPr>
        <p:txBody>
          <a:bodyPr/>
          <a:lstStyle>
            <a:lvl1pPr defTabSz="868680">
              <a:defRPr b="0" sz="2660">
                <a:latin typeface="Cambria"/>
                <a:ea typeface="Cambria"/>
                <a:cs typeface="Cambria"/>
                <a:sym typeface="Cambria"/>
              </a:defRPr>
            </a:lvl1pPr>
          </a:lstStyle>
          <a:p>
            <a:pPr/>
            <a:r>
              <a:t>References (IEEE Paper format)</a:t>
            </a:r>
          </a:p>
        </p:txBody>
      </p:sp>
      <p:sp>
        <p:nvSpPr>
          <p:cNvPr id="177" name="Text Placeholder 3"/>
          <p:cNvSpPr txBox="1"/>
          <p:nvPr>
            <p:ph type="body" idx="1"/>
          </p:nvPr>
        </p:nvSpPr>
        <p:spPr>
          <a:xfrm>
            <a:off x="740985" y="1255091"/>
            <a:ext cx="10949570" cy="4555093"/>
          </a:xfrm>
          <a:prstGeom prst="rect">
            <a:avLst/>
          </a:prstGeom>
        </p:spPr>
        <p:txBody>
          <a:bodyPr lIns="45719" tIns="45719" rIns="45719" bIns="45719" anchor="ctr"/>
          <a:lstStyle/>
          <a:p>
            <a:pPr marL="281177" indent="-281177" defTabSz="749808">
              <a:spcBef>
                <a:spcPts val="0"/>
              </a:spcBef>
              <a:buClrTx/>
              <a:buSzPct val="100000"/>
              <a:defRPr b="1" i="1" sz="1721">
                <a:latin typeface="Times New Roman"/>
                <a:ea typeface="Times New Roman"/>
                <a:cs typeface="Times New Roman"/>
                <a:sym typeface="Times New Roman"/>
              </a:defRPr>
            </a:pPr>
            <a:r>
              <a:t>Chatbot Technologies and Applications in Various Industries:</a:t>
            </a:r>
          </a:p>
          <a:p>
            <a:pPr marL="0" indent="0" defTabSz="749808">
              <a:spcBef>
                <a:spcPts val="0"/>
              </a:spcBef>
              <a:buSzTx/>
              <a:buNone/>
              <a:defRPr b="1" i="1" sz="1721">
                <a:latin typeface="Times New Roman"/>
                <a:ea typeface="Times New Roman"/>
                <a:cs typeface="Times New Roman"/>
                <a:sym typeface="Times New Roman"/>
              </a:defRPr>
            </a:pPr>
            <a:r>
              <a:t>	Hussain, M. I., &amp; Kour, H. (2020).</a:t>
            </a:r>
            <a:r>
              <a:rPr b="0"/>
              <a:t> "A comprehensive review of chatbot technologies: Applications, challenges, 	and future directions." IEEE Access, 8, 75221-75239. </a:t>
            </a:r>
            <a:r>
              <a:rPr b="0" u="sng">
                <a:solidFill>
                  <a:srgbClr val="0000FF"/>
                </a:solidFill>
                <a:uFill>
                  <a:solidFill>
                    <a:srgbClr val="0000FF"/>
                  </a:solidFill>
                </a:uFill>
                <a:hlinkClick r:id="rId2" invalidUrl="" action="" tgtFrame="" tooltip="" history="1" highlightClick="0" endSnd="0"/>
              </a:rPr>
              <a:t>https://doi.org/10.1109/ACCESS.2020.2989620</a:t>
            </a:r>
          </a:p>
          <a:p>
            <a:pPr marL="0" indent="0" defTabSz="749808">
              <a:spcBef>
                <a:spcPts val="0"/>
              </a:spcBef>
              <a:buSzTx/>
              <a:buNone/>
              <a:defRPr i="1" sz="1721">
                <a:latin typeface="Times New Roman"/>
                <a:ea typeface="Times New Roman"/>
                <a:cs typeface="Times New Roman"/>
                <a:sym typeface="Times New Roman"/>
              </a:defRPr>
            </a:pPr>
            <a:r>
              <a:t>	This paper provides an overview of chatbot technologies, their applications in various industries, and outlines 	the challenges involved in deploying them.</a:t>
            </a:r>
          </a:p>
          <a:p>
            <a:pPr marL="281177" indent="-281177" defTabSz="749808">
              <a:spcBef>
                <a:spcPts val="0"/>
              </a:spcBef>
              <a:buClrTx/>
              <a:buSzPct val="100000"/>
              <a:defRPr b="1" i="1" sz="1721">
                <a:latin typeface="Times New Roman"/>
                <a:ea typeface="Times New Roman"/>
                <a:cs typeface="Times New Roman"/>
                <a:sym typeface="Times New Roman"/>
              </a:defRPr>
            </a:pPr>
            <a:r>
              <a:t>Artificial Intelligence and Natural Language Processing (NLP) in Chatbots:</a:t>
            </a:r>
          </a:p>
          <a:p>
            <a:pPr marL="0" indent="0" defTabSz="749808">
              <a:spcBef>
                <a:spcPts val="0"/>
              </a:spcBef>
              <a:buSzTx/>
              <a:buNone/>
              <a:defRPr b="1" i="1" sz="1721">
                <a:latin typeface="Times New Roman"/>
                <a:ea typeface="Times New Roman"/>
                <a:cs typeface="Times New Roman"/>
                <a:sym typeface="Times New Roman"/>
              </a:defRPr>
            </a:pPr>
            <a:r>
              <a:t>	Alonso, A., &amp; Garcia-Serrano, A. (2020).</a:t>
            </a:r>
            <a:r>
              <a:rPr b="0"/>
              <a:t> "Natural language processing techniques for chatbot systems: A 	survey." IEEE Access, 8, 120818-120832. </a:t>
            </a:r>
            <a:r>
              <a:rPr b="0" u="sng">
                <a:solidFill>
                  <a:srgbClr val="0000FF"/>
                </a:solidFill>
                <a:uFill>
                  <a:solidFill>
                    <a:srgbClr val="0000FF"/>
                  </a:solidFill>
                </a:uFill>
                <a:hlinkClick r:id="rId3" invalidUrl="" action="" tgtFrame="" tooltip="" history="1" highlightClick="0" endSnd="0"/>
              </a:rPr>
              <a:t>https://doi.org/10.1109/ACCESS.2020.3006545</a:t>
            </a:r>
          </a:p>
          <a:p>
            <a:pPr marL="0" indent="0" defTabSz="749808">
              <a:spcBef>
                <a:spcPts val="0"/>
              </a:spcBef>
              <a:buSzTx/>
              <a:buNone/>
              <a:defRPr i="1" sz="1721">
                <a:latin typeface="Times New Roman"/>
                <a:ea typeface="Times New Roman"/>
                <a:cs typeface="Times New Roman"/>
                <a:sym typeface="Times New Roman"/>
              </a:defRPr>
            </a:pPr>
            <a:r>
              <a:t>	This survey discusses the various NLP techniques used in building effective chatbot systems, useful for 	integrating complex 	regulatory and legal information.</a:t>
            </a:r>
          </a:p>
          <a:p>
            <a:pPr marL="281177" indent="-281177" defTabSz="749808">
              <a:spcBef>
                <a:spcPts val="0"/>
              </a:spcBef>
              <a:buClrTx/>
              <a:buSzPct val="100000"/>
              <a:defRPr b="1" i="1" sz="1721">
                <a:latin typeface="Times New Roman"/>
                <a:ea typeface="Times New Roman"/>
                <a:cs typeface="Times New Roman"/>
                <a:sym typeface="Times New Roman"/>
              </a:defRPr>
            </a:pPr>
            <a:r>
              <a:t>Legal AI Chatbots in the Legal Industry:</a:t>
            </a:r>
          </a:p>
          <a:p>
            <a:pPr marL="0" indent="0" defTabSz="749808">
              <a:spcBef>
                <a:spcPts val="0"/>
              </a:spcBef>
              <a:buSzTx/>
              <a:buNone/>
              <a:defRPr b="1" i="1" sz="1721">
                <a:latin typeface="Times New Roman"/>
                <a:ea typeface="Times New Roman"/>
                <a:cs typeface="Times New Roman"/>
                <a:sym typeface="Times New Roman"/>
              </a:defRPr>
            </a:pPr>
            <a:r>
              <a:t>	Binns, R., &amp; Turner, A. (2019).</a:t>
            </a:r>
            <a:r>
              <a:rPr b="0"/>
              <a:t> "Leveraging AI and Chatbots in the Legal Industry: A Conceptual Model." IEEE 	International Conference on Artificial Intelligence and Law (ICAIL), 103-110. 	</a:t>
            </a:r>
            <a:r>
              <a:rPr b="0" u="sng">
                <a:solidFill>
                  <a:srgbClr val="0000FF"/>
                </a:solidFill>
                <a:uFill>
                  <a:solidFill>
                    <a:srgbClr val="0000FF"/>
                  </a:solidFill>
                </a:uFill>
                <a:hlinkClick r:id="rId3" invalidUrl="" action="" tgtFrame="" tooltip="" history="1" highlightClick="0" endSnd="0"/>
              </a:rPr>
              <a:t>https://doi.org/10.1145/3314116.3314126</a:t>
            </a:r>
          </a:p>
          <a:p>
            <a:pPr marL="0" indent="0" defTabSz="749808">
              <a:spcBef>
                <a:spcPts val="0"/>
              </a:spcBef>
              <a:buSzTx/>
              <a:buNone/>
              <a:defRPr i="1" sz="1721">
                <a:latin typeface="Times New Roman"/>
                <a:ea typeface="Times New Roman"/>
                <a:cs typeface="Times New Roman"/>
                <a:sym typeface="Times New Roman"/>
              </a:defRPr>
            </a:pPr>
            <a:r>
              <a:t>	This paper explores the integration of AI and chatbots within the legal industry, offering insights that could be 	adapted to the mining industry's regulatory landscape.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144;p22"/>
          <p:cNvSpPr txBox="1"/>
          <p:nvPr>
            <p:ph type="title"/>
          </p:nvPr>
        </p:nvSpPr>
        <p:spPr>
          <a:xfrm>
            <a:off x="812800" y="274638"/>
            <a:ext cx="10668000" cy="487501"/>
          </a:xfrm>
          <a:prstGeom prst="rect">
            <a:avLst/>
          </a:prstGeom>
        </p:spPr>
        <p:txBody>
          <a:bodyPr/>
          <a:lstStyle>
            <a:lvl1pPr defTabSz="868680">
              <a:defRPr b="0" sz="2660">
                <a:latin typeface="Cambria"/>
                <a:ea typeface="Cambria"/>
                <a:cs typeface="Cambria"/>
                <a:sym typeface="Cambria"/>
              </a:defRPr>
            </a:lvl1pPr>
          </a:lstStyle>
          <a:p>
            <a:pPr/>
            <a:r>
              <a:t>References (IEEE Paper format)</a:t>
            </a:r>
          </a:p>
        </p:txBody>
      </p:sp>
      <p:sp>
        <p:nvSpPr>
          <p:cNvPr id="180" name="Rectangle 3"/>
          <p:cNvSpPr txBox="1"/>
          <p:nvPr>
            <p:ph type="body" idx="1"/>
          </p:nvPr>
        </p:nvSpPr>
        <p:spPr>
          <a:xfrm>
            <a:off x="812799" y="1228049"/>
            <a:ext cx="10838428" cy="5078313"/>
          </a:xfrm>
          <a:prstGeom prst="rect">
            <a:avLst/>
          </a:prstGeom>
        </p:spPr>
        <p:txBody>
          <a:bodyPr lIns="45719" tIns="45719" rIns="45719" bIns="45719" anchor="ctr"/>
          <a:lstStyle/>
          <a:p>
            <a:pPr marL="0" indent="0" defTabSz="777240">
              <a:spcBef>
                <a:spcPts val="0"/>
              </a:spcBef>
              <a:buClrTx/>
              <a:buSzPct val="100000"/>
              <a:buFontTx/>
              <a:defRPr b="1" i="1" sz="1785">
                <a:latin typeface="Times New Roman"/>
                <a:ea typeface="Times New Roman"/>
                <a:cs typeface="Times New Roman"/>
                <a:sym typeface="Times New Roman"/>
              </a:defRPr>
            </a:pPr>
            <a:r>
              <a:t>AI-Driven Knowledge Management Systems (KMS) in Industry:</a:t>
            </a:r>
          </a:p>
          <a:p>
            <a:pPr marL="0" indent="0" defTabSz="777240">
              <a:spcBef>
                <a:spcPts val="0"/>
              </a:spcBef>
              <a:buSzTx/>
              <a:buNone/>
              <a:defRPr b="1" i="1" sz="1785">
                <a:latin typeface="Times New Roman"/>
                <a:ea typeface="Times New Roman"/>
                <a:cs typeface="Times New Roman"/>
                <a:sym typeface="Times New Roman"/>
              </a:defRPr>
            </a:pPr>
            <a:r>
              <a:t>	Jain, R., &amp; Sharma, A. (2021).</a:t>
            </a:r>
            <a:r>
              <a:rPr b="0"/>
              <a:t> "Knowledge management systems in the mining industry: 	Leveraging artificial intelligence for decision-making." IEEE Transactions on Engineering 	Management, 68(2), 493-506. </a:t>
            </a:r>
            <a:r>
              <a:rPr b="0" u="sng">
                <a:solidFill>
                  <a:srgbClr val="0000FF"/>
                </a:solidFill>
                <a:uFill>
                  <a:solidFill>
                    <a:srgbClr val="0000FF"/>
                  </a:solidFill>
                </a:uFill>
                <a:hlinkClick r:id="rId2" invalidUrl="" action="" tgtFrame="" tooltip="" history="1" highlightClick="0" endSnd="0"/>
              </a:rPr>
              <a:t>https://doi.org/10.1109/TEM.2021.3057113</a:t>
            </a:r>
          </a:p>
          <a:p>
            <a:pPr marL="0" indent="0" defTabSz="777240">
              <a:spcBef>
                <a:spcPts val="0"/>
              </a:spcBef>
              <a:buSzTx/>
              <a:buNone/>
              <a:defRPr i="1" sz="1785">
                <a:latin typeface="Times New Roman"/>
                <a:ea typeface="Times New Roman"/>
                <a:cs typeface="Times New Roman"/>
                <a:sym typeface="Times New Roman"/>
              </a:defRPr>
            </a:pPr>
            <a:r>
              <a:t>	This article discusses the application of AI in knowledge management systems, which is 	relevant to 	building an AI-driven chatbot for managing mining regulations.</a:t>
            </a:r>
          </a:p>
          <a:p>
            <a:pPr marL="0" indent="0" defTabSz="777240">
              <a:spcBef>
                <a:spcPts val="0"/>
              </a:spcBef>
              <a:buClrTx/>
              <a:buSzPct val="100000"/>
              <a:buFontTx/>
              <a:defRPr b="1" i="1" sz="1785">
                <a:latin typeface="Times New Roman"/>
                <a:ea typeface="Times New Roman"/>
                <a:cs typeface="Times New Roman"/>
                <a:sym typeface="Times New Roman"/>
              </a:defRPr>
            </a:pPr>
            <a:r>
              <a:t>Automation and Chatbots in Customer Service and Regulatory Information Systems:</a:t>
            </a:r>
          </a:p>
          <a:p>
            <a:pPr marL="0" indent="0" defTabSz="777240">
              <a:spcBef>
                <a:spcPts val="0"/>
              </a:spcBef>
              <a:buSzTx/>
              <a:buNone/>
              <a:defRPr b="1" i="1" sz="1785">
                <a:latin typeface="Times New Roman"/>
                <a:ea typeface="Times New Roman"/>
                <a:cs typeface="Times New Roman"/>
                <a:sym typeface="Times New Roman"/>
              </a:defRPr>
            </a:pPr>
            <a:r>
              <a:t>	Saxena, S., &amp; Gaur, M. (2021).</a:t>
            </a:r>
            <a:r>
              <a:rPr b="0"/>
              <a:t> "Intelligent automation in customer service systems using AI-based 	chatbots." IEEE Transactions on Consumer Electronics, 67(1), 18-25. 	</a:t>
            </a:r>
            <a:r>
              <a:rPr b="0" u="sng">
                <a:solidFill>
                  <a:srgbClr val="0000FF"/>
                </a:solidFill>
                <a:uFill>
                  <a:solidFill>
                    <a:srgbClr val="0000FF"/>
                  </a:solidFill>
                </a:uFill>
                <a:hlinkClick r:id="rId3" invalidUrl="" action="" tgtFrame="" tooltip="" history="1" highlightClick="0" endSnd="0"/>
              </a:rPr>
              <a:t>https://doi.org/10.1109/TCE.2020.2992229</a:t>
            </a:r>
          </a:p>
          <a:p>
            <a:pPr marL="0" indent="0" defTabSz="777240">
              <a:spcBef>
                <a:spcPts val="0"/>
              </a:spcBef>
              <a:buSzTx/>
              <a:buNone/>
              <a:defRPr i="1" sz="1785">
                <a:latin typeface="Times New Roman"/>
                <a:ea typeface="Times New Roman"/>
                <a:cs typeface="Times New Roman"/>
                <a:sym typeface="Times New Roman"/>
              </a:defRPr>
            </a:pPr>
            <a:r>
              <a:t>	Focuses on how AI-based automation, such as chatbots, can improve customer service by 	delivering fast and accurate information, particularly in complex sectors like mining.</a:t>
            </a:r>
          </a:p>
          <a:p>
            <a:pPr marL="0" indent="0" defTabSz="777240">
              <a:spcBef>
                <a:spcPts val="0"/>
              </a:spcBef>
              <a:buClrTx/>
              <a:buSzPct val="100000"/>
              <a:buFontTx/>
              <a:defRPr b="1" i="1" sz="1785">
                <a:latin typeface="Times New Roman"/>
                <a:ea typeface="Times New Roman"/>
                <a:cs typeface="Times New Roman"/>
                <a:sym typeface="Times New Roman"/>
              </a:defRPr>
            </a:pPr>
            <a:r>
              <a:t>NLP for Legal and Regulatory Texts:</a:t>
            </a:r>
          </a:p>
          <a:p>
            <a:pPr marL="0" indent="0" defTabSz="777240">
              <a:spcBef>
                <a:spcPts val="0"/>
              </a:spcBef>
              <a:buSzTx/>
              <a:buNone/>
              <a:defRPr b="1" i="1" sz="1785">
                <a:latin typeface="Times New Roman"/>
                <a:ea typeface="Times New Roman"/>
                <a:cs typeface="Times New Roman"/>
                <a:sym typeface="Times New Roman"/>
              </a:defRPr>
            </a:pPr>
            <a:r>
              <a:t>	Tariq, M. U., &amp; Sattar, Z. (2020).</a:t>
            </a:r>
            <a:r>
              <a:rPr b="0"/>
              <a:t> "Legal document classification and information retrieval using 	natural language processing techniques." IEEE Access, 8, 103708-103717. 	</a:t>
            </a:r>
            <a:r>
              <a:rPr b="0" u="sng">
                <a:solidFill>
                  <a:srgbClr val="0000FF"/>
                </a:solidFill>
                <a:uFill>
                  <a:solidFill>
                    <a:srgbClr val="0000FF"/>
                  </a:solidFill>
                </a:uFill>
                <a:hlinkClick r:id="rId4" invalidUrl="" action="" tgtFrame="" tooltip="" history="1" highlightClick="0" endSnd="0"/>
              </a:rPr>
              <a:t>https://doi.org/10.1109/ACCESS.2020.2996452</a:t>
            </a:r>
          </a:p>
          <a:p>
            <a:pPr marL="0" indent="0" defTabSz="777240">
              <a:spcBef>
                <a:spcPts val="0"/>
              </a:spcBef>
              <a:buSzTx/>
              <a:buNone/>
              <a:defRPr i="1" sz="1785">
                <a:latin typeface="Times New Roman"/>
                <a:ea typeface="Times New Roman"/>
                <a:cs typeface="Times New Roman"/>
                <a:sym typeface="Times New Roman"/>
              </a:defRPr>
            </a:pPr>
            <a:r>
              <a:t>	Explores how NLP techniques can be applied to legal and regulatory documents, which would be directly 	applicable to extracting and structuring information from mining regulations for chatbot systems.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Picture 4" descr="Picture 4"/>
          <p:cNvPicPr>
            <a:picLocks noChangeAspect="1"/>
          </p:cNvPicPr>
          <p:nvPr/>
        </p:nvPicPr>
        <p:blipFill>
          <a:blip r:embed="rId2">
            <a:extLst/>
          </a:blip>
          <a:stretch>
            <a:fillRect/>
          </a:stretch>
        </p:blipFill>
        <p:spPr>
          <a:xfrm>
            <a:off x="4082810" y="1441315"/>
            <a:ext cx="3893306" cy="393547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96;p14"/>
          <p:cNvSpPr txBox="1"/>
          <p:nvPr>
            <p:ph type="title"/>
          </p:nvPr>
        </p:nvSpPr>
        <p:spPr>
          <a:xfrm>
            <a:off x="812800" y="274638"/>
            <a:ext cx="10668000" cy="487501"/>
          </a:xfrm>
          <a:prstGeom prst="rect">
            <a:avLst/>
          </a:prstGeom>
        </p:spPr>
        <p:txBody>
          <a:bodyPr/>
          <a:lstStyle/>
          <a:p>
            <a:pPr defTabSz="850391">
              <a:defRPr b="0" sz="2604">
                <a:latin typeface="Cambria"/>
                <a:ea typeface="Cambria"/>
                <a:cs typeface="Cambria"/>
                <a:sym typeface="Cambria"/>
              </a:defRPr>
            </a:pPr>
            <a:r>
              <a:t>Problem Statement Number:  </a:t>
            </a:r>
            <a:r>
              <a:rPr sz="1674">
                <a:solidFill>
                  <a:srgbClr val="000000"/>
                </a:solidFill>
                <a:latin typeface="Calibri"/>
                <a:ea typeface="Calibri"/>
                <a:cs typeface="Calibri"/>
                <a:sym typeface="Calibri"/>
              </a:rPr>
              <a:t>PSCS_35</a:t>
            </a:r>
            <a:r>
              <a:rPr b="1">
                <a:latin typeface="Verdana"/>
                <a:ea typeface="Verdana"/>
                <a:cs typeface="Verdana"/>
                <a:sym typeface="Verdana"/>
              </a:rPr>
              <a:t> </a:t>
            </a:r>
          </a:p>
        </p:txBody>
      </p:sp>
      <p:sp>
        <p:nvSpPr>
          <p:cNvPr id="137" name="Google Shape;97;p14"/>
          <p:cNvSpPr txBox="1"/>
          <p:nvPr>
            <p:ph type="body" idx="1"/>
          </p:nvPr>
        </p:nvSpPr>
        <p:spPr>
          <a:prstGeom prst="rect">
            <a:avLst/>
          </a:prstGeom>
        </p:spPr>
        <p:txBody>
          <a:bodyPr/>
          <a:lstStyle/>
          <a:p>
            <a:pPr marL="158114" indent="-31623" algn="just" defTabSz="758951">
              <a:lnSpc>
                <a:spcPct val="90000"/>
              </a:lnSpc>
              <a:spcBef>
                <a:spcPts val="0"/>
              </a:spcBef>
              <a:buSzTx/>
              <a:buNone/>
              <a:defRPr sz="1743">
                <a:latin typeface="Cambria"/>
                <a:ea typeface="Cambria"/>
                <a:cs typeface="Cambria"/>
                <a:sym typeface="Cambria"/>
              </a:defRPr>
            </a:pPr>
            <a:r>
              <a:t>Organization: </a:t>
            </a:r>
            <a:r>
              <a:rPr>
                <a:latin typeface="Times New Roman"/>
                <a:ea typeface="Times New Roman"/>
                <a:cs typeface="Times New Roman"/>
                <a:sym typeface="Times New Roman"/>
              </a:rPr>
              <a:t>Ministry of coal </a:t>
            </a:r>
            <a:endParaRPr>
              <a:latin typeface="Times New Roman"/>
              <a:ea typeface="Times New Roman"/>
              <a:cs typeface="Times New Roman"/>
              <a:sym typeface="Times New Roman"/>
            </a:endParaRPr>
          </a:p>
          <a:p>
            <a:pPr marL="158114" indent="-31623" algn="just" defTabSz="758951">
              <a:lnSpc>
                <a:spcPct val="180000"/>
              </a:lnSpc>
              <a:spcBef>
                <a:spcPts val="0"/>
              </a:spcBef>
              <a:buSzTx/>
              <a:buNone/>
              <a:defRPr sz="1743">
                <a:latin typeface="Cambria"/>
                <a:ea typeface="Cambria"/>
                <a:cs typeface="Cambria"/>
                <a:sym typeface="Cambria"/>
              </a:defRPr>
            </a:pPr>
            <a:r>
              <a:t>Category (Hardware / Software / Both) : </a:t>
            </a:r>
            <a:r>
              <a:rPr>
                <a:latin typeface="Times New Roman"/>
                <a:ea typeface="Times New Roman"/>
                <a:cs typeface="Times New Roman"/>
                <a:sym typeface="Times New Roman"/>
              </a:rPr>
              <a:t>Software</a:t>
            </a:r>
          </a:p>
          <a:p>
            <a:pPr marL="158114" indent="-31623" algn="just" defTabSz="758951">
              <a:lnSpc>
                <a:spcPct val="180000"/>
              </a:lnSpc>
              <a:spcBef>
                <a:spcPts val="0"/>
              </a:spcBef>
              <a:buSzTx/>
              <a:buNone/>
              <a:defRPr sz="1743">
                <a:latin typeface="Cambria"/>
                <a:ea typeface="Cambria"/>
                <a:cs typeface="Cambria"/>
                <a:sym typeface="Cambria"/>
              </a:defRPr>
            </a:pPr>
            <a:r>
              <a:t>Problem Description: </a:t>
            </a:r>
            <a:r>
              <a:rPr>
                <a:latin typeface="Calibri"/>
                <a:ea typeface="Calibri"/>
                <a:cs typeface="Calibri"/>
                <a:sym typeface="Calibri"/>
              </a:rPr>
              <a:t>A Chatbot is a computer program that uses Artificial Intelligence (AI) and Natural Language Processing (NLP) to understand customer questions and automate responses to them, imitating human conversation. As of now, various Acts, Rules and Regulations, DGMS Circulars, CoI Proceedings, etc. are applicable to Mining industries. These are some of the Acts and Rules: The Coal Mines Act, 1952 Indian Explosives Act, 1884 Colliery Control Order, 2000 Colliery Control Rules, 2004 The Coal Mines Regulations, 2017 The Payment of Wages (Mines) Rules, 1956 Additionally, land-related laws i.e. CBA, LA, RandR related queries can also be incorporated to develop Robust Management Information System. Hence it is proposed to make a chatbot available 24/7 for stakeholders and customers which can answer all their queries regarding the rules, acts, and circulars.</a:t>
            </a:r>
            <a:r>
              <a:rPr>
                <a:latin typeface="Verdana"/>
                <a:ea typeface="Verdana"/>
                <a:cs typeface="Verdana"/>
                <a:sym typeface="Verdana"/>
              </a:rPr>
              <a:t> </a:t>
            </a:r>
          </a:p>
          <a:p>
            <a:pPr marL="158114" indent="-31623" algn="just" defTabSz="758951">
              <a:lnSpc>
                <a:spcPct val="180000"/>
              </a:lnSpc>
              <a:spcBef>
                <a:spcPts val="0"/>
              </a:spcBef>
              <a:buSzTx/>
              <a:buNone/>
              <a:defRPr sz="1743">
                <a:latin typeface="Cambria"/>
                <a:ea typeface="Cambria"/>
                <a:cs typeface="Cambria"/>
                <a:sym typeface="Cambria"/>
              </a:defRPr>
            </a:pPr>
            <a:r>
              <a:t>Difficulty Level: complex</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xfrm>
            <a:off x="812800" y="274638"/>
            <a:ext cx="10668000" cy="487501"/>
          </a:xfrm>
          <a:prstGeom prst="rect">
            <a:avLst/>
          </a:prstGeom>
        </p:spPr>
        <p:txBody>
          <a:bodyPr/>
          <a:lstStyle>
            <a:lvl1pPr defTabSz="850391">
              <a:defRPr sz="2604"/>
            </a:lvl1pPr>
          </a:lstStyle>
          <a:p>
            <a:pPr/>
            <a:r>
              <a:t>Introduction</a:t>
            </a:r>
          </a:p>
        </p:txBody>
      </p:sp>
      <p:sp>
        <p:nvSpPr>
          <p:cNvPr id="140" name="Text Placeholder 2"/>
          <p:cNvSpPr txBox="1"/>
          <p:nvPr>
            <p:ph type="body" idx="1"/>
          </p:nvPr>
        </p:nvSpPr>
        <p:spPr>
          <a:prstGeom prst="rect">
            <a:avLst/>
          </a:prstGeom>
        </p:spPr>
        <p:txBody>
          <a:bodyPr/>
          <a:lstStyle>
            <a:lvl1pPr marL="0" indent="76200">
              <a:buSzTx/>
              <a:buNone/>
              <a:defRPr sz="2100">
                <a:latin typeface="Times New Roman"/>
                <a:ea typeface="Times New Roman"/>
                <a:cs typeface="Times New Roman"/>
                <a:sym typeface="Times New Roman"/>
              </a:defRPr>
            </a:lvl1pPr>
          </a:lstStyle>
          <a:p>
            <a:pPr/>
            <a:r>
              <a:t>The mining industry plays a critical role in the global economy, but it is governed by a complex array of rules, regulations, and safety standards. Ensuring compliance with these regulations is essential for operational efficiency, safety, and environmental sustainability. However, the sheer volume and complexity of these regulations can be overwhelming for professionals working in the mining sector. To address this challenge, we propose the development of a chatbot designed to facilitate the easy retrieval and comprehension of various Acts, Rules, and Regulations applicable to the mining industry. This AI-powered tool will enable users to interact with the mining regulations quickly and efficiently, enhancing both compliance and operational efficiency.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Google Shape;114;p17"/>
          <p:cNvSpPr txBox="1"/>
          <p:nvPr>
            <p:ph type="title"/>
          </p:nvPr>
        </p:nvSpPr>
        <p:spPr>
          <a:xfrm>
            <a:off x="812800" y="274638"/>
            <a:ext cx="10668000" cy="487501"/>
          </a:xfrm>
          <a:prstGeom prst="rect">
            <a:avLst/>
          </a:prstGeom>
        </p:spPr>
        <p:txBody>
          <a:bodyPr/>
          <a:lstStyle>
            <a:lvl1pPr indent="144779" defTabSz="868680">
              <a:lnSpc>
                <a:spcPct val="200000"/>
              </a:lnSpc>
              <a:defRPr b="0" sz="2660">
                <a:latin typeface="Cambria"/>
                <a:ea typeface="Cambria"/>
                <a:cs typeface="Cambria"/>
                <a:sym typeface="Cambria"/>
              </a:defRPr>
            </a:lvl1pPr>
          </a:lstStyle>
          <a:p>
            <a:pPr/>
            <a:r>
              <a:t>Github Link</a:t>
            </a:r>
          </a:p>
        </p:txBody>
      </p:sp>
      <p:sp>
        <p:nvSpPr>
          <p:cNvPr id="143" name="Google Shape;115;p17"/>
          <p:cNvSpPr txBox="1"/>
          <p:nvPr/>
        </p:nvSpPr>
        <p:spPr>
          <a:xfrm>
            <a:off x="858525" y="1066661"/>
            <a:ext cx="10576551" cy="4178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marL="190500" indent="-38100" algn="just">
              <a:defRPr b="1" sz="2400">
                <a:solidFill>
                  <a:srgbClr val="953735"/>
                </a:solidFill>
                <a:latin typeface="Times New Roman"/>
                <a:ea typeface="Times New Roman"/>
                <a:cs typeface="Times New Roman"/>
                <a:sym typeface="Times New Roman"/>
              </a:defRPr>
            </a:pPr>
            <a:r>
              <a:t>Github Link:</a:t>
            </a:r>
            <a:endParaRPr>
              <a:latin typeface="Verdana"/>
              <a:ea typeface="Verdana"/>
              <a:cs typeface="Verdana"/>
              <a:sym typeface="Verdana"/>
            </a:endParaRPr>
          </a:p>
          <a:p>
            <a:pPr marL="190500" indent="-38100" algn="just">
              <a:defRPr sz="2000">
                <a:latin typeface="Times New Roman"/>
                <a:ea typeface="Times New Roman"/>
                <a:cs typeface="Times New Roman"/>
                <a:sym typeface="Times New Roman"/>
              </a:defRPr>
            </a:pPr>
            <a:r>
              <a:rPr u="sng">
                <a:solidFill>
                  <a:srgbClr val="0000FF"/>
                </a:solidFill>
                <a:uFill>
                  <a:solidFill>
                    <a:srgbClr val="0000FF"/>
                  </a:solidFill>
                </a:uFill>
                <a:hlinkClick r:id="rId2" invalidUrl="" action="" tgtFrame="" tooltip="" history="1" highlightClick="0" endSnd="0"/>
              </a:rPr>
              <a:t>https://github.com/kushalnaidu26/kushalnaidu-</a:t>
            </a:r>
            <a:r>
              <a:rPr u="sng">
                <a:solidFill>
                  <a:srgbClr val="0000FF"/>
                </a:solidFill>
                <a:uFill>
                  <a:solidFill>
                    <a:srgbClr val="0000FF"/>
                  </a:solidFill>
                </a:uFill>
                <a:hlinkClick r:id="rId2" invalidUrl="" action="" tgtFrame="" tooltip="" history="1" highlightClick="0" endSnd="0"/>
              </a:rPr>
              <a:t>Chatbot-to-respond-to-text-queries-pertaining-to- </a:t>
            </a:r>
            <a:r>
              <a:rPr u="sng">
                <a:solidFill>
                  <a:srgbClr val="0000FF"/>
                </a:solidFill>
                <a:uFill>
                  <a:solidFill>
                    <a:srgbClr val="0000FF"/>
                  </a:solidFill>
                </a:uFill>
                <a:hlinkClick r:id="rId2" invalidUrl="" action="" tgtFrame="" tooltip="" history="1" highlightClick="0" endSnd="0"/>
              </a:rPr>
              <a:t>variousActs</a:t>
            </a:r>
            <a:r>
              <a:rPr u="sng">
                <a:solidFill>
                  <a:srgbClr val="0000FF"/>
                </a:solidFill>
                <a:uFill>
                  <a:solidFill>
                    <a:srgbClr val="0000FF"/>
                  </a:solidFill>
                </a:uFill>
                <a:hlinkClick r:id="rId2" invalidUrl="" action="" tgtFrame="" tooltip="" history="1" highlightClick="0" endSnd="0"/>
              </a:rPr>
              <a:t>, Rules, </a:t>
            </a:r>
            <a:r>
              <a:rPr u="sng">
                <a:solidFill>
                  <a:srgbClr val="0000FF"/>
                </a:solidFill>
                <a:uFill>
                  <a:solidFill>
                    <a:srgbClr val="0000FF"/>
                  </a:solidFill>
                </a:uFill>
                <a:hlinkClick r:id="rId2" invalidUrl="" action="" tgtFrame="" tooltip="" history="1" highlightClick="0" endSnd="0"/>
              </a:rPr>
              <a:t>and Regulations-applicable-to-Mining </a:t>
            </a:r>
            <a:r>
              <a:rPr u="sng">
                <a:solidFill>
                  <a:srgbClr val="0000FF"/>
                </a:solidFill>
                <a:uFill>
                  <a:solidFill>
                    <a:srgbClr val="0000FF"/>
                  </a:solidFill>
                </a:uFill>
                <a:hlinkClick r:id="rId2" invalidUrl="" action="" tgtFrame="" tooltip="" history="1" highlightClick="0" endSnd="0"/>
              </a:rPr>
              <a:t>industries</a:t>
            </a:r>
          </a:p>
          <a:p>
            <a:pPr marL="190500" indent="-38100" algn="just">
              <a:lnSpc>
                <a:spcPct val="200000"/>
              </a:lnSpc>
              <a:defRPr sz="2400">
                <a:latin typeface="Cambria"/>
                <a:ea typeface="Cambria"/>
                <a:cs typeface="Cambria"/>
                <a:sym typeface="Cambria"/>
              </a:defRPr>
            </a:pPr>
          </a:p>
          <a:p>
            <a:pPr marL="190500" indent="-38100" algn="just">
              <a:lnSpc>
                <a:spcPct val="200000"/>
              </a:lnSpc>
              <a:defRPr sz="2400">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812800" y="274638"/>
            <a:ext cx="10668000" cy="487501"/>
          </a:xfrm>
          <a:prstGeom prst="rect">
            <a:avLst/>
          </a:prstGeom>
        </p:spPr>
        <p:txBody>
          <a:bodyPr/>
          <a:lstStyle>
            <a:lvl1pPr defTabSz="850391">
              <a:defRPr sz="2604"/>
            </a:lvl1pPr>
          </a:lstStyle>
          <a:p>
            <a:pPr/>
            <a:r>
              <a:t>Literature Survey</a:t>
            </a:r>
          </a:p>
        </p:txBody>
      </p:sp>
      <p:sp>
        <p:nvSpPr>
          <p:cNvPr id="146" name="Text Placeholder 2"/>
          <p:cNvSpPr txBox="1"/>
          <p:nvPr>
            <p:ph type="body" idx="1"/>
          </p:nvPr>
        </p:nvSpPr>
        <p:spPr>
          <a:prstGeom prst="rect">
            <a:avLst/>
          </a:prstGeom>
        </p:spPr>
        <p:txBody>
          <a:bodyPr/>
          <a:lstStyle/>
          <a:p>
            <a:pPr>
              <a:buSzPts val="2100"/>
              <a:defRPr b="1" sz="2100">
                <a:latin typeface="Times New Roman"/>
                <a:ea typeface="Times New Roman"/>
                <a:cs typeface="Times New Roman"/>
                <a:sym typeface="Times New Roman"/>
              </a:defRPr>
            </a:pPr>
            <a:r>
              <a:t>Weizenbaum, J. (1966). </a:t>
            </a:r>
            <a:r>
              <a:rPr b="0"/>
              <a:t>ELIZA - A Computer Program for the Study of Natural Language Communication Between Man and Machine.</a:t>
            </a:r>
            <a:br>
              <a:rPr b="0"/>
            </a:br>
            <a:r>
              <a:rPr b="0"/>
              <a:t>ELIZA was one of the first chatbots that laid the foundation for AI-driven conversational systems</a:t>
            </a:r>
            <a:r>
              <a:rPr b="0" u="sng">
                <a:solidFill>
                  <a:srgbClr val="0000FF"/>
                </a:solidFill>
                <a:uFill>
                  <a:solidFill>
                    <a:srgbClr val="0000FF"/>
                  </a:solidFill>
                </a:uFill>
                <a:hlinkClick r:id="rId2" invalidUrl="" action="" tgtFrame="" tooltip="" history="1" highlightClick="0" endSnd="0"/>
              </a:rPr>
              <a:t>ELIZA</a:t>
            </a:r>
            <a:r>
              <a:rPr b="0" u="sng">
                <a:solidFill>
                  <a:srgbClr val="0000FF"/>
                </a:solidFill>
                <a:uFill>
                  <a:solidFill>
                    <a:srgbClr val="0000FF"/>
                  </a:solidFill>
                </a:uFill>
                <a:hlinkClick r:id="rId2" invalidUrl="" action="" tgtFrame="" tooltip="" history="1" highlightClick="0" endSnd="0"/>
              </a:rPr>
              <a:t> - Joseph </a:t>
            </a:r>
            <a:r>
              <a:rPr b="0" u="sng">
                <a:solidFill>
                  <a:srgbClr val="0000FF"/>
                </a:solidFill>
                <a:uFill>
                  <a:solidFill>
                    <a:srgbClr val="0000FF"/>
                  </a:solidFill>
                </a:uFill>
                <a:hlinkClick r:id="rId2" invalidUrl="" action="" tgtFrame="" tooltip="" history="1" highlightClick="0" endSnd="0"/>
              </a:rPr>
              <a:t>Weizenbaum</a:t>
            </a:r>
          </a:p>
          <a:p>
            <a:pPr>
              <a:buSzPts val="2100"/>
              <a:defRPr b="1" sz="2100">
                <a:latin typeface="Times New Roman"/>
                <a:ea typeface="Times New Roman"/>
                <a:cs typeface="Times New Roman"/>
                <a:sym typeface="Times New Roman"/>
              </a:defRPr>
            </a:pPr>
            <a:r>
              <a:t>Turing, A. (1950). Computing Machinery and Intelligence.</a:t>
            </a:r>
            <a:br/>
            <a:r>
              <a:rPr b="0"/>
              <a:t>Alan Turing’s work popularized the idea of intelligent machines and the famous "Turing Test" for assessing machine intelligence.</a:t>
            </a:r>
            <a:r>
              <a:rPr b="0" u="sng">
                <a:solidFill>
                  <a:srgbClr val="0000FF"/>
                </a:solidFill>
                <a:uFill>
                  <a:solidFill>
                    <a:srgbClr val="0000FF"/>
                  </a:solidFill>
                </a:uFill>
                <a:hlinkClick r:id="rId3" invalidUrl="" action="" tgtFrame="" tooltip="" history="1" highlightClick="0" endSnd="0"/>
              </a:rPr>
              <a:t>The</a:t>
            </a:r>
            <a:r>
              <a:rPr b="0" u="sng">
                <a:solidFill>
                  <a:srgbClr val="0000FF"/>
                </a:solidFill>
                <a:uFill>
                  <a:solidFill>
                    <a:srgbClr val="0000FF"/>
                  </a:solidFill>
                </a:uFill>
                <a:hlinkClick r:id="rId3" invalidUrl="" action="" tgtFrame="" tooltip="" history="1" highlightClick="0" endSnd="0"/>
              </a:rPr>
              <a:t> Turing Test</a:t>
            </a:r>
          </a:p>
          <a:p>
            <a:pPr>
              <a:buSzPts val="2100"/>
              <a:defRPr b="1" sz="2100">
                <a:latin typeface="Times New Roman"/>
                <a:ea typeface="Times New Roman"/>
                <a:cs typeface="Times New Roman"/>
                <a:sym typeface="Times New Roman"/>
              </a:defRPr>
            </a:pPr>
            <a:r>
              <a:t>Bavaresco, M., et al. (2023). The Use of Chatbots in Mining and Related Industries.</a:t>
            </a:r>
            <a:br/>
            <a:r>
              <a:rPr b="0"/>
              <a:t>Review of chatbots applied in industries, including the mining sector, highlighting trends and use cases. </a:t>
            </a:r>
            <a:r>
              <a:rPr b="0" u="sng">
                <a:solidFill>
                  <a:srgbClr val="0000FF"/>
                </a:solidFill>
                <a:uFill>
                  <a:solidFill>
                    <a:srgbClr val="0000FF"/>
                  </a:solidFill>
                </a:uFill>
                <a:hlinkClick r:id="rId4" invalidUrl="" action="" tgtFrame="" tooltip="" history="1" highlightClick="0" endSnd="0"/>
              </a:rPr>
              <a:t>Study of a hyperchaotic synchronization</a:t>
            </a:r>
          </a:p>
          <a:p>
            <a:pPr>
              <a:buSzPts val="2100"/>
              <a:defRPr b="1" sz="2100">
                <a:latin typeface="Times New Roman"/>
                <a:ea typeface="Times New Roman"/>
                <a:cs typeface="Times New Roman"/>
                <a:sym typeface="Times New Roman"/>
              </a:defRPr>
            </a:pPr>
            <a:r>
              <a:t>Sun, Z., et al. (2023). Deep Learning-Based Chatbots for Personalized Recommendations.</a:t>
            </a:r>
            <a:br/>
            <a:r>
              <a:rPr b="0"/>
              <a:t>Explores how deep learning technologies have advanced chatbot systems, particularly for personalized recommendations.</a:t>
            </a:r>
            <a:r>
              <a:t>URL</a:t>
            </a:r>
            <a:r>
              <a:rPr b="0"/>
              <a:t>: </a:t>
            </a:r>
            <a:r>
              <a:rPr b="0" u="sng">
                <a:solidFill>
                  <a:srgbClr val="0000FF"/>
                </a:solidFill>
                <a:uFill>
                  <a:solidFill>
                    <a:srgbClr val="0000FF"/>
                  </a:solidFill>
                </a:uFill>
                <a:hlinkClick r:id="rId5" invalidUrl="" action="" tgtFrame="" tooltip="" history="1" highlightClick="0" endSnd="0"/>
              </a:rPr>
              <a:t>ICT Advancements in Devices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xfrm>
            <a:off x="812800" y="274638"/>
            <a:ext cx="10668000" cy="487501"/>
          </a:xfrm>
          <a:prstGeom prst="rect">
            <a:avLst/>
          </a:prstGeom>
        </p:spPr>
        <p:txBody>
          <a:bodyPr/>
          <a:lstStyle>
            <a:lvl1pPr defTabSz="850391">
              <a:defRPr sz="2604"/>
            </a:lvl1pPr>
          </a:lstStyle>
          <a:p>
            <a:pPr/>
            <a:r>
              <a:t>Literature Survey</a:t>
            </a:r>
          </a:p>
        </p:txBody>
      </p:sp>
      <p:sp>
        <p:nvSpPr>
          <p:cNvPr id="149" name="Text Placeholder 2"/>
          <p:cNvSpPr txBox="1"/>
          <p:nvPr>
            <p:ph type="body" idx="1"/>
          </p:nvPr>
        </p:nvSpPr>
        <p:spPr>
          <a:prstGeom prst="rect">
            <a:avLst/>
          </a:prstGeom>
        </p:spPr>
        <p:txBody>
          <a:bodyPr/>
          <a:lstStyle/>
          <a:p>
            <a:pPr marL="406908" indent="-339089" defTabSz="813816">
              <a:lnSpc>
                <a:spcPct val="80000"/>
              </a:lnSpc>
              <a:spcBef>
                <a:spcPts val="300"/>
              </a:spcBef>
              <a:buSzPts val="1800"/>
              <a:defRPr b="1" sz="1869">
                <a:latin typeface="Times New Roman"/>
                <a:ea typeface="Times New Roman"/>
                <a:cs typeface="Times New Roman"/>
                <a:sym typeface="Times New Roman"/>
              </a:defRPr>
            </a:pPr>
            <a:r>
              <a:t>Wireless Technology &amp; Network Advancements</a:t>
            </a:r>
          </a:p>
          <a:p>
            <a:pPr lvl="1" marL="712088" indent="-305180" defTabSz="813816">
              <a:lnSpc>
                <a:spcPct val="80000"/>
              </a:lnSpc>
              <a:spcBef>
                <a:spcPts val="300"/>
              </a:spcBef>
              <a:buSzPts val="1800"/>
              <a:defRPr b="1" sz="1869">
                <a:latin typeface="Times New Roman"/>
                <a:ea typeface="Times New Roman"/>
                <a:cs typeface="Times New Roman"/>
                <a:sym typeface="Times New Roman"/>
              </a:defRPr>
            </a:pPr>
            <a:r>
              <a:t>Survey</a:t>
            </a:r>
            <a:r>
              <a:rPr b="0"/>
              <a:t>: The growth of wireless technology and better network infrastructure has removed the constraints of time and space in accessing the Internet, enabling real-time chatbot interactions on mobile devices.</a:t>
            </a:r>
          </a:p>
          <a:p>
            <a:pPr lvl="1" marL="712088" indent="-305180" defTabSz="813816">
              <a:lnSpc>
                <a:spcPct val="80000"/>
              </a:lnSpc>
              <a:spcBef>
                <a:spcPts val="300"/>
              </a:spcBef>
              <a:buSzPts val="1800"/>
              <a:defRPr b="1" sz="1869">
                <a:latin typeface="Times New Roman"/>
                <a:ea typeface="Times New Roman"/>
                <a:cs typeface="Times New Roman"/>
                <a:sym typeface="Times New Roman"/>
              </a:defRPr>
            </a:pPr>
            <a:r>
              <a:t>URL</a:t>
            </a:r>
            <a:r>
              <a:rPr b="0"/>
              <a:t>: </a:t>
            </a:r>
            <a:r>
              <a:rPr b="0" u="sng">
                <a:solidFill>
                  <a:srgbClr val="0000FF"/>
                </a:solidFill>
                <a:uFill>
                  <a:solidFill>
                    <a:srgbClr val="0000FF"/>
                  </a:solidFill>
                </a:uFill>
                <a:hlinkClick r:id="rId2" invalidUrl="" action="" tgtFrame="" tooltip="" history="1" highlightClick="0" endSnd="0"/>
              </a:rPr>
              <a:t>Advancements in Wireless Technology</a:t>
            </a:r>
          </a:p>
          <a:p>
            <a:pPr marL="406908" indent="-339089" defTabSz="813816">
              <a:lnSpc>
                <a:spcPct val="80000"/>
              </a:lnSpc>
              <a:spcBef>
                <a:spcPts val="300"/>
              </a:spcBef>
              <a:buSzPts val="1800"/>
              <a:defRPr b="1" sz="1869">
                <a:latin typeface="Times New Roman"/>
                <a:ea typeface="Times New Roman"/>
                <a:cs typeface="Times New Roman"/>
                <a:sym typeface="Times New Roman"/>
              </a:defRPr>
            </a:pPr>
            <a:r>
              <a:t>Smartphones and Messaging Applications</a:t>
            </a:r>
          </a:p>
          <a:p>
            <a:pPr lvl="1" marL="712088" indent="-305180" defTabSz="813816">
              <a:lnSpc>
                <a:spcPct val="80000"/>
              </a:lnSpc>
              <a:spcBef>
                <a:spcPts val="300"/>
              </a:spcBef>
              <a:buSzPts val="1800"/>
              <a:defRPr b="1" sz="1869">
                <a:latin typeface="Times New Roman"/>
                <a:ea typeface="Times New Roman"/>
                <a:cs typeface="Times New Roman"/>
                <a:sym typeface="Times New Roman"/>
              </a:defRPr>
            </a:pPr>
            <a:r>
              <a:t>Survey</a:t>
            </a:r>
            <a:r>
              <a:rPr b="0"/>
              <a:t>: The rapid evolution of smartphones and messaging apps has greatly facilitated the widespread use of chatbots, particularly as they enable easy access and interaction with users anywhere, anytime.</a:t>
            </a:r>
          </a:p>
          <a:p>
            <a:pPr lvl="1" marL="712088" indent="-305180" defTabSz="813816">
              <a:lnSpc>
                <a:spcPct val="80000"/>
              </a:lnSpc>
              <a:spcBef>
                <a:spcPts val="300"/>
              </a:spcBef>
              <a:buSzPts val="1800"/>
              <a:defRPr b="1" sz="1869">
                <a:latin typeface="Times New Roman"/>
                <a:ea typeface="Times New Roman"/>
                <a:cs typeface="Times New Roman"/>
                <a:sym typeface="Times New Roman"/>
              </a:defRPr>
            </a:pPr>
            <a:r>
              <a:t>URL</a:t>
            </a:r>
            <a:r>
              <a:rPr b="0"/>
              <a:t>: </a:t>
            </a:r>
            <a:r>
              <a:rPr b="0" u="sng">
                <a:solidFill>
                  <a:srgbClr val="0000FF"/>
                </a:solidFill>
                <a:uFill>
                  <a:solidFill>
                    <a:srgbClr val="0000FF"/>
                  </a:solidFill>
                </a:uFill>
                <a:hlinkClick r:id="rId3" invalidUrl="" action="" tgtFrame="" tooltip="" history="1" highlightClick="0" endSnd="0"/>
              </a:rPr>
              <a:t>Smartphones and Messaging Apps</a:t>
            </a:r>
          </a:p>
          <a:p>
            <a:pPr marL="406908" indent="-339089" defTabSz="813816">
              <a:lnSpc>
                <a:spcPct val="80000"/>
              </a:lnSpc>
              <a:spcBef>
                <a:spcPts val="300"/>
              </a:spcBef>
              <a:buSzPts val="1800"/>
              <a:defRPr b="1" sz="1869">
                <a:latin typeface="Times New Roman"/>
                <a:ea typeface="Times New Roman"/>
                <a:cs typeface="Times New Roman"/>
                <a:sym typeface="Times New Roman"/>
              </a:defRPr>
            </a:pPr>
            <a:r>
              <a:t>Bavaresco et al. (2023)</a:t>
            </a:r>
          </a:p>
          <a:p>
            <a:pPr lvl="1" marL="712088" indent="-305180" defTabSz="813816">
              <a:lnSpc>
                <a:spcPct val="80000"/>
              </a:lnSpc>
              <a:spcBef>
                <a:spcPts val="300"/>
              </a:spcBef>
              <a:buSzPts val="1800"/>
              <a:defRPr b="1" sz="1869">
                <a:latin typeface="Times New Roman"/>
                <a:ea typeface="Times New Roman"/>
                <a:cs typeface="Times New Roman"/>
                <a:sym typeface="Times New Roman"/>
              </a:defRPr>
            </a:pPr>
            <a:r>
              <a:t>Survey</a:t>
            </a:r>
            <a:r>
              <a:rPr b="0"/>
              <a:t>: Bavaresco et al. (2023) reviewed recent studies on the use of chatbots across various sectors like commerce, healthcare, and disaster management, highlighting their increasing application and significance.</a:t>
            </a:r>
          </a:p>
          <a:p>
            <a:pPr lvl="1" marL="712088" indent="-305180" defTabSz="813816">
              <a:lnSpc>
                <a:spcPct val="80000"/>
              </a:lnSpc>
              <a:spcBef>
                <a:spcPts val="300"/>
              </a:spcBef>
              <a:buSzPts val="1800"/>
              <a:defRPr b="1" sz="1869">
                <a:latin typeface="Times New Roman"/>
                <a:ea typeface="Times New Roman"/>
                <a:cs typeface="Times New Roman"/>
                <a:sym typeface="Times New Roman"/>
              </a:defRPr>
            </a:pPr>
            <a:r>
              <a:t>URL</a:t>
            </a:r>
            <a:r>
              <a:rPr b="0"/>
              <a:t>: </a:t>
            </a:r>
            <a:r>
              <a:rPr b="0" u="sng">
                <a:solidFill>
                  <a:srgbClr val="0000FF"/>
                </a:solidFill>
                <a:uFill>
                  <a:solidFill>
                    <a:srgbClr val="0000FF"/>
                  </a:solidFill>
                </a:uFill>
                <a:hlinkClick r:id="rId4" invalidUrl="" action="" tgtFrame="" tooltip="" history="1" highlightClick="0" endSnd="0"/>
              </a:rPr>
              <a:t>Bavaresco</a:t>
            </a:r>
            <a:r>
              <a:rPr b="0" u="sng">
                <a:solidFill>
                  <a:srgbClr val="0000FF"/>
                </a:solidFill>
                <a:uFill>
                  <a:solidFill>
                    <a:srgbClr val="0000FF"/>
                  </a:solidFill>
                </a:uFill>
                <a:hlinkClick r:id="rId4" invalidUrl="" action="" tgtFrame="" tooltip="" history="1" highlightClick="0" endSnd="0"/>
              </a:rPr>
              <a:t> et al. (2023) - Chatbots in Industry</a:t>
            </a:r>
          </a:p>
          <a:p>
            <a:pPr marL="406908" indent="-339089" defTabSz="813816">
              <a:lnSpc>
                <a:spcPct val="80000"/>
              </a:lnSpc>
              <a:spcBef>
                <a:spcPts val="300"/>
              </a:spcBef>
              <a:buSzPts val="1800"/>
              <a:defRPr b="1" sz="1869">
                <a:latin typeface="Times New Roman"/>
                <a:ea typeface="Times New Roman"/>
                <a:cs typeface="Times New Roman"/>
                <a:sym typeface="Times New Roman"/>
              </a:defRPr>
            </a:pPr>
            <a:r>
              <a:t>Sun et al. (2023)</a:t>
            </a:r>
          </a:p>
          <a:p>
            <a:pPr lvl="1" marL="712088" indent="-305180" defTabSz="813816">
              <a:lnSpc>
                <a:spcPct val="80000"/>
              </a:lnSpc>
              <a:spcBef>
                <a:spcPts val="300"/>
              </a:spcBef>
              <a:buSzPts val="1800"/>
              <a:defRPr b="1" sz="1869">
                <a:latin typeface="Times New Roman"/>
                <a:ea typeface="Times New Roman"/>
                <a:cs typeface="Times New Roman"/>
                <a:sym typeface="Times New Roman"/>
              </a:defRPr>
            </a:pPr>
            <a:r>
              <a:t>Survey</a:t>
            </a:r>
            <a:r>
              <a:rPr b="0"/>
              <a:t>: Sun et al. (2023) applied deep learning technologies to develop a virtual sales agent using chatbots for personalized recommendation systems, helping businesses increase customer engagement and sales.</a:t>
            </a:r>
          </a:p>
          <a:p>
            <a:pPr lvl="1" marL="712088" indent="-305180" defTabSz="813816">
              <a:lnSpc>
                <a:spcPct val="80000"/>
              </a:lnSpc>
              <a:spcBef>
                <a:spcPts val="300"/>
              </a:spcBef>
              <a:buSzPts val="1800"/>
              <a:defRPr b="1" sz="1869">
                <a:latin typeface="Times New Roman"/>
                <a:ea typeface="Times New Roman"/>
                <a:cs typeface="Times New Roman"/>
                <a:sym typeface="Times New Roman"/>
              </a:defRPr>
            </a:pPr>
            <a:r>
              <a:t>URL</a:t>
            </a:r>
            <a:r>
              <a:rPr b="0"/>
              <a:t>: </a:t>
            </a:r>
            <a:r>
              <a:rPr b="0" u="sng">
                <a:solidFill>
                  <a:srgbClr val="0000FF"/>
                </a:solidFill>
                <a:uFill>
                  <a:solidFill>
                    <a:srgbClr val="0000FF"/>
                  </a:solidFill>
                </a:uFill>
                <a:hlinkClick r:id="rId5" invalidUrl="" action="" tgtFrame="" tooltip="" history="1" highlightClick="0" endSnd="0"/>
              </a:rPr>
              <a:t>Sun et al. (2023) - Deep Learning in Chatbots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xfrm>
            <a:off x="812800" y="274638"/>
            <a:ext cx="10668000" cy="487501"/>
          </a:xfrm>
          <a:prstGeom prst="rect">
            <a:avLst/>
          </a:prstGeom>
        </p:spPr>
        <p:txBody>
          <a:bodyPr/>
          <a:lstStyle>
            <a:lvl1pPr defTabSz="850391">
              <a:defRPr sz="2604"/>
            </a:lvl1pPr>
          </a:lstStyle>
          <a:p>
            <a:pPr/>
            <a:r>
              <a:t>Literature Survey</a:t>
            </a:r>
          </a:p>
        </p:txBody>
      </p:sp>
      <p:sp>
        <p:nvSpPr>
          <p:cNvPr id="152" name="Text Placeholder 2"/>
          <p:cNvSpPr txBox="1"/>
          <p:nvPr>
            <p:ph type="body" idx="1"/>
          </p:nvPr>
        </p:nvSpPr>
        <p:spPr>
          <a:prstGeom prst="rect">
            <a:avLst/>
          </a:prstGeom>
        </p:spPr>
        <p:txBody>
          <a:bodyPr/>
          <a:lstStyle/>
          <a:p>
            <a:pPr>
              <a:buSzPts val="2100"/>
              <a:defRPr b="1" sz="2100">
                <a:latin typeface="Times New Roman"/>
                <a:ea typeface="Times New Roman"/>
                <a:cs typeface="Times New Roman"/>
                <a:sym typeface="Times New Roman"/>
              </a:defRPr>
            </a:pPr>
            <a:r>
              <a:t>Jusoh (2023)</a:t>
            </a:r>
          </a:p>
          <a:p>
            <a:pPr lvl="1" marL="800099" indent="-342899">
              <a:buSzPts val="2100"/>
              <a:defRPr b="1" sz="2100">
                <a:latin typeface="Times New Roman"/>
                <a:ea typeface="Times New Roman"/>
                <a:cs typeface="Times New Roman"/>
                <a:sym typeface="Times New Roman"/>
              </a:defRPr>
            </a:pPr>
            <a:r>
              <a:t>Survey</a:t>
            </a:r>
            <a:r>
              <a:rPr b="0"/>
              <a:t>: Jusoh (2023) proposed a method to persuade e-customers to make purchases through chatbot-based conversations and personalized recommendations, improving e-commerce strategies.</a:t>
            </a:r>
          </a:p>
          <a:p>
            <a:pPr lvl="1" marL="800099" indent="-342899">
              <a:buSzPts val="2100"/>
              <a:defRPr b="1" sz="2100">
                <a:latin typeface="Times New Roman"/>
                <a:ea typeface="Times New Roman"/>
                <a:cs typeface="Times New Roman"/>
                <a:sym typeface="Times New Roman"/>
              </a:defRPr>
            </a:pPr>
            <a:r>
              <a:t>URL</a:t>
            </a:r>
            <a:r>
              <a:rPr b="0"/>
              <a:t>: </a:t>
            </a:r>
            <a:r>
              <a:rPr b="0" u="sng">
                <a:solidFill>
                  <a:srgbClr val="0000FF"/>
                </a:solidFill>
                <a:uFill>
                  <a:solidFill>
                    <a:srgbClr val="0000FF"/>
                  </a:solidFill>
                </a:uFill>
                <a:hlinkClick r:id="rId2" invalidUrl="" action="" tgtFrame="" tooltip="" history="1" highlightClick="0" endSnd="0"/>
              </a:rPr>
              <a:t>Jusoh</a:t>
            </a:r>
            <a:r>
              <a:rPr b="0" u="sng">
                <a:solidFill>
                  <a:srgbClr val="0000FF"/>
                </a:solidFill>
                <a:uFill>
                  <a:solidFill>
                    <a:srgbClr val="0000FF"/>
                  </a:solidFill>
                </a:uFill>
                <a:hlinkClick r:id="rId2" invalidUrl="" action="" tgtFrame="" tooltip="" history="1" highlightClick="0" endSnd="0"/>
              </a:rPr>
              <a:t> (2023) - Persuasive E-Commerce Chatbots</a:t>
            </a:r>
          </a:p>
          <a:p>
            <a:pPr>
              <a:buSzPts val="2100"/>
              <a:defRPr b="1" sz="2100">
                <a:latin typeface="Times New Roman"/>
                <a:ea typeface="Times New Roman"/>
                <a:cs typeface="Times New Roman"/>
                <a:sym typeface="Times New Roman"/>
              </a:defRPr>
            </a:pPr>
            <a:r>
              <a:t>Koeter et al. (2023)</a:t>
            </a:r>
          </a:p>
          <a:p>
            <a:pPr>
              <a:buSzPts val="2100"/>
              <a:defRPr b="1" sz="2100">
                <a:latin typeface="Times New Roman"/>
                <a:ea typeface="Times New Roman"/>
                <a:cs typeface="Times New Roman"/>
                <a:sym typeface="Times New Roman"/>
              </a:defRPr>
            </a:pPr>
            <a:r>
              <a:t>Survey</a:t>
            </a:r>
            <a:r>
              <a:rPr b="0"/>
              <a:t>: Koeter et al. (2023) examined how chatbots can help category-sensitive customers by offering tailored product recommendations, thereby improving customer experience and satisfaction.</a:t>
            </a:r>
            <a:endParaRPr b="0"/>
          </a:p>
          <a:p>
            <a:pPr>
              <a:buSzPts val="2100"/>
              <a:defRPr b="1" sz="2100">
                <a:latin typeface="Times New Roman"/>
                <a:ea typeface="Times New Roman"/>
                <a:cs typeface="Times New Roman"/>
                <a:sym typeface="Times New Roman"/>
              </a:defRPr>
            </a:pPr>
            <a:r>
              <a:t>URL</a:t>
            </a:r>
            <a:r>
              <a:rPr b="0"/>
              <a:t>: </a:t>
            </a:r>
            <a:r>
              <a:rPr b="0" u="sng">
                <a:solidFill>
                  <a:srgbClr val="0000FF"/>
                </a:solidFill>
                <a:uFill>
                  <a:solidFill>
                    <a:srgbClr val="0000FF"/>
                  </a:solidFill>
                </a:uFill>
                <a:hlinkClick r:id="rId3" invalidUrl="" action="" tgtFrame="" tooltip="" history="1" highlightClick="0" endSnd="0"/>
              </a:rPr>
              <a:t>Koeter</a:t>
            </a:r>
            <a:r>
              <a:rPr b="0" u="sng">
                <a:solidFill>
                  <a:srgbClr val="0000FF"/>
                </a:solidFill>
                <a:uFill>
                  <a:solidFill>
                    <a:srgbClr val="0000FF"/>
                  </a:solidFill>
                </a:uFill>
                <a:hlinkClick r:id="rId3" invalidUrl="" action="" tgtFrame="" tooltip="" history="1" highlightClick="0" endSnd="0"/>
              </a:rPr>
              <a:t> et al. (2023) - Category-Sensitive Chatbots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812800" y="274638"/>
            <a:ext cx="10668000" cy="487501"/>
          </a:xfrm>
          <a:prstGeom prst="rect">
            <a:avLst/>
          </a:prstGeom>
        </p:spPr>
        <p:txBody>
          <a:bodyPr/>
          <a:lstStyle>
            <a:lvl1pPr defTabSz="850391">
              <a:defRPr sz="2604"/>
            </a:lvl1pPr>
          </a:lstStyle>
          <a:p>
            <a:pPr/>
            <a:r>
              <a:t>Proposed Method</a:t>
            </a:r>
          </a:p>
        </p:txBody>
      </p:sp>
      <p:sp>
        <p:nvSpPr>
          <p:cNvPr id="155" name="Text Placeholder 2"/>
          <p:cNvSpPr txBox="1"/>
          <p:nvPr>
            <p:ph type="body" idx="1"/>
          </p:nvPr>
        </p:nvSpPr>
        <p:spPr>
          <a:prstGeom prst="rect">
            <a:avLst/>
          </a:prstGeom>
        </p:spPr>
        <p:txBody>
          <a:bodyPr/>
          <a:lstStyle/>
          <a:p>
            <a:pPr>
              <a:lnSpc>
                <a:spcPct val="90000"/>
              </a:lnSpc>
              <a:buSzPts val="2100"/>
              <a:defRPr sz="2100">
                <a:latin typeface="Times New Roman"/>
                <a:ea typeface="Times New Roman"/>
                <a:cs typeface="Times New Roman"/>
                <a:sym typeface="Times New Roman"/>
              </a:defRPr>
            </a:pPr>
            <a:r>
              <a:t>The proposed chatbot will utilize advanced AI and Natural Language Processing (NLP) technologies to provide accurate and relevant responses to user queries related to mining laws and regulations. The system will employ a combination of the following:</a:t>
            </a:r>
          </a:p>
          <a:p>
            <a:pPr>
              <a:lnSpc>
                <a:spcPct val="90000"/>
              </a:lnSpc>
              <a:buSzPts val="2100"/>
              <a:buFontTx/>
              <a:buAutoNum type="arabicPeriod" startAt="1"/>
              <a:defRPr b="1" sz="2100">
                <a:latin typeface="Times New Roman"/>
                <a:ea typeface="Times New Roman"/>
                <a:cs typeface="Times New Roman"/>
                <a:sym typeface="Times New Roman"/>
              </a:defRPr>
            </a:pPr>
            <a:r>
              <a:t>Langchain</a:t>
            </a:r>
            <a:r>
              <a:rPr b="0"/>
              <a:t>: For language model-based operations and seamless data retrieval.</a:t>
            </a:r>
            <a:endParaRPr b="0"/>
          </a:p>
          <a:p>
            <a:pPr>
              <a:lnSpc>
                <a:spcPct val="90000"/>
              </a:lnSpc>
              <a:buSzPts val="2100"/>
              <a:buFontTx/>
              <a:buAutoNum type="arabicPeriod" startAt="1"/>
              <a:defRPr b="1" sz="2100">
                <a:latin typeface="Times New Roman"/>
                <a:ea typeface="Times New Roman"/>
                <a:cs typeface="Times New Roman"/>
                <a:sym typeface="Times New Roman"/>
              </a:defRPr>
            </a:pPr>
            <a:r>
              <a:t>FAISS (CPU)</a:t>
            </a:r>
            <a:r>
              <a:rPr b="0"/>
              <a:t>: To create an efficient vector index for storing large chunks of data, allowing for rapid retrieval of relevant information.</a:t>
            </a:r>
            <a:endParaRPr b="0"/>
          </a:p>
          <a:p>
            <a:pPr>
              <a:lnSpc>
                <a:spcPct val="90000"/>
              </a:lnSpc>
              <a:buSzPts val="2100"/>
              <a:buFontTx/>
              <a:buAutoNum type="arabicPeriod" startAt="1"/>
              <a:defRPr b="1" sz="2100">
                <a:latin typeface="Times New Roman"/>
                <a:ea typeface="Times New Roman"/>
                <a:cs typeface="Times New Roman"/>
                <a:sym typeface="Times New Roman"/>
              </a:defRPr>
            </a:pPr>
            <a:r>
              <a:t>Hugging Face</a:t>
            </a:r>
            <a:r>
              <a:rPr b="0"/>
              <a:t>: For advanced NLP models to ensure high-quality responses.</a:t>
            </a:r>
            <a:endParaRPr b="0"/>
          </a:p>
          <a:p>
            <a:pPr>
              <a:lnSpc>
                <a:spcPct val="90000"/>
              </a:lnSpc>
              <a:buSzPts val="2100"/>
              <a:buFontTx/>
              <a:buAutoNum type="arabicPeriod" startAt="1"/>
              <a:defRPr b="1" sz="2100">
                <a:latin typeface="Times New Roman"/>
                <a:ea typeface="Times New Roman"/>
                <a:cs typeface="Times New Roman"/>
                <a:sym typeface="Times New Roman"/>
              </a:defRPr>
            </a:pPr>
            <a:r>
              <a:t>Llama 2 7B Chat</a:t>
            </a:r>
            <a:r>
              <a:rPr b="0"/>
              <a:t>: To generate human-like conversational responses based on regulatory documents.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812800" y="274638"/>
            <a:ext cx="10668000" cy="487501"/>
          </a:xfrm>
          <a:prstGeom prst="rect">
            <a:avLst/>
          </a:prstGeom>
        </p:spPr>
        <p:txBody>
          <a:bodyPr/>
          <a:lstStyle>
            <a:lvl1pPr defTabSz="850391">
              <a:defRPr sz="2604"/>
            </a:lvl1pPr>
          </a:lstStyle>
          <a:p>
            <a:pPr/>
            <a:r>
              <a:t>Objectives</a:t>
            </a:r>
          </a:p>
        </p:txBody>
      </p:sp>
      <p:sp>
        <p:nvSpPr>
          <p:cNvPr id="158" name="Rectangle 1"/>
          <p:cNvSpPr txBox="1"/>
          <p:nvPr>
            <p:ph type="body" sz="half" idx="1"/>
          </p:nvPr>
        </p:nvSpPr>
        <p:spPr>
          <a:xfrm>
            <a:off x="812799" y="1226185"/>
            <a:ext cx="10668001" cy="3118525"/>
          </a:xfrm>
          <a:prstGeom prst="rect">
            <a:avLst/>
          </a:prstGeom>
        </p:spPr>
        <p:txBody>
          <a:bodyPr lIns="45719" tIns="45719" rIns="45719" bIns="45719" anchor="ctr"/>
          <a:lstStyle/>
          <a:p>
            <a:pPr marL="0" indent="0">
              <a:spcBef>
                <a:spcPts val="0"/>
              </a:spcBef>
              <a:buClrTx/>
              <a:buSzPct val="100000"/>
              <a:buFontTx/>
              <a:defRPr sz="2100">
                <a:latin typeface="Times New Roman"/>
                <a:ea typeface="Times New Roman"/>
                <a:cs typeface="Times New Roman"/>
                <a:sym typeface="Times New Roman"/>
              </a:defRPr>
            </a:pPr>
            <a:r>
              <a:t>Develop an AI-powered chatbot to simplify access to mining industry regulations.</a:t>
            </a:r>
          </a:p>
          <a:p>
            <a:pPr marL="0" indent="0">
              <a:spcBef>
                <a:spcPts val="0"/>
              </a:spcBef>
              <a:buClrTx/>
              <a:buSzPct val="100000"/>
              <a:buFontTx/>
              <a:defRPr sz="2100">
                <a:latin typeface="Times New Roman"/>
                <a:ea typeface="Times New Roman"/>
                <a:cs typeface="Times New Roman"/>
                <a:sym typeface="Times New Roman"/>
              </a:defRPr>
            </a:pPr>
            <a:r>
              <a:t>Enable users to interact with the chatbot and retrieve relevant mining rules, regulations, and guidelines.</a:t>
            </a:r>
          </a:p>
          <a:p>
            <a:pPr marL="0" indent="0">
              <a:spcBef>
                <a:spcPts val="0"/>
              </a:spcBef>
              <a:buClrTx/>
              <a:buSzPct val="100000"/>
              <a:buFontTx/>
              <a:defRPr sz="2100">
                <a:latin typeface="Times New Roman"/>
                <a:ea typeface="Times New Roman"/>
                <a:cs typeface="Times New Roman"/>
                <a:sym typeface="Times New Roman"/>
              </a:defRPr>
            </a:pPr>
            <a:r>
              <a:t>Improve operational efficiency and safety by providing accurate and real-time regulatory information.</a:t>
            </a:r>
          </a:p>
          <a:p>
            <a:pPr marL="0" indent="0">
              <a:spcBef>
                <a:spcPts val="0"/>
              </a:spcBef>
              <a:buClrTx/>
              <a:buSzPct val="100000"/>
              <a:buFontTx/>
              <a:defRPr sz="2100">
                <a:latin typeface="Times New Roman"/>
                <a:ea typeface="Times New Roman"/>
                <a:cs typeface="Times New Roman"/>
                <a:sym typeface="Times New Roman"/>
              </a:defRPr>
            </a:pPr>
            <a:r>
              <a:t>Increase awareness and compliance within the mining industry.</a:t>
            </a:r>
          </a:p>
          <a:p>
            <a:pPr marL="0" indent="0">
              <a:spcBef>
                <a:spcPts val="0"/>
              </a:spcBef>
              <a:buClrTx/>
              <a:buSzPct val="100000"/>
              <a:buFontTx/>
              <a:defRPr sz="2100">
                <a:latin typeface="Times New Roman"/>
                <a:ea typeface="Times New Roman"/>
                <a:cs typeface="Times New Roman"/>
                <a:sym typeface="Times New Roman"/>
              </a:defRPr>
            </a:pPr>
            <a:r>
              <a:t>Continuously improve the chatbot’s performance using machine learning techniques.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Arial"/>
        <a:ea typeface="Arial"/>
        <a:cs typeface="Arial"/>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Arial"/>
        <a:ea typeface="Arial"/>
        <a:cs typeface="Arial"/>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