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5"/>
  </p:notesMasterIdLst>
  <p:sldIdLst>
    <p:sldId id="256" r:id="rId5"/>
    <p:sldId id="312" r:id="rId6"/>
    <p:sldId id="313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96" r:id="rId20"/>
    <p:sldId id="297" r:id="rId21"/>
    <p:sldId id="298" r:id="rId22"/>
    <p:sldId id="299" r:id="rId23"/>
    <p:sldId id="281" r:id="rId24"/>
  </p:sldIdLst>
  <p:sldSz cx="9144000" cy="5143500" type="screen16x9"/>
  <p:notesSz cx="6858000" cy="9144000"/>
  <p:embeddedFontLst>
    <p:embeddedFont>
      <p:font typeface="Lora" panose="020B0604020202020204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EB759-1ED6-4E6B-BC24-840868F80CA8}" v="4" dt="2022-08-25T22:47:01.557"/>
  </p1510:revLst>
</p1510:revInfo>
</file>

<file path=ppt/tableStyles.xml><?xml version="1.0" encoding="utf-8"?>
<a:tblStyleLst xmlns:a="http://schemas.openxmlformats.org/drawingml/2006/main" def="{B6837C60-458A-491B-AE60-CDBC5F5E188A}">
  <a:tblStyle styleId="{B6837C60-458A-491B-AE60-CDBC5F5E18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3FE6F6-5692-4C99-AABC-605848D4B3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UEL SANTOS BRITO" userId="S::josuel.brito@fatec.sp.gov.br::d0d6908d-15f4-476e-94a3-a6ef424646d2" providerId="AD" clId="Web-{2FCEB759-1ED6-4E6B-BC24-840868F80CA8}"/>
    <pc:docChg chg="modSld">
      <pc:chgData name="JOSUEL SANTOS BRITO" userId="S::josuel.brito@fatec.sp.gov.br::d0d6908d-15f4-476e-94a3-a6ef424646d2" providerId="AD" clId="Web-{2FCEB759-1ED6-4E6B-BC24-840868F80CA8}" dt="2022-08-25T22:47:01.557" v="3" actId="20577"/>
      <pc:docMkLst>
        <pc:docMk/>
      </pc:docMkLst>
      <pc:sldChg chg="modSp">
        <pc:chgData name="JOSUEL SANTOS BRITO" userId="S::josuel.brito@fatec.sp.gov.br::d0d6908d-15f4-476e-94a3-a6ef424646d2" providerId="AD" clId="Web-{2FCEB759-1ED6-4E6B-BC24-840868F80CA8}" dt="2022-08-25T22:47:01.557" v="3" actId="20577"/>
        <pc:sldMkLst>
          <pc:docMk/>
          <pc:sldMk cId="1655799459" sldId="312"/>
        </pc:sldMkLst>
        <pc:spChg chg="mod">
          <ac:chgData name="JOSUEL SANTOS BRITO" userId="S::josuel.brito@fatec.sp.gov.br::d0d6908d-15f4-476e-94a3-a6ef424646d2" providerId="AD" clId="Web-{2FCEB759-1ED6-4E6B-BC24-840868F80CA8}" dt="2022-08-25T22:47:01.557" v="3" actId="20577"/>
          <ac:spMkLst>
            <pc:docMk/>
            <pc:sldMk cId="1655799459" sldId="312"/>
            <ac:spMk id="11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168E1-0F06-4C62-AFAB-7355ED8B3C7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AEAC79-B2A4-440C-AECB-53F49D2EB0EA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/>
            <a:t>Pedro</a:t>
          </a:r>
          <a:endParaRPr lang="pt-BR" sz="1400"/>
        </a:p>
      </dgm:t>
    </dgm:pt>
    <dgm:pt modelId="{EC945A2B-FEB4-4D2A-8892-5ACC548B1BEB}" type="parTrans" cxnId="{0BDBD82A-6F4F-4BD3-94BB-01760E5D531F}">
      <dgm:prSet/>
      <dgm:spPr/>
      <dgm:t>
        <a:bodyPr/>
        <a:lstStyle/>
        <a:p>
          <a:endParaRPr lang="pt-BR"/>
        </a:p>
      </dgm:t>
    </dgm:pt>
    <dgm:pt modelId="{2CE71508-AD68-42B3-B8D6-2BF9E148006B}" type="sibTrans" cxnId="{0BDBD82A-6F4F-4BD3-94BB-01760E5D531F}">
      <dgm:prSet/>
      <dgm:spPr/>
      <dgm:t>
        <a:bodyPr/>
        <a:lstStyle/>
        <a:p>
          <a:endParaRPr lang="pt-BR"/>
        </a:p>
      </dgm:t>
    </dgm:pt>
    <dgm:pt modelId="{DDF188A9-C942-4354-8E63-D4F8DE3D99C7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 err="1"/>
            <a:t>Guitarra</a:t>
          </a:r>
          <a:endParaRPr lang="pt-BR" sz="800"/>
        </a:p>
      </dgm:t>
    </dgm:pt>
    <dgm:pt modelId="{478D3FB1-A88F-45A3-AD28-D76B17FC56C8}" type="parTrans" cxnId="{EFA5AD9D-A4E7-4616-AA77-6E2A331CF54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134A6E6D-E3FD-4CDF-BCD6-4E13C44C45DE}" type="sibTrans" cxnId="{EFA5AD9D-A4E7-4616-AA77-6E2A331CF549}">
      <dgm:prSet/>
      <dgm:spPr/>
      <dgm:t>
        <a:bodyPr/>
        <a:lstStyle/>
        <a:p>
          <a:endParaRPr lang="pt-BR"/>
        </a:p>
      </dgm:t>
    </dgm:pt>
    <dgm:pt modelId="{B4C6576E-3BD1-4E68-8A97-D0DF248CBF49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/>
            <a:t>Rodrigo</a:t>
          </a:r>
          <a:endParaRPr lang="pt-BR" sz="800"/>
        </a:p>
      </dgm:t>
    </dgm:pt>
    <dgm:pt modelId="{8DDE5B94-9830-4CE7-A98C-942E668F1B8C}" type="parTrans" cxnId="{2978EB6E-B1B7-488A-8609-5597D8F9AA00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A2B33D2D-AEE7-464C-86D9-1D147C819250}" type="sibTrans" cxnId="{2978EB6E-B1B7-488A-8609-5597D8F9AA00}">
      <dgm:prSet/>
      <dgm:spPr/>
      <dgm:t>
        <a:bodyPr/>
        <a:lstStyle/>
        <a:p>
          <a:endParaRPr lang="pt-BR"/>
        </a:p>
      </dgm:t>
    </dgm:pt>
    <dgm:pt modelId="{BAEC832F-E711-4102-832F-9CD8A7F37E65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/>
            <a:t>Paula</a:t>
          </a:r>
          <a:endParaRPr lang="pt-BR" sz="800"/>
        </a:p>
      </dgm:t>
    </dgm:pt>
    <dgm:pt modelId="{75582958-4F14-4E5E-8E19-BD116F51549D}" type="parTrans" cxnId="{8BBB09C0-0872-434C-92B7-48970B90FA9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82CB77DB-E12E-4DB3-B0F8-5FDA0ACB5E76}" type="sibTrans" cxnId="{8BBB09C0-0872-434C-92B7-48970B90FA91}">
      <dgm:prSet/>
      <dgm:spPr/>
      <dgm:t>
        <a:bodyPr/>
        <a:lstStyle/>
        <a:p>
          <a:endParaRPr lang="pt-BR"/>
        </a:p>
      </dgm:t>
    </dgm:pt>
    <dgm:pt modelId="{56C0377A-51D3-4E7A-8CD4-1DC5D748F8FD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 err="1"/>
            <a:t>Multinacional</a:t>
          </a:r>
          <a:endParaRPr lang="pt-BR" sz="800"/>
        </a:p>
      </dgm:t>
    </dgm:pt>
    <dgm:pt modelId="{E1ED3EB3-0A71-4FC6-887E-A45B0AAD5C78}" type="parTrans" cxnId="{3BE1759B-B275-4C39-8DEA-5A69015289B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499946C3-9D1D-4344-A67C-1D51D17416E5}" type="sibTrans" cxnId="{3BE1759B-B275-4C39-8DEA-5A69015289BF}">
      <dgm:prSet/>
      <dgm:spPr/>
      <dgm:t>
        <a:bodyPr/>
        <a:lstStyle/>
        <a:p>
          <a:endParaRPr lang="pt-BR"/>
        </a:p>
      </dgm:t>
    </dgm:pt>
    <dgm:pt modelId="{92C2EBFF-1EBD-4652-A3BC-E6A6D6439641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/>
            <a:t>Marcelo</a:t>
          </a:r>
          <a:endParaRPr lang="pt-BR" sz="1000"/>
        </a:p>
      </dgm:t>
    </dgm:pt>
    <dgm:pt modelId="{D7C60706-4772-4D01-A2CA-2666DC81C0C2}" type="parTrans" cxnId="{2166CBE1-F7E8-4232-ACBA-AAB8D4BF5B4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DC961412-DE90-467A-A8C3-287E8FF033AE}" type="sibTrans" cxnId="{2166CBE1-F7E8-4232-ACBA-AAB8D4BF5B48}">
      <dgm:prSet/>
      <dgm:spPr/>
      <dgm:t>
        <a:bodyPr/>
        <a:lstStyle/>
        <a:p>
          <a:endParaRPr lang="pt-BR"/>
        </a:p>
      </dgm:t>
    </dgm:pt>
    <dgm:pt modelId="{592F8D8F-934E-4106-B769-8E46DB1B3E18}" type="pres">
      <dgm:prSet presAssocID="{B7E168E1-0F06-4C62-AFAB-7355ED8B3C7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ABEC2-8499-41FC-B3A5-1EFE60D75F7F}" type="pres">
      <dgm:prSet presAssocID="{74AEAC79-B2A4-440C-AECB-53F49D2EB0EA}" presName="centerShape" presStyleLbl="node0" presStyleIdx="0" presStyleCnt="1"/>
      <dgm:spPr/>
    </dgm:pt>
    <dgm:pt modelId="{444E6A21-CB47-48EA-B9E8-EFFB25DDCA2E}" type="pres">
      <dgm:prSet presAssocID="{478D3FB1-A88F-45A3-AD28-D76B17FC56C8}" presName="Name9" presStyleLbl="parChTrans1D2" presStyleIdx="0" presStyleCnt="5"/>
      <dgm:spPr/>
    </dgm:pt>
    <dgm:pt modelId="{F06FB67B-B43E-4CE0-BB01-504E7D630E29}" type="pres">
      <dgm:prSet presAssocID="{478D3FB1-A88F-45A3-AD28-D76B17FC56C8}" presName="connTx" presStyleLbl="parChTrans1D2" presStyleIdx="0" presStyleCnt="5"/>
      <dgm:spPr/>
    </dgm:pt>
    <dgm:pt modelId="{36F167AC-FFAE-4D6F-B144-269FA8BC73F0}" type="pres">
      <dgm:prSet presAssocID="{DDF188A9-C942-4354-8E63-D4F8DE3D99C7}" presName="node" presStyleLbl="node1" presStyleIdx="0" presStyleCnt="5">
        <dgm:presLayoutVars>
          <dgm:bulletEnabled val="1"/>
        </dgm:presLayoutVars>
      </dgm:prSet>
      <dgm:spPr/>
    </dgm:pt>
    <dgm:pt modelId="{6DFBF467-52AC-4070-9A71-4D20069B7266}" type="pres">
      <dgm:prSet presAssocID="{8DDE5B94-9830-4CE7-A98C-942E668F1B8C}" presName="Name9" presStyleLbl="parChTrans1D2" presStyleIdx="1" presStyleCnt="5"/>
      <dgm:spPr/>
    </dgm:pt>
    <dgm:pt modelId="{20FB23A7-22F4-417D-AAEF-6BBB3569E8B4}" type="pres">
      <dgm:prSet presAssocID="{8DDE5B94-9830-4CE7-A98C-942E668F1B8C}" presName="connTx" presStyleLbl="parChTrans1D2" presStyleIdx="1" presStyleCnt="5"/>
      <dgm:spPr/>
    </dgm:pt>
    <dgm:pt modelId="{5D08EDFA-F258-4B32-B384-918630A901B2}" type="pres">
      <dgm:prSet presAssocID="{B4C6576E-3BD1-4E68-8A97-D0DF248CBF49}" presName="node" presStyleLbl="node1" presStyleIdx="1" presStyleCnt="5">
        <dgm:presLayoutVars>
          <dgm:bulletEnabled val="1"/>
        </dgm:presLayoutVars>
      </dgm:prSet>
      <dgm:spPr/>
    </dgm:pt>
    <dgm:pt modelId="{9454F48E-74D0-4D52-8ED2-24404F4EC1A4}" type="pres">
      <dgm:prSet presAssocID="{75582958-4F14-4E5E-8E19-BD116F51549D}" presName="Name9" presStyleLbl="parChTrans1D2" presStyleIdx="2" presStyleCnt="5"/>
      <dgm:spPr/>
    </dgm:pt>
    <dgm:pt modelId="{4F5273AD-8BA3-4F58-AD9E-162D237DFDF5}" type="pres">
      <dgm:prSet presAssocID="{75582958-4F14-4E5E-8E19-BD116F51549D}" presName="connTx" presStyleLbl="parChTrans1D2" presStyleIdx="2" presStyleCnt="5"/>
      <dgm:spPr/>
    </dgm:pt>
    <dgm:pt modelId="{4C0B06AF-2A3E-462D-AA19-1924CE0BF83F}" type="pres">
      <dgm:prSet presAssocID="{BAEC832F-E711-4102-832F-9CD8A7F37E65}" presName="node" presStyleLbl="node1" presStyleIdx="2" presStyleCnt="5">
        <dgm:presLayoutVars>
          <dgm:bulletEnabled val="1"/>
        </dgm:presLayoutVars>
      </dgm:prSet>
      <dgm:spPr/>
    </dgm:pt>
    <dgm:pt modelId="{407C47FA-C4FE-446A-8B6D-9373DF37D3CB}" type="pres">
      <dgm:prSet presAssocID="{E1ED3EB3-0A71-4FC6-887E-A45B0AAD5C78}" presName="Name9" presStyleLbl="parChTrans1D2" presStyleIdx="3" presStyleCnt="5"/>
      <dgm:spPr/>
    </dgm:pt>
    <dgm:pt modelId="{D4A15C73-F247-4403-84A7-0CC1C6F333A2}" type="pres">
      <dgm:prSet presAssocID="{E1ED3EB3-0A71-4FC6-887E-A45B0AAD5C78}" presName="connTx" presStyleLbl="parChTrans1D2" presStyleIdx="3" presStyleCnt="5"/>
      <dgm:spPr/>
    </dgm:pt>
    <dgm:pt modelId="{86C401F3-6D76-49FD-8BEA-94F769590417}" type="pres">
      <dgm:prSet presAssocID="{56C0377A-51D3-4E7A-8CD4-1DC5D748F8FD}" presName="node" presStyleLbl="node1" presStyleIdx="3" presStyleCnt="5">
        <dgm:presLayoutVars>
          <dgm:bulletEnabled val="1"/>
        </dgm:presLayoutVars>
      </dgm:prSet>
      <dgm:spPr/>
    </dgm:pt>
    <dgm:pt modelId="{1044E074-734E-4972-88CA-D105BFD23DFB}" type="pres">
      <dgm:prSet presAssocID="{D7C60706-4772-4D01-A2CA-2666DC81C0C2}" presName="Name9" presStyleLbl="parChTrans1D2" presStyleIdx="4" presStyleCnt="5"/>
      <dgm:spPr/>
    </dgm:pt>
    <dgm:pt modelId="{9446BEB8-16EC-4EE4-8B61-22C8D967F4E1}" type="pres">
      <dgm:prSet presAssocID="{D7C60706-4772-4D01-A2CA-2666DC81C0C2}" presName="connTx" presStyleLbl="parChTrans1D2" presStyleIdx="4" presStyleCnt="5"/>
      <dgm:spPr/>
    </dgm:pt>
    <dgm:pt modelId="{2CAADB21-F0B5-437A-8962-631DA1B3B353}" type="pres">
      <dgm:prSet presAssocID="{92C2EBFF-1EBD-4652-A3BC-E6A6D6439641}" presName="node" presStyleLbl="node1" presStyleIdx="4" presStyleCnt="5">
        <dgm:presLayoutVars>
          <dgm:bulletEnabled val="1"/>
        </dgm:presLayoutVars>
      </dgm:prSet>
      <dgm:spPr/>
    </dgm:pt>
  </dgm:ptLst>
  <dgm:cxnLst>
    <dgm:cxn modelId="{F8CDBC03-20AD-489D-BCD7-615088CEF305}" type="presOf" srcId="{56C0377A-51D3-4E7A-8CD4-1DC5D748F8FD}" destId="{86C401F3-6D76-49FD-8BEA-94F769590417}" srcOrd="0" destOrd="0" presId="urn:microsoft.com/office/officeart/2005/8/layout/radial1"/>
    <dgm:cxn modelId="{EF986806-729B-4E4B-8166-74B438E849F6}" type="presOf" srcId="{E1ED3EB3-0A71-4FC6-887E-A45B0AAD5C78}" destId="{D4A15C73-F247-4403-84A7-0CC1C6F333A2}" srcOrd="1" destOrd="0" presId="urn:microsoft.com/office/officeart/2005/8/layout/radial1"/>
    <dgm:cxn modelId="{7EAC630A-2814-4A92-81CD-01BF0D5893C8}" type="presOf" srcId="{75582958-4F14-4E5E-8E19-BD116F51549D}" destId="{9454F48E-74D0-4D52-8ED2-24404F4EC1A4}" srcOrd="0" destOrd="0" presId="urn:microsoft.com/office/officeart/2005/8/layout/radial1"/>
    <dgm:cxn modelId="{ECCC2216-6FF3-4C16-A0A3-B240D2AD5073}" type="presOf" srcId="{478D3FB1-A88F-45A3-AD28-D76B17FC56C8}" destId="{F06FB67B-B43E-4CE0-BB01-504E7D630E29}" srcOrd="1" destOrd="0" presId="urn:microsoft.com/office/officeart/2005/8/layout/radial1"/>
    <dgm:cxn modelId="{57465E1D-F2A5-4C75-891E-D2733909CFC2}" type="presOf" srcId="{92C2EBFF-1EBD-4652-A3BC-E6A6D6439641}" destId="{2CAADB21-F0B5-437A-8962-631DA1B3B353}" srcOrd="0" destOrd="0" presId="urn:microsoft.com/office/officeart/2005/8/layout/radial1"/>
    <dgm:cxn modelId="{0EBCE628-8508-41D7-9B68-33714CDBCDB7}" type="presOf" srcId="{74AEAC79-B2A4-440C-AECB-53F49D2EB0EA}" destId="{7BEABEC2-8499-41FC-B3A5-1EFE60D75F7F}" srcOrd="0" destOrd="0" presId="urn:microsoft.com/office/officeart/2005/8/layout/radial1"/>
    <dgm:cxn modelId="{0BDBD82A-6F4F-4BD3-94BB-01760E5D531F}" srcId="{B7E168E1-0F06-4C62-AFAB-7355ED8B3C7E}" destId="{74AEAC79-B2A4-440C-AECB-53F49D2EB0EA}" srcOrd="0" destOrd="0" parTransId="{EC945A2B-FEB4-4D2A-8892-5ACC548B1BEB}" sibTransId="{2CE71508-AD68-42B3-B8D6-2BF9E148006B}"/>
    <dgm:cxn modelId="{34084930-5083-4AB9-B6F6-AC5FC6569F79}" type="presOf" srcId="{B7E168E1-0F06-4C62-AFAB-7355ED8B3C7E}" destId="{592F8D8F-934E-4106-B769-8E46DB1B3E18}" srcOrd="0" destOrd="0" presId="urn:microsoft.com/office/officeart/2005/8/layout/radial1"/>
    <dgm:cxn modelId="{C5D1CE3A-6B63-4083-B2FA-E2A7F90BC71E}" type="presOf" srcId="{478D3FB1-A88F-45A3-AD28-D76B17FC56C8}" destId="{444E6A21-CB47-48EA-B9E8-EFFB25DDCA2E}" srcOrd="0" destOrd="0" presId="urn:microsoft.com/office/officeart/2005/8/layout/radial1"/>
    <dgm:cxn modelId="{9D02E03B-DE94-4644-9020-747C2FA0339D}" type="presOf" srcId="{B4C6576E-3BD1-4E68-8A97-D0DF248CBF49}" destId="{5D08EDFA-F258-4B32-B384-918630A901B2}" srcOrd="0" destOrd="0" presId="urn:microsoft.com/office/officeart/2005/8/layout/radial1"/>
    <dgm:cxn modelId="{F9FD0E5E-1ECF-4BDD-A737-2E7B58ADDA4E}" type="presOf" srcId="{BAEC832F-E711-4102-832F-9CD8A7F37E65}" destId="{4C0B06AF-2A3E-462D-AA19-1924CE0BF83F}" srcOrd="0" destOrd="0" presId="urn:microsoft.com/office/officeart/2005/8/layout/radial1"/>
    <dgm:cxn modelId="{FE779360-B76C-4AEF-BBB1-2BAEB32AC27B}" type="presOf" srcId="{D7C60706-4772-4D01-A2CA-2666DC81C0C2}" destId="{9446BEB8-16EC-4EE4-8B61-22C8D967F4E1}" srcOrd="1" destOrd="0" presId="urn:microsoft.com/office/officeart/2005/8/layout/radial1"/>
    <dgm:cxn modelId="{2978EB6E-B1B7-488A-8609-5597D8F9AA00}" srcId="{74AEAC79-B2A4-440C-AECB-53F49D2EB0EA}" destId="{B4C6576E-3BD1-4E68-8A97-D0DF248CBF49}" srcOrd="1" destOrd="0" parTransId="{8DDE5B94-9830-4CE7-A98C-942E668F1B8C}" sibTransId="{A2B33D2D-AEE7-464C-86D9-1D147C819250}"/>
    <dgm:cxn modelId="{5A4BE47B-794A-4926-9216-6675CF468DEF}" type="presOf" srcId="{75582958-4F14-4E5E-8E19-BD116F51549D}" destId="{4F5273AD-8BA3-4F58-AD9E-162D237DFDF5}" srcOrd="1" destOrd="0" presId="urn:microsoft.com/office/officeart/2005/8/layout/radial1"/>
    <dgm:cxn modelId="{5E8E5693-0FD7-4CE9-A728-9FB851AD5716}" type="presOf" srcId="{8DDE5B94-9830-4CE7-A98C-942E668F1B8C}" destId="{20FB23A7-22F4-417D-AAEF-6BBB3569E8B4}" srcOrd="1" destOrd="0" presId="urn:microsoft.com/office/officeart/2005/8/layout/radial1"/>
    <dgm:cxn modelId="{3BE1759B-B275-4C39-8DEA-5A69015289BF}" srcId="{74AEAC79-B2A4-440C-AECB-53F49D2EB0EA}" destId="{56C0377A-51D3-4E7A-8CD4-1DC5D748F8FD}" srcOrd="3" destOrd="0" parTransId="{E1ED3EB3-0A71-4FC6-887E-A45B0AAD5C78}" sibTransId="{499946C3-9D1D-4344-A67C-1D51D17416E5}"/>
    <dgm:cxn modelId="{EFA5AD9D-A4E7-4616-AA77-6E2A331CF549}" srcId="{74AEAC79-B2A4-440C-AECB-53F49D2EB0EA}" destId="{DDF188A9-C942-4354-8E63-D4F8DE3D99C7}" srcOrd="0" destOrd="0" parTransId="{478D3FB1-A88F-45A3-AD28-D76B17FC56C8}" sibTransId="{134A6E6D-E3FD-4CDF-BCD6-4E13C44C45DE}"/>
    <dgm:cxn modelId="{F4D3BCBA-D09D-40B8-9153-1E0AEAE6B486}" type="presOf" srcId="{8DDE5B94-9830-4CE7-A98C-942E668F1B8C}" destId="{6DFBF467-52AC-4070-9A71-4D20069B7266}" srcOrd="0" destOrd="0" presId="urn:microsoft.com/office/officeart/2005/8/layout/radial1"/>
    <dgm:cxn modelId="{8BBB09C0-0872-434C-92B7-48970B90FA91}" srcId="{74AEAC79-B2A4-440C-AECB-53F49D2EB0EA}" destId="{BAEC832F-E711-4102-832F-9CD8A7F37E65}" srcOrd="2" destOrd="0" parTransId="{75582958-4F14-4E5E-8E19-BD116F51549D}" sibTransId="{82CB77DB-E12E-4DB3-B0F8-5FDA0ACB5E76}"/>
    <dgm:cxn modelId="{AA24BAC6-7CB3-4851-8A55-CA40C4A1D83A}" type="presOf" srcId="{D7C60706-4772-4D01-A2CA-2666DC81C0C2}" destId="{1044E074-734E-4972-88CA-D105BFD23DFB}" srcOrd="0" destOrd="0" presId="urn:microsoft.com/office/officeart/2005/8/layout/radial1"/>
    <dgm:cxn modelId="{619C9ECB-4A9A-46B1-A2AC-0EF1620F1F80}" type="presOf" srcId="{DDF188A9-C942-4354-8E63-D4F8DE3D99C7}" destId="{36F167AC-FFAE-4D6F-B144-269FA8BC73F0}" srcOrd="0" destOrd="0" presId="urn:microsoft.com/office/officeart/2005/8/layout/radial1"/>
    <dgm:cxn modelId="{2166CBE1-F7E8-4232-ACBA-AAB8D4BF5B48}" srcId="{74AEAC79-B2A4-440C-AECB-53F49D2EB0EA}" destId="{92C2EBFF-1EBD-4652-A3BC-E6A6D6439641}" srcOrd="4" destOrd="0" parTransId="{D7C60706-4772-4D01-A2CA-2666DC81C0C2}" sibTransId="{DC961412-DE90-467A-A8C3-287E8FF033AE}"/>
    <dgm:cxn modelId="{70D455EA-266F-4B75-9570-FBEF7758A843}" type="presOf" srcId="{E1ED3EB3-0A71-4FC6-887E-A45B0AAD5C78}" destId="{407C47FA-C4FE-446A-8B6D-9373DF37D3CB}" srcOrd="0" destOrd="0" presId="urn:microsoft.com/office/officeart/2005/8/layout/radial1"/>
    <dgm:cxn modelId="{5C978480-7D68-4D47-9FCA-1C20BE607B59}" type="presParOf" srcId="{592F8D8F-934E-4106-B769-8E46DB1B3E18}" destId="{7BEABEC2-8499-41FC-B3A5-1EFE60D75F7F}" srcOrd="0" destOrd="0" presId="urn:microsoft.com/office/officeart/2005/8/layout/radial1"/>
    <dgm:cxn modelId="{EA28466F-5641-432F-A647-5889D023E294}" type="presParOf" srcId="{592F8D8F-934E-4106-B769-8E46DB1B3E18}" destId="{444E6A21-CB47-48EA-B9E8-EFFB25DDCA2E}" srcOrd="1" destOrd="0" presId="urn:microsoft.com/office/officeart/2005/8/layout/radial1"/>
    <dgm:cxn modelId="{EFAE34DA-7640-4BA9-8846-39836BBE4836}" type="presParOf" srcId="{444E6A21-CB47-48EA-B9E8-EFFB25DDCA2E}" destId="{F06FB67B-B43E-4CE0-BB01-504E7D630E29}" srcOrd="0" destOrd="0" presId="urn:microsoft.com/office/officeart/2005/8/layout/radial1"/>
    <dgm:cxn modelId="{315B0CCD-5DA8-466F-9FCD-F2DAAA47BB20}" type="presParOf" srcId="{592F8D8F-934E-4106-B769-8E46DB1B3E18}" destId="{36F167AC-FFAE-4D6F-B144-269FA8BC73F0}" srcOrd="2" destOrd="0" presId="urn:microsoft.com/office/officeart/2005/8/layout/radial1"/>
    <dgm:cxn modelId="{7F896E8C-C05A-4BA1-AD68-DAA44BDCB71E}" type="presParOf" srcId="{592F8D8F-934E-4106-B769-8E46DB1B3E18}" destId="{6DFBF467-52AC-4070-9A71-4D20069B7266}" srcOrd="3" destOrd="0" presId="urn:microsoft.com/office/officeart/2005/8/layout/radial1"/>
    <dgm:cxn modelId="{ABB16BC4-236C-424C-BB9E-A24253E1A8E1}" type="presParOf" srcId="{6DFBF467-52AC-4070-9A71-4D20069B7266}" destId="{20FB23A7-22F4-417D-AAEF-6BBB3569E8B4}" srcOrd="0" destOrd="0" presId="urn:microsoft.com/office/officeart/2005/8/layout/radial1"/>
    <dgm:cxn modelId="{8F374C58-8BC1-467F-AAAE-64A5EF37E20B}" type="presParOf" srcId="{592F8D8F-934E-4106-B769-8E46DB1B3E18}" destId="{5D08EDFA-F258-4B32-B384-918630A901B2}" srcOrd="4" destOrd="0" presId="urn:microsoft.com/office/officeart/2005/8/layout/radial1"/>
    <dgm:cxn modelId="{E9C738CC-F578-4D0B-A88B-963EC407A28D}" type="presParOf" srcId="{592F8D8F-934E-4106-B769-8E46DB1B3E18}" destId="{9454F48E-74D0-4D52-8ED2-24404F4EC1A4}" srcOrd="5" destOrd="0" presId="urn:microsoft.com/office/officeart/2005/8/layout/radial1"/>
    <dgm:cxn modelId="{9EE63B05-0979-4B28-9A43-2C75078FECE3}" type="presParOf" srcId="{9454F48E-74D0-4D52-8ED2-24404F4EC1A4}" destId="{4F5273AD-8BA3-4F58-AD9E-162D237DFDF5}" srcOrd="0" destOrd="0" presId="urn:microsoft.com/office/officeart/2005/8/layout/radial1"/>
    <dgm:cxn modelId="{1D35C817-E663-44B1-A358-FA2E1C49C2C4}" type="presParOf" srcId="{592F8D8F-934E-4106-B769-8E46DB1B3E18}" destId="{4C0B06AF-2A3E-462D-AA19-1924CE0BF83F}" srcOrd="6" destOrd="0" presId="urn:microsoft.com/office/officeart/2005/8/layout/radial1"/>
    <dgm:cxn modelId="{DBD05244-BC71-4981-A917-A4A1FDA8AE81}" type="presParOf" srcId="{592F8D8F-934E-4106-B769-8E46DB1B3E18}" destId="{407C47FA-C4FE-446A-8B6D-9373DF37D3CB}" srcOrd="7" destOrd="0" presId="urn:microsoft.com/office/officeart/2005/8/layout/radial1"/>
    <dgm:cxn modelId="{3C4434F0-788A-4EC6-A709-CC1AC257C172}" type="presParOf" srcId="{407C47FA-C4FE-446A-8B6D-9373DF37D3CB}" destId="{D4A15C73-F247-4403-84A7-0CC1C6F333A2}" srcOrd="0" destOrd="0" presId="urn:microsoft.com/office/officeart/2005/8/layout/radial1"/>
    <dgm:cxn modelId="{8440866A-A1C1-496E-AF16-26D7931173AE}" type="presParOf" srcId="{592F8D8F-934E-4106-B769-8E46DB1B3E18}" destId="{86C401F3-6D76-49FD-8BEA-94F769590417}" srcOrd="8" destOrd="0" presId="urn:microsoft.com/office/officeart/2005/8/layout/radial1"/>
    <dgm:cxn modelId="{558F5EFF-F68A-450D-BF4E-8A3ED4888C2F}" type="presParOf" srcId="{592F8D8F-934E-4106-B769-8E46DB1B3E18}" destId="{1044E074-734E-4972-88CA-D105BFD23DFB}" srcOrd="9" destOrd="0" presId="urn:microsoft.com/office/officeart/2005/8/layout/radial1"/>
    <dgm:cxn modelId="{A4E790BB-6508-4275-A6B5-61207E3A9F26}" type="presParOf" srcId="{1044E074-734E-4972-88CA-D105BFD23DFB}" destId="{9446BEB8-16EC-4EE4-8B61-22C8D967F4E1}" srcOrd="0" destOrd="0" presId="urn:microsoft.com/office/officeart/2005/8/layout/radial1"/>
    <dgm:cxn modelId="{430B89B3-51A5-4C3A-B592-6BE972D2ECD5}" type="presParOf" srcId="{592F8D8F-934E-4106-B769-8E46DB1B3E18}" destId="{2CAADB21-F0B5-437A-8962-631DA1B3B353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ABEC2-8499-41FC-B3A5-1EFE60D75F7F}">
      <dsp:nvSpPr>
        <dsp:cNvPr id="0" name=""/>
        <dsp:cNvSpPr/>
      </dsp:nvSpPr>
      <dsp:spPr>
        <a:xfrm>
          <a:off x="1785546" y="1153242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Pedro</a:t>
          </a:r>
          <a:endParaRPr lang="pt-BR" sz="1400" kern="1200"/>
        </a:p>
      </dsp:txBody>
      <dsp:txXfrm>
        <a:off x="1913992" y="1281688"/>
        <a:ext cx="620189" cy="620189"/>
      </dsp:txXfrm>
    </dsp:sp>
    <dsp:sp modelId="{444E6A21-CB47-48EA-B9E8-EFFB25DDCA2E}">
      <dsp:nvSpPr>
        <dsp:cNvPr id="0" name=""/>
        <dsp:cNvSpPr/>
      </dsp:nvSpPr>
      <dsp:spPr>
        <a:xfrm rot="16200000">
          <a:off x="2091589" y="1002998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217462" y="1014120"/>
        <a:ext cx="13249" cy="13249"/>
      </dsp:txXfrm>
    </dsp:sp>
    <dsp:sp modelId="{36F167AC-FFAE-4D6F-B144-269FA8BC73F0}">
      <dsp:nvSpPr>
        <dsp:cNvPr id="0" name=""/>
        <dsp:cNvSpPr/>
      </dsp:nvSpPr>
      <dsp:spPr>
        <a:xfrm>
          <a:off x="1785546" y="11165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err="1"/>
            <a:t>Guitarra</a:t>
          </a:r>
          <a:endParaRPr lang="pt-BR" sz="800" kern="1200"/>
        </a:p>
      </dsp:txBody>
      <dsp:txXfrm>
        <a:off x="1913992" y="139611"/>
        <a:ext cx="620189" cy="620189"/>
      </dsp:txXfrm>
    </dsp:sp>
    <dsp:sp modelId="{6DFBF467-52AC-4070-9A71-4D20069B7266}">
      <dsp:nvSpPr>
        <dsp:cNvPr id="0" name=""/>
        <dsp:cNvSpPr/>
      </dsp:nvSpPr>
      <dsp:spPr>
        <a:xfrm rot="20520000">
          <a:off x="2634679" y="1397577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60552" y="1408698"/>
        <a:ext cx="13249" cy="13249"/>
      </dsp:txXfrm>
    </dsp:sp>
    <dsp:sp modelId="{5D08EDFA-F258-4B32-B384-918630A901B2}">
      <dsp:nvSpPr>
        <dsp:cNvPr id="0" name=""/>
        <dsp:cNvSpPr/>
      </dsp:nvSpPr>
      <dsp:spPr>
        <a:xfrm>
          <a:off x="2871726" y="800321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Rodrigo</a:t>
          </a:r>
          <a:endParaRPr lang="pt-BR" sz="800" kern="1200"/>
        </a:p>
      </dsp:txBody>
      <dsp:txXfrm>
        <a:off x="3000172" y="928767"/>
        <a:ext cx="620189" cy="620189"/>
      </dsp:txXfrm>
    </dsp:sp>
    <dsp:sp modelId="{9454F48E-74D0-4D52-8ED2-24404F4EC1A4}">
      <dsp:nvSpPr>
        <dsp:cNvPr id="0" name=""/>
        <dsp:cNvSpPr/>
      </dsp:nvSpPr>
      <dsp:spPr>
        <a:xfrm rot="3240000">
          <a:off x="2427237" y="2036017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53110" y="2047138"/>
        <a:ext cx="13249" cy="13249"/>
      </dsp:txXfrm>
    </dsp:sp>
    <dsp:sp modelId="{4C0B06AF-2A3E-462D-AA19-1924CE0BF83F}">
      <dsp:nvSpPr>
        <dsp:cNvPr id="0" name=""/>
        <dsp:cNvSpPr/>
      </dsp:nvSpPr>
      <dsp:spPr>
        <a:xfrm>
          <a:off x="2456842" y="2077202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Paula</a:t>
          </a:r>
          <a:endParaRPr lang="pt-BR" sz="800" kern="1200"/>
        </a:p>
      </dsp:txBody>
      <dsp:txXfrm>
        <a:off x="2585288" y="2205648"/>
        <a:ext cx="620189" cy="620189"/>
      </dsp:txXfrm>
    </dsp:sp>
    <dsp:sp modelId="{407C47FA-C4FE-446A-8B6D-9373DF37D3CB}">
      <dsp:nvSpPr>
        <dsp:cNvPr id="0" name=""/>
        <dsp:cNvSpPr/>
      </dsp:nvSpPr>
      <dsp:spPr>
        <a:xfrm rot="7560000">
          <a:off x="1755941" y="2036017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1881814" y="2047138"/>
        <a:ext cx="13249" cy="13249"/>
      </dsp:txXfrm>
    </dsp:sp>
    <dsp:sp modelId="{86C401F3-6D76-49FD-8BEA-94F769590417}">
      <dsp:nvSpPr>
        <dsp:cNvPr id="0" name=""/>
        <dsp:cNvSpPr/>
      </dsp:nvSpPr>
      <dsp:spPr>
        <a:xfrm>
          <a:off x="1114250" y="2077202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err="1"/>
            <a:t>Multinacional</a:t>
          </a:r>
          <a:endParaRPr lang="pt-BR" sz="800" kern="1200"/>
        </a:p>
      </dsp:txBody>
      <dsp:txXfrm>
        <a:off x="1242696" y="2205648"/>
        <a:ext cx="620189" cy="620189"/>
      </dsp:txXfrm>
    </dsp:sp>
    <dsp:sp modelId="{1044E074-734E-4972-88CA-D105BFD23DFB}">
      <dsp:nvSpPr>
        <dsp:cNvPr id="0" name=""/>
        <dsp:cNvSpPr/>
      </dsp:nvSpPr>
      <dsp:spPr>
        <a:xfrm rot="11880000">
          <a:off x="1548499" y="1397577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1674372" y="1408698"/>
        <a:ext cx="13249" cy="13249"/>
      </dsp:txXfrm>
    </dsp:sp>
    <dsp:sp modelId="{2CAADB21-F0B5-437A-8962-631DA1B3B353}">
      <dsp:nvSpPr>
        <dsp:cNvPr id="0" name=""/>
        <dsp:cNvSpPr/>
      </dsp:nvSpPr>
      <dsp:spPr>
        <a:xfrm>
          <a:off x="699366" y="800321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Marcelo</a:t>
          </a:r>
          <a:endParaRPr lang="pt-BR" sz="1000" kern="1200"/>
        </a:p>
      </dsp:txBody>
      <dsp:txXfrm>
        <a:off x="827812" y="928767"/>
        <a:ext cx="620189" cy="62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9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72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1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7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52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50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158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2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79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13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2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00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06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4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35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21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71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dados:</a:t>
            </a:r>
            <a:br>
              <a:rPr lang="en"/>
            </a:br>
            <a:r>
              <a:rPr lang="en">
                <a:highlight>
                  <a:schemeClr val="accent1"/>
                </a:highlight>
              </a:rPr>
              <a:t>NoSQL</a:t>
            </a:r>
            <a:endParaRPr/>
          </a:p>
        </p:txBody>
      </p:sp>
      <p:grpSp>
        <p:nvGrpSpPr>
          <p:cNvPr id="12" name="Google Shape;1188;p48">
            <a:extLst>
              <a:ext uri="{FF2B5EF4-FFF2-40B4-BE49-F238E27FC236}">
                <a16:creationId xmlns:a16="http://schemas.microsoft.com/office/drawing/2014/main" id="{5824350B-6E6E-4D28-9E70-07173DA20BE5}"/>
              </a:ext>
            </a:extLst>
          </p:cNvPr>
          <p:cNvGrpSpPr/>
          <p:nvPr/>
        </p:nvGrpSpPr>
        <p:grpSpPr>
          <a:xfrm>
            <a:off x="1184369" y="3482359"/>
            <a:ext cx="411059" cy="394316"/>
            <a:chOff x="5233525" y="4954450"/>
            <a:chExt cx="538275" cy="516350"/>
          </a:xfrm>
        </p:grpSpPr>
        <p:sp>
          <p:nvSpPr>
            <p:cNvPr id="13" name="Google Shape;1189;p48">
              <a:extLst>
                <a:ext uri="{FF2B5EF4-FFF2-40B4-BE49-F238E27FC236}">
                  <a16:creationId xmlns:a16="http://schemas.microsoft.com/office/drawing/2014/main" id="{39F4015B-90ED-47DF-87EA-A62767876C9E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0;p48">
              <a:extLst>
                <a:ext uri="{FF2B5EF4-FFF2-40B4-BE49-F238E27FC236}">
                  <a16:creationId xmlns:a16="http://schemas.microsoft.com/office/drawing/2014/main" id="{FBF4420E-4C22-4B97-9E9F-7FE089E0BF2E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1;p48">
              <a:extLst>
                <a:ext uri="{FF2B5EF4-FFF2-40B4-BE49-F238E27FC236}">
                  <a16:creationId xmlns:a16="http://schemas.microsoft.com/office/drawing/2014/main" id="{645A578D-97D4-4D91-9A65-13F9AB9AE82B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2;p48">
              <a:extLst>
                <a:ext uri="{FF2B5EF4-FFF2-40B4-BE49-F238E27FC236}">
                  <a16:creationId xmlns:a16="http://schemas.microsoft.com/office/drawing/2014/main" id="{08AF7CD5-F5AB-474D-B992-EBF538E7DB2A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3;p48">
              <a:extLst>
                <a:ext uri="{FF2B5EF4-FFF2-40B4-BE49-F238E27FC236}">
                  <a16:creationId xmlns:a16="http://schemas.microsoft.com/office/drawing/2014/main" id="{116F7C16-B5A2-4FD2-B584-F8FB78CF17F6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4;p48">
              <a:extLst>
                <a:ext uri="{FF2B5EF4-FFF2-40B4-BE49-F238E27FC236}">
                  <a16:creationId xmlns:a16="http://schemas.microsoft.com/office/drawing/2014/main" id="{17FB8B44-2093-4DBD-9C0E-C9D6CF9EE70B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5;p48">
              <a:extLst>
                <a:ext uri="{FF2B5EF4-FFF2-40B4-BE49-F238E27FC236}">
                  <a16:creationId xmlns:a16="http://schemas.microsoft.com/office/drawing/2014/main" id="{8B9C92CB-FC9A-4625-B5B2-7250A1968CBA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6;p48">
              <a:extLst>
                <a:ext uri="{FF2B5EF4-FFF2-40B4-BE49-F238E27FC236}">
                  <a16:creationId xmlns:a16="http://schemas.microsoft.com/office/drawing/2014/main" id="{28AA61AB-4F68-4F8A-8154-8C3DD870D05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7;p48">
              <a:extLst>
                <a:ext uri="{FF2B5EF4-FFF2-40B4-BE49-F238E27FC236}">
                  <a16:creationId xmlns:a16="http://schemas.microsoft.com/office/drawing/2014/main" id="{00DC47B0-1AA2-4E5C-97A3-73F9A03C9E1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8;p48">
              <a:extLst>
                <a:ext uri="{FF2B5EF4-FFF2-40B4-BE49-F238E27FC236}">
                  <a16:creationId xmlns:a16="http://schemas.microsoft.com/office/drawing/2014/main" id="{23BD0A82-17C9-4942-BDC2-DED1BC54868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9;p48">
              <a:extLst>
                <a:ext uri="{FF2B5EF4-FFF2-40B4-BE49-F238E27FC236}">
                  <a16:creationId xmlns:a16="http://schemas.microsoft.com/office/drawing/2014/main" id="{0924CED0-5F65-42D8-A064-31A01CFF9311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E2497C-606A-43F1-94D3-772E692662BA}"/>
              </a:ext>
            </a:extLst>
          </p:cNvPr>
          <p:cNvSpPr txBox="1"/>
          <p:nvPr/>
        </p:nvSpPr>
        <p:spPr>
          <a:xfrm>
            <a:off x="1079594" y="3986872"/>
            <a:ext cx="4586286" cy="10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Profª  Carmen L B Costa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  <a:tabLst/>
              <a:defRPr/>
            </a:pPr>
            <a:r>
              <a:rPr lang="en-US" b="1" err="1">
                <a:latin typeface="Quattrocento Sans"/>
                <a:sym typeface="Quattrocento Sans"/>
              </a:rPr>
              <a:t>Disciplina</a:t>
            </a:r>
            <a:r>
              <a:rPr lang="en-US" b="1">
                <a:latin typeface="Quattrocento Sans"/>
                <a:sym typeface="Quattrocento Sans"/>
              </a:rPr>
              <a:t>: Banco de Dados</a:t>
            </a:r>
            <a:endParaRPr kumimoji="0" lang="en-US" sz="1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  <a:tabLst/>
              <a:defRPr/>
            </a:pPr>
            <a:endParaRPr lang="en-US" b="1">
              <a:latin typeface="Quattrocento Sans"/>
              <a:sym typeface="Quattrocento Sans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Qual é o melhor SGDB?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444A64D-CE3B-4C8D-B91D-78A564683E58}"/>
              </a:ext>
            </a:extLst>
          </p:cNvPr>
          <p:cNvSpPr txBox="1"/>
          <p:nvPr/>
        </p:nvSpPr>
        <p:spPr>
          <a:xfrm>
            <a:off x="4250975" y="689340"/>
            <a:ext cx="450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7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/>
                <a:sym typeface="Lora"/>
              </a:rPr>
              <a:t>?</a:t>
            </a:r>
            <a:endParaRPr lang="pt-BR"/>
          </a:p>
        </p:txBody>
      </p:sp>
      <p:grpSp>
        <p:nvGrpSpPr>
          <p:cNvPr id="19" name="Google Shape;907;p48">
            <a:extLst>
              <a:ext uri="{FF2B5EF4-FFF2-40B4-BE49-F238E27FC236}">
                <a16:creationId xmlns:a16="http://schemas.microsoft.com/office/drawing/2014/main" id="{FD637F0F-9C80-468A-87FC-53524849CBB1}"/>
              </a:ext>
            </a:extLst>
          </p:cNvPr>
          <p:cNvGrpSpPr/>
          <p:nvPr/>
        </p:nvGrpSpPr>
        <p:grpSpPr>
          <a:xfrm>
            <a:off x="4040321" y="1318074"/>
            <a:ext cx="1063258" cy="1063258"/>
            <a:chOff x="2623275" y="2333250"/>
            <a:chExt cx="381175" cy="381175"/>
          </a:xfrm>
        </p:grpSpPr>
        <p:sp>
          <p:nvSpPr>
            <p:cNvPr id="20" name="Google Shape;908;p48">
              <a:extLst>
                <a:ext uri="{FF2B5EF4-FFF2-40B4-BE49-F238E27FC236}">
                  <a16:creationId xmlns:a16="http://schemas.microsoft.com/office/drawing/2014/main" id="{11B44A64-4A2F-4960-8DE8-16A29679191C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9;p48">
              <a:extLst>
                <a:ext uri="{FF2B5EF4-FFF2-40B4-BE49-F238E27FC236}">
                  <a16:creationId xmlns:a16="http://schemas.microsoft.com/office/drawing/2014/main" id="{769305DA-B6E1-48F1-A873-C1964EEF246B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10;p48">
              <a:extLst>
                <a:ext uri="{FF2B5EF4-FFF2-40B4-BE49-F238E27FC236}">
                  <a16:creationId xmlns:a16="http://schemas.microsoft.com/office/drawing/2014/main" id="{484C5AD1-06AB-4C4A-9C84-93999BECF995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1;p48">
              <a:extLst>
                <a:ext uri="{FF2B5EF4-FFF2-40B4-BE49-F238E27FC236}">
                  <a16:creationId xmlns:a16="http://schemas.microsoft.com/office/drawing/2014/main" id="{2ED48AFB-20CF-41F6-A60B-FCBA268146B7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07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accent1"/>
                </a:highlight>
              </a:rPr>
              <a:t>Amazon DynamoDB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750FF2-5453-4038-A310-FDD785C31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69"/>
          <a:stretch/>
        </p:blipFill>
        <p:spPr>
          <a:xfrm>
            <a:off x="282638" y="511364"/>
            <a:ext cx="8578723" cy="28601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9E9605-6C65-4AD4-9280-74D9C351A9E3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6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highlight>
                  <a:schemeClr val="accent1"/>
                </a:highlight>
              </a:rPr>
              <a:t>ApacheCassandra</a:t>
            </a:r>
            <a:endParaRPr lang="en-US" sz="1800">
              <a:highlight>
                <a:schemeClr val="accent1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7444F7-6839-4DB3-AAF2-C9EA9CEF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98" y="185726"/>
            <a:ext cx="7029450" cy="35300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0886B2-9D7A-4678-BA61-4A7F0696BB54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90D8F8B7-6B0F-4BBF-9343-DB6D37658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8" b="10248"/>
          <a:stretch/>
        </p:blipFill>
        <p:spPr>
          <a:xfrm>
            <a:off x="885824" y="181975"/>
            <a:ext cx="7372350" cy="3533775"/>
          </a:xfrm>
          <a:prstGeom prst="rect">
            <a:avLst/>
          </a:prstGeom>
        </p:spPr>
      </p:pic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accent1"/>
                </a:highlight>
              </a:rPr>
              <a:t>Redis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61DA0-9DFA-4070-9892-A2E8D1E19BF2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24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accent1"/>
                </a:highlight>
              </a:rPr>
              <a:t>Apache HBase</a:t>
            </a: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496E56F1-0804-4F82-B93C-6F13EB6C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25" y="1180193"/>
            <a:ext cx="4152900" cy="1720169"/>
          </a:xfrm>
          <a:prstGeom prst="rect">
            <a:avLst/>
          </a:prstGeom>
        </p:spPr>
      </p:pic>
      <p:pic>
        <p:nvPicPr>
          <p:cNvPr id="7" name="Picture 2" descr="HBase-logo">
            <a:extLst>
              <a:ext uri="{FF2B5EF4-FFF2-40B4-BE49-F238E27FC236}">
                <a16:creationId xmlns:a16="http://schemas.microsoft.com/office/drawing/2014/main" id="{49C90D3F-4108-40E5-9C12-AE5DC814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09" y="1025864"/>
            <a:ext cx="2507942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48C2755-E3CD-4F4E-A1C0-2C63480F9FEE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2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accent1"/>
                </a:highlight>
              </a:rPr>
              <a:t>MongoDB</a:t>
            </a:r>
          </a:p>
        </p:txBody>
      </p:sp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8914D48-3735-4F5C-A6FF-9889E3D7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1" y="511364"/>
            <a:ext cx="3537844" cy="3406300"/>
          </a:xfrm>
          <a:prstGeom prst="rect">
            <a:avLst/>
          </a:prstGeom>
        </p:spPr>
      </p:pic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B29EAB6-EE60-4331-9BE1-3E27F555E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804939"/>
            <a:ext cx="3048000" cy="8191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924B8E-A43A-4B76-B2A5-89F26F42D01B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23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00" y="3416769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SQL vs NoSQL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1532543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9;p18">
            <a:extLst>
              <a:ext uri="{FF2B5EF4-FFF2-40B4-BE49-F238E27FC236}">
                <a16:creationId xmlns:a16="http://schemas.microsoft.com/office/drawing/2014/main" id="{CC2E2814-9C64-42A0-A133-0938A25F2004}"/>
              </a:ext>
            </a:extLst>
          </p:cNvPr>
          <p:cNvSpPr/>
          <p:nvPr/>
        </p:nvSpPr>
        <p:spPr>
          <a:xfrm>
            <a:off x="5420459" y="566145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0E602D0-73EB-4B82-8474-D98094F8FBDA}"/>
              </a:ext>
            </a:extLst>
          </p:cNvPr>
          <p:cNvGrpSpPr/>
          <p:nvPr/>
        </p:nvGrpSpPr>
        <p:grpSpPr>
          <a:xfrm>
            <a:off x="2444905" y="1105844"/>
            <a:ext cx="906695" cy="528629"/>
            <a:chOff x="2250190" y="1073772"/>
            <a:chExt cx="906695" cy="528629"/>
          </a:xfrm>
        </p:grpSpPr>
        <p:sp>
          <p:nvSpPr>
            <p:cNvPr id="28" name="Google Shape;1126;p48">
              <a:extLst>
                <a:ext uri="{FF2B5EF4-FFF2-40B4-BE49-F238E27FC236}">
                  <a16:creationId xmlns:a16="http://schemas.microsoft.com/office/drawing/2014/main" id="{61C2D04D-0C16-44E3-9B21-A9E193AE2420}"/>
                </a:ext>
              </a:extLst>
            </p:cNvPr>
            <p:cNvSpPr/>
            <p:nvPr/>
          </p:nvSpPr>
          <p:spPr>
            <a:xfrm>
              <a:off x="2250190" y="1073772"/>
              <a:ext cx="906695" cy="528629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7;p48">
              <a:extLst>
                <a:ext uri="{FF2B5EF4-FFF2-40B4-BE49-F238E27FC236}">
                  <a16:creationId xmlns:a16="http://schemas.microsoft.com/office/drawing/2014/main" id="{9EADAA5F-E8AD-4E75-AAD9-FAF062D84402}"/>
                </a:ext>
              </a:extLst>
            </p:cNvPr>
            <p:cNvSpPr/>
            <p:nvPr/>
          </p:nvSpPr>
          <p:spPr>
            <a:xfrm>
              <a:off x="2250190" y="1426141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8;p48">
              <a:extLst>
                <a:ext uri="{FF2B5EF4-FFF2-40B4-BE49-F238E27FC236}">
                  <a16:creationId xmlns:a16="http://schemas.microsoft.com/office/drawing/2014/main" id="{FCB097D7-339C-40DA-BAFA-FA4680CCB727}"/>
                </a:ext>
              </a:extLst>
            </p:cNvPr>
            <p:cNvSpPr/>
            <p:nvPr/>
          </p:nvSpPr>
          <p:spPr>
            <a:xfrm>
              <a:off x="2250190" y="1249956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9;p48">
              <a:extLst>
                <a:ext uri="{FF2B5EF4-FFF2-40B4-BE49-F238E27FC236}">
                  <a16:creationId xmlns:a16="http://schemas.microsoft.com/office/drawing/2014/main" id="{2563B7F2-EE4A-417E-93B0-E9A9B37D812F}"/>
                </a:ext>
              </a:extLst>
            </p:cNvPr>
            <p:cNvSpPr/>
            <p:nvPr/>
          </p:nvSpPr>
          <p:spPr>
            <a:xfrm>
              <a:off x="2975124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0;p48">
              <a:extLst>
                <a:ext uri="{FF2B5EF4-FFF2-40B4-BE49-F238E27FC236}">
                  <a16:creationId xmlns:a16="http://schemas.microsoft.com/office/drawing/2014/main" id="{EC329650-1BDB-4F36-AEB7-1BB3EEE928C0}"/>
                </a:ext>
              </a:extLst>
            </p:cNvPr>
            <p:cNvSpPr/>
            <p:nvPr/>
          </p:nvSpPr>
          <p:spPr>
            <a:xfrm>
              <a:off x="2793438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1;p48">
              <a:extLst>
                <a:ext uri="{FF2B5EF4-FFF2-40B4-BE49-F238E27FC236}">
                  <a16:creationId xmlns:a16="http://schemas.microsoft.com/office/drawing/2014/main" id="{1637E1ED-8F2E-4804-8C9A-EB586FFE2CFB}"/>
                </a:ext>
              </a:extLst>
            </p:cNvPr>
            <p:cNvSpPr/>
            <p:nvPr/>
          </p:nvSpPr>
          <p:spPr>
            <a:xfrm>
              <a:off x="2613561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2;p48">
              <a:extLst>
                <a:ext uri="{FF2B5EF4-FFF2-40B4-BE49-F238E27FC236}">
                  <a16:creationId xmlns:a16="http://schemas.microsoft.com/office/drawing/2014/main" id="{A5463FC4-8B42-4544-B02C-9FFB1683079D}"/>
                </a:ext>
              </a:extLst>
            </p:cNvPr>
            <p:cNvSpPr/>
            <p:nvPr/>
          </p:nvSpPr>
          <p:spPr>
            <a:xfrm>
              <a:off x="2431876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88;p48">
            <a:extLst>
              <a:ext uri="{FF2B5EF4-FFF2-40B4-BE49-F238E27FC236}">
                <a16:creationId xmlns:a16="http://schemas.microsoft.com/office/drawing/2014/main" id="{9D91B092-D1EA-40E1-A121-9032DC61771C}"/>
              </a:ext>
            </a:extLst>
          </p:cNvPr>
          <p:cNvGrpSpPr/>
          <p:nvPr/>
        </p:nvGrpSpPr>
        <p:grpSpPr>
          <a:xfrm>
            <a:off x="5910551" y="1076606"/>
            <a:ext cx="1256390" cy="1205215"/>
            <a:chOff x="5233525" y="4954450"/>
            <a:chExt cx="538275" cy="516350"/>
          </a:xfrm>
        </p:grpSpPr>
        <p:sp>
          <p:nvSpPr>
            <p:cNvPr id="36" name="Google Shape;1189;p48">
              <a:extLst>
                <a:ext uri="{FF2B5EF4-FFF2-40B4-BE49-F238E27FC236}">
                  <a16:creationId xmlns:a16="http://schemas.microsoft.com/office/drawing/2014/main" id="{AF6A6428-6679-45E2-A040-28CBD0A6C39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0;p48">
              <a:extLst>
                <a:ext uri="{FF2B5EF4-FFF2-40B4-BE49-F238E27FC236}">
                  <a16:creationId xmlns:a16="http://schemas.microsoft.com/office/drawing/2014/main" id="{E091082B-A058-49F5-9240-00A14B7233B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1;p48">
              <a:extLst>
                <a:ext uri="{FF2B5EF4-FFF2-40B4-BE49-F238E27FC236}">
                  <a16:creationId xmlns:a16="http://schemas.microsoft.com/office/drawing/2014/main" id="{BE049085-F73D-48A9-97CF-67DC9BEAEEE3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2;p48">
              <a:extLst>
                <a:ext uri="{FF2B5EF4-FFF2-40B4-BE49-F238E27FC236}">
                  <a16:creationId xmlns:a16="http://schemas.microsoft.com/office/drawing/2014/main" id="{F98BB970-58EA-4453-9EED-D9D82D85DED7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3;p48">
              <a:extLst>
                <a:ext uri="{FF2B5EF4-FFF2-40B4-BE49-F238E27FC236}">
                  <a16:creationId xmlns:a16="http://schemas.microsoft.com/office/drawing/2014/main" id="{34D689F9-90C8-49A7-B13F-E0F8A7C2542D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4;p48">
              <a:extLst>
                <a:ext uri="{FF2B5EF4-FFF2-40B4-BE49-F238E27FC236}">
                  <a16:creationId xmlns:a16="http://schemas.microsoft.com/office/drawing/2014/main" id="{1A536A77-825C-4AE3-8480-75802CF9719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5;p48">
              <a:extLst>
                <a:ext uri="{FF2B5EF4-FFF2-40B4-BE49-F238E27FC236}">
                  <a16:creationId xmlns:a16="http://schemas.microsoft.com/office/drawing/2014/main" id="{9DFF30D6-E594-45AC-A774-59557DB5DFC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6;p48">
              <a:extLst>
                <a:ext uri="{FF2B5EF4-FFF2-40B4-BE49-F238E27FC236}">
                  <a16:creationId xmlns:a16="http://schemas.microsoft.com/office/drawing/2014/main" id="{64BADE4D-1DF3-413D-96F8-BE010B124CDC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7;p48">
              <a:extLst>
                <a:ext uri="{FF2B5EF4-FFF2-40B4-BE49-F238E27FC236}">
                  <a16:creationId xmlns:a16="http://schemas.microsoft.com/office/drawing/2014/main" id="{79156EC6-DA87-40C5-949C-69CE70980C75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8;p48">
              <a:extLst>
                <a:ext uri="{FF2B5EF4-FFF2-40B4-BE49-F238E27FC236}">
                  <a16:creationId xmlns:a16="http://schemas.microsoft.com/office/drawing/2014/main" id="{AA8C57E7-3292-4274-B0B3-15F128E4CB6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9;p48">
              <a:extLst>
                <a:ext uri="{FF2B5EF4-FFF2-40B4-BE49-F238E27FC236}">
                  <a16:creationId xmlns:a16="http://schemas.microsoft.com/office/drawing/2014/main" id="{F17CFE80-79D5-4D08-857F-A047D5512E78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A634D64-1C4C-49ED-B61E-8C094DF1A92F}"/>
              </a:ext>
            </a:extLst>
          </p:cNvPr>
          <p:cNvGrpSpPr/>
          <p:nvPr/>
        </p:nvGrpSpPr>
        <p:grpSpPr>
          <a:xfrm>
            <a:off x="1901657" y="1638122"/>
            <a:ext cx="906695" cy="528629"/>
            <a:chOff x="2250190" y="1073772"/>
            <a:chExt cx="906695" cy="528629"/>
          </a:xfrm>
        </p:grpSpPr>
        <p:sp>
          <p:nvSpPr>
            <p:cNvPr id="103" name="Google Shape;1126;p48">
              <a:extLst>
                <a:ext uri="{FF2B5EF4-FFF2-40B4-BE49-F238E27FC236}">
                  <a16:creationId xmlns:a16="http://schemas.microsoft.com/office/drawing/2014/main" id="{3D28961A-45E6-460B-B384-0882424C7636}"/>
                </a:ext>
              </a:extLst>
            </p:cNvPr>
            <p:cNvSpPr/>
            <p:nvPr/>
          </p:nvSpPr>
          <p:spPr>
            <a:xfrm>
              <a:off x="2250190" y="1073772"/>
              <a:ext cx="906695" cy="528629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27;p48">
              <a:extLst>
                <a:ext uri="{FF2B5EF4-FFF2-40B4-BE49-F238E27FC236}">
                  <a16:creationId xmlns:a16="http://schemas.microsoft.com/office/drawing/2014/main" id="{676F4310-CB20-4602-8F37-0AA248696DE0}"/>
                </a:ext>
              </a:extLst>
            </p:cNvPr>
            <p:cNvSpPr/>
            <p:nvPr/>
          </p:nvSpPr>
          <p:spPr>
            <a:xfrm>
              <a:off x="2250190" y="1426141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28;p48">
              <a:extLst>
                <a:ext uri="{FF2B5EF4-FFF2-40B4-BE49-F238E27FC236}">
                  <a16:creationId xmlns:a16="http://schemas.microsoft.com/office/drawing/2014/main" id="{0AF25BAB-14A6-4D1B-A716-EA5C0E21CE93}"/>
                </a:ext>
              </a:extLst>
            </p:cNvPr>
            <p:cNvSpPr/>
            <p:nvPr/>
          </p:nvSpPr>
          <p:spPr>
            <a:xfrm>
              <a:off x="2250190" y="1249956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30;p48">
              <a:extLst>
                <a:ext uri="{FF2B5EF4-FFF2-40B4-BE49-F238E27FC236}">
                  <a16:creationId xmlns:a16="http://schemas.microsoft.com/office/drawing/2014/main" id="{F1B527A6-7CE7-43D6-B765-63F6BCF2151E}"/>
                </a:ext>
              </a:extLst>
            </p:cNvPr>
            <p:cNvSpPr/>
            <p:nvPr/>
          </p:nvSpPr>
          <p:spPr>
            <a:xfrm>
              <a:off x="2793438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31;p48">
              <a:extLst>
                <a:ext uri="{FF2B5EF4-FFF2-40B4-BE49-F238E27FC236}">
                  <a16:creationId xmlns:a16="http://schemas.microsoft.com/office/drawing/2014/main" id="{C491701B-FB2C-4E07-8657-31B828D36502}"/>
                </a:ext>
              </a:extLst>
            </p:cNvPr>
            <p:cNvSpPr/>
            <p:nvPr/>
          </p:nvSpPr>
          <p:spPr>
            <a:xfrm>
              <a:off x="2613561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5E191C7-83CB-4341-AD51-69DCE90074DE}"/>
              </a:ext>
            </a:extLst>
          </p:cNvPr>
          <p:cNvSpPr txBox="1"/>
          <p:nvPr/>
        </p:nvSpPr>
        <p:spPr>
          <a:xfrm>
            <a:off x="4282554" y="1263716"/>
            <a:ext cx="5717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>
                <a:highlight>
                  <a:srgbClr val="FFCD00"/>
                </a:highlight>
                <a:latin typeface="Lora"/>
                <a:sym typeface="Lora"/>
              </a:rPr>
              <a:t>X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3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5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SQL</a:t>
            </a:r>
            <a:endParaRPr b="1">
              <a:highlight>
                <a:schemeClr val="accent1"/>
              </a:highlight>
            </a:endParaRPr>
          </a:p>
          <a:p>
            <a:pPr marL="0" algn="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pt-BR" sz="16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diferen</a:t>
            </a:r>
            <a:r>
              <a:rPr lang="en-US" err="1"/>
              <a:t>ças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5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NoSQL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255A8-9832-4B6A-AF33-ED4BCB11C898}"/>
              </a:ext>
            </a:extLst>
          </p:cNvPr>
          <p:cNvSpPr txBox="1"/>
          <p:nvPr/>
        </p:nvSpPr>
        <p:spPr>
          <a:xfrm>
            <a:off x="809329" y="913857"/>
            <a:ext cx="934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>
                <a:latin typeface="Lora"/>
                <a:sym typeface="Lora"/>
              </a:rPr>
              <a:t>vs</a:t>
            </a:r>
            <a:endParaRPr lang="pt-BR" sz="700"/>
          </a:p>
        </p:txBody>
      </p:sp>
      <p:graphicFrame>
        <p:nvGraphicFramePr>
          <p:cNvPr id="12" name="Google Shape;249;p25">
            <a:extLst>
              <a:ext uri="{FF2B5EF4-FFF2-40B4-BE49-F238E27FC236}">
                <a16:creationId xmlns:a16="http://schemas.microsoft.com/office/drawing/2014/main" id="{044E5581-6F65-4C66-958F-7C2E2B407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417811"/>
              </p:ext>
            </p:extLst>
          </p:nvPr>
        </p:nvGraphicFramePr>
        <p:xfrm>
          <a:off x="1381250" y="2335151"/>
          <a:ext cx="7057066" cy="2589274"/>
        </p:xfrm>
        <a:graphic>
          <a:graphicData uri="http://schemas.openxmlformats.org/drawingml/2006/table">
            <a:tbl>
              <a:tblPr>
                <a:noFill/>
                <a:tableStyleId>{B6837C60-458A-491B-AE60-CDBC5F5E188A}</a:tableStyleId>
              </a:tblPr>
              <a:tblGrid>
                <a:gridCol w="3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Armazenamento de Dados Estruturados por Tabela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Armazenamento de Dados estruturados e não-estruturados por colunas, grafos, chave-valor e documentos.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Esquema estático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Esquema dinâmico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Maturidade de suporte maior (geralmente pago)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Suporte por comunidade independente (open </a:t>
                      </a:r>
                      <a:r>
                        <a:rPr lang="pt-BR" sz="1400" b="0" i="0" u="none" strike="noStrike" cap="none" err="1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source</a:t>
                      </a: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42545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Escalabilidade vertical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Escalabilidade horizontal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079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Pago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Gratuito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0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6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5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SQL</a:t>
            </a:r>
            <a:endParaRPr b="1">
              <a:highlight>
                <a:schemeClr val="accent1"/>
              </a:highlight>
            </a:endParaRPr>
          </a:p>
          <a:p>
            <a:pPr marL="0" algn="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pt-BR" sz="16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diferen</a:t>
            </a:r>
            <a:r>
              <a:rPr lang="en-US" err="1"/>
              <a:t>ças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5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NoSQL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255A8-9832-4B6A-AF33-ED4BCB11C898}"/>
              </a:ext>
            </a:extLst>
          </p:cNvPr>
          <p:cNvSpPr txBox="1"/>
          <p:nvPr/>
        </p:nvSpPr>
        <p:spPr>
          <a:xfrm>
            <a:off x="809329" y="913857"/>
            <a:ext cx="934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>
                <a:latin typeface="Lora"/>
                <a:sym typeface="Lora"/>
              </a:rPr>
              <a:t>vs</a:t>
            </a:r>
            <a:endParaRPr lang="pt-BR" sz="700"/>
          </a:p>
        </p:txBody>
      </p:sp>
      <p:graphicFrame>
        <p:nvGraphicFramePr>
          <p:cNvPr id="12" name="Google Shape;249;p25">
            <a:extLst>
              <a:ext uri="{FF2B5EF4-FFF2-40B4-BE49-F238E27FC236}">
                <a16:creationId xmlns:a16="http://schemas.microsoft.com/office/drawing/2014/main" id="{044E5581-6F65-4C66-958F-7C2E2B407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27195"/>
              </p:ext>
            </p:extLst>
          </p:nvPr>
        </p:nvGraphicFramePr>
        <p:xfrm>
          <a:off x="1381250" y="2335151"/>
          <a:ext cx="7057066" cy="2017774"/>
        </p:xfrm>
        <a:graphic>
          <a:graphicData uri="http://schemas.openxmlformats.org/drawingml/2006/table">
            <a:tbl>
              <a:tblPr>
                <a:noFill/>
                <a:tableStyleId>{B6837C60-458A-491B-AE60-CDBC5F5E188A}</a:tableStyleId>
              </a:tblPr>
              <a:tblGrid>
                <a:gridCol w="3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574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O desempenho não é alto em todas as consultas. Não suporta pesquisas e cruzamentos muito complexos.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Alto desempenho em consultas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Necessidade de predefinição de</a:t>
                      </a:r>
                      <a:b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um esquema de tabela antes da</a:t>
                      </a:r>
                      <a:b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adição de qualquer dado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Altamente flexível (fácil adição de colunas e campos de dados não estruturados)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0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3"/>
          <a:srcRect l="16797" r="16797"/>
          <a:stretch/>
        </p:blipFill>
        <p:spPr>
          <a:xfrm>
            <a:off x="384700" y="878850"/>
            <a:ext cx="2644250" cy="264425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1;p20">
            <a:extLst>
              <a:ext uri="{FF2B5EF4-FFF2-40B4-BE49-F238E27FC236}">
                <a16:creationId xmlns:a16="http://schemas.microsoft.com/office/drawing/2014/main" id="{0ED125D5-ABE6-4F34-A1DF-3275ED3686F0}"/>
              </a:ext>
            </a:extLst>
          </p:cNvPr>
          <p:cNvSpPr txBox="1">
            <a:spLocks/>
          </p:cNvSpPr>
          <p:nvPr/>
        </p:nvSpPr>
        <p:spPr>
          <a:xfrm>
            <a:off x="3028950" y="1358540"/>
            <a:ext cx="2480575" cy="314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600" b="1">
                <a:solidFill>
                  <a:srgbClr val="0070C0"/>
                </a:solidFill>
                <a:highlight>
                  <a:schemeClr val="accent1"/>
                </a:highlight>
              </a:rPr>
              <a:t>SQL </a:t>
            </a:r>
          </a:p>
          <a:p>
            <a:pPr algn="ctr">
              <a:spcBef>
                <a:spcPts val="600"/>
              </a:spcBef>
            </a:pPr>
            <a:r>
              <a:rPr lang="en-US" sz="1600" b="1" err="1">
                <a:highlight>
                  <a:schemeClr val="accent1"/>
                </a:highlight>
              </a:rPr>
              <a:t>Relacional</a:t>
            </a:r>
            <a:endParaRPr lang="en-US" sz="1600" b="1">
              <a:highlight>
                <a:schemeClr val="accent1"/>
              </a:highlight>
            </a:endParaRPr>
          </a:p>
          <a:p>
            <a:pPr>
              <a:spcBef>
                <a:spcPts val="600"/>
              </a:spcBef>
            </a:pPr>
            <a:endParaRPr lang="pt-BR"/>
          </a:p>
          <a:p>
            <a:pPr>
              <a:spcBef>
                <a:spcPts val="600"/>
              </a:spcBef>
            </a:pPr>
            <a:r>
              <a:rPr lang="pt-BR"/>
              <a:t>- Mais indicado para aplicações que requerem transações de várias linhas </a:t>
            </a:r>
          </a:p>
          <a:p>
            <a:pPr>
              <a:spcBef>
                <a:spcPts val="600"/>
              </a:spcBef>
            </a:pPr>
            <a:r>
              <a:rPr lang="pt-BR"/>
              <a:t>- Como sistemas de contabilidades ou sistemas que monitoram inventário por exemplo.</a:t>
            </a:r>
          </a:p>
        </p:txBody>
      </p:sp>
      <p:sp>
        <p:nvSpPr>
          <p:cNvPr id="14" name="Google Shape;172;p20">
            <a:extLst>
              <a:ext uri="{FF2B5EF4-FFF2-40B4-BE49-F238E27FC236}">
                <a16:creationId xmlns:a16="http://schemas.microsoft.com/office/drawing/2014/main" id="{5064913D-6290-44BB-A6EB-6C599A5F5F31}"/>
              </a:ext>
            </a:extLst>
          </p:cNvPr>
          <p:cNvSpPr txBox="1">
            <a:spLocks/>
          </p:cNvSpPr>
          <p:nvPr/>
        </p:nvSpPr>
        <p:spPr>
          <a:xfrm>
            <a:off x="5673200" y="1339280"/>
            <a:ext cx="3232675" cy="341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>
                <a:solidFill>
                  <a:srgbClr val="00B050"/>
                </a:solidFill>
                <a:highlight>
                  <a:schemeClr val="accent1"/>
                </a:highlight>
              </a:rPr>
              <a:t> NOSQL     </a:t>
            </a:r>
          </a:p>
          <a:p>
            <a:pPr algn="ctr">
              <a:spcBef>
                <a:spcPts val="600"/>
              </a:spcBef>
            </a:pPr>
            <a:r>
              <a:rPr lang="en-US" b="1" err="1">
                <a:highlight>
                  <a:schemeClr val="accent1"/>
                </a:highlight>
              </a:rPr>
              <a:t>Não</a:t>
            </a:r>
            <a:r>
              <a:rPr lang="en-US" b="1">
                <a:highlight>
                  <a:schemeClr val="accent1"/>
                </a:highlight>
              </a:rPr>
              <a:t> </a:t>
            </a:r>
            <a:r>
              <a:rPr lang="en-US" b="1" err="1">
                <a:highlight>
                  <a:schemeClr val="accent1"/>
                </a:highlight>
              </a:rPr>
              <a:t>Relacional</a:t>
            </a:r>
            <a:endParaRPr lang="en-US" b="1">
              <a:highlight>
                <a:schemeClr val="accent1"/>
              </a:highlight>
            </a:endParaRPr>
          </a:p>
          <a:p>
            <a:pPr algn="ctr">
              <a:spcBef>
                <a:spcPts val="600"/>
              </a:spcBef>
            </a:pPr>
            <a:endParaRPr lang="en-US" b="1">
              <a:highlight>
                <a:schemeClr val="accent1"/>
              </a:highlight>
            </a:endParaRPr>
          </a:p>
          <a:p>
            <a:pPr>
              <a:spcBef>
                <a:spcPts val="600"/>
              </a:spcBef>
            </a:pPr>
            <a:r>
              <a:rPr lang="pt-BR"/>
              <a:t>- Para negócios que têm crescimento rápido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pt-BR"/>
              <a:t>bases de dados sem definições claras de esquemas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pt-BR"/>
              <a:t> se seu esquema passa constantemente por mudanças  </a:t>
            </a:r>
          </a:p>
          <a:p>
            <a:pPr>
              <a:spcBef>
                <a:spcPts val="600"/>
              </a:spcBef>
            </a:pPr>
            <a:r>
              <a:rPr lang="pt-BR"/>
              <a:t>- para o caso de apps mobile, análises em tempo real, sistemas de gerenciamento de conteúdo etc. </a:t>
            </a:r>
          </a:p>
        </p:txBody>
      </p:sp>
      <p:sp>
        <p:nvSpPr>
          <p:cNvPr id="16" name="Google Shape;158;p19">
            <a:extLst>
              <a:ext uri="{FF2B5EF4-FFF2-40B4-BE49-F238E27FC236}">
                <a16:creationId xmlns:a16="http://schemas.microsoft.com/office/drawing/2014/main" id="{24356B5A-F9D3-4021-82C9-02E0B581146C}"/>
              </a:ext>
            </a:extLst>
          </p:cNvPr>
          <p:cNvSpPr txBox="1">
            <a:spLocks/>
          </p:cNvSpPr>
          <p:nvPr/>
        </p:nvSpPr>
        <p:spPr>
          <a:xfrm>
            <a:off x="2787926" y="488571"/>
            <a:ext cx="6117950" cy="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ctr">
              <a:buNone/>
            </a:pPr>
            <a:r>
              <a:rPr lang="pt-BR" sz="2000" b="1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pt-BR" sz="2000" b="1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ual </a:t>
            </a:r>
            <a:r>
              <a:rPr lang="pt-BR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000" b="1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anco de dados, é o certo para o seu negócio?</a:t>
            </a:r>
            <a:endParaRPr lang="pt-BR" sz="4000"/>
          </a:p>
        </p:txBody>
      </p:sp>
      <p:grpSp>
        <p:nvGrpSpPr>
          <p:cNvPr id="17" name="Google Shape;907;p48">
            <a:extLst>
              <a:ext uri="{FF2B5EF4-FFF2-40B4-BE49-F238E27FC236}">
                <a16:creationId xmlns:a16="http://schemas.microsoft.com/office/drawing/2014/main" id="{F0D6A597-6DCB-41D2-B400-460B98E00BCE}"/>
              </a:ext>
            </a:extLst>
          </p:cNvPr>
          <p:cNvGrpSpPr/>
          <p:nvPr/>
        </p:nvGrpSpPr>
        <p:grpSpPr>
          <a:xfrm>
            <a:off x="798193" y="904911"/>
            <a:ext cx="444614" cy="444614"/>
            <a:chOff x="2623275" y="2333250"/>
            <a:chExt cx="381175" cy="381175"/>
          </a:xfrm>
        </p:grpSpPr>
        <p:sp>
          <p:nvSpPr>
            <p:cNvPr id="18" name="Google Shape;908;p48">
              <a:extLst>
                <a:ext uri="{FF2B5EF4-FFF2-40B4-BE49-F238E27FC236}">
                  <a16:creationId xmlns:a16="http://schemas.microsoft.com/office/drawing/2014/main" id="{AEA29FE2-E590-4ABB-A38D-AEFDAA499AC6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9;p48">
              <a:extLst>
                <a:ext uri="{FF2B5EF4-FFF2-40B4-BE49-F238E27FC236}">
                  <a16:creationId xmlns:a16="http://schemas.microsoft.com/office/drawing/2014/main" id="{1F71467D-C5E2-4B3A-8DDF-D9983FED1930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0;p48">
              <a:extLst>
                <a:ext uri="{FF2B5EF4-FFF2-40B4-BE49-F238E27FC236}">
                  <a16:creationId xmlns:a16="http://schemas.microsoft.com/office/drawing/2014/main" id="{F4202E99-5227-47DF-BC06-C8B605FCF9FE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1;p48">
              <a:extLst>
                <a:ext uri="{FF2B5EF4-FFF2-40B4-BE49-F238E27FC236}">
                  <a16:creationId xmlns:a16="http://schemas.microsoft.com/office/drawing/2014/main" id="{E0C0A484-0738-4A40-A716-CF17A104C3CC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61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901700" y="2238000"/>
            <a:ext cx="76327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O termo “</a:t>
            </a:r>
            <a:r>
              <a:rPr lang="pt-BR" err="1">
                <a:highlight>
                  <a:schemeClr val="accent1"/>
                </a:highlight>
              </a:rPr>
              <a:t>NoSQL</a:t>
            </a:r>
            <a:r>
              <a:rPr lang="pt-BR"/>
              <a:t>” surgiu em 1998, mas foi em 2006, quando foi citado pelo Google, que o termo popularizou-se.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A partir de 2006, verifica-se que os </a:t>
            </a:r>
            <a:r>
              <a:rPr lang="pt-BR" err="1"/>
              <a:t>SGBDs</a:t>
            </a:r>
            <a:r>
              <a:rPr lang="pt-BR"/>
              <a:t> relacionais da época, não mais suportavam a massa de dados da internet.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 Atualmente a  internet armazena muitos </a:t>
            </a:r>
            <a:r>
              <a:rPr lang="pt-BR" err="1">
                <a:highlight>
                  <a:schemeClr val="accent1"/>
                </a:highlight>
              </a:rPr>
              <a:t>terabytes</a:t>
            </a:r>
            <a:r>
              <a:rPr lang="pt-BR"/>
              <a:t> de dados.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9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body" idx="1"/>
          </p:nvPr>
        </p:nvSpPr>
        <p:spPr>
          <a:xfrm>
            <a:off x="1381250" y="146363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>
                <a:solidFill>
                  <a:srgbClr val="1D1D1B"/>
                </a:solidFill>
                <a:highlight>
                  <a:schemeClr val="accent1"/>
                </a:highlight>
              </a:rPr>
              <a:t>https://www.digitalhouse.com/br/blog/diferenca-dados-estruturados-e-nao-estruturados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>
                <a:solidFill>
                  <a:srgbClr val="1D1D1B"/>
                </a:solidFill>
                <a:highlight>
                  <a:schemeClr val="accent1"/>
                </a:highlight>
              </a:rPr>
              <a:t>https://www.devmedia.com.br/bancos-de-dados-nosql-conhecendo-modelos-de-dados/38063#modulo-mvp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>
                <a:solidFill>
                  <a:srgbClr val="1D1D1B"/>
                </a:solidFill>
                <a:highlight>
                  <a:schemeClr val="accent1"/>
                </a:highlight>
              </a:rPr>
              <a:t>https://micreiros.com/tipos-de-bancos-de-dados-nosql/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>
                <a:solidFill>
                  <a:srgbClr val="1D1D1B"/>
                </a:solidFill>
                <a:highlight>
                  <a:schemeClr val="accent1"/>
                </a:highlight>
              </a:rPr>
              <a:t>https://www.linkedin.com/pulse/banco-de-dados-orientados-colunas-tiago-ferreira-fernandes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1D1D1B"/>
                </a:solidFill>
                <a:highlight>
                  <a:schemeClr val="accent1"/>
                </a:highlight>
              </a:rPr>
              <a:t>https://blog.geekhunter.com.br/banco-de-dados-nosql-um-manual-pratico-e-didatico/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1D1D1B"/>
                </a:solidFill>
                <a:highlight>
                  <a:schemeClr val="accent1"/>
                </a:highlight>
              </a:rPr>
              <a:t>https://aws.amazon.com/pt/dynamodb/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433103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</a:t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6068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</a:t>
            </a:r>
            <a:r>
              <a:rPr lang="pt-BR" err="1"/>
              <a:t>SGBDs</a:t>
            </a:r>
            <a:r>
              <a:rPr lang="pt-BR"/>
              <a:t> - bancos de dados </a:t>
            </a:r>
            <a:r>
              <a:rPr lang="pt-BR" err="1">
                <a:highlight>
                  <a:schemeClr val="accent1"/>
                </a:highlight>
              </a:rPr>
              <a:t>NoSQL</a:t>
            </a:r>
            <a:r>
              <a:rPr lang="pt-BR">
                <a:highlight>
                  <a:schemeClr val="accent1"/>
                </a:highlight>
              </a:rPr>
              <a:t>? </a:t>
            </a:r>
            <a:endParaRPr lang="en-US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16458" y="1616470"/>
            <a:ext cx="7274492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pt-BR"/>
              <a:t>Os bancos de dados </a:t>
            </a:r>
            <a:r>
              <a:rPr lang="pt-BR" err="1"/>
              <a:t>NoSQL</a:t>
            </a:r>
            <a:r>
              <a:rPr lang="pt-BR"/>
              <a:t> são, basicamente, bancos de dados que não são relacionais (SQL). O nome </a:t>
            </a:r>
            <a:r>
              <a:rPr lang="pt-BR" err="1"/>
              <a:t>NoSQL</a:t>
            </a:r>
            <a:r>
              <a:rPr lang="pt-BR"/>
              <a:t> já indica “</a:t>
            </a:r>
            <a:r>
              <a:rPr lang="pt-BR" err="1"/>
              <a:t>Not</a:t>
            </a:r>
            <a:r>
              <a:rPr lang="pt-BR"/>
              <a:t> Only SQL.</a:t>
            </a:r>
          </a:p>
          <a:p>
            <a:pPr>
              <a:buClr>
                <a:schemeClr val="accent1"/>
              </a:buClr>
            </a:pPr>
            <a:r>
              <a:rPr lang="pt-BR"/>
              <a:t>Em suma, a principal diferença entre os bancos de dados relacionais e </a:t>
            </a:r>
            <a:r>
              <a:rPr lang="pt-BR" err="1"/>
              <a:t>NoSQL</a:t>
            </a:r>
            <a:r>
              <a:rPr lang="pt-BR"/>
              <a:t> é que o segundo permite maior velocidade, flexibilidade e escalabilidade ao armazenar e acessar dados não estruturados.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pt-BR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84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095625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do tipo de dados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Estruturado</a:t>
            </a:r>
            <a:br>
              <a:rPr lang="en" b="1">
                <a:highlight>
                  <a:schemeClr val="accent1"/>
                </a:highlight>
              </a:rPr>
            </a:br>
            <a:endParaRPr b="1">
              <a:highlight>
                <a:schemeClr val="accent1"/>
              </a:highlight>
            </a:endParaRPr>
          </a:p>
          <a:p>
            <a:pPr marL="285750" indent="-285750"/>
            <a:r>
              <a:rPr lang="en" sz="1600"/>
              <a:t>Estrututra pré-definida, prescritiva.</a:t>
            </a:r>
          </a:p>
          <a:p>
            <a:pPr marL="285750" indent="-285750"/>
            <a:r>
              <a:rPr lang="en" sz="1600"/>
              <a:t>Estrutura independente dos dados.</a:t>
            </a:r>
          </a:p>
          <a:p>
            <a:pPr marL="285750" indent="-285750"/>
            <a:r>
              <a:rPr lang="en" sz="1600"/>
              <a:t>Fracamente evolutiva.</a:t>
            </a: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Semiestruturado</a:t>
            </a:r>
            <a:br>
              <a:rPr lang="en" b="1">
                <a:highlight>
                  <a:schemeClr val="accent1"/>
                </a:highlight>
              </a:rPr>
            </a:br>
            <a:endParaRPr b="1">
              <a:highlight>
                <a:schemeClr val="accent1"/>
              </a:highlight>
            </a:endParaRPr>
          </a:p>
          <a:p>
            <a:pPr marL="285750" indent="-285750"/>
            <a:r>
              <a:rPr lang="en" sz="1600"/>
              <a:t>Esquema heterogêneo, nem sempre pré-definido. </a:t>
            </a:r>
            <a:r>
              <a:rPr lang="pt-BR" sz="1600"/>
              <a:t>D</a:t>
            </a:r>
            <a:r>
              <a:rPr lang="en" sz="1600"/>
              <a:t>escritiva.</a:t>
            </a:r>
          </a:p>
          <a:p>
            <a:pPr marL="285750" indent="-285750"/>
            <a:r>
              <a:rPr lang="en" sz="1600"/>
              <a:t>Estrutura embutida nos dados.</a:t>
            </a:r>
          </a:p>
          <a:p>
            <a:pPr marL="285750" indent="-285750"/>
            <a:r>
              <a:rPr lang="en" sz="1600"/>
              <a:t>Favorável a evolução</a:t>
            </a: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err="1">
                <a:highlight>
                  <a:schemeClr val="accent1"/>
                </a:highlight>
              </a:rPr>
              <a:t>Não</a:t>
            </a:r>
            <a:r>
              <a:rPr lang="en-US" b="1">
                <a:highlight>
                  <a:schemeClr val="accent1"/>
                </a:highlight>
              </a:rPr>
              <a:t> </a:t>
            </a:r>
            <a:r>
              <a:rPr lang="en-US" b="1" err="1">
                <a:highlight>
                  <a:schemeClr val="accent1"/>
                </a:highlight>
              </a:rPr>
              <a:t>Estruturado</a:t>
            </a:r>
            <a:br>
              <a:rPr lang="en-US" b="1">
                <a:highlight>
                  <a:schemeClr val="accent1"/>
                </a:highlight>
              </a:rPr>
            </a:br>
            <a:endParaRPr b="1">
              <a:highlight>
                <a:schemeClr val="accent1"/>
              </a:highlight>
            </a:endParaRPr>
          </a:p>
          <a:p>
            <a:pPr marL="285750" indent="-285750"/>
            <a:r>
              <a:rPr lang="en" sz="1600"/>
              <a:t>Sem esquema pré-definido, descritiva, nem sempre presente.</a:t>
            </a:r>
          </a:p>
          <a:p>
            <a:pPr marL="285750" indent="-285750"/>
            <a:r>
              <a:rPr lang="en" sz="1600"/>
              <a:t>Sem definição do que é dado e estrutura.</a:t>
            </a:r>
          </a:p>
          <a:p>
            <a:pPr marL="285750" indent="-285750"/>
            <a:r>
              <a:rPr lang="en" sz="1600"/>
              <a:t>Fortemente. evolutiva.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1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087215" y="2881306"/>
            <a:ext cx="72294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Tipos de Bancos NoSQL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211039" y="3960095"/>
            <a:ext cx="698182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O conceito de </a:t>
            </a:r>
            <a:r>
              <a:rPr lang="pt-BR" sz="1600" err="1"/>
              <a:t>NoSQL</a:t>
            </a:r>
            <a:r>
              <a:rPr lang="pt-BR" sz="1600"/>
              <a:t>, que é visto hoje, foi reformulado em 2009, trazendo quatro modelos de dados: o chave-valor, documentos, famílias de colunas e grafos.</a:t>
            </a: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1083818" y="902547"/>
            <a:ext cx="1532362" cy="1532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9;p18">
            <a:extLst>
              <a:ext uri="{FF2B5EF4-FFF2-40B4-BE49-F238E27FC236}">
                <a16:creationId xmlns:a16="http://schemas.microsoft.com/office/drawing/2014/main" id="{1C8C2334-6E10-4B78-AE60-2176A728B023}"/>
              </a:ext>
            </a:extLst>
          </p:cNvPr>
          <p:cNvSpPr/>
          <p:nvPr/>
        </p:nvSpPr>
        <p:spPr>
          <a:xfrm>
            <a:off x="2983988" y="902547"/>
            <a:ext cx="1532362" cy="1532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9;p18">
            <a:extLst>
              <a:ext uri="{FF2B5EF4-FFF2-40B4-BE49-F238E27FC236}">
                <a16:creationId xmlns:a16="http://schemas.microsoft.com/office/drawing/2014/main" id="{6ED69F7A-FA97-46E4-AB46-CCE6D3962534}"/>
              </a:ext>
            </a:extLst>
          </p:cNvPr>
          <p:cNvSpPr/>
          <p:nvPr/>
        </p:nvSpPr>
        <p:spPr>
          <a:xfrm>
            <a:off x="4884158" y="902547"/>
            <a:ext cx="1532362" cy="1532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9;p18">
            <a:extLst>
              <a:ext uri="{FF2B5EF4-FFF2-40B4-BE49-F238E27FC236}">
                <a16:creationId xmlns:a16="http://schemas.microsoft.com/office/drawing/2014/main" id="{71A93AEF-2B81-4C38-AF19-082EAC22AFDE}"/>
              </a:ext>
            </a:extLst>
          </p:cNvPr>
          <p:cNvSpPr/>
          <p:nvPr/>
        </p:nvSpPr>
        <p:spPr>
          <a:xfrm>
            <a:off x="6784328" y="902547"/>
            <a:ext cx="1532362" cy="1532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178B048-7EEE-4087-A24D-47EF949327C3}"/>
              </a:ext>
            </a:extLst>
          </p:cNvPr>
          <p:cNvGrpSpPr/>
          <p:nvPr/>
        </p:nvGrpSpPr>
        <p:grpSpPr>
          <a:xfrm>
            <a:off x="1396651" y="1404413"/>
            <a:ext cx="906695" cy="528629"/>
            <a:chOff x="2250190" y="1073772"/>
            <a:chExt cx="906695" cy="528629"/>
          </a:xfrm>
        </p:grpSpPr>
        <p:sp>
          <p:nvSpPr>
            <p:cNvPr id="23" name="Google Shape;1126;p48">
              <a:extLst>
                <a:ext uri="{FF2B5EF4-FFF2-40B4-BE49-F238E27FC236}">
                  <a16:creationId xmlns:a16="http://schemas.microsoft.com/office/drawing/2014/main" id="{51152161-0BF1-4926-AFB9-A6AA104BE32E}"/>
                </a:ext>
              </a:extLst>
            </p:cNvPr>
            <p:cNvSpPr/>
            <p:nvPr/>
          </p:nvSpPr>
          <p:spPr>
            <a:xfrm>
              <a:off x="2250190" y="1073772"/>
              <a:ext cx="906695" cy="528629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7;p48">
              <a:extLst>
                <a:ext uri="{FF2B5EF4-FFF2-40B4-BE49-F238E27FC236}">
                  <a16:creationId xmlns:a16="http://schemas.microsoft.com/office/drawing/2014/main" id="{45D4528F-3598-4768-B0FB-829DA030F5EB}"/>
                </a:ext>
              </a:extLst>
            </p:cNvPr>
            <p:cNvSpPr/>
            <p:nvPr/>
          </p:nvSpPr>
          <p:spPr>
            <a:xfrm>
              <a:off x="2250190" y="1426141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8;p48">
              <a:extLst>
                <a:ext uri="{FF2B5EF4-FFF2-40B4-BE49-F238E27FC236}">
                  <a16:creationId xmlns:a16="http://schemas.microsoft.com/office/drawing/2014/main" id="{5149483F-3D2F-4481-BE8B-808CD3A38F4C}"/>
                </a:ext>
              </a:extLst>
            </p:cNvPr>
            <p:cNvSpPr/>
            <p:nvPr/>
          </p:nvSpPr>
          <p:spPr>
            <a:xfrm>
              <a:off x="2250190" y="1249956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9;p48">
              <a:extLst>
                <a:ext uri="{FF2B5EF4-FFF2-40B4-BE49-F238E27FC236}">
                  <a16:creationId xmlns:a16="http://schemas.microsoft.com/office/drawing/2014/main" id="{B5DA839A-D5CF-4D7C-AFE5-3874304B4717}"/>
                </a:ext>
              </a:extLst>
            </p:cNvPr>
            <p:cNvSpPr/>
            <p:nvPr/>
          </p:nvSpPr>
          <p:spPr>
            <a:xfrm>
              <a:off x="2975124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0;p48">
              <a:extLst>
                <a:ext uri="{FF2B5EF4-FFF2-40B4-BE49-F238E27FC236}">
                  <a16:creationId xmlns:a16="http://schemas.microsoft.com/office/drawing/2014/main" id="{EE31CCC5-2B2C-4A64-BCDE-3B3910DA218B}"/>
                </a:ext>
              </a:extLst>
            </p:cNvPr>
            <p:cNvSpPr/>
            <p:nvPr/>
          </p:nvSpPr>
          <p:spPr>
            <a:xfrm>
              <a:off x="2793438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1;p48">
              <a:extLst>
                <a:ext uri="{FF2B5EF4-FFF2-40B4-BE49-F238E27FC236}">
                  <a16:creationId xmlns:a16="http://schemas.microsoft.com/office/drawing/2014/main" id="{010DC5F2-DC7B-4A68-BB2B-FD98A728D0A5}"/>
                </a:ext>
              </a:extLst>
            </p:cNvPr>
            <p:cNvSpPr/>
            <p:nvPr/>
          </p:nvSpPr>
          <p:spPr>
            <a:xfrm>
              <a:off x="2613561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32;p48">
              <a:extLst>
                <a:ext uri="{FF2B5EF4-FFF2-40B4-BE49-F238E27FC236}">
                  <a16:creationId xmlns:a16="http://schemas.microsoft.com/office/drawing/2014/main" id="{3CCD319D-D57A-4B44-A814-9D8D08502135}"/>
                </a:ext>
              </a:extLst>
            </p:cNvPr>
            <p:cNvSpPr/>
            <p:nvPr/>
          </p:nvSpPr>
          <p:spPr>
            <a:xfrm>
              <a:off x="2431876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33;p48">
            <a:extLst>
              <a:ext uri="{FF2B5EF4-FFF2-40B4-BE49-F238E27FC236}">
                <a16:creationId xmlns:a16="http://schemas.microsoft.com/office/drawing/2014/main" id="{557AF016-B37F-4E7F-A4A4-EA8FBF7834DE}"/>
              </a:ext>
            </a:extLst>
          </p:cNvPr>
          <p:cNvGrpSpPr/>
          <p:nvPr/>
        </p:nvGrpSpPr>
        <p:grpSpPr>
          <a:xfrm>
            <a:off x="5322738" y="1267048"/>
            <a:ext cx="655202" cy="798987"/>
            <a:chOff x="1268550" y="929175"/>
            <a:chExt cx="407950" cy="497475"/>
          </a:xfrm>
        </p:grpSpPr>
        <p:sp>
          <p:nvSpPr>
            <p:cNvPr id="36" name="Google Shape;1134;p48">
              <a:extLst>
                <a:ext uri="{FF2B5EF4-FFF2-40B4-BE49-F238E27FC236}">
                  <a16:creationId xmlns:a16="http://schemas.microsoft.com/office/drawing/2014/main" id="{09BEF479-AB1F-4166-87D7-E2D1E178437F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5;p48">
              <a:extLst>
                <a:ext uri="{FF2B5EF4-FFF2-40B4-BE49-F238E27FC236}">
                  <a16:creationId xmlns:a16="http://schemas.microsoft.com/office/drawing/2014/main" id="{79CE92A3-20AA-474E-8C1F-1E21E14452EA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6;p48">
              <a:extLst>
                <a:ext uri="{FF2B5EF4-FFF2-40B4-BE49-F238E27FC236}">
                  <a16:creationId xmlns:a16="http://schemas.microsoft.com/office/drawing/2014/main" id="{2427B50E-5BB7-4F71-AEDD-BB1E66887558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188;p48">
            <a:extLst>
              <a:ext uri="{FF2B5EF4-FFF2-40B4-BE49-F238E27FC236}">
                <a16:creationId xmlns:a16="http://schemas.microsoft.com/office/drawing/2014/main" id="{77A406D9-8CD8-449E-9620-DB9C50278E3B}"/>
              </a:ext>
            </a:extLst>
          </p:cNvPr>
          <p:cNvGrpSpPr/>
          <p:nvPr/>
        </p:nvGrpSpPr>
        <p:grpSpPr>
          <a:xfrm>
            <a:off x="3256463" y="1241658"/>
            <a:ext cx="975597" cy="935859"/>
            <a:chOff x="5233525" y="4954450"/>
            <a:chExt cx="538275" cy="516350"/>
          </a:xfrm>
        </p:grpSpPr>
        <p:sp>
          <p:nvSpPr>
            <p:cNvPr id="40" name="Google Shape;1189;p48">
              <a:extLst>
                <a:ext uri="{FF2B5EF4-FFF2-40B4-BE49-F238E27FC236}">
                  <a16:creationId xmlns:a16="http://schemas.microsoft.com/office/drawing/2014/main" id="{3C9C41D1-6945-4E10-88FA-51C648BB27C6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0;p48">
              <a:extLst>
                <a:ext uri="{FF2B5EF4-FFF2-40B4-BE49-F238E27FC236}">
                  <a16:creationId xmlns:a16="http://schemas.microsoft.com/office/drawing/2014/main" id="{32B7B3AB-88B7-4F2E-A7D6-2C16F460A17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1;p48">
              <a:extLst>
                <a:ext uri="{FF2B5EF4-FFF2-40B4-BE49-F238E27FC236}">
                  <a16:creationId xmlns:a16="http://schemas.microsoft.com/office/drawing/2014/main" id="{8C8F3AEE-2A42-489C-AEB8-2555BB32BDC2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2;p48">
              <a:extLst>
                <a:ext uri="{FF2B5EF4-FFF2-40B4-BE49-F238E27FC236}">
                  <a16:creationId xmlns:a16="http://schemas.microsoft.com/office/drawing/2014/main" id="{7682E9D1-5DD3-416E-A7AE-8A6C915419F5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3;p48">
              <a:extLst>
                <a:ext uri="{FF2B5EF4-FFF2-40B4-BE49-F238E27FC236}">
                  <a16:creationId xmlns:a16="http://schemas.microsoft.com/office/drawing/2014/main" id="{C7563A79-8E08-4E64-9B54-B194CBE3EA8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4;p48">
              <a:extLst>
                <a:ext uri="{FF2B5EF4-FFF2-40B4-BE49-F238E27FC236}">
                  <a16:creationId xmlns:a16="http://schemas.microsoft.com/office/drawing/2014/main" id="{F4E4A4B6-3313-447B-A6E6-E04B757170F6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5;p48">
              <a:extLst>
                <a:ext uri="{FF2B5EF4-FFF2-40B4-BE49-F238E27FC236}">
                  <a16:creationId xmlns:a16="http://schemas.microsoft.com/office/drawing/2014/main" id="{800BC204-14E9-44AC-AE79-A95DCCBC973C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6;p48">
              <a:extLst>
                <a:ext uri="{FF2B5EF4-FFF2-40B4-BE49-F238E27FC236}">
                  <a16:creationId xmlns:a16="http://schemas.microsoft.com/office/drawing/2014/main" id="{EFC304EE-4E22-4E10-B505-230448D8C6D5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7;p48">
              <a:extLst>
                <a:ext uri="{FF2B5EF4-FFF2-40B4-BE49-F238E27FC236}">
                  <a16:creationId xmlns:a16="http://schemas.microsoft.com/office/drawing/2014/main" id="{D9E64643-042B-429A-9A6F-FB7DC9FE349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8;p48">
              <a:extLst>
                <a:ext uri="{FF2B5EF4-FFF2-40B4-BE49-F238E27FC236}">
                  <a16:creationId xmlns:a16="http://schemas.microsoft.com/office/drawing/2014/main" id="{A86C6476-C22B-4FA7-A73C-A203A2A09D14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9;p48">
              <a:extLst>
                <a:ext uri="{FF2B5EF4-FFF2-40B4-BE49-F238E27FC236}">
                  <a16:creationId xmlns:a16="http://schemas.microsoft.com/office/drawing/2014/main" id="{F34B1910-1AAB-483C-B77F-D066F4974310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6B9138-18D6-43FE-A1C0-9BFCD3F90A2F}"/>
              </a:ext>
            </a:extLst>
          </p:cNvPr>
          <p:cNvSpPr txBox="1"/>
          <p:nvPr/>
        </p:nvSpPr>
        <p:spPr>
          <a:xfrm>
            <a:off x="5393831" y="1258784"/>
            <a:ext cx="11349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/>
              <a:t>---</a:t>
            </a:r>
            <a:br>
              <a:rPr lang="pt-BR" b="1"/>
            </a:br>
            <a:r>
              <a:rPr lang="pt-BR" b="1"/>
              <a:t> ---</a:t>
            </a:r>
          </a:p>
          <a:p>
            <a:r>
              <a:rPr lang="pt-BR" b="1"/>
              <a:t>- --- -</a:t>
            </a:r>
            <a:endParaRPr lang="en" b="1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CE59473-279F-4A60-9C8D-16D3251C9882}"/>
              </a:ext>
            </a:extLst>
          </p:cNvPr>
          <p:cNvGrpSpPr/>
          <p:nvPr/>
        </p:nvGrpSpPr>
        <p:grpSpPr>
          <a:xfrm>
            <a:off x="7144398" y="1321182"/>
            <a:ext cx="1036599" cy="690906"/>
            <a:chOff x="7144398" y="1321182"/>
            <a:chExt cx="1036599" cy="690906"/>
          </a:xfrm>
        </p:grpSpPr>
        <p:grpSp>
          <p:nvGrpSpPr>
            <p:cNvPr id="30" name="Google Shape;808;p48">
              <a:extLst>
                <a:ext uri="{FF2B5EF4-FFF2-40B4-BE49-F238E27FC236}">
                  <a16:creationId xmlns:a16="http://schemas.microsoft.com/office/drawing/2014/main" id="{40D2CF82-BCC0-41CE-B9BC-5942940B30DC}"/>
                </a:ext>
              </a:extLst>
            </p:cNvPr>
            <p:cNvGrpSpPr/>
            <p:nvPr/>
          </p:nvGrpSpPr>
          <p:grpSpPr>
            <a:xfrm>
              <a:off x="7144398" y="1427769"/>
              <a:ext cx="842529" cy="463557"/>
              <a:chOff x="4630125" y="328825"/>
              <a:chExt cx="400675" cy="220450"/>
            </a:xfrm>
          </p:grpSpPr>
          <p:sp>
            <p:nvSpPr>
              <p:cNvPr id="31" name="Google Shape;809;p48">
                <a:extLst>
                  <a:ext uri="{FF2B5EF4-FFF2-40B4-BE49-F238E27FC236}">
                    <a16:creationId xmlns:a16="http://schemas.microsoft.com/office/drawing/2014/main" id="{74E21068-3643-42B3-9FC6-16C21F7BDA64}"/>
                  </a:ext>
                </a:extLst>
              </p:cNvPr>
              <p:cNvSpPr/>
              <p:nvPr/>
            </p:nvSpPr>
            <p:spPr>
              <a:xfrm>
                <a:off x="4659350" y="328825"/>
                <a:ext cx="371450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3874" fill="none" extrusionOk="0">
                    <a:moveTo>
                      <a:pt x="12763" y="1"/>
                    </a:moveTo>
                    <a:lnTo>
                      <a:pt x="926" y="1"/>
                    </a:lnTo>
                    <a:lnTo>
                      <a:pt x="926" y="1"/>
                    </a:lnTo>
                    <a:lnTo>
                      <a:pt x="731" y="25"/>
                    </a:lnTo>
                    <a:lnTo>
                      <a:pt x="561" y="74"/>
                    </a:lnTo>
                    <a:lnTo>
                      <a:pt x="390" y="171"/>
                    </a:lnTo>
                    <a:lnTo>
                      <a:pt x="269" y="269"/>
                    </a:lnTo>
                    <a:lnTo>
                      <a:pt x="147" y="415"/>
                    </a:lnTo>
                    <a:lnTo>
                      <a:pt x="74" y="561"/>
                    </a:lnTo>
                    <a:lnTo>
                      <a:pt x="1" y="732"/>
                    </a:lnTo>
                    <a:lnTo>
                      <a:pt x="1" y="926"/>
                    </a:lnTo>
                    <a:lnTo>
                      <a:pt x="1" y="2948"/>
                    </a:lnTo>
                    <a:lnTo>
                      <a:pt x="1" y="2948"/>
                    </a:lnTo>
                    <a:lnTo>
                      <a:pt x="1" y="3143"/>
                    </a:lnTo>
                    <a:lnTo>
                      <a:pt x="74" y="3313"/>
                    </a:lnTo>
                    <a:lnTo>
                      <a:pt x="147" y="3459"/>
                    </a:lnTo>
                    <a:lnTo>
                      <a:pt x="269" y="3605"/>
                    </a:lnTo>
                    <a:lnTo>
                      <a:pt x="390" y="3727"/>
                    </a:lnTo>
                    <a:lnTo>
                      <a:pt x="561" y="3800"/>
                    </a:lnTo>
                    <a:lnTo>
                      <a:pt x="731" y="3849"/>
                    </a:lnTo>
                    <a:lnTo>
                      <a:pt x="926" y="3873"/>
                    </a:lnTo>
                    <a:lnTo>
                      <a:pt x="12763" y="3873"/>
                    </a:lnTo>
                    <a:lnTo>
                      <a:pt x="14857" y="1949"/>
                    </a:lnTo>
                    <a:lnTo>
                      <a:pt x="12763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10;p48">
                <a:extLst>
                  <a:ext uri="{FF2B5EF4-FFF2-40B4-BE49-F238E27FC236}">
                    <a16:creationId xmlns:a16="http://schemas.microsoft.com/office/drawing/2014/main" id="{E393283E-E7B3-4FF2-A10C-1730B03B04BC}"/>
                  </a:ext>
                </a:extLst>
              </p:cNvPr>
              <p:cNvSpPr/>
              <p:nvPr/>
            </p:nvSpPr>
            <p:spPr>
              <a:xfrm>
                <a:off x="4630125" y="452425"/>
                <a:ext cx="371450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3874" fill="none" extrusionOk="0">
                    <a:moveTo>
                      <a:pt x="2095" y="1"/>
                    </a:moveTo>
                    <a:lnTo>
                      <a:pt x="13932" y="1"/>
                    </a:lnTo>
                    <a:lnTo>
                      <a:pt x="13932" y="1"/>
                    </a:lnTo>
                    <a:lnTo>
                      <a:pt x="14126" y="25"/>
                    </a:lnTo>
                    <a:lnTo>
                      <a:pt x="14297" y="74"/>
                    </a:lnTo>
                    <a:lnTo>
                      <a:pt x="14467" y="147"/>
                    </a:lnTo>
                    <a:lnTo>
                      <a:pt x="14589" y="269"/>
                    </a:lnTo>
                    <a:lnTo>
                      <a:pt x="14711" y="415"/>
                    </a:lnTo>
                    <a:lnTo>
                      <a:pt x="14784" y="561"/>
                    </a:lnTo>
                    <a:lnTo>
                      <a:pt x="14857" y="732"/>
                    </a:lnTo>
                    <a:lnTo>
                      <a:pt x="14857" y="926"/>
                    </a:lnTo>
                    <a:lnTo>
                      <a:pt x="14857" y="2948"/>
                    </a:lnTo>
                    <a:lnTo>
                      <a:pt x="14857" y="2948"/>
                    </a:lnTo>
                    <a:lnTo>
                      <a:pt x="14857" y="3143"/>
                    </a:lnTo>
                    <a:lnTo>
                      <a:pt x="14784" y="3313"/>
                    </a:lnTo>
                    <a:lnTo>
                      <a:pt x="14711" y="3459"/>
                    </a:lnTo>
                    <a:lnTo>
                      <a:pt x="14589" y="3605"/>
                    </a:lnTo>
                    <a:lnTo>
                      <a:pt x="14467" y="3703"/>
                    </a:lnTo>
                    <a:lnTo>
                      <a:pt x="14297" y="3800"/>
                    </a:lnTo>
                    <a:lnTo>
                      <a:pt x="14126" y="3849"/>
                    </a:lnTo>
                    <a:lnTo>
                      <a:pt x="13932" y="3873"/>
                    </a:lnTo>
                    <a:lnTo>
                      <a:pt x="2095" y="3873"/>
                    </a:lnTo>
                    <a:lnTo>
                      <a:pt x="1" y="1925"/>
                    </a:lnTo>
                    <a:lnTo>
                      <a:pt x="2095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158;p19">
              <a:extLst>
                <a:ext uri="{FF2B5EF4-FFF2-40B4-BE49-F238E27FC236}">
                  <a16:creationId xmlns:a16="http://schemas.microsoft.com/office/drawing/2014/main" id="{AFE35239-40FC-4FCD-83E9-0263930A9906}"/>
                </a:ext>
              </a:extLst>
            </p:cNvPr>
            <p:cNvSpPr txBox="1">
              <a:spLocks/>
            </p:cNvSpPr>
            <p:nvPr/>
          </p:nvSpPr>
          <p:spPr>
            <a:xfrm>
              <a:off x="7325514" y="1321182"/>
              <a:ext cx="550863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9pPr>
            </a:lstStyle>
            <a:p>
              <a:r>
                <a:rPr lang="en-US" sz="1050"/>
                <a:t>K</a:t>
              </a:r>
              <a:r>
                <a:rPr lang="pt-BR" sz="1050"/>
                <a:t>EY</a:t>
              </a:r>
            </a:p>
          </p:txBody>
        </p:sp>
        <p:sp>
          <p:nvSpPr>
            <p:cNvPr id="55" name="Google Shape;158;p19">
              <a:extLst>
                <a:ext uri="{FF2B5EF4-FFF2-40B4-BE49-F238E27FC236}">
                  <a16:creationId xmlns:a16="http://schemas.microsoft.com/office/drawing/2014/main" id="{D908BFF0-BE1F-4E54-A35F-76F638D18465}"/>
                </a:ext>
              </a:extLst>
            </p:cNvPr>
            <p:cNvSpPr txBox="1">
              <a:spLocks/>
            </p:cNvSpPr>
            <p:nvPr/>
          </p:nvSpPr>
          <p:spPr>
            <a:xfrm>
              <a:off x="7250460" y="1576488"/>
              <a:ext cx="930537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9pPr>
            </a:lstStyle>
            <a:p>
              <a:r>
                <a:rPr lang="en-US" sz="1050"/>
                <a:t>VALUE</a:t>
              </a:r>
              <a:endParaRPr lang="pt-BR" sz="1050"/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694D3E6-10B9-4EA6-9786-1D31E0D07173}"/>
              </a:ext>
            </a:extLst>
          </p:cNvPr>
          <p:cNvSpPr txBox="1"/>
          <p:nvPr/>
        </p:nvSpPr>
        <p:spPr>
          <a:xfrm>
            <a:off x="1046136" y="474953"/>
            <a:ext cx="1607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C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olumn</a:t>
            </a:r>
            <a:r>
              <a:rPr lang="pt-BR" sz="160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-Family</a:t>
            </a: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8B0633F-1472-4A54-B896-F93973859C53}"/>
              </a:ext>
            </a:extLst>
          </p:cNvPr>
          <p:cNvSpPr txBox="1"/>
          <p:nvPr/>
        </p:nvSpPr>
        <p:spPr>
          <a:xfrm>
            <a:off x="2931541" y="474953"/>
            <a:ext cx="1607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Graph</a:t>
            </a: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55316BA-7917-4F0F-85E1-9E13FB0957B5}"/>
              </a:ext>
            </a:extLst>
          </p:cNvPr>
          <p:cNvSpPr txBox="1"/>
          <p:nvPr/>
        </p:nvSpPr>
        <p:spPr>
          <a:xfrm>
            <a:off x="4846477" y="474953"/>
            <a:ext cx="1607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Document</a:t>
            </a: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EBF2C19-4827-43D1-8768-9AF77A1C707E}"/>
              </a:ext>
            </a:extLst>
          </p:cNvPr>
          <p:cNvSpPr txBox="1"/>
          <p:nvPr/>
        </p:nvSpPr>
        <p:spPr>
          <a:xfrm>
            <a:off x="6792527" y="445924"/>
            <a:ext cx="1607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Key-value</a:t>
            </a: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60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lang="en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Colunas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Armazenar dados em chaves mapeadas para valores. </a:t>
            </a:r>
          </a:p>
          <a:p>
            <a:pPr marL="342900" indent="-342900"/>
            <a:r>
              <a:rPr lang="pt-BR" sz="2000"/>
              <a:t>Exemplo de bancos: Cassandra e </a:t>
            </a:r>
            <a:r>
              <a:rPr lang="pt-BR" sz="2000" err="1"/>
              <a:t>Hbase</a:t>
            </a:r>
            <a:r>
              <a:rPr lang="pt-BR" sz="2000"/>
              <a:t>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" name="Google Shape;249;p25">
            <a:extLst>
              <a:ext uri="{FF2B5EF4-FFF2-40B4-BE49-F238E27FC236}">
                <a16:creationId xmlns:a16="http://schemas.microsoft.com/office/drawing/2014/main" id="{588A1810-21B3-45D4-B0F0-F3466B4CA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635154"/>
              </p:ext>
            </p:extLst>
          </p:nvPr>
        </p:nvGraphicFramePr>
        <p:xfrm>
          <a:off x="188976" y="1677469"/>
          <a:ext cx="3801999" cy="3212208"/>
        </p:xfrm>
        <a:graphic>
          <a:graphicData uri="http://schemas.openxmlformats.org/drawingml/2006/table">
            <a:tbl>
              <a:tblPr>
                <a:noFill/>
                <a:tableStyleId>{B6837C60-458A-491B-AE60-CDBC5F5E188A}</a:tableStyleId>
              </a:tblPr>
              <a:tblGrid>
                <a:gridCol w="85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61500596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590607912"/>
                    </a:ext>
                  </a:extLst>
                </a:gridCol>
              </a:tblGrid>
              <a:tr h="714352">
                <a:tc gridSpan="4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err="1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Tabela</a:t>
                      </a:r>
                      <a:endParaRPr lang="pt-BR" sz="14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403"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Familia de </a:t>
                      </a:r>
                      <a:r>
                        <a:rPr lang="en-US" sz="1400" b="0" i="0" u="none" strike="noStrike" cap="none" err="1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Coluna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 1</a:t>
                      </a:r>
                      <a:endParaRPr lang="pt-BR" sz="14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Familia de </a:t>
                      </a:r>
                      <a:r>
                        <a:rPr lang="en-US" sz="1400" b="0" i="0" u="none" strike="noStrike" cap="none" err="1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endParaRPr lang="pt-BR" sz="14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Familia de </a:t>
                      </a:r>
                      <a:r>
                        <a:rPr lang="en-US" sz="1400" b="0" i="0" u="none" strike="noStrike" cap="none" err="1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endParaRPr lang="pt-BR" sz="14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12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Coluna 1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 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07979"/>
                  </a:ext>
                </a:extLst>
              </a:tr>
              <a:tr h="50025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#1 {Chave: valor}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#1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#1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#1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09598"/>
                  </a:ext>
                </a:extLst>
              </a:tr>
              <a:tr h="500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#2 {Chave: valor}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#2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#2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#2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935873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9EAEFFC-3CF4-47F5-B1C4-B2AEF575DD0B}"/>
              </a:ext>
            </a:extLst>
          </p:cNvPr>
          <p:cNvGrpSpPr/>
          <p:nvPr/>
        </p:nvGrpSpPr>
        <p:grpSpPr>
          <a:xfrm>
            <a:off x="747194" y="971075"/>
            <a:ext cx="551088" cy="321300"/>
            <a:chOff x="2250190" y="1073772"/>
            <a:chExt cx="906695" cy="528629"/>
          </a:xfrm>
        </p:grpSpPr>
        <p:sp>
          <p:nvSpPr>
            <p:cNvPr id="15" name="Google Shape;1126;p48">
              <a:extLst>
                <a:ext uri="{FF2B5EF4-FFF2-40B4-BE49-F238E27FC236}">
                  <a16:creationId xmlns:a16="http://schemas.microsoft.com/office/drawing/2014/main" id="{303D01F6-1E3B-43FA-8754-772072865702}"/>
                </a:ext>
              </a:extLst>
            </p:cNvPr>
            <p:cNvSpPr/>
            <p:nvPr/>
          </p:nvSpPr>
          <p:spPr>
            <a:xfrm>
              <a:off x="2250190" y="1073772"/>
              <a:ext cx="906695" cy="528629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7;p48">
              <a:extLst>
                <a:ext uri="{FF2B5EF4-FFF2-40B4-BE49-F238E27FC236}">
                  <a16:creationId xmlns:a16="http://schemas.microsoft.com/office/drawing/2014/main" id="{8EC6D143-84C4-49BF-8CE3-F610C281B6F0}"/>
                </a:ext>
              </a:extLst>
            </p:cNvPr>
            <p:cNvSpPr/>
            <p:nvPr/>
          </p:nvSpPr>
          <p:spPr>
            <a:xfrm>
              <a:off x="2250190" y="1426141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8;p48">
              <a:extLst>
                <a:ext uri="{FF2B5EF4-FFF2-40B4-BE49-F238E27FC236}">
                  <a16:creationId xmlns:a16="http://schemas.microsoft.com/office/drawing/2014/main" id="{5AC90ED6-C459-44B6-A18C-881DEDF8B88F}"/>
                </a:ext>
              </a:extLst>
            </p:cNvPr>
            <p:cNvSpPr/>
            <p:nvPr/>
          </p:nvSpPr>
          <p:spPr>
            <a:xfrm>
              <a:off x="2250190" y="1249956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9;p48">
              <a:extLst>
                <a:ext uri="{FF2B5EF4-FFF2-40B4-BE49-F238E27FC236}">
                  <a16:creationId xmlns:a16="http://schemas.microsoft.com/office/drawing/2014/main" id="{358F4F73-8FB1-4233-B5FE-0234A1583A93}"/>
                </a:ext>
              </a:extLst>
            </p:cNvPr>
            <p:cNvSpPr/>
            <p:nvPr/>
          </p:nvSpPr>
          <p:spPr>
            <a:xfrm>
              <a:off x="2975124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0;p48">
              <a:extLst>
                <a:ext uri="{FF2B5EF4-FFF2-40B4-BE49-F238E27FC236}">
                  <a16:creationId xmlns:a16="http://schemas.microsoft.com/office/drawing/2014/main" id="{C81C7C7A-56D8-4CCF-8F3C-AF3D7711D69C}"/>
                </a:ext>
              </a:extLst>
            </p:cNvPr>
            <p:cNvSpPr/>
            <p:nvPr/>
          </p:nvSpPr>
          <p:spPr>
            <a:xfrm>
              <a:off x="2793438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1;p48">
              <a:extLst>
                <a:ext uri="{FF2B5EF4-FFF2-40B4-BE49-F238E27FC236}">
                  <a16:creationId xmlns:a16="http://schemas.microsoft.com/office/drawing/2014/main" id="{F8D4B581-BF2E-43E7-B6ED-95E569A34C28}"/>
                </a:ext>
              </a:extLst>
            </p:cNvPr>
            <p:cNvSpPr/>
            <p:nvPr/>
          </p:nvSpPr>
          <p:spPr>
            <a:xfrm>
              <a:off x="2613561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2;p48">
              <a:extLst>
                <a:ext uri="{FF2B5EF4-FFF2-40B4-BE49-F238E27FC236}">
                  <a16:creationId xmlns:a16="http://schemas.microsoft.com/office/drawing/2014/main" id="{77B0AF58-50FA-4100-AF7B-4D092726C41C}"/>
                </a:ext>
              </a:extLst>
            </p:cNvPr>
            <p:cNvSpPr/>
            <p:nvPr/>
          </p:nvSpPr>
          <p:spPr>
            <a:xfrm>
              <a:off x="2431876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376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lang="en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Grafos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762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 err="1"/>
              <a:t>Armazena</a:t>
            </a:r>
            <a:r>
              <a:rPr lang="en-US" sz="2000"/>
              <a:t> dados </a:t>
            </a:r>
            <a:r>
              <a:rPr lang="en-US" sz="2000" err="1"/>
              <a:t>na</a:t>
            </a:r>
            <a:r>
              <a:rPr lang="en-US" sz="2000"/>
              <a:t> forma de </a:t>
            </a:r>
            <a:r>
              <a:rPr lang="en-US" sz="2000" err="1"/>
              <a:t>grafos</a:t>
            </a:r>
            <a:r>
              <a:rPr lang="en-US" sz="200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/>
              <a:t>Exemplo</a:t>
            </a:r>
            <a:r>
              <a:rPr lang="en-US" sz="2000"/>
              <a:t> de banco: Neo4j.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3818771-01A3-49D6-836C-FA10BFD50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201589"/>
              </p:ext>
            </p:extLst>
          </p:nvPr>
        </p:nvGraphicFramePr>
        <p:xfrm>
          <a:off x="-142875" y="1510362"/>
          <a:ext cx="4448175" cy="296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C73DFC1F-1F0A-47DF-8E19-62AFC9CB89A4}"/>
              </a:ext>
            </a:extLst>
          </p:cNvPr>
          <p:cNvSpPr txBox="1"/>
          <p:nvPr/>
        </p:nvSpPr>
        <p:spPr>
          <a:xfrm>
            <a:off x="2364152" y="2046578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Cunhado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CBDBFE4-F8EA-42C2-A42A-B6882A6AAF60}"/>
              </a:ext>
            </a:extLst>
          </p:cNvPr>
          <p:cNvSpPr txBox="1"/>
          <p:nvPr/>
        </p:nvSpPr>
        <p:spPr>
          <a:xfrm>
            <a:off x="1297489" y="1262869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Toca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DBDA0D3-FDCF-45F0-A911-9EDC6C1BA1A6}"/>
              </a:ext>
            </a:extLst>
          </p:cNvPr>
          <p:cNvSpPr txBox="1"/>
          <p:nvPr/>
        </p:nvSpPr>
        <p:spPr>
          <a:xfrm>
            <a:off x="1945052" y="4416800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Casado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2CA0CC8-E425-42BB-9BD7-02E009245859}"/>
              </a:ext>
            </a:extLst>
          </p:cNvPr>
          <p:cNvSpPr txBox="1"/>
          <p:nvPr/>
        </p:nvSpPr>
        <p:spPr>
          <a:xfrm>
            <a:off x="627053" y="4406800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Trabalha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 </a:t>
            </a: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em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E818FB-3CD8-4EFA-8FAC-DF64A8A2AF95}"/>
              </a:ext>
            </a:extLst>
          </p:cNvPr>
          <p:cNvSpPr txBox="1"/>
          <p:nvPr/>
        </p:nvSpPr>
        <p:spPr>
          <a:xfrm>
            <a:off x="162407" y="2046578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Colega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grpSp>
        <p:nvGrpSpPr>
          <p:cNvPr id="27" name="Google Shape;1188;p48">
            <a:extLst>
              <a:ext uri="{FF2B5EF4-FFF2-40B4-BE49-F238E27FC236}">
                <a16:creationId xmlns:a16="http://schemas.microsoft.com/office/drawing/2014/main" id="{0205B103-62D1-4BF1-8756-3D468D4C7037}"/>
              </a:ext>
            </a:extLst>
          </p:cNvPr>
          <p:cNvGrpSpPr/>
          <p:nvPr/>
        </p:nvGrpSpPr>
        <p:grpSpPr>
          <a:xfrm>
            <a:off x="752578" y="863900"/>
            <a:ext cx="544911" cy="522716"/>
            <a:chOff x="5233525" y="4954450"/>
            <a:chExt cx="538275" cy="516350"/>
          </a:xfrm>
        </p:grpSpPr>
        <p:sp>
          <p:nvSpPr>
            <p:cNvPr id="28" name="Google Shape;1189;p48">
              <a:extLst>
                <a:ext uri="{FF2B5EF4-FFF2-40B4-BE49-F238E27FC236}">
                  <a16:creationId xmlns:a16="http://schemas.microsoft.com/office/drawing/2014/main" id="{43294408-CB14-4EAC-9249-3F725831CAC0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0;p48">
              <a:extLst>
                <a:ext uri="{FF2B5EF4-FFF2-40B4-BE49-F238E27FC236}">
                  <a16:creationId xmlns:a16="http://schemas.microsoft.com/office/drawing/2014/main" id="{E525656E-8F0D-48D5-8621-881DB566C709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1;p48">
              <a:extLst>
                <a:ext uri="{FF2B5EF4-FFF2-40B4-BE49-F238E27FC236}">
                  <a16:creationId xmlns:a16="http://schemas.microsoft.com/office/drawing/2014/main" id="{816DC8BE-2FA9-4952-BF7B-764E0902035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2;p48">
              <a:extLst>
                <a:ext uri="{FF2B5EF4-FFF2-40B4-BE49-F238E27FC236}">
                  <a16:creationId xmlns:a16="http://schemas.microsoft.com/office/drawing/2014/main" id="{5D56872A-2615-4844-AB86-449CC65390E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3;p48">
              <a:extLst>
                <a:ext uri="{FF2B5EF4-FFF2-40B4-BE49-F238E27FC236}">
                  <a16:creationId xmlns:a16="http://schemas.microsoft.com/office/drawing/2014/main" id="{0D3AD8F7-DE3A-4670-9A36-98AE9F6B01C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4;p48">
              <a:extLst>
                <a:ext uri="{FF2B5EF4-FFF2-40B4-BE49-F238E27FC236}">
                  <a16:creationId xmlns:a16="http://schemas.microsoft.com/office/drawing/2014/main" id="{AF926DAC-C622-4A39-825E-A2AEDD5AD4D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5;p48">
              <a:extLst>
                <a:ext uri="{FF2B5EF4-FFF2-40B4-BE49-F238E27FC236}">
                  <a16:creationId xmlns:a16="http://schemas.microsoft.com/office/drawing/2014/main" id="{CC89AEF9-AAC1-4615-BE42-D8CC7311C029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6;p48">
              <a:extLst>
                <a:ext uri="{FF2B5EF4-FFF2-40B4-BE49-F238E27FC236}">
                  <a16:creationId xmlns:a16="http://schemas.microsoft.com/office/drawing/2014/main" id="{B0DA6189-9B2B-4363-AA07-98CB36887BD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7;p48">
              <a:extLst>
                <a:ext uri="{FF2B5EF4-FFF2-40B4-BE49-F238E27FC236}">
                  <a16:creationId xmlns:a16="http://schemas.microsoft.com/office/drawing/2014/main" id="{0BB67015-C288-43A2-96ED-C6966FE4D21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8;p48">
              <a:extLst>
                <a:ext uri="{FF2B5EF4-FFF2-40B4-BE49-F238E27FC236}">
                  <a16:creationId xmlns:a16="http://schemas.microsoft.com/office/drawing/2014/main" id="{05CF9848-AC54-488B-8E5D-853C3EB27576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9;p48">
              <a:extLst>
                <a:ext uri="{FF2B5EF4-FFF2-40B4-BE49-F238E27FC236}">
                  <a16:creationId xmlns:a16="http://schemas.microsoft.com/office/drawing/2014/main" id="{DEF3AACC-3B35-4ECB-9F7C-374FE71D8139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67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lang="en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Chave-Valor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O banco é formado por conjuntos de chaves acompanhadas por valores. </a:t>
            </a:r>
          </a:p>
          <a:p>
            <a:pPr marL="342900" indent="-342900"/>
            <a:r>
              <a:rPr lang="pt-BR" sz="2000"/>
              <a:t>Exemplos de bancos: REDIS e </a:t>
            </a:r>
            <a:r>
              <a:rPr lang="pt-BR" sz="2000" err="1"/>
              <a:t>MemcacheD</a:t>
            </a:r>
            <a:r>
              <a:rPr lang="pt-BR" sz="2000"/>
              <a:t>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" name="Google Shape;249;p25">
            <a:extLst>
              <a:ext uri="{FF2B5EF4-FFF2-40B4-BE49-F238E27FC236}">
                <a16:creationId xmlns:a16="http://schemas.microsoft.com/office/drawing/2014/main" id="{588A1810-21B3-45D4-B0F0-F3466B4CA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690426"/>
              </p:ext>
            </p:extLst>
          </p:nvPr>
        </p:nvGraphicFramePr>
        <p:xfrm>
          <a:off x="609025" y="1918022"/>
          <a:ext cx="2884424" cy="2682554"/>
        </p:xfrm>
        <a:graphic>
          <a:graphicData uri="http://schemas.openxmlformats.org/drawingml/2006/table">
            <a:tbl>
              <a:tblPr>
                <a:noFill/>
                <a:tableStyleId>{B6837C60-458A-491B-AE60-CDBC5F5E188A}</a:tableStyleId>
              </a:tblPr>
              <a:tblGrid>
                <a:gridCol w="139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91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Chave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Valor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07979"/>
                  </a:ext>
                </a:extLst>
              </a:tr>
              <a:tr h="4506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Carro_3335_cor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reto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09598"/>
                  </a:ext>
                </a:extLst>
              </a:tr>
              <a:tr h="5766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Carro_3335_pneu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935873"/>
                  </a:ext>
                </a:extLst>
              </a:tr>
              <a:tr h="5766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Carro_3235_cor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err="1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Prata</a:t>
                      </a:r>
                      <a:endParaRPr lang="pt-BR" sz="1200" b="0" i="0" u="none" strike="noStrike" cap="none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83506"/>
                  </a:ext>
                </a:extLst>
              </a:tr>
              <a:tr h="5766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Carro_3235_pneu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879925"/>
                  </a:ext>
                </a:extLst>
              </a:tr>
            </a:tbl>
          </a:graphicData>
        </a:graphic>
      </p:graphicFrame>
      <p:grpSp>
        <p:nvGrpSpPr>
          <p:cNvPr id="23" name="Google Shape;808;p48">
            <a:extLst>
              <a:ext uri="{FF2B5EF4-FFF2-40B4-BE49-F238E27FC236}">
                <a16:creationId xmlns:a16="http://schemas.microsoft.com/office/drawing/2014/main" id="{C89651B2-3660-4C50-AC31-D107163591A2}"/>
              </a:ext>
            </a:extLst>
          </p:cNvPr>
          <p:cNvGrpSpPr/>
          <p:nvPr/>
        </p:nvGrpSpPr>
        <p:grpSpPr>
          <a:xfrm>
            <a:off x="748278" y="981949"/>
            <a:ext cx="544444" cy="299551"/>
            <a:chOff x="4630125" y="328825"/>
            <a:chExt cx="400675" cy="220450"/>
          </a:xfrm>
        </p:grpSpPr>
        <p:sp>
          <p:nvSpPr>
            <p:cNvPr id="26" name="Google Shape;809;p48">
              <a:extLst>
                <a:ext uri="{FF2B5EF4-FFF2-40B4-BE49-F238E27FC236}">
                  <a16:creationId xmlns:a16="http://schemas.microsoft.com/office/drawing/2014/main" id="{5DCA649B-3541-4EC3-8F4C-62BE2C3D3698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0;p48">
              <a:extLst>
                <a:ext uri="{FF2B5EF4-FFF2-40B4-BE49-F238E27FC236}">
                  <a16:creationId xmlns:a16="http://schemas.microsoft.com/office/drawing/2014/main" id="{3F260F13-69F3-42CD-A31E-5A33B72B71AB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466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lang="en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Documento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Os dados são “documentos”. </a:t>
            </a:r>
          </a:p>
          <a:p>
            <a:pPr marL="342900" indent="-342900"/>
            <a:r>
              <a:rPr lang="pt-BR" sz="2000"/>
              <a:t>Exemplos de bancos: </a:t>
            </a:r>
            <a:r>
              <a:rPr lang="en-US" sz="2000" err="1"/>
              <a:t>mongoDB</a:t>
            </a:r>
            <a:r>
              <a:rPr lang="pt-BR" sz="2000"/>
              <a:t>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133;p48">
            <a:extLst>
              <a:ext uri="{FF2B5EF4-FFF2-40B4-BE49-F238E27FC236}">
                <a16:creationId xmlns:a16="http://schemas.microsoft.com/office/drawing/2014/main" id="{0C99B8C9-0765-4B51-A4FD-12A2D2713946}"/>
              </a:ext>
            </a:extLst>
          </p:cNvPr>
          <p:cNvGrpSpPr/>
          <p:nvPr/>
        </p:nvGrpSpPr>
        <p:grpSpPr>
          <a:xfrm>
            <a:off x="841384" y="878850"/>
            <a:ext cx="417051" cy="508573"/>
            <a:chOff x="1268550" y="929175"/>
            <a:chExt cx="407950" cy="497475"/>
          </a:xfrm>
        </p:grpSpPr>
        <p:sp>
          <p:nvSpPr>
            <p:cNvPr id="11" name="Google Shape;1134;p48">
              <a:extLst>
                <a:ext uri="{FF2B5EF4-FFF2-40B4-BE49-F238E27FC236}">
                  <a16:creationId xmlns:a16="http://schemas.microsoft.com/office/drawing/2014/main" id="{BBE0427E-3B11-44BD-83E0-3E4304E24D7E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5;p48">
              <a:extLst>
                <a:ext uri="{FF2B5EF4-FFF2-40B4-BE49-F238E27FC236}">
                  <a16:creationId xmlns:a16="http://schemas.microsoft.com/office/drawing/2014/main" id="{A075E014-9566-457A-9503-5A93525219E9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6;p48">
              <a:extLst>
                <a:ext uri="{FF2B5EF4-FFF2-40B4-BE49-F238E27FC236}">
                  <a16:creationId xmlns:a16="http://schemas.microsoft.com/office/drawing/2014/main" id="{FFA830A3-EB55-4F32-A123-B1A2AB10475F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AFB734-CCA5-4881-9FAA-299DF4EC643F}"/>
              </a:ext>
            </a:extLst>
          </p:cNvPr>
          <p:cNvSpPr txBox="1"/>
          <p:nvPr/>
        </p:nvSpPr>
        <p:spPr>
          <a:xfrm>
            <a:off x="380108" y="1823834"/>
            <a:ext cx="33726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sym typeface="Quattrocento Sans"/>
              </a:rPr>
              <a:t>{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"_id" : </a:t>
            </a:r>
            <a:r>
              <a:rPr lang="pt-BR" sz="1600" b="1" err="1">
                <a:solidFill>
                  <a:schemeClr val="dk1"/>
                </a:solidFill>
                <a:latin typeface="Lora"/>
                <a:sym typeface="Quattrocento Sans"/>
              </a:rPr>
              <a:t>ObjectId</a:t>
            </a:r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("58edb75"),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"livro" : "Harry Potter ",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"</a:t>
            </a:r>
            <a:r>
              <a:rPr lang="pt-BR" sz="1600" b="1" err="1">
                <a:solidFill>
                  <a:schemeClr val="dk1"/>
                </a:solidFill>
                <a:latin typeface="Lora"/>
                <a:sym typeface="Quattrocento Sans"/>
              </a:rPr>
              <a:t>lancamento</a:t>
            </a:r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" : "2017-07-21",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"paginas" : 561,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"publicado" : </a:t>
            </a:r>
            <a:r>
              <a:rPr lang="pt-BR" sz="1600" b="1" err="1">
                <a:solidFill>
                  <a:schemeClr val="dk1"/>
                </a:solidFill>
                <a:latin typeface="Lora"/>
                <a:sym typeface="Quattrocento Sans"/>
              </a:rPr>
              <a:t>true</a:t>
            </a:r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,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"</a:t>
            </a:r>
            <a:r>
              <a:rPr lang="pt-BR" sz="1600" b="1" err="1">
                <a:solidFill>
                  <a:schemeClr val="dk1"/>
                </a:solidFill>
                <a:latin typeface="Lora"/>
                <a:sym typeface="Quattrocento Sans"/>
              </a:rPr>
              <a:t>genero</a:t>
            </a:r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" : [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      "</a:t>
            </a:r>
            <a:r>
              <a:rPr lang="pt-BR" sz="1600" b="1" err="1">
                <a:solidFill>
                  <a:schemeClr val="dk1"/>
                </a:solidFill>
                <a:latin typeface="Lora"/>
                <a:sym typeface="Quattrocento Sans"/>
              </a:rPr>
              <a:t>ficcao</a:t>
            </a:r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",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      "fantasia"</a:t>
            </a:r>
          </a:p>
          <a:p>
            <a:r>
              <a:rPr lang="pt-BR" sz="1600" b="1">
                <a:solidFill>
                  <a:schemeClr val="dk1"/>
                </a:solidFill>
                <a:latin typeface="Lora"/>
                <a:sym typeface="Quattrocento Sans"/>
              </a:rPr>
              <a:t>      ]</a:t>
            </a:r>
          </a:p>
          <a:p>
            <a:r>
              <a:rPr lang="pt-BR" sz="16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sym typeface="Quattrocento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711680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0de8bf-6453-4c2a-937f-b8f7ce724cd5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25EAE734A1A47AF2D988DD8E53D90" ma:contentTypeVersion="8" ma:contentTypeDescription="Crie um novo documento." ma:contentTypeScope="" ma:versionID="68c404955380c2687ba4aec1710b3836">
  <xsd:schema xmlns:xsd="http://www.w3.org/2001/XMLSchema" xmlns:xs="http://www.w3.org/2001/XMLSchema" xmlns:p="http://schemas.microsoft.com/office/2006/metadata/properties" xmlns:ns2="f20de8bf-6453-4c2a-937f-b8f7ce724cd5" xmlns:ns3="0bbb84b2-e312-4831-b21e-2b9601e07b07" targetNamespace="http://schemas.microsoft.com/office/2006/metadata/properties" ma:root="true" ma:fieldsID="6beb0fc23359ae5c51b87b1f5ca1e37e" ns2:_="" ns3:_="">
    <xsd:import namespace="f20de8bf-6453-4c2a-937f-b8f7ce724cd5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de8bf-6453-4c2a-937f-b8f7ce724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49251f-c6bf-41cd-9cc6-97758dbc463d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5B5CAE-8204-4E7A-85A2-EBDC14A20AC9}">
  <ds:schemaRefs>
    <ds:schemaRef ds:uri="0bbb84b2-e312-4831-b21e-2b9601e07b07"/>
    <ds:schemaRef ds:uri="45ce4a73-f92d-479e-96ab-c2354e0badb2"/>
    <ds:schemaRef ds:uri="f20de8bf-6453-4c2a-937f-b8f7ce724c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958090-6696-4509-8A48-2B62B66E17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074771-66B5-473E-80C5-189520F6C798}">
  <ds:schemaRefs>
    <ds:schemaRef ds:uri="0bbb84b2-e312-4831-b21e-2b9601e07b07"/>
    <ds:schemaRef ds:uri="f20de8bf-6453-4c2a-937f-b8f7ce724c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Viola template</vt:lpstr>
      <vt:lpstr>Banco de dados: NoSQL</vt:lpstr>
      <vt:lpstr>PowerPoint Presentation</vt:lpstr>
      <vt:lpstr>O que são SGBDs - bancos de dados NoSQL? </vt:lpstr>
      <vt:lpstr>Características do tipo de dados</vt:lpstr>
      <vt:lpstr>Tipos de Bancos NoSQL</vt:lpstr>
      <vt:lpstr>PowerPoint Presentation</vt:lpstr>
      <vt:lpstr>PowerPoint Presentation</vt:lpstr>
      <vt:lpstr>PowerPoint Presentation</vt:lpstr>
      <vt:lpstr>PowerPoint Presentation</vt:lpstr>
      <vt:lpstr>Qual é o melhor SGDB?</vt:lpstr>
      <vt:lpstr>Amazon DynamoDB</vt:lpstr>
      <vt:lpstr>ApacheCassandra</vt:lpstr>
      <vt:lpstr>Redis</vt:lpstr>
      <vt:lpstr>Apache HBase</vt:lpstr>
      <vt:lpstr>MongoDB</vt:lpstr>
      <vt:lpstr>SQL vs NoSQL</vt:lpstr>
      <vt:lpstr>Principais diferenças</vt:lpstr>
      <vt:lpstr>Principais diferenças</vt:lpstr>
      <vt:lpstr>PowerPoint Presentation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dados: NoSQL</dc:title>
  <dc:creator>Michelle Quevedo</dc:creator>
  <cp:revision>1</cp:revision>
  <dcterms:modified xsi:type="dcterms:W3CDTF">2022-08-25T22:47:36Z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0x01010024625EAE734A1A47AF2D988DD8E53D90</vt:lpwstr>
  </property>
  <property fmtid="{D5CDD505-2E9C-101B-9397-08002B2CF9AE}" pid="3" name="MediaServiceImageTags">
    <vt:lpwstr/>
  </property>
</Properties>
</file>