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4"/>
  </p:sldMasterIdLst>
  <p:sldIdLst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1894A-597E-4859-A659-7AAF9E5E7017}" v="1" dt="2022-08-25T22:07:20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1741" autoAdjust="0"/>
  </p:normalViewPr>
  <p:slideViewPr>
    <p:cSldViewPr>
      <p:cViewPr varScale="1">
        <p:scale>
          <a:sx n="68" d="100"/>
          <a:sy n="68" d="100"/>
        </p:scale>
        <p:origin x="7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DIANE SOARES DE SOUZA" userId="S::leidiane.souza01@fatec.sp.gov.br::060ae99d-5234-40d8-b2bf-173ac376967f" providerId="AD" clId="Web-{AAF1894A-597E-4859-A659-7AAF9E5E7017}"/>
    <pc:docChg chg="modSld">
      <pc:chgData name="LEIDIANE SOARES DE SOUZA" userId="S::leidiane.souza01@fatec.sp.gov.br::060ae99d-5234-40d8-b2bf-173ac376967f" providerId="AD" clId="Web-{AAF1894A-597E-4859-A659-7AAF9E5E7017}" dt="2022-08-25T22:07:20.437" v="0" actId="1076"/>
      <pc:docMkLst>
        <pc:docMk/>
      </pc:docMkLst>
      <pc:sldChg chg="modSp">
        <pc:chgData name="LEIDIANE SOARES DE SOUZA" userId="S::leidiane.souza01@fatec.sp.gov.br::060ae99d-5234-40d8-b2bf-173ac376967f" providerId="AD" clId="Web-{AAF1894A-597E-4859-A659-7AAF9E5E7017}" dt="2022-08-25T22:07:20.437" v="0" actId="1076"/>
        <pc:sldMkLst>
          <pc:docMk/>
          <pc:sldMk cId="2657129390" sldId="265"/>
        </pc:sldMkLst>
        <pc:picChg chg="mod">
          <ac:chgData name="LEIDIANE SOARES DE SOUZA" userId="S::leidiane.souza01@fatec.sp.gov.br::060ae99d-5234-40d8-b2bf-173ac376967f" providerId="AD" clId="Web-{AAF1894A-597E-4859-A659-7AAF9E5E7017}" dt="2022-08-25T22:07:20.437" v="0" actId="1076"/>
          <ac:picMkLst>
            <pc:docMk/>
            <pc:sldMk cId="2657129390" sldId="265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DE24-D7BC-4542-B666-50E3912282ED}" type="datetimeFigureOut">
              <a:rPr lang="en-US"/>
              <a:pPr>
                <a:defRPr/>
              </a:pPr>
              <a:t>8/25/2022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FE25-AF7A-4CC7-8068-72689E98A7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62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7361-6708-4522-B066-549D8E470CEC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2CFB-717C-48B7-9533-3856F92EAE7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3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7355-D8F8-49EB-A63B-BDE935807D2B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3D36-8275-464A-8AA2-536CA187F93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87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03FF-30AE-4F83-B11B-4684B5805198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CEA6-C718-4B79-AD6A-4B2BF6A302C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42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ADC3-07AD-4A93-9AC6-5A5224B4F26D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DDF0-F47A-40B3-9968-BB0F577EC0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942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8572-F9F3-45FF-B16C-6ABD4EA897D4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0549-B32F-47A3-8FC2-9E64E4ABB1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6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FA7E-2236-44EE-8378-103B5CAC76C6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BF1E-3CB9-447C-8B79-78CE523DE1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09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8411-99F5-4798-8F7A-1F491E5C67D5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0C0B-827D-4E1F-B97E-21496B986D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4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96E5-1A46-4299-8923-46947A4BE476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9956-C876-4C01-BA1C-30E8F586D33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640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53328-A2E1-4E9E-AA12-34CE711D94A2}" type="datetimeFigureOut">
              <a:rPr lang="en-US"/>
              <a:pPr>
                <a:defRPr/>
              </a:pPr>
              <a:t>8/25/2022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A2E-3D42-4A4F-AED0-A617387F63B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4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844C-6CA6-4874-B14A-F2D22B32DBA6}" type="datetimeFigureOut">
              <a:rPr lang="en-US"/>
              <a:pPr>
                <a:defRPr/>
              </a:pPr>
              <a:t>8/25/2022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2B47-1BA0-45EB-AED1-463F2FDAD1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7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AB2AB-9DD6-4F13-AEE6-5F2A0B62CCBE}" type="datetimeFigureOut">
              <a:rPr lang="en-US"/>
              <a:pPr>
                <a:defRPr/>
              </a:pPr>
              <a:t>8/25/2022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B652AA-D774-4223-8FF1-4076FFF68508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9588A4FC-5836-4B3C-A029-90584C956C15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42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3200" b="1" dirty="0">
                <a:solidFill>
                  <a:schemeClr val="accent1">
                    <a:lumMod val="75000"/>
                  </a:schemeClr>
                </a:solidFill>
              </a:rPr>
              <a:t>Análise e Desenvolvimento de Sistemas</a:t>
            </a:r>
          </a:p>
          <a:p>
            <a:pPr algn="ctr"/>
            <a:endParaRPr lang="pt-BR" altLang="pt-BR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altLang="pt-BR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pt-BR" altLang="pt-BR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altLang="pt-BR" sz="3200" b="1" dirty="0">
                <a:solidFill>
                  <a:schemeClr val="accent1"/>
                </a:solidFill>
              </a:rPr>
              <a:t>Disciplina: BANCO DE DADOS</a:t>
            </a:r>
          </a:p>
          <a:p>
            <a:pPr algn="ctr"/>
            <a:endParaRPr lang="pt-BR" altLang="pt-BR" sz="3200" b="1" dirty="0">
              <a:solidFill>
                <a:schemeClr val="accent1"/>
              </a:solidFill>
            </a:endParaRPr>
          </a:p>
          <a:p>
            <a:pPr algn="ctr"/>
            <a:r>
              <a:rPr lang="pt-BR" altLang="pt-BR" sz="3200" b="1" dirty="0">
                <a:solidFill>
                  <a:srgbClr val="FF0000"/>
                </a:solidFill>
              </a:rPr>
              <a:t>SQL parte1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r>
              <a:rPr lang="pt-BR" altLang="pt-BR" dirty="0" err="1">
                <a:solidFill>
                  <a:schemeClr val="accent1">
                    <a:lumMod val="75000"/>
                  </a:schemeClr>
                </a:solidFill>
              </a:rPr>
              <a:t>Profª</a:t>
            </a:r>
            <a:r>
              <a:rPr lang="pt-BR" altLang="pt-BR" dirty="0">
                <a:solidFill>
                  <a:schemeClr val="accent1">
                    <a:lumMod val="75000"/>
                  </a:schemeClr>
                </a:solidFill>
              </a:rPr>
              <a:t>  Carmen Lúcia de </a:t>
            </a:r>
            <a:r>
              <a:rPr lang="pt-BR" altLang="pt-BR" dirty="0" err="1">
                <a:solidFill>
                  <a:schemeClr val="accent1">
                    <a:lumMod val="75000"/>
                  </a:schemeClr>
                </a:solidFill>
              </a:rPr>
              <a:t>B.Costa</a:t>
            </a:r>
            <a:endParaRPr lang="pt-BR" altLang="pt-BR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/>
              <a:t>Comandos para definição de dados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(DDL)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1520" y="1268760"/>
            <a:ext cx="856895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Por exemplo, para criar uma tabela de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Funcionarios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no banco de dados Empresa, que contenha o código do funcionário, seu nome completo e cargo na empresa usamos o comando DDL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CREATE:</a:t>
            </a:r>
            <a:endParaRPr lang="pt-BR" sz="2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560" y="2996952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5510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Funcionarios</a:t>
            </a: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5510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FunCodigo</a:t>
            </a: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INT,</a:t>
            </a: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5510">
              <a:lnSpc>
                <a:spcPct val="150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FunNome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VARCHAR(40),</a:t>
            </a: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50000"/>
              </a:lnSpc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FunCargo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VARCHAR(30));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Comando CREATE</a:t>
            </a:r>
            <a:br>
              <a:rPr lang="pt-BR" sz="3600" dirty="0">
                <a:solidFill>
                  <a:schemeClr val="accent1">
                    <a:lumMod val="75000"/>
                  </a:schemeClr>
                </a:solidFill>
              </a:rPr>
            </a:br>
            <a:endParaRPr lang="pt-B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39552" y="1340768"/>
            <a:ext cx="7632848" cy="288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Cria um objeto no SQL Server. Objetos podem ser: Bancos de dados, tabelas, </a:t>
            </a:r>
            <a:r>
              <a:rPr lang="pt-BR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 procedures, </a:t>
            </a:r>
            <a:r>
              <a:rPr lang="pt-BR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, índices, tipos de dados definidos pelo usuário (</a:t>
            </a:r>
            <a:r>
              <a:rPr lang="pt-BR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UDTs</a:t>
            </a: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), regras (ROLES), valores padrão (DEFAULTS).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2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Comando ALTER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1772816"/>
            <a:ext cx="8496944" cy="288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Altera a definição de um objeto. Usado por exemplo para criar novos campos em tabelas, aumentar o tamanho de um banco de dados, alterar a chave de um índice, ou alterar o código de uma </a:t>
            </a:r>
            <a:r>
              <a:rPr lang="pt-BR" sz="32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4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Comando DROP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1772816"/>
            <a:ext cx="8496944" cy="36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Utilizado para eliminar uma tabela do banco de dados. Elimina a estrutura e registros.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pt-B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pt-B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CLIENTES;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3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Elimina a tabela clientes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0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Comando de manipulação (DML)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477" y="112474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ea typeface="Times New Roman" panose="02020603050405020304" pitchFamily="18" charset="0"/>
              </a:rPr>
              <a:t>Os comandos para manipulação de dados,</a:t>
            </a:r>
          </a:p>
          <a:p>
            <a:r>
              <a:rPr lang="pt-BR" dirty="0">
                <a:ea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rgbClr val="FF0000"/>
                </a:solidFill>
                <a:ea typeface="Times New Roman" panose="02020603050405020304" pitchFamily="18" charset="0"/>
              </a:rPr>
              <a:t>DML (</a:t>
            </a:r>
            <a:r>
              <a:rPr lang="pt-BR" sz="2800" i="1" dirty="0">
                <a:solidFill>
                  <a:srgbClr val="FF0000"/>
                </a:solidFill>
                <a:ea typeface="Times New Roman" panose="02020603050405020304" pitchFamily="18" charset="0"/>
              </a:rPr>
              <a:t>Data </a:t>
            </a:r>
            <a:r>
              <a:rPr lang="pt-BR" sz="2800" i="1" dirty="0" err="1">
                <a:solidFill>
                  <a:srgbClr val="FF0000"/>
                </a:solidFill>
                <a:ea typeface="Times New Roman" panose="02020603050405020304" pitchFamily="18" charset="0"/>
              </a:rPr>
              <a:t>Manipulation</a:t>
            </a:r>
            <a:r>
              <a:rPr lang="pt-BR" sz="2800" i="1" dirty="0">
                <a:solidFill>
                  <a:srgbClr val="FF0000"/>
                </a:solidFill>
                <a:ea typeface="Times New Roman" panose="02020603050405020304" pitchFamily="18" charset="0"/>
              </a:rPr>
              <a:t> </a:t>
            </a:r>
            <a:r>
              <a:rPr lang="pt-BR" sz="2800" i="1" dirty="0" err="1">
                <a:solidFill>
                  <a:srgbClr val="FF0000"/>
                </a:solidFill>
                <a:ea typeface="Times New Roman" panose="02020603050405020304" pitchFamily="18" charset="0"/>
              </a:rPr>
              <a:t>Language</a:t>
            </a:r>
            <a:r>
              <a:rPr lang="pt-BR" dirty="0">
                <a:ea typeface="Times New Roman" panose="02020603050405020304" pitchFamily="18" charset="0"/>
              </a:rPr>
              <a:t>), são os comandos usados para seleção e manutenção de dados em tabelas ou </a:t>
            </a:r>
            <a:r>
              <a:rPr lang="pt-BR" dirty="0" err="1">
                <a:ea typeface="Times New Roman" panose="02020603050405020304" pitchFamily="18" charset="0"/>
              </a:rPr>
              <a:t>views</a:t>
            </a:r>
            <a:r>
              <a:rPr lang="pt-BR" dirty="0">
                <a:ea typeface="Times New Roman" panose="02020603050405020304" pitchFamily="18" charset="0"/>
              </a:rPr>
              <a:t>. São os comandos mais utilizados na construção de aplicações usando </a:t>
            </a:r>
            <a:r>
              <a:rPr lang="pt-BR" dirty="0" err="1">
                <a:ea typeface="Times New Roman" panose="02020603050405020304" pitchFamily="18" charset="0"/>
              </a:rPr>
              <a:t>SGBDs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6477" y="2910428"/>
            <a:ext cx="8280920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Os comandos DML possuem uma sintaxe SQL padrão (ANSI), porém cada produto implementou extensões próprias a esses comandos aumentando sua funcionalidade. A vantagem de se usar a sintaxe SQL padrão é que uma mesma aplicação pode dessa forma acessar diferentes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SGBDs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. Durante esse curso veremos em detalhes todos os comandos DML, principalmente o comando SELECT que possui uma alta funcionalidade para seleção de dados.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C00000"/>
                </a:solidFill>
              </a:rPr>
              <a:t>Comando de manipulação (DML)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1340768"/>
            <a:ext cx="864096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Por exemplo, para se obter uma lista de nomes e cargos dos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Funcionarios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do banco de dados Empresa cujo cargo seja Diretor usamos o comando DML	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da seguinte forma: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7257" y="3068960"/>
            <a:ext cx="8424936" cy="104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730"/>
              </a:lnSpc>
              <a:spcAft>
                <a:spcPts val="0"/>
              </a:spcAft>
            </a:pPr>
            <a:r>
              <a:rPr lang="pt-BR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FunNome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FunCargo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Funcionarios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FunCargo</a:t>
            </a:r>
            <a:r>
              <a:rPr lang="pt-BR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‘Diretor’</a:t>
            </a:r>
            <a:endParaRPr lang="pt-B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25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Comando SELECT</a:t>
            </a:r>
          </a:p>
        </p:txBody>
      </p:sp>
      <p:sp>
        <p:nvSpPr>
          <p:cNvPr id="4" name="Retângulo 3"/>
          <p:cNvSpPr/>
          <p:nvPr/>
        </p:nvSpPr>
        <p:spPr>
          <a:xfrm>
            <a:off x="467544" y="1412776"/>
            <a:ext cx="8424936" cy="336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b="1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 é o principal comando da linguagem SQL de qualquer SGBD, pois é através dele que selecionamos os dados armazenados em nossos bancos de dados, o que, em última análise é a finalidade de sistemas de informação baseados em bancos de dados.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Sua funcionalidade é bastante abrangente e iremos ver mais detalhes sobre o mesmo nos tópicos seguintes. 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2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Comando SELECT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1560" y="1412776"/>
            <a:ext cx="7776864" cy="352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855">
              <a:lnSpc>
                <a:spcPct val="150000"/>
              </a:lnSpc>
              <a:spcAft>
                <a:spcPts val="0"/>
              </a:spcAft>
            </a:pPr>
            <a:r>
              <a:rPr lang="pt-BR" sz="28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sintaxe básica do comando SELECT é:</a:t>
            </a:r>
          </a:p>
          <a:p>
            <a:pPr marL="617855">
              <a:lnSpc>
                <a:spcPct val="150000"/>
              </a:lnSpc>
              <a:spcAft>
                <a:spcPts val="0"/>
              </a:spcAft>
            </a:pPr>
            <a:endParaRPr lang="pt-BR" sz="2800" dirty="0">
              <a:solidFill>
                <a:srgbClr val="FF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855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	[lista de campos]</a:t>
            </a:r>
            <a:endParaRPr lang="pt-BR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855">
              <a:lnSpc>
                <a:spcPct val="150000"/>
              </a:lnSpc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	[lista de tabelas]</a:t>
            </a:r>
            <a:endParaRPr lang="pt-BR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855">
              <a:lnSpc>
                <a:spcPct val="150000"/>
              </a:lnSpc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	[critérios de seleção]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Comando SELECT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46155"/>
              </p:ext>
            </p:extLst>
          </p:nvPr>
        </p:nvGraphicFramePr>
        <p:xfrm>
          <a:off x="323528" y="1196752"/>
          <a:ext cx="8568952" cy="494794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338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7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918">
                <a:tc>
                  <a:txBody>
                    <a:bodyPr/>
                    <a:lstStyle/>
                    <a:p>
                      <a:pPr>
                        <a:lnSpc>
                          <a:spcPts val="2465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Cláusula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65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Conteúdo 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465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3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SELECT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[Lista de campos]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É a parte do comando onde informamos o nome dos campos das tabelas que queremos visualizar. Podemos também criar campos virtuais para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visualização, que serão resultado de funções ou cálculos sobre campos reais.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43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FROM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[lista de tabelas]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Nomes das tabelas que contém os dados que desejamos visualizar. Nessa parte do comando vão as cláusulas de junção entre tabelas.</a:t>
                      </a: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3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WHERE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[critérios de seleção]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413510" algn="l"/>
                          <a:tab pos="2616200" algn="l"/>
                        </a:tabLst>
                      </a:pPr>
                      <a:r>
                        <a:rPr lang="pt-BR" sz="1800" dirty="0">
                          <a:effectLst/>
                        </a:rPr>
                        <a:t>Contém os critérios de seleção de registros das tabelas. Na sintaxe ANSI nessa parte do comando entram os operadores de junção de tabelas.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7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/>
              <a:t>Comando SELECT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3279103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5910">
              <a:lnSpc>
                <a:spcPts val="2200"/>
              </a:lnSpc>
              <a:spcAft>
                <a:spcPts val="0"/>
              </a:spcAft>
            </a:pPr>
            <a:r>
              <a:rPr lang="pt-BR" b="1" dirty="0">
                <a:solidFill>
                  <a:srgbClr val="00024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Selecionando colunas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227687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algn="just">
              <a:spcAft>
                <a:spcPts val="0"/>
              </a:spcAft>
            </a:pPr>
            <a:r>
              <a:rPr lang="pt-BR" dirty="0"/>
              <a:t>Na primeira parte do comando SELECT declaramos o nome dos campos que desejamos acessar separados por vírgula. Os campos serão mostrados na ordem em que forem declarados. </a:t>
            </a:r>
          </a:p>
          <a:p>
            <a:pPr marL="295275" algn="just">
              <a:spcAft>
                <a:spcPts val="0"/>
              </a:spcAft>
            </a:pPr>
            <a:endParaRPr lang="pt-BR" dirty="0"/>
          </a:p>
          <a:p>
            <a:pPr marL="295275" algn="just">
              <a:spcAft>
                <a:spcPts val="0"/>
              </a:spcAft>
            </a:pPr>
            <a:r>
              <a:rPr lang="pt-BR" dirty="0"/>
              <a:t>Para selecionar todos os campos de uma tabela pode ser usado o símbolo * (asterisco).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26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Linguagem SQL – parte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539552" y="1268760"/>
            <a:ext cx="8208912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SQL -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sigla  </a:t>
            </a:r>
            <a:r>
              <a:rPr lang="pt-BR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pt-BR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 Query </a:t>
            </a:r>
            <a:r>
              <a:rPr lang="pt-BR" b="1" i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(linguagem padrão estruturada para consulta) e contém um conjunto de comandos  padronizados para busca e manipulação em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SGBDs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relacionais.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0791" y="2924944"/>
            <a:ext cx="8208912" cy="3166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-SQL, ou simplesmente T-SQL, foi o nome dado a linguagem SQL do Microsoft SQL Server.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Além dos comandos SQL padrão ANSI-92 foram incorporadas algumas extensões próprias do produto. Todos os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SGBDs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possuem suas extensões ao SQL padrão que geram seus </a:t>
            </a:r>
            <a:r>
              <a:rPr lang="pt-BR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dialetos SQL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próprios, isso é parecido com o regionalismo de nosso idioma.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11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/>
              <a:t>Comando SELECT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552" y="1484784"/>
            <a:ext cx="3279103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5910">
              <a:lnSpc>
                <a:spcPts val="2200"/>
              </a:lnSpc>
              <a:spcAft>
                <a:spcPts val="0"/>
              </a:spcAft>
            </a:pPr>
            <a:r>
              <a:rPr lang="pt-BR" b="1" dirty="0">
                <a:solidFill>
                  <a:srgbClr val="00024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Selecionando colunas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988840"/>
            <a:ext cx="8784976" cy="364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algn="just">
              <a:spcAft>
                <a:spcPts val="0"/>
              </a:spcAft>
            </a:pPr>
            <a:r>
              <a:rPr lang="pt-BR" dirty="0"/>
              <a:t>Exemplo 1: Seleciona todas os campos da tabela </a:t>
            </a:r>
            <a:r>
              <a:rPr lang="pt-BR" dirty="0" err="1"/>
              <a:t>Titulos</a:t>
            </a:r>
            <a:r>
              <a:rPr lang="pt-BR" dirty="0"/>
              <a:t> no banco de dados Biblioteca: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855">
              <a:lnSpc>
                <a:spcPts val="1730"/>
              </a:lnSpc>
              <a:spcAft>
                <a:spcPts val="0"/>
              </a:spcAft>
            </a:pPr>
            <a:r>
              <a:rPr lang="pt-BR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pt-BR" sz="20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Titulos</a:t>
            </a:r>
            <a:endParaRPr lang="pt-BR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algn="just">
              <a:spcAft>
                <a:spcPts val="0"/>
              </a:spcAft>
            </a:pPr>
            <a:r>
              <a:rPr lang="pt-BR" dirty="0"/>
              <a:t>Exemplo 2: Seleciona os campos </a:t>
            </a:r>
            <a:r>
              <a:rPr lang="pt-BR" dirty="0" err="1"/>
              <a:t>Data_reserva</a:t>
            </a:r>
            <a:r>
              <a:rPr lang="pt-BR" dirty="0"/>
              <a:t> e </a:t>
            </a:r>
            <a:r>
              <a:rPr lang="pt-BR" dirty="0" err="1"/>
              <a:t>isbn</a:t>
            </a:r>
            <a:r>
              <a:rPr lang="pt-BR" dirty="0"/>
              <a:t> da tabela Reservas no banco de dados Biblioteca:</a:t>
            </a:r>
          </a:p>
          <a:p>
            <a:pPr marL="295275" algn="just">
              <a:spcAft>
                <a:spcPts val="0"/>
              </a:spcAft>
            </a:pPr>
            <a:r>
              <a:rPr lang="pt-BR" dirty="0"/>
              <a:t> </a:t>
            </a:r>
          </a:p>
          <a:p>
            <a:pPr marL="617855">
              <a:lnSpc>
                <a:spcPts val="3000"/>
              </a:lnSpc>
              <a:spcAft>
                <a:spcPts val="0"/>
              </a:spcAft>
            </a:pPr>
            <a:r>
              <a:rPr lang="pt-BR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pt-BR" sz="20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Data_reserva</a:t>
            </a:r>
            <a:r>
              <a:rPr lang="pt-BR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isbn</a:t>
            </a:r>
            <a:r>
              <a:rPr lang="pt-BR" sz="20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FROM Reservas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1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Linguagem SQL – parte 1</a:t>
            </a:r>
          </a:p>
        </p:txBody>
      </p:sp>
      <p:sp>
        <p:nvSpPr>
          <p:cNvPr id="3" name="Retângulo 2"/>
          <p:cNvSpPr/>
          <p:nvPr/>
        </p:nvSpPr>
        <p:spPr>
          <a:xfrm>
            <a:off x="539552" y="1340768"/>
            <a:ext cx="8424936" cy="303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Por exemplo, no Brasil todos falamos o português que equivaleria ao padrão SQL ANSI-92, porém cada região possui suas expressões próprias que </a:t>
            </a:r>
            <a:r>
              <a:rPr lang="pt-BR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equivaleira</a:t>
            </a:r>
            <a:r>
              <a:rPr lang="pt-BR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 ao T-SQL que de certa forma são compreendidas somente naquela região que equivale ao SGBD específico (MS SQL Server, Oracle, Sybase, </a:t>
            </a:r>
            <a:r>
              <a:rPr lang="pt-BR" sz="2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Informix</a:t>
            </a:r>
            <a:r>
              <a:rPr lang="pt-BR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, DB2, etc.).</a:t>
            </a:r>
            <a:endParaRPr lang="pt-B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Tipos de dados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5198" y="1167508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ea typeface="Times New Roman" panose="02020603050405020304" pitchFamily="18" charset="0"/>
              </a:rPr>
              <a:t>O SQL Server possui um conjunto de tipos de dados pré-definidos. Esses dados podem ser agrupados em: numéricos, texto, especiais e </a:t>
            </a:r>
            <a:r>
              <a:rPr lang="pt-BR" dirty="0" err="1">
                <a:ea typeface="Times New Roman" panose="02020603050405020304" pitchFamily="18" charset="0"/>
              </a:rPr>
              <a:t>unicode</a:t>
            </a:r>
            <a:r>
              <a:rPr lang="pt-BR" dirty="0">
                <a:ea typeface="Times New Roman" panose="02020603050405020304" pitchFamily="18" charset="0"/>
              </a:rPr>
              <a:t>. A seguir veremos os tipos de dados suportados e suas características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5198" y="2776605"/>
            <a:ext cx="8424936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Tipos de dados numéricos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 Os tipos de dados numéricos do SQL Server podem ser agrupados em: Numéricos com precisão decimal exata, usados para quantidades e valores, e numéricos com precisão decimal variável, usados para cálculos científicos com valores de ponto flutuante. A tabela a seguir lista todos os tipos de dados numéricos, suas características, bem como indicações de seu uso: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Tipos de dados Numéricos</a:t>
            </a:r>
          </a:p>
        </p:txBody>
      </p:sp>
      <p:pic>
        <p:nvPicPr>
          <p:cNvPr id="3074" name="Picture 2" descr="tip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7" y="610669"/>
            <a:ext cx="8885090" cy="49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12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Tipos de dados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Caracter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1196752"/>
            <a:ext cx="849694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Os tipos de dados caráter do SQL Server podem armazenar no máximo 8000 caracteres (letras, números ou símbolos  especiais). São os tipos de dados para armazenar nomes, endereços, descrições, observações, etc.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23528" y="3152146"/>
            <a:ext cx="828092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Os tipos de dados caráter podem ser de tamanho fixo (char) ou variável (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0172" y="4258076"/>
            <a:ext cx="849694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Os tipos de	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tamanho fixo 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ocupam de espaço no banco de dados exatamente o mesmo número de bytes informado em  sua criação; já os tipos de </a:t>
            </a:r>
            <a:r>
              <a:rPr lang="pt-B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tamanho variável 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economizam o espaço do banco de dados pois só usam os bytes do que está  realmente sendo armazenado.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7030A0"/>
                </a:solidFill>
              </a:rPr>
              <a:t>Tipos de dados </a:t>
            </a:r>
            <a:r>
              <a:rPr lang="pt-BR" sz="3600" b="1" dirty="0" err="1">
                <a:solidFill>
                  <a:srgbClr val="7030A0"/>
                </a:solidFill>
              </a:rPr>
              <a:t>Caracter</a:t>
            </a:r>
            <a:endParaRPr lang="pt-BR" sz="3600" b="1" dirty="0">
              <a:solidFill>
                <a:srgbClr val="7030A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51520" y="1484784"/>
            <a:ext cx="8568952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Por exemplo, se vamos armazenar o nome “José dos Santos Pereira” que contém 23 caracteres em um campo criado como char(45) estaremos ocupando 45 bytes de espaço no banco de dados;  já se formos armazenar o mesmo nome em um campo criado como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(45) estaremos ocupando aproximadamente  25 bytes de espaço no banco de dados, ou seja, economizando 20 bytes, o que em um banco de dados com milhões de linhas pode representar uma grande economia.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8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7030A0"/>
                </a:solidFill>
              </a:rPr>
              <a:t>Tipos de dados </a:t>
            </a:r>
            <a:r>
              <a:rPr lang="pt-BR" sz="3600" b="1" dirty="0" err="1">
                <a:solidFill>
                  <a:srgbClr val="7030A0"/>
                </a:solidFill>
              </a:rPr>
              <a:t>Caracter</a:t>
            </a:r>
            <a:endParaRPr lang="pt-BR" sz="3600" b="1" dirty="0">
              <a:solidFill>
                <a:srgbClr val="7030A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544" y="1412776"/>
            <a:ext cx="835292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A tabela a seguir lista todos os tipos de dados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de tamanho fixo e variável, suas características, bem como indicações de uso: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ipoc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856984" cy="201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97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0"/>
            <a:ext cx="7444930" cy="615602"/>
          </a:xfrm>
        </p:spPr>
        <p:txBody>
          <a:bodyPr/>
          <a:lstStyle/>
          <a:p>
            <a:pPr algn="ctr"/>
            <a:r>
              <a:rPr lang="pt-BR" b="1" dirty="0"/>
              <a:t>Comandos para definição de dados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(DDL)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7544" y="1628800"/>
            <a:ext cx="8568952" cy="3790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Os comandos para definição de dados,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800" b="1" i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pt-BR" sz="2800" b="1" i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pt-BR" sz="2800" b="1" i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i="1" dirty="0" err="1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são os comandos para criação, alteração e exclusão de objetos em bancos de dados SQL Server.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Usamos comandos DDL para criar bancos de dados, tabelas, índices,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procedures, tipos de dados definidos pelo usuário (</a:t>
            </a:r>
            <a:r>
              <a:rPr lang="pt-BR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UDTs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) e qualquer objeto que faz parte de uma aplicação no servidor de bancos de dados.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66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0de8bf-6453-4c2a-937f-b8f7ce724cd5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625EAE734A1A47AF2D988DD8E53D90" ma:contentTypeVersion="8" ma:contentTypeDescription="Crie um novo documento." ma:contentTypeScope="" ma:versionID="68c404955380c2687ba4aec1710b3836">
  <xsd:schema xmlns:xsd="http://www.w3.org/2001/XMLSchema" xmlns:xs="http://www.w3.org/2001/XMLSchema" xmlns:p="http://schemas.microsoft.com/office/2006/metadata/properties" xmlns:ns2="f20de8bf-6453-4c2a-937f-b8f7ce724cd5" xmlns:ns3="0bbb84b2-e312-4831-b21e-2b9601e07b07" targetNamespace="http://schemas.microsoft.com/office/2006/metadata/properties" ma:root="true" ma:fieldsID="6beb0fc23359ae5c51b87b1f5ca1e37e" ns2:_="" ns3:_="">
    <xsd:import namespace="f20de8bf-6453-4c2a-937f-b8f7ce724cd5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de8bf-6453-4c2a-937f-b8f7ce724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649251f-c6bf-41cd-9cc6-97758dbc463d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CC3A63-C5D3-4FD5-93EA-8F323A625B79}">
  <ds:schemaRefs>
    <ds:schemaRef ds:uri="http://schemas.microsoft.com/office/2006/metadata/properties"/>
    <ds:schemaRef ds:uri="http://schemas.microsoft.com/office/infopath/2007/PartnerControls"/>
    <ds:schemaRef ds:uri="f20de8bf-6453-4c2a-937f-b8f7ce724cd5"/>
    <ds:schemaRef ds:uri="0bbb84b2-e312-4831-b21e-2b9601e07b07"/>
  </ds:schemaRefs>
</ds:datastoreItem>
</file>

<file path=customXml/itemProps2.xml><?xml version="1.0" encoding="utf-8"?>
<ds:datastoreItem xmlns:ds="http://schemas.openxmlformats.org/officeDocument/2006/customXml" ds:itemID="{B7CFA4BD-A909-41C6-BBD8-E924C28A2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8775F6-00F7-4FDA-AE67-171600916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de8bf-6453-4c2a-937f-b8f7ce724cd5"/>
    <ds:schemaRef ds:uri="0bbb84b2-e312-4831-b21e-2b9601e07b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1262</Words>
  <Application>Microsoft Office PowerPoint</Application>
  <PresentationFormat>Apresentação na tela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Linguagem SQL – parte 1</vt:lpstr>
      <vt:lpstr>Linguagem SQL – parte 1</vt:lpstr>
      <vt:lpstr>Tipos de dados</vt:lpstr>
      <vt:lpstr>Tipos de dados Numéricos</vt:lpstr>
      <vt:lpstr>Tipos de dados Caracter</vt:lpstr>
      <vt:lpstr>Tipos de dados Caracter</vt:lpstr>
      <vt:lpstr>Tipos de dados Caracter</vt:lpstr>
      <vt:lpstr>Comandos para definição de dados (DDL) </vt:lpstr>
      <vt:lpstr>Comandos para definição de dados (DDL) </vt:lpstr>
      <vt:lpstr>Comando CREATE </vt:lpstr>
      <vt:lpstr>Comando ALTER</vt:lpstr>
      <vt:lpstr>Comando DROP</vt:lpstr>
      <vt:lpstr>Comando de manipulação (DML)</vt:lpstr>
      <vt:lpstr>Comando de manipulação (DML)</vt:lpstr>
      <vt:lpstr>Comando SELECT</vt:lpstr>
      <vt:lpstr>Comando SELECT</vt:lpstr>
      <vt:lpstr>Comando SELECT</vt:lpstr>
      <vt:lpstr>Comando SELECT</vt:lpstr>
      <vt:lpstr>Comando SELECT</vt:lpstr>
    </vt:vector>
  </TitlesOfParts>
  <Company>People Educacao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Michelle Quevedo</cp:lastModifiedBy>
  <cp:revision>138</cp:revision>
  <dcterms:created xsi:type="dcterms:W3CDTF">2001-01-12T23:33:45Z</dcterms:created>
  <dcterms:modified xsi:type="dcterms:W3CDTF">2022-08-25T22:07:20Z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0x01010024625EAE734A1A47AF2D988DD8E53D90</vt:lpwstr>
  </property>
  <property fmtid="{D5CDD505-2E9C-101B-9397-08002B2CF9AE}" pid="3" name="MediaServiceImageTags">
    <vt:lpwstr/>
  </property>
</Properties>
</file>