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7088F-1491-4BF8-AB7F-34AB36962FF5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E0163-B5EF-421D-B107-AEC3B610F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0163-B5EF-421D-B107-AEC3B610FB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35E7-9FB0-4FB9-970F-7E70C19C3E9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1CCD-423E-4166-86C6-4C18FE5DA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KABARAK UNIVERSITY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BUSINESS PLAN TEMPLATE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077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COURSE </a:t>
            </a:r>
            <a:r>
              <a:rPr lang="en-US" b="1" dirty="0"/>
              <a:t>AND CODE: BUSINESS MANAGEMENT </a:t>
            </a:r>
            <a:r>
              <a:rPr lang="en-US" b="1" dirty="0" smtClean="0"/>
              <a:t>AND ENTREPRENEURSHIP</a:t>
            </a:r>
            <a:endParaRPr lang="en-US" b="1" dirty="0"/>
          </a:p>
          <a:p>
            <a:r>
              <a:rPr lang="en-US" b="1" dirty="0"/>
              <a:t>                                        BMIT 421</a:t>
            </a:r>
          </a:p>
          <a:p>
            <a:r>
              <a:rPr lang="en-US" b="1" dirty="0"/>
              <a:t>TERM PAPER: SEPT –DEC 2011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dirty="0"/>
              <a:t>Welcome to the BUSINESS PLAN WRITING.  Before YOU proceed to prepare your business plan, it may be necessary for you to answer the questions, what is a Business Plan?  And what are the key sections of a Business Plan?</a:t>
            </a:r>
          </a:p>
          <a:p>
            <a:r>
              <a:rPr lang="en-US" b="1" dirty="0"/>
              <a:t>What is a Business Plan?</a:t>
            </a:r>
            <a:endParaRPr lang="en-US" dirty="0"/>
          </a:p>
          <a:p>
            <a:r>
              <a:rPr lang="en-US" dirty="0"/>
              <a:t>It is a written document that describes your business in details giving the goals and objectives and lists the steps you will undertake to achieve them.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52400"/>
            <a:ext cx="8858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H.	OPERATUIONAL/PROCEDURAL PLAN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876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Describe </a:t>
            </a:r>
            <a:r>
              <a:rPr lang="en-US" dirty="0"/>
              <a:t>briefly how you will operate your business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……………………………………………………………………………………………………………………………………………………………………………..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err="1" smtClean="0"/>
              <a:t>i</a:t>
            </a:r>
            <a:r>
              <a:rPr lang="en-US" dirty="0"/>
              <a:t>.	Production facilities and capacity utilization.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List the machines, equipment and tools required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……………………………………………………………………………………………………………………………………………………………………………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Describe the cost, capacity and supplier of the required machines and equipment.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 	</a:t>
            </a:r>
            <a:r>
              <a:rPr lang="en-US" dirty="0" smtClean="0"/>
              <a:t>………………………………………………………………………………………………………………………………………………………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ii</a:t>
            </a:r>
            <a:r>
              <a:rPr lang="en-US" dirty="0"/>
              <a:t>.	Production strategy.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Outline the material requirements.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…………………………………………………………………………………………………………………………………………………………………………..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What </a:t>
            </a:r>
            <a:r>
              <a:rPr lang="en-US" dirty="0"/>
              <a:t>is the material cost?</a:t>
            </a:r>
          </a:p>
          <a:p>
            <a:pPr lvl="1">
              <a:buNone/>
            </a:pPr>
            <a:r>
              <a:rPr lang="en-US" dirty="0"/>
              <a:t>		………………………………………………………………………………………………………………………………………………………………………………………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Outline </a:t>
            </a:r>
            <a:r>
              <a:rPr lang="en-US" dirty="0"/>
              <a:t>the source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iii.	Production design and development</a:t>
            </a:r>
          </a:p>
          <a:p>
            <a:pPr>
              <a:buNone/>
            </a:pPr>
            <a:r>
              <a:rPr lang="en-US" dirty="0" smtClean="0"/>
              <a:t>		Outline how you will design and develop your product</a:t>
            </a:r>
          </a:p>
          <a:p>
            <a:pPr>
              <a:buNone/>
            </a:pPr>
            <a:r>
              <a:rPr lang="en-US" dirty="0" smtClean="0"/>
              <a:t>		………………………………………………………………………………………………………………………………………………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	 	Outline the estimated cost of product/service.</a:t>
            </a:r>
          </a:p>
          <a:p>
            <a:pPr>
              <a:buNone/>
            </a:pPr>
            <a:r>
              <a:rPr lang="en-US" dirty="0" smtClean="0"/>
              <a:t>		Direct material cost + direct labour cost + overheads.</a:t>
            </a:r>
          </a:p>
          <a:p>
            <a:pPr>
              <a:buNone/>
            </a:pPr>
            <a:r>
              <a:rPr lang="en-US" dirty="0" smtClean="0"/>
              <a:t>	 	………………………………………………………………………………………………………………………………………………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	 iv.	Relevant regulations</a:t>
            </a:r>
          </a:p>
          <a:p>
            <a:pPr>
              <a:buNone/>
            </a:pPr>
            <a:r>
              <a:rPr lang="en-US" dirty="0" smtClean="0"/>
              <a:t>		List the patents and regulations needed.</a:t>
            </a:r>
          </a:p>
          <a:p>
            <a:pPr>
              <a:buNone/>
            </a:pPr>
            <a:r>
              <a:rPr lang="en-US" dirty="0" smtClean="0"/>
              <a:t>		……………………………………………………………………………………………………………………………………………… 	What is the cost for obtaining the patent trademarks?</a:t>
            </a:r>
          </a:p>
          <a:p>
            <a:pPr>
              <a:buNone/>
            </a:pPr>
            <a:r>
              <a:rPr lang="en-US" dirty="0" smtClean="0"/>
              <a:t>	 	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	 	List other legal rights you will seek.</a:t>
            </a:r>
          </a:p>
          <a:p>
            <a:pPr>
              <a:buNone/>
            </a:pPr>
            <a:r>
              <a:rPr lang="en-US" dirty="0" smtClean="0"/>
              <a:t>	 	……………………………………………………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I.      RIST REDUCTION STRATEGIES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/>
              <a:t>.	Outline how you will analyze and reduce business risks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Future business </a:t>
            </a:r>
            <a:r>
              <a:rPr lang="en-US" dirty="0" smtClean="0"/>
              <a:t>risks ………………………………………………………………………</a:t>
            </a:r>
            <a:endParaRPr lang="en-US" dirty="0"/>
          </a:p>
          <a:p>
            <a:pPr>
              <a:buNone/>
            </a:pPr>
            <a:r>
              <a:rPr lang="en-US" dirty="0" smtClean="0"/>
              <a:t>	Counteracts </a:t>
            </a:r>
            <a:r>
              <a:rPr lang="en-US" dirty="0"/>
              <a:t>mechanisms</a:t>
            </a:r>
          </a:p>
          <a:p>
            <a:pPr>
              <a:buNone/>
            </a:pPr>
            <a:r>
              <a:rPr lang="en-US" dirty="0"/>
              <a:t>	……………………………………………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EXIT AND HARVEST STRATEGIES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/>
              <a:t>.	Identify the exit strategies (If you plan to either make your business a public company or Sale it etc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	Type </a:t>
            </a:r>
            <a:r>
              <a:rPr lang="en-US" dirty="0"/>
              <a:t>of exit/harvest </a:t>
            </a:r>
            <a:r>
              <a:rPr lang="en-US" dirty="0" smtClean="0"/>
              <a:t>strategy</a:t>
            </a:r>
          </a:p>
          <a:p>
            <a:pPr>
              <a:buNone/>
            </a:pPr>
            <a:r>
              <a:rPr lang="en-US" dirty="0" smtClean="0"/>
              <a:t>	………………………………………………..</a:t>
            </a:r>
          </a:p>
          <a:p>
            <a:pPr>
              <a:buNone/>
            </a:pPr>
            <a:r>
              <a:rPr lang="en-US" dirty="0" smtClean="0"/>
              <a:t>	Initial </a:t>
            </a:r>
            <a:r>
              <a:rPr lang="en-US" dirty="0"/>
              <a:t>public </a:t>
            </a:r>
            <a:r>
              <a:rPr lang="en-US" dirty="0" smtClean="0"/>
              <a:t>offering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	Private </a:t>
            </a:r>
            <a:r>
              <a:rPr lang="en-US" dirty="0"/>
              <a:t>sale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……………………………………………………………………………………………………………………</a:t>
            </a:r>
            <a:endParaRPr lang="en-US" dirty="0"/>
          </a:p>
          <a:p>
            <a:pPr>
              <a:buNone/>
            </a:pPr>
            <a:r>
              <a:rPr lang="en-US" dirty="0"/>
              <a:t>	Management buyout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……………………………………………………………………………………………………………………</a:t>
            </a:r>
            <a:endParaRPr lang="en-US" dirty="0"/>
          </a:p>
          <a:p>
            <a:pPr>
              <a:buNone/>
            </a:pPr>
            <a:r>
              <a:rPr lang="en-US" dirty="0"/>
              <a:t>	Outline the advantages of using strategy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K.	FINANCIAL PLAN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	Identify </a:t>
            </a:r>
            <a:r>
              <a:rPr lang="en-US" dirty="0"/>
              <a:t>how you will obtain and use business finance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/>
              <a:t>.	Pre-operational costs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a.	Outline your pre-operational </a:t>
            </a:r>
            <a:r>
              <a:rPr lang="en-US" dirty="0" smtClean="0"/>
              <a:t>cost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…………………………………………</a:t>
            </a:r>
          </a:p>
          <a:p>
            <a:pPr>
              <a:buNone/>
            </a:pPr>
            <a:r>
              <a:rPr lang="en-US" dirty="0" smtClean="0"/>
              <a:t>		b.	What </a:t>
            </a:r>
            <a:r>
              <a:rPr lang="en-US" dirty="0"/>
              <a:t>is our proposed </a:t>
            </a:r>
            <a:r>
              <a:rPr lang="en-US" dirty="0" smtClean="0"/>
              <a:t>capitalization?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		 own </a:t>
            </a:r>
            <a:r>
              <a:rPr lang="en-US" dirty="0"/>
              <a:t>contribution (Your capital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……………………………………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Funds </a:t>
            </a:r>
            <a:r>
              <a:rPr lang="en-US" dirty="0"/>
              <a:t>from borrowed </a:t>
            </a:r>
            <a:r>
              <a:rPr lang="en-US" dirty="0" smtClean="0"/>
              <a:t>sources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………………………………………………..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Total investments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……………………………………………..</a:t>
            </a:r>
          </a:p>
          <a:p>
            <a:pPr>
              <a:buNone/>
            </a:pPr>
            <a:r>
              <a:rPr lang="en-US" dirty="0" smtClean="0"/>
              <a:t>     ii</a:t>
            </a:r>
            <a:r>
              <a:rPr lang="en-US" dirty="0"/>
              <a:t>.	Identify the working capital requirements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………………………………………………….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 marL="1371600" lvl="2" indent="-457200">
              <a:buNone/>
            </a:pPr>
            <a:r>
              <a:rPr lang="en-US" dirty="0" smtClean="0"/>
              <a:t>a.    Prepare </a:t>
            </a:r>
            <a:r>
              <a:rPr lang="en-US" dirty="0"/>
              <a:t>your pro-forma income statement (Use the given template-A</a:t>
            </a:r>
            <a:r>
              <a:rPr lang="en-US" dirty="0" smtClean="0"/>
              <a:t>)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b.   Prepare </a:t>
            </a:r>
            <a:r>
              <a:rPr lang="en-US" dirty="0"/>
              <a:t>your pro-forma balance sheet (use the given template –B)</a:t>
            </a:r>
          </a:p>
          <a:p>
            <a:pPr lvl="2">
              <a:buNone/>
            </a:pPr>
            <a:r>
              <a:rPr lang="en-US" dirty="0" smtClean="0"/>
              <a:t>c.   Prepare </a:t>
            </a:r>
            <a:r>
              <a:rPr lang="en-US" dirty="0"/>
              <a:t>your projected cash flow statement (Use the given template –C</a:t>
            </a:r>
            <a:r>
              <a:rPr lang="en-US" dirty="0" smtClean="0"/>
              <a:t>)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d.  Outline </a:t>
            </a:r>
            <a:r>
              <a:rPr lang="en-US" dirty="0"/>
              <a:t>how you expect to finance your operations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dirty="0" smtClean="0"/>
              <a:t>	e.  Outline </a:t>
            </a:r>
            <a:r>
              <a:rPr lang="en-US" dirty="0"/>
              <a:t>your initial capitalization for </a:t>
            </a:r>
            <a:r>
              <a:rPr lang="en-US" dirty="0" smtClean="0"/>
              <a:t>      	existing </a:t>
            </a:r>
            <a:r>
              <a:rPr lang="en-US" dirty="0"/>
              <a:t>businesses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    	……………………………………………………………</a:t>
            </a:r>
          </a:p>
          <a:p>
            <a:pPr lvl="0">
              <a:buNone/>
            </a:pPr>
            <a:r>
              <a:rPr lang="en-US" dirty="0" smtClean="0"/>
              <a:t>	f.   What </a:t>
            </a:r>
            <a:r>
              <a:rPr lang="en-US" dirty="0"/>
              <a:t>is your proposed capitalization</a:t>
            </a:r>
            <a:r>
              <a:rPr lang="en-US" dirty="0" smtClean="0"/>
              <a:t>?</a:t>
            </a:r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	………………………………………………</a:t>
            </a:r>
          </a:p>
          <a:p>
            <a:pPr lvl="0">
              <a:buNone/>
            </a:pPr>
            <a:r>
              <a:rPr lang="en-US" dirty="0" smtClean="0"/>
              <a:t> 	g. 	What </a:t>
            </a:r>
            <a:r>
              <a:rPr lang="en-US" dirty="0"/>
              <a:t>is your break-even level?</a:t>
            </a:r>
          </a:p>
          <a:p>
            <a:pPr>
              <a:buNone/>
            </a:pPr>
            <a:r>
              <a:rPr lang="en-US" dirty="0" smtClean="0"/>
              <a:t>		…………………………………………</a:t>
            </a:r>
          </a:p>
          <a:p>
            <a:pPr lvl="0">
              <a:buNone/>
            </a:pPr>
            <a:r>
              <a:rPr lang="en-US" dirty="0" smtClean="0"/>
              <a:t>	h. How </a:t>
            </a:r>
            <a:r>
              <a:rPr lang="en-US" dirty="0"/>
              <a:t>do you measure your profitability?</a:t>
            </a:r>
          </a:p>
          <a:p>
            <a:pPr>
              <a:buNone/>
            </a:pPr>
            <a:r>
              <a:rPr lang="en-US" dirty="0" smtClean="0"/>
              <a:t>		…………………………………………………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 </a:t>
            </a:r>
            <a:r>
              <a:rPr lang="en-US" dirty="0"/>
              <a:t>PROFORMA INCOME AND EXPENDITURE STATEMENT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2" y="1600200"/>
          <a:ext cx="807720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 gridSpan="3"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OF YOUR COMPANY/BUSINESS PROFIT AND LOSS STATEMENT,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For the year ended Dec. 31,20--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INCOME(Money In)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Other Income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                                                                                                              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kshs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Total Income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EXPENDITURE(Money Out)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876801"/>
          <a:ext cx="8077201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Expenses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 PROFIT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Owner’s Drawings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 PROFIT After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Drawings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TEMPLATE </a:t>
            </a:r>
            <a:r>
              <a:rPr lang="en-US" dirty="0"/>
              <a:t>B:	PROFORMA BALANCE SHEET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2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0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720">
                <a:tc gridSpan="4"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OF YOUR COMPANY/BUSINESS BALANCE SHEET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For the year ended December 31</a:t>
                      </a:r>
                      <a:r>
                        <a:rPr lang="en-US" sz="18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2009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LIABILITITES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CURRENT ASSETS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LIABILITIES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Cash in Bank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Accounts payable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(Creditors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Accounts receivable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(Debtors)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ASSETS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TERM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LIABILITIES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 WORTH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 Profit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Sections of the Business Plan.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4582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following are the major sections of your business </a:t>
            </a:r>
            <a:r>
              <a:rPr lang="en-US" dirty="0" smtClean="0"/>
              <a:t>plan </a:t>
            </a:r>
            <a:r>
              <a:rPr lang="en-US" dirty="0"/>
              <a:t>that you must complete: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Cover Page</a:t>
            </a:r>
          </a:p>
          <a:p>
            <a:pPr lvl="0"/>
            <a:r>
              <a:rPr lang="en-US" dirty="0"/>
              <a:t>Table of contents (prepared after you have completed the plan)</a:t>
            </a:r>
          </a:p>
          <a:p>
            <a:pPr lvl="0"/>
            <a:r>
              <a:rPr lang="en-US" dirty="0" smtClean="0"/>
              <a:t>Executive </a:t>
            </a:r>
            <a:r>
              <a:rPr lang="en-US" dirty="0"/>
              <a:t>Summary (done after you have completed your business plan)</a:t>
            </a:r>
          </a:p>
          <a:p>
            <a:pPr lvl="0"/>
            <a:r>
              <a:rPr lang="en-US" dirty="0" smtClean="0"/>
              <a:t>Statement </a:t>
            </a:r>
            <a:r>
              <a:rPr lang="en-US" dirty="0"/>
              <a:t>of the purpose</a:t>
            </a:r>
          </a:p>
          <a:p>
            <a:pPr lvl="0"/>
            <a:r>
              <a:rPr lang="en-US" dirty="0" smtClean="0"/>
              <a:t>Business </a:t>
            </a:r>
            <a:r>
              <a:rPr lang="en-US" dirty="0"/>
              <a:t>Description</a:t>
            </a:r>
          </a:p>
          <a:p>
            <a:pPr lvl="0"/>
            <a:r>
              <a:rPr lang="en-US" dirty="0"/>
              <a:t>Marketing Plan</a:t>
            </a:r>
          </a:p>
          <a:p>
            <a:pPr lvl="0"/>
            <a:r>
              <a:rPr lang="en-US" dirty="0"/>
              <a:t>Organization and Management </a:t>
            </a:r>
          </a:p>
          <a:p>
            <a:pPr lvl="0"/>
            <a:r>
              <a:rPr lang="en-US" dirty="0"/>
              <a:t>Operational/Production Plan</a:t>
            </a:r>
          </a:p>
          <a:p>
            <a:pPr lvl="0"/>
            <a:r>
              <a:rPr lang="en-US" dirty="0"/>
              <a:t>Risk Reduction</a:t>
            </a:r>
          </a:p>
          <a:p>
            <a:pPr lvl="0"/>
            <a:r>
              <a:rPr lang="en-US" dirty="0"/>
              <a:t>Exit and Harvest Strategies</a:t>
            </a:r>
          </a:p>
          <a:p>
            <a:pPr lvl="0"/>
            <a:r>
              <a:rPr lang="en-US" dirty="0"/>
              <a:t>Financial </a:t>
            </a:r>
            <a:r>
              <a:rPr lang="en-US" dirty="0" smtClean="0"/>
              <a:t>Plan</a:t>
            </a:r>
            <a:endParaRPr lang="en-US" dirty="0"/>
          </a:p>
          <a:p>
            <a:pPr>
              <a:buNone/>
            </a:pPr>
            <a:r>
              <a:rPr lang="en-US" dirty="0" smtClean="0"/>
              <a:t>		You </a:t>
            </a:r>
            <a:r>
              <a:rPr lang="en-US" dirty="0"/>
              <a:t>may also include an Appendix to give any useful information.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A. COVER PAGE.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 smtClean="0"/>
              <a:t>.</a:t>
            </a:r>
            <a:r>
              <a:rPr lang="en-US" dirty="0"/>
              <a:t>	Business </a:t>
            </a:r>
            <a:r>
              <a:rPr lang="en-US" dirty="0" smtClean="0"/>
              <a:t>Name …………………………………………………………………………………………………………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                        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ii,	Business Address……………………………………………………………………………………………..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 </a:t>
            </a:r>
          </a:p>
          <a:p>
            <a:r>
              <a:rPr lang="en-US" dirty="0"/>
              <a:t>iii.	Name of Presenter (Who are you</a:t>
            </a:r>
            <a:r>
              <a:rPr lang="en-US" dirty="0" smtClean="0"/>
              <a:t>?) ……………………………………………………………….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iv.	Organization presented </a:t>
            </a:r>
            <a:r>
              <a:rPr lang="en-US" dirty="0" smtClean="0"/>
              <a:t>to…………………………………………………………………………………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v.	Date of </a:t>
            </a:r>
            <a:r>
              <a:rPr lang="en-US" dirty="0" smtClean="0"/>
              <a:t>Presentation…………………………………………………………………………………………..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B.	TABLE OF CONTENTS.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Gives </a:t>
            </a:r>
            <a:r>
              <a:rPr lang="en-US" dirty="0"/>
              <a:t>page numbers of various key section of your business plan.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4600" b="1" dirty="0" smtClean="0"/>
              <a:t>    C.      EXECUTIVE </a:t>
            </a:r>
            <a:r>
              <a:rPr lang="en-US" sz="4600" b="1" dirty="0"/>
              <a:t>SUMMARY</a:t>
            </a:r>
            <a:endParaRPr lang="en-US" sz="4600" dirty="0"/>
          </a:p>
          <a:p>
            <a:r>
              <a:rPr lang="en-US" dirty="0"/>
              <a:t>Give a brief overview of your business highlighting the key features:  What is business about, products/services on offer, market – main customers, human resources – the organizations structure, financial summary – projected income and assets among others</a:t>
            </a:r>
            <a:r>
              <a:rPr lang="en-US" dirty="0" smtClean="0"/>
              <a:t>. ……………………………………………………………………………………………………………………………………………………………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D.	STATEMENT OF PURPOSE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Outline the purpose of the business </a:t>
            </a:r>
            <a:r>
              <a:rPr lang="en-US" dirty="0" smtClean="0"/>
              <a:t>plan ……………………………………………………………………………………………………………………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E.	BUSINESS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.	Business Location and Address</a:t>
            </a:r>
          </a:p>
          <a:p>
            <a:pPr>
              <a:buNone/>
            </a:pPr>
            <a:r>
              <a:rPr lang="en-US" dirty="0" smtClean="0"/>
              <a:t>                   	…………………………………………………………………………………………………………………………………………</a:t>
            </a:r>
          </a:p>
          <a:p>
            <a:r>
              <a:rPr lang="en-US" dirty="0" smtClean="0"/>
              <a:t>ii.	Business Ownership (nature of the business)</a:t>
            </a:r>
          </a:p>
          <a:p>
            <a:pPr>
              <a:buNone/>
            </a:pPr>
            <a:r>
              <a:rPr lang="en-US" dirty="0" smtClean="0"/>
              <a:t>                      ……………………………………………………………………………………………………………………………………..</a:t>
            </a:r>
          </a:p>
          <a:p>
            <a:r>
              <a:rPr lang="en-US" dirty="0" smtClean="0"/>
              <a:t>iii.	Products/Services offered</a:t>
            </a:r>
          </a:p>
          <a:p>
            <a:pPr>
              <a:buNone/>
            </a:pPr>
            <a:r>
              <a:rPr lang="en-US" dirty="0" smtClean="0"/>
              <a:t>	              …………………………………………………………………………………………………………………………………………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	iv.	Industry which the business will operate under.</a:t>
            </a:r>
          </a:p>
          <a:p>
            <a:pPr>
              <a:buNone/>
            </a:pPr>
            <a:r>
              <a:rPr lang="en-US" dirty="0" smtClean="0"/>
              <a:t>	              ……………………………………………………………………………………………………………………………………</a:t>
            </a:r>
          </a:p>
          <a:p>
            <a:r>
              <a:rPr lang="en-US" dirty="0" smtClean="0"/>
              <a:t>v.	Justification of the business.</a:t>
            </a:r>
          </a:p>
          <a:p>
            <a:pPr>
              <a:buNone/>
            </a:pPr>
            <a:r>
              <a:rPr lang="en-US" dirty="0" smtClean="0"/>
              <a:t>         	………………………………………………………………………………………………………………………………………………</a:t>
            </a:r>
          </a:p>
          <a:p>
            <a:r>
              <a:rPr lang="en-US" dirty="0" smtClean="0"/>
              <a:t>vi.	Short term and long term goals.</a:t>
            </a:r>
          </a:p>
          <a:p>
            <a:pPr>
              <a:buNone/>
            </a:pPr>
            <a:r>
              <a:rPr lang="en-US" dirty="0" smtClean="0"/>
              <a:t>          	………………………………………………………………………………………………………………………………………………</a:t>
            </a:r>
          </a:p>
          <a:p>
            <a:r>
              <a:rPr lang="en-US" dirty="0" smtClean="0"/>
              <a:t>Vii.	Entry and growth. </a:t>
            </a:r>
          </a:p>
          <a:p>
            <a:pPr>
              <a:buNone/>
            </a:pPr>
            <a:r>
              <a:rPr lang="en-US" dirty="0" smtClean="0"/>
              <a:t>        	……………………………………………………………………………………………………………………………………………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F.	MARKETING PLAN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1"/>
            <a:ext cx="8305800" cy="5364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	Highlight </a:t>
            </a:r>
            <a:r>
              <a:rPr lang="en-US" dirty="0"/>
              <a:t>how you plan to market your products/services </a:t>
            </a:r>
            <a:r>
              <a:rPr lang="en-US" dirty="0" err="1"/>
              <a:t>i.e</a:t>
            </a:r>
            <a:r>
              <a:rPr lang="en-US" dirty="0"/>
              <a:t> how do you intent to reach your target customers?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</a:t>
            </a: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). Outline </a:t>
            </a:r>
            <a:r>
              <a:rPr lang="en-US" dirty="0"/>
              <a:t>the characteristics of the potential customers.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ii). Competition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Who </a:t>
            </a:r>
            <a:r>
              <a:rPr lang="en-US" dirty="0"/>
              <a:t>are the main competitors?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their strengths?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their weaknesses?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do you intend to capitalize on their weaknesses?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9"/>
            <a:ext cx="83058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440363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 smtClean="0"/>
              <a:t>iii). Market </a:t>
            </a:r>
            <a:r>
              <a:rPr lang="en-US" dirty="0"/>
              <a:t>share: expected total market share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      </a:t>
            </a:r>
            <a:r>
              <a:rPr lang="en-US" dirty="0"/>
              <a:t>………………………………………………………………………</a:t>
            </a:r>
          </a:p>
          <a:p>
            <a:pPr lvl="0">
              <a:buNone/>
            </a:pPr>
            <a:r>
              <a:rPr lang="en-US" dirty="0" smtClean="0"/>
              <a:t>iv). Pricing </a:t>
            </a:r>
            <a:r>
              <a:rPr lang="en-US" dirty="0"/>
              <a:t>strategy: outline your pricing </a:t>
            </a:r>
            <a:r>
              <a:rPr lang="en-US" dirty="0" smtClean="0"/>
              <a:t>strategy                   </a:t>
            </a:r>
            <a:r>
              <a:rPr lang="en-US" dirty="0"/>
              <a:t>…………………………………………………………………….</a:t>
            </a:r>
          </a:p>
          <a:p>
            <a:pPr lvl="0">
              <a:buNone/>
            </a:pPr>
            <a:r>
              <a:rPr lang="en-US" dirty="0" smtClean="0"/>
              <a:t>v). Advertising </a:t>
            </a:r>
            <a:r>
              <a:rPr lang="en-US" dirty="0"/>
              <a:t>and promotion:  outline your pricing and promotion strategy  </a:t>
            </a:r>
          </a:p>
          <a:p>
            <a:r>
              <a:rPr lang="en-US" dirty="0"/>
              <a:t>Initial plan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………………………………………………………………………………………………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term strategy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</a:t>
            </a:r>
            <a:endParaRPr lang="en-US" dirty="0"/>
          </a:p>
          <a:p>
            <a:r>
              <a:rPr lang="en-US" dirty="0" smtClean="0"/>
              <a:t>Distribution strategy</a:t>
            </a: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……………………………………………………………………………………………</a:t>
            </a:r>
          </a:p>
          <a:p>
            <a:pPr lvl="0">
              <a:buNone/>
            </a:pPr>
            <a:r>
              <a:rPr lang="en-US" dirty="0" smtClean="0"/>
              <a:t>vi).  </a:t>
            </a:r>
            <a:r>
              <a:rPr lang="en-US" dirty="0"/>
              <a:t>Sales tactics:  outline your sales tactics.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G.	ORGANIZATION AND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 fontScale="32500" lnSpcReduction="20000"/>
          </a:bodyPr>
          <a:lstStyle/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). Organization </a:t>
            </a:r>
            <a:r>
              <a:rPr lang="en-US" dirty="0"/>
              <a:t>structure (Draw your organization chart)</a:t>
            </a:r>
          </a:p>
          <a:p>
            <a:pPr lvl="0">
              <a:buNone/>
            </a:pPr>
            <a:r>
              <a:rPr lang="en-US" dirty="0" smtClean="0"/>
              <a:t>ii). Management </a:t>
            </a:r>
            <a:r>
              <a:rPr lang="en-US" dirty="0"/>
              <a:t>team.</a:t>
            </a:r>
          </a:p>
          <a:p>
            <a:pPr>
              <a:buNone/>
            </a:pPr>
            <a:r>
              <a:rPr lang="en-US" dirty="0" smtClean="0"/>
              <a:t>          State </a:t>
            </a:r>
            <a:r>
              <a:rPr lang="en-US" dirty="0"/>
              <a:t>the composition of your management team, its qualifications/post, duties and responsibilities.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ii). Other </a:t>
            </a:r>
            <a:r>
              <a:rPr lang="en-US" dirty="0"/>
              <a:t>personnel (what other employees will you require?)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vi). Outline </a:t>
            </a:r>
            <a:r>
              <a:rPr lang="en-US" dirty="0"/>
              <a:t>how you will recruit and train your </a:t>
            </a:r>
            <a:r>
              <a:rPr lang="en-US" dirty="0" smtClean="0"/>
              <a:t>staff</a:t>
            </a:r>
          </a:p>
          <a:p>
            <a:pPr lvl="0">
              <a:buNone/>
            </a:pPr>
            <a:r>
              <a:rPr lang="en-US" dirty="0" smtClean="0"/>
              <a:t> v). Remunerate </a:t>
            </a:r>
            <a:r>
              <a:rPr lang="en-US" dirty="0"/>
              <a:t>of staff.</a:t>
            </a:r>
          </a:p>
          <a:p>
            <a:pPr>
              <a:buNone/>
            </a:pPr>
            <a:r>
              <a:rPr lang="en-US" dirty="0" smtClean="0"/>
              <a:t>          Highlight </a:t>
            </a:r>
            <a:r>
              <a:rPr lang="en-US" dirty="0"/>
              <a:t>how you will recruit, train and develop your staff.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  <a:p>
            <a:pPr>
              <a:buNone/>
            </a:pPr>
            <a:r>
              <a:rPr lang="en-US" dirty="0" smtClean="0"/>
              <a:t>vi.). Remuneration/incentives </a:t>
            </a:r>
            <a:r>
              <a:rPr lang="en-US" dirty="0"/>
              <a:t>(How will you remunerate them?)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……………………………………………………………………………………………………………………………………………………………………………………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          Salaries/wages</a:t>
            </a:r>
            <a:endParaRPr lang="en-US" dirty="0"/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Fringe </a:t>
            </a:r>
            <a:r>
              <a:rPr lang="en-US" dirty="0"/>
              <a:t>benefits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………………………………………………………………………………………………………………………………………………………………………………………………………</a:t>
            </a:r>
            <a:endParaRPr lang="en-US" dirty="0"/>
          </a:p>
          <a:p>
            <a:pPr>
              <a:buNone/>
            </a:pPr>
            <a:r>
              <a:rPr lang="en-US" dirty="0" smtClean="0"/>
              <a:t>vii).  List </a:t>
            </a:r>
            <a:r>
              <a:rPr lang="en-US" dirty="0"/>
              <a:t>the support services required</a:t>
            </a:r>
          </a:p>
          <a:p>
            <a:pPr>
              <a:buNone/>
            </a:pPr>
            <a:r>
              <a:rPr lang="en-US" dirty="0" smtClean="0"/>
              <a:t>	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viii). Licenses/permits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Required licenses/permits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  <a:p>
            <a:pPr>
              <a:buNone/>
            </a:pPr>
            <a:r>
              <a:rPr lang="en-US" dirty="0" smtClean="0"/>
              <a:t>	Who will provide the licenses/permits and at what cost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………………………………………………………………………………………………………………………………………………………………………………………………………………..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211</Words>
  <Application>Microsoft Office PowerPoint</Application>
  <PresentationFormat>On-screen Show (4:3)</PresentationFormat>
  <Paragraphs>238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 KABARAK UNIVERSITY    BUSINESS PLAN TEMPLATE </vt:lpstr>
      <vt:lpstr>Sections of the Business Plan. </vt:lpstr>
      <vt:lpstr>A. COVER PAGE.</vt:lpstr>
      <vt:lpstr>B. TABLE OF CONTENTS. </vt:lpstr>
      <vt:lpstr>D. STATEMENT OF PURPOSE </vt:lpstr>
      <vt:lpstr>E. BUSINESS DESCRIPTION</vt:lpstr>
      <vt:lpstr>F. MARKETING PLAN </vt:lpstr>
      <vt:lpstr>PowerPoint Presentation</vt:lpstr>
      <vt:lpstr>G. ORGANIZATION AND MANAGEMENT </vt:lpstr>
      <vt:lpstr>H. OPERATUIONAL/PROCEDURAL PLAN </vt:lpstr>
      <vt:lpstr>PowerPoint Presentation</vt:lpstr>
      <vt:lpstr>I.      RIST REDUCTION STRATEGIES </vt:lpstr>
      <vt:lpstr>EXIT AND HARVEST STRATEGIES </vt:lpstr>
      <vt:lpstr>K. FINANCIAL PLAN </vt:lpstr>
      <vt:lpstr>PowerPoint Presentation</vt:lpstr>
      <vt:lpstr>  TEMPLATE PROFORMA INCOME AND EXPENDITURE STATEMENT   </vt:lpstr>
      <vt:lpstr> TEMPLATE B: PROFORMA BALANCE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KABARAK UNIVERSITY    BUSINESS PLAN TEMPLATE</dc:title>
  <dc:creator>B</dc:creator>
  <cp:lastModifiedBy>COLLINS</cp:lastModifiedBy>
  <cp:revision>31</cp:revision>
  <dcterms:created xsi:type="dcterms:W3CDTF">2011-10-13T11:11:30Z</dcterms:created>
  <dcterms:modified xsi:type="dcterms:W3CDTF">2020-06-16T17:50:26Z</dcterms:modified>
</cp:coreProperties>
</file>