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60"/>
  </p:notesMasterIdLst>
  <p:handoutMasterIdLst>
    <p:handoutMasterId r:id="rId61"/>
  </p:handoutMasterIdLst>
  <p:sldIdLst>
    <p:sldId id="263" r:id="rId5"/>
    <p:sldId id="264" r:id="rId6"/>
    <p:sldId id="290" r:id="rId7"/>
    <p:sldId id="265" r:id="rId8"/>
    <p:sldId id="270" r:id="rId9"/>
    <p:sldId id="280" r:id="rId10"/>
    <p:sldId id="284" r:id="rId11"/>
    <p:sldId id="269" r:id="rId12"/>
    <p:sldId id="275" r:id="rId13"/>
    <p:sldId id="273" r:id="rId14"/>
    <p:sldId id="272" r:id="rId15"/>
    <p:sldId id="310" r:id="rId16"/>
    <p:sldId id="276" r:id="rId17"/>
    <p:sldId id="277" r:id="rId18"/>
    <p:sldId id="278" r:id="rId19"/>
    <p:sldId id="309" r:id="rId20"/>
    <p:sldId id="287" r:id="rId21"/>
    <p:sldId id="281" r:id="rId22"/>
    <p:sldId id="274" r:id="rId23"/>
    <p:sldId id="311" r:id="rId24"/>
    <p:sldId id="320" r:id="rId25"/>
    <p:sldId id="321" r:id="rId26"/>
    <p:sldId id="314" r:id="rId27"/>
    <p:sldId id="322" r:id="rId28"/>
    <p:sldId id="323" r:id="rId29"/>
    <p:sldId id="344" r:id="rId30"/>
    <p:sldId id="345" r:id="rId31"/>
    <p:sldId id="324" r:id="rId32"/>
    <p:sldId id="326" r:id="rId33"/>
    <p:sldId id="327" r:id="rId34"/>
    <p:sldId id="328" r:id="rId35"/>
    <p:sldId id="330" r:id="rId36"/>
    <p:sldId id="329" r:id="rId37"/>
    <p:sldId id="331" r:id="rId38"/>
    <p:sldId id="341" r:id="rId39"/>
    <p:sldId id="332" r:id="rId40"/>
    <p:sldId id="333" r:id="rId41"/>
    <p:sldId id="325" r:id="rId42"/>
    <p:sldId id="334" r:id="rId43"/>
    <p:sldId id="335" r:id="rId44"/>
    <p:sldId id="337" r:id="rId45"/>
    <p:sldId id="338" r:id="rId46"/>
    <p:sldId id="339" r:id="rId47"/>
    <p:sldId id="340" r:id="rId48"/>
    <p:sldId id="342" r:id="rId49"/>
    <p:sldId id="343" r:id="rId50"/>
    <p:sldId id="336" r:id="rId51"/>
    <p:sldId id="318" r:id="rId52"/>
    <p:sldId id="319" r:id="rId53"/>
    <p:sldId id="285" r:id="rId54"/>
    <p:sldId id="306" r:id="rId55"/>
    <p:sldId id="307" r:id="rId56"/>
    <p:sldId id="282" r:id="rId57"/>
    <p:sldId id="283" r:id="rId58"/>
    <p:sldId id="268" r:id="rId5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6E51E2AF-219A-46E7-9FA7-54D81DF2106E}">
          <p14:sldIdLst>
            <p14:sldId id="263"/>
            <p14:sldId id="264"/>
            <p14:sldId id="290"/>
          </p14:sldIdLst>
        </p14:section>
        <p14:section name="Importance of a strategy" id="{09614013-9F67-4AB2-987A-34C620100251}">
          <p14:sldIdLst>
            <p14:sldId id="265"/>
            <p14:sldId id="270"/>
            <p14:sldId id="280"/>
            <p14:sldId id="284"/>
            <p14:sldId id="269"/>
            <p14:sldId id="275"/>
            <p14:sldId id="273"/>
            <p14:sldId id="272"/>
            <p14:sldId id="310"/>
            <p14:sldId id="276"/>
            <p14:sldId id="277"/>
            <p14:sldId id="278"/>
            <p14:sldId id="309"/>
            <p14:sldId id="287"/>
            <p14:sldId id="281"/>
          </p14:sldIdLst>
        </p14:section>
        <p14:section name="Solutions" id="{0BE05064-5970-4BE5-9A24-96B3D3DA77BC}">
          <p14:sldIdLst>
            <p14:sldId id="274"/>
            <p14:sldId id="311"/>
            <p14:sldId id="320"/>
            <p14:sldId id="321"/>
            <p14:sldId id="314"/>
            <p14:sldId id="322"/>
            <p14:sldId id="323"/>
            <p14:sldId id="344"/>
            <p14:sldId id="345"/>
            <p14:sldId id="324"/>
            <p14:sldId id="326"/>
            <p14:sldId id="327"/>
            <p14:sldId id="328"/>
            <p14:sldId id="330"/>
            <p14:sldId id="329"/>
            <p14:sldId id="331"/>
            <p14:sldId id="341"/>
            <p14:sldId id="332"/>
            <p14:sldId id="333"/>
            <p14:sldId id="325"/>
            <p14:sldId id="334"/>
            <p14:sldId id="335"/>
            <p14:sldId id="337"/>
            <p14:sldId id="338"/>
            <p14:sldId id="339"/>
            <p14:sldId id="340"/>
            <p14:sldId id="342"/>
            <p14:sldId id="343"/>
            <p14:sldId id="336"/>
            <p14:sldId id="318"/>
            <p14:sldId id="319"/>
            <p14:sldId id="285"/>
            <p14:sldId id="306"/>
            <p14:sldId id="307"/>
            <p14:sldId id="282"/>
            <p14:sldId id="283"/>
            <p14:sldId id="268"/>
          </p14:sldIdLst>
        </p14:section>
      </p14:sectionLst>
    </p:ext>
    <p:ext uri="{EFAFB233-063F-42B5-8137-9DF3F51BA10A}">
      <p15:sldGuideLst xmlns:p15="http://schemas.microsoft.com/office/powerpoint/2012/main">
        <p15:guide id="1" orient="horz" pos="161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8D2"/>
    <a:srgbClr val="3A7EA3"/>
    <a:srgbClr val="A2CADF"/>
    <a:srgbClr val="2590A3"/>
    <a:srgbClr val="1084C6"/>
    <a:srgbClr val="6DB3E4"/>
    <a:srgbClr val="2D326E"/>
    <a:srgbClr val="93C5DA"/>
    <a:srgbClr val="99CCCC"/>
    <a:srgbClr val="99CBC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3" autoAdjust="0"/>
    <p:restoredTop sz="85906" autoAdjust="0"/>
  </p:normalViewPr>
  <p:slideViewPr>
    <p:cSldViewPr snapToObjects="1">
      <p:cViewPr varScale="1">
        <p:scale>
          <a:sx n="137" d="100"/>
          <a:sy n="137" d="100"/>
        </p:scale>
        <p:origin x="62" y="171"/>
      </p:cViewPr>
      <p:guideLst>
        <p:guide orient="horz" pos="1619"/>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microsoft.com/office/2016/11/relationships/changesInfo" Target="changesInfos/changesInfo1.xml"/><Relationship Id="rId5" Type="http://schemas.openxmlformats.org/officeDocument/2006/relationships/slide" Target="slides/slide1.xml"/><Relationship Id="rId61" Type="http://schemas.openxmlformats.org/officeDocument/2006/relationships/handoutMaster" Target="handoutMasters/handoutMaster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Van Horenbeeck" userId="6078a54e-22e3-489b-9561-c1291828334e" providerId="ADAL" clId="{38DD424E-0C49-4D03-B5B0-6DBA6A263FFE}"/>
    <pc:docChg chg="custSel addSld delSld modSld sldOrd addSection modSection">
      <pc:chgData name="Michael Van Horenbeeck" userId="6078a54e-22e3-489b-9561-c1291828334e" providerId="ADAL" clId="{38DD424E-0C49-4D03-B5B0-6DBA6A263FFE}" dt="2019-06-04T12:16:37.049" v="2594" actId="20577"/>
      <pc:docMkLst>
        <pc:docMk/>
      </pc:docMkLst>
      <pc:sldChg chg="modSp">
        <pc:chgData name="Michael Van Horenbeeck" userId="6078a54e-22e3-489b-9561-c1291828334e" providerId="ADAL" clId="{38DD424E-0C49-4D03-B5B0-6DBA6A263FFE}" dt="2019-06-04T11:54:12.912" v="999" actId="108"/>
        <pc:sldMkLst>
          <pc:docMk/>
          <pc:sldMk cId="84352743" sldId="263"/>
        </pc:sldMkLst>
        <pc:spChg chg="mod">
          <ac:chgData name="Michael Van Horenbeeck" userId="6078a54e-22e3-489b-9561-c1291828334e" providerId="ADAL" clId="{38DD424E-0C49-4D03-B5B0-6DBA6A263FFE}" dt="2019-06-04T11:54:12.912" v="999" actId="108"/>
          <ac:spMkLst>
            <pc:docMk/>
            <pc:sldMk cId="84352743" sldId="263"/>
            <ac:spMk id="4" creationId="{9CC8B995-8881-B345-945D-9D735CDEFC08}"/>
          </ac:spMkLst>
        </pc:spChg>
      </pc:sldChg>
      <pc:sldChg chg="modNotesTx">
        <pc:chgData name="Michael Van Horenbeeck" userId="6078a54e-22e3-489b-9561-c1291828334e" providerId="ADAL" clId="{38DD424E-0C49-4D03-B5B0-6DBA6A263FFE}" dt="2019-06-04T11:44:36.981" v="23" actId="313"/>
        <pc:sldMkLst>
          <pc:docMk/>
          <pc:sldMk cId="1595667430" sldId="265"/>
        </pc:sldMkLst>
      </pc:sldChg>
      <pc:sldChg chg="modSp">
        <pc:chgData name="Michael Van Horenbeeck" userId="6078a54e-22e3-489b-9561-c1291828334e" providerId="ADAL" clId="{38DD424E-0C49-4D03-B5B0-6DBA6A263FFE}" dt="2019-06-04T11:48:16.916" v="135" actId="2711"/>
        <pc:sldMkLst>
          <pc:docMk/>
          <pc:sldMk cId="3720997427" sldId="270"/>
        </pc:sldMkLst>
        <pc:spChg chg="mod">
          <ac:chgData name="Michael Van Horenbeeck" userId="6078a54e-22e3-489b-9561-c1291828334e" providerId="ADAL" clId="{38DD424E-0C49-4D03-B5B0-6DBA6A263FFE}" dt="2019-06-04T11:44:44.690" v="28" actId="20577"/>
          <ac:spMkLst>
            <pc:docMk/>
            <pc:sldMk cId="3720997427" sldId="270"/>
            <ac:spMk id="2" creationId="{1DADFCD7-8FCC-42F0-B45E-104820AD47FD}"/>
          </ac:spMkLst>
        </pc:spChg>
        <pc:spChg chg="mod">
          <ac:chgData name="Michael Van Horenbeeck" userId="6078a54e-22e3-489b-9561-c1291828334e" providerId="ADAL" clId="{38DD424E-0C49-4D03-B5B0-6DBA6A263FFE}" dt="2019-06-04T11:48:16.916" v="135" actId="2711"/>
          <ac:spMkLst>
            <pc:docMk/>
            <pc:sldMk cId="3720997427" sldId="270"/>
            <ac:spMk id="3" creationId="{E9FC2498-3E98-442E-85EF-C40552781019}"/>
          </ac:spMkLst>
        </pc:spChg>
      </pc:sldChg>
      <pc:sldChg chg="modSp">
        <pc:chgData name="Michael Van Horenbeeck" userId="6078a54e-22e3-489b-9561-c1291828334e" providerId="ADAL" clId="{38DD424E-0C49-4D03-B5B0-6DBA6A263FFE}" dt="2019-06-04T11:48:03.506" v="134" actId="2711"/>
        <pc:sldMkLst>
          <pc:docMk/>
          <pc:sldMk cId="1569903189" sldId="273"/>
        </pc:sldMkLst>
        <pc:spChg chg="mod">
          <ac:chgData name="Michael Van Horenbeeck" userId="6078a54e-22e3-489b-9561-c1291828334e" providerId="ADAL" clId="{38DD424E-0C49-4D03-B5B0-6DBA6A263FFE}" dt="2019-06-04T11:48:03.506" v="134" actId="2711"/>
          <ac:spMkLst>
            <pc:docMk/>
            <pc:sldMk cId="1569903189" sldId="273"/>
            <ac:spMk id="3" creationId="{F06BA1B3-3B94-48F7-B348-3E6EDA8DB165}"/>
          </ac:spMkLst>
        </pc:spChg>
      </pc:sldChg>
      <pc:sldChg chg="modSp modNotesTx">
        <pc:chgData name="Michael Van Horenbeeck" userId="6078a54e-22e3-489b-9561-c1291828334e" providerId="ADAL" clId="{38DD424E-0C49-4D03-B5B0-6DBA6A263FFE}" dt="2019-06-04T11:52:31.861" v="842" actId="5793"/>
        <pc:sldMkLst>
          <pc:docMk/>
          <pc:sldMk cId="138843005" sldId="276"/>
        </pc:sldMkLst>
        <pc:spChg chg="mod">
          <ac:chgData name="Michael Van Horenbeeck" userId="6078a54e-22e3-489b-9561-c1291828334e" providerId="ADAL" clId="{38DD424E-0C49-4D03-B5B0-6DBA6A263FFE}" dt="2019-06-04T11:52:31.861" v="842" actId="5793"/>
          <ac:spMkLst>
            <pc:docMk/>
            <pc:sldMk cId="138843005" sldId="276"/>
            <ac:spMk id="3" creationId="{D955CD39-F146-456D-97ED-E28B8672E88A}"/>
          </ac:spMkLst>
        </pc:spChg>
      </pc:sldChg>
      <pc:sldChg chg="modSp">
        <pc:chgData name="Michael Van Horenbeeck" userId="6078a54e-22e3-489b-9561-c1291828334e" providerId="ADAL" clId="{38DD424E-0C49-4D03-B5B0-6DBA6A263FFE}" dt="2019-06-04T11:52:54.833" v="931" actId="20577"/>
        <pc:sldMkLst>
          <pc:docMk/>
          <pc:sldMk cId="1166306177" sldId="277"/>
        </pc:sldMkLst>
        <pc:spChg chg="mod">
          <ac:chgData name="Michael Van Horenbeeck" userId="6078a54e-22e3-489b-9561-c1291828334e" providerId="ADAL" clId="{38DD424E-0C49-4D03-B5B0-6DBA6A263FFE}" dt="2019-06-04T11:52:54.833" v="931" actId="20577"/>
          <ac:spMkLst>
            <pc:docMk/>
            <pc:sldMk cId="1166306177" sldId="277"/>
            <ac:spMk id="3" creationId="{665686F7-9867-47E3-998D-56B590F53D68}"/>
          </ac:spMkLst>
        </pc:spChg>
      </pc:sldChg>
      <pc:sldChg chg="modSp">
        <pc:chgData name="Michael Van Horenbeeck" userId="6078a54e-22e3-489b-9561-c1291828334e" providerId="ADAL" clId="{38DD424E-0C49-4D03-B5B0-6DBA6A263FFE}" dt="2019-06-04T11:51:01.986" v="710" actId="20577"/>
        <pc:sldMkLst>
          <pc:docMk/>
          <pc:sldMk cId="2371172410" sldId="278"/>
        </pc:sldMkLst>
        <pc:spChg chg="mod">
          <ac:chgData name="Michael Van Horenbeeck" userId="6078a54e-22e3-489b-9561-c1291828334e" providerId="ADAL" clId="{38DD424E-0C49-4D03-B5B0-6DBA6A263FFE}" dt="2019-06-04T11:51:01.986" v="710" actId="20577"/>
          <ac:spMkLst>
            <pc:docMk/>
            <pc:sldMk cId="2371172410" sldId="278"/>
            <ac:spMk id="3" creationId="{66E2F729-2A93-4A9C-96DA-0463B8550E3B}"/>
          </ac:spMkLst>
        </pc:spChg>
      </pc:sldChg>
      <pc:sldChg chg="modSp">
        <pc:chgData name="Michael Van Horenbeeck" userId="6078a54e-22e3-489b-9561-c1291828334e" providerId="ADAL" clId="{38DD424E-0C49-4D03-B5B0-6DBA6A263FFE}" dt="2019-06-04T11:45:09.850" v="33" actId="20577"/>
        <pc:sldMkLst>
          <pc:docMk/>
          <pc:sldMk cId="2323450672" sldId="280"/>
        </pc:sldMkLst>
        <pc:spChg chg="mod">
          <ac:chgData name="Michael Van Horenbeeck" userId="6078a54e-22e3-489b-9561-c1291828334e" providerId="ADAL" clId="{38DD424E-0C49-4D03-B5B0-6DBA6A263FFE}" dt="2019-06-04T11:45:09.850" v="33" actId="20577"/>
          <ac:spMkLst>
            <pc:docMk/>
            <pc:sldMk cId="2323450672" sldId="280"/>
            <ac:spMk id="4" creationId="{7E54326A-0C6B-4539-AA9B-1F00A0ED39B6}"/>
          </ac:spMkLst>
        </pc:spChg>
      </pc:sldChg>
      <pc:sldChg chg="add">
        <pc:chgData name="Michael Van Horenbeeck" userId="6078a54e-22e3-489b-9561-c1291828334e" providerId="ADAL" clId="{38DD424E-0C49-4D03-B5B0-6DBA6A263FFE}" dt="2019-06-04T11:50:36.240" v="623" actId="20577"/>
        <pc:sldMkLst>
          <pc:docMk/>
          <pc:sldMk cId="3139654068" sldId="281"/>
        </pc:sldMkLst>
      </pc:sldChg>
      <pc:sldChg chg="add">
        <pc:chgData name="Michael Van Horenbeeck" userId="6078a54e-22e3-489b-9561-c1291828334e" providerId="ADAL" clId="{38DD424E-0C49-4D03-B5B0-6DBA6A263FFE}" dt="2019-06-04T12:05:12.104" v="1099" actId="20577"/>
        <pc:sldMkLst>
          <pc:docMk/>
          <pc:sldMk cId="1135125619" sldId="285"/>
        </pc:sldMkLst>
      </pc:sldChg>
      <pc:sldChg chg="add">
        <pc:chgData name="Michael Van Horenbeeck" userId="6078a54e-22e3-489b-9561-c1291828334e" providerId="ADAL" clId="{38DD424E-0C49-4D03-B5B0-6DBA6A263FFE}" dt="2019-06-04T11:50:36.240" v="623" actId="20577"/>
        <pc:sldMkLst>
          <pc:docMk/>
          <pc:sldMk cId="865780875" sldId="287"/>
        </pc:sldMkLst>
      </pc:sldChg>
    </pc:docChg>
  </pc:docChgLst>
  <pc:docChgLst>
    <pc:chgData name="Michael Van Horenbeeck" userId="6078a54e-22e3-489b-9561-c1291828334e" providerId="ADAL" clId="{E4987BF9-F3E4-40B2-8D80-DE17C2A05142}"/>
    <pc:docChg chg="undo custSel addSld delSld modSld sldOrd modMainMaster modSection">
      <pc:chgData name="Michael Van Horenbeeck" userId="6078a54e-22e3-489b-9561-c1291828334e" providerId="ADAL" clId="{E4987BF9-F3E4-40B2-8D80-DE17C2A05142}" dt="2019-06-05T12:30:50.128" v="6165"/>
      <pc:docMkLst>
        <pc:docMk/>
      </pc:docMkLst>
      <pc:sldChg chg="modSp">
        <pc:chgData name="Michael Van Horenbeeck" userId="6078a54e-22e3-489b-9561-c1291828334e" providerId="ADAL" clId="{E4987BF9-F3E4-40B2-8D80-DE17C2A05142}" dt="2019-06-02T12:45:38.043" v="4164" actId="20577"/>
        <pc:sldMkLst>
          <pc:docMk/>
          <pc:sldMk cId="84352743" sldId="263"/>
        </pc:sldMkLst>
        <pc:spChg chg="mod">
          <ac:chgData name="Michael Van Horenbeeck" userId="6078a54e-22e3-489b-9561-c1291828334e" providerId="ADAL" clId="{E4987BF9-F3E4-40B2-8D80-DE17C2A05142}" dt="2019-06-02T12:45:38.043" v="4164" actId="20577"/>
          <ac:spMkLst>
            <pc:docMk/>
            <pc:sldMk cId="84352743" sldId="263"/>
            <ac:spMk id="5" creationId="{17FC85EA-5389-324F-8BFE-67CB741D98D6}"/>
          </ac:spMkLst>
        </pc:spChg>
      </pc:sldChg>
      <pc:sldChg chg="addSp delSp modSp">
        <pc:chgData name="Michael Van Horenbeeck" userId="6078a54e-22e3-489b-9561-c1291828334e" providerId="ADAL" clId="{E4987BF9-F3E4-40B2-8D80-DE17C2A05142}" dt="2019-06-02T12:47:17.370" v="4188" actId="20577"/>
        <pc:sldMkLst>
          <pc:docMk/>
          <pc:sldMk cId="1186591732" sldId="264"/>
        </pc:sldMkLst>
        <pc:spChg chg="mod">
          <ac:chgData name="Michael Van Horenbeeck" userId="6078a54e-22e3-489b-9561-c1291828334e" providerId="ADAL" clId="{E4987BF9-F3E4-40B2-8D80-DE17C2A05142}" dt="2019-06-02T12:45:51.733" v="4182" actId="14100"/>
          <ac:spMkLst>
            <pc:docMk/>
            <pc:sldMk cId="1186591732" sldId="264"/>
            <ac:spMk id="5" creationId="{049AC8DE-B3D0-E946-825D-387A8E55A546}"/>
          </ac:spMkLst>
        </pc:spChg>
        <pc:spChg chg="mod">
          <ac:chgData name="Michael Van Horenbeeck" userId="6078a54e-22e3-489b-9561-c1291828334e" providerId="ADAL" clId="{E4987BF9-F3E4-40B2-8D80-DE17C2A05142}" dt="2019-06-02T12:45:55.500" v="4183" actId="1076"/>
          <ac:spMkLst>
            <pc:docMk/>
            <pc:sldMk cId="1186591732" sldId="264"/>
            <ac:spMk id="6" creationId="{1DE62B37-E7EB-164A-9C9E-F6670D9A5E41}"/>
          </ac:spMkLst>
        </pc:spChg>
        <pc:spChg chg="add del mod">
          <ac:chgData name="Michael Van Horenbeeck" userId="6078a54e-22e3-489b-9561-c1291828334e" providerId="ADAL" clId="{E4987BF9-F3E4-40B2-8D80-DE17C2A05142}" dt="2019-06-02T12:47:09.679" v="4186" actId="931"/>
          <ac:spMkLst>
            <pc:docMk/>
            <pc:sldMk cId="1186591732" sldId="264"/>
            <ac:spMk id="14" creationId="{FA12F5B5-20F3-4AC9-B656-34AF08FF66FE}"/>
          </ac:spMkLst>
        </pc:spChg>
        <pc:picChg chg="del mod">
          <ac:chgData name="Michael Van Horenbeeck" userId="6078a54e-22e3-489b-9561-c1291828334e" providerId="ADAL" clId="{E4987BF9-F3E4-40B2-8D80-DE17C2A05142}" dt="2019-06-02T12:47:06.118" v="4185" actId="478"/>
          <ac:picMkLst>
            <pc:docMk/>
            <pc:sldMk cId="1186591732" sldId="264"/>
            <ac:picMk id="12" creationId="{144F2EEE-A069-4AE8-BB47-B100E29E35E4}"/>
          </ac:picMkLst>
        </pc:picChg>
        <pc:picChg chg="add mod">
          <ac:chgData name="Michael Van Horenbeeck" userId="6078a54e-22e3-489b-9561-c1291828334e" providerId="ADAL" clId="{E4987BF9-F3E4-40B2-8D80-DE17C2A05142}" dt="2019-06-02T12:47:17.370" v="4188" actId="20577"/>
          <ac:picMkLst>
            <pc:docMk/>
            <pc:sldMk cId="1186591732" sldId="264"/>
            <ac:picMk id="16" creationId="{155E6CA2-8B67-446D-B8C3-E90974FE6262}"/>
          </ac:picMkLst>
        </pc:picChg>
      </pc:sldChg>
      <pc:sldChg chg="addSp delSp modSp">
        <pc:chgData name="Michael Van Horenbeeck" userId="6078a54e-22e3-489b-9561-c1291828334e" providerId="ADAL" clId="{E4987BF9-F3E4-40B2-8D80-DE17C2A05142}" dt="2019-06-02T13:24:17.755" v="6060" actId="20577"/>
        <pc:sldMkLst>
          <pc:docMk/>
          <pc:sldMk cId="1595667430" sldId="265"/>
        </pc:sldMkLst>
        <pc:spChg chg="mod">
          <ac:chgData name="Michael Van Horenbeeck" userId="6078a54e-22e3-489b-9561-c1291828334e" providerId="ADAL" clId="{E4987BF9-F3E4-40B2-8D80-DE17C2A05142}" dt="2019-06-02T13:24:17.755" v="6060" actId="20577"/>
          <ac:spMkLst>
            <pc:docMk/>
            <pc:sldMk cId="1595667430" sldId="265"/>
            <ac:spMk id="2" creationId="{00000000-0000-0000-0000-000000000000}"/>
          </ac:spMkLst>
        </pc:spChg>
        <pc:spChg chg="mod">
          <ac:chgData name="Michael Van Horenbeeck" userId="6078a54e-22e3-489b-9561-c1291828334e" providerId="ADAL" clId="{E4987BF9-F3E4-40B2-8D80-DE17C2A05142}" dt="2019-06-02T09:57:19.766" v="1635" actId="20577"/>
          <ac:spMkLst>
            <pc:docMk/>
            <pc:sldMk cId="1595667430" sldId="265"/>
            <ac:spMk id="3" creationId="{00000000-0000-0000-0000-000000000000}"/>
          </ac:spMkLst>
        </pc:spChg>
        <pc:graphicFrameChg chg="add del modGraphic">
          <ac:chgData name="Michael Van Horenbeeck" userId="6078a54e-22e3-489b-9561-c1291828334e" providerId="ADAL" clId="{E4987BF9-F3E4-40B2-8D80-DE17C2A05142}" dt="2019-06-02T09:45:48.707" v="38" actId="27309"/>
          <ac:graphicFrameMkLst>
            <pc:docMk/>
            <pc:sldMk cId="1595667430" sldId="265"/>
            <ac:graphicFrameMk id="5" creationId="{F2B0D85C-84B3-4632-8DCB-412FF234D69E}"/>
          </ac:graphicFrameMkLst>
        </pc:graphicFrameChg>
      </pc:sldChg>
      <pc:sldChg chg="modSp add">
        <pc:chgData name="Michael Van Horenbeeck" userId="6078a54e-22e3-489b-9561-c1291828334e" providerId="ADAL" clId="{E4987BF9-F3E4-40B2-8D80-DE17C2A05142}" dt="2019-06-02T12:58:48.504" v="5290" actId="20577"/>
        <pc:sldMkLst>
          <pc:docMk/>
          <pc:sldMk cId="552005408" sldId="269"/>
        </pc:sldMkLst>
        <pc:spChg chg="mod">
          <ac:chgData name="Michael Van Horenbeeck" userId="6078a54e-22e3-489b-9561-c1291828334e" providerId="ADAL" clId="{E4987BF9-F3E4-40B2-8D80-DE17C2A05142}" dt="2019-06-02T12:58:48.504" v="5290" actId="20577"/>
          <ac:spMkLst>
            <pc:docMk/>
            <pc:sldMk cId="552005408" sldId="269"/>
            <ac:spMk id="2" creationId="{4066753D-5473-4ABB-A5CE-C11DE9C8C912}"/>
          </ac:spMkLst>
        </pc:spChg>
        <pc:spChg chg="mod">
          <ac:chgData name="Michael Van Horenbeeck" userId="6078a54e-22e3-489b-9561-c1291828334e" providerId="ADAL" clId="{E4987BF9-F3E4-40B2-8D80-DE17C2A05142}" dt="2019-06-02T12:58:21.578" v="5263" actId="20577"/>
          <ac:spMkLst>
            <pc:docMk/>
            <pc:sldMk cId="552005408" sldId="269"/>
            <ac:spMk id="3" creationId="{521E5750-5A47-42D9-8252-38FD2E5A3349}"/>
          </ac:spMkLst>
        </pc:spChg>
      </pc:sldChg>
      <pc:sldChg chg="modSp add">
        <pc:chgData name="Michael Van Horenbeeck" userId="6078a54e-22e3-489b-9561-c1291828334e" providerId="ADAL" clId="{E4987BF9-F3E4-40B2-8D80-DE17C2A05142}" dt="2019-06-02T09:57:57.267" v="1685" actId="20577"/>
        <pc:sldMkLst>
          <pc:docMk/>
          <pc:sldMk cId="3720997427" sldId="270"/>
        </pc:sldMkLst>
        <pc:spChg chg="mod">
          <ac:chgData name="Michael Van Horenbeeck" userId="6078a54e-22e3-489b-9561-c1291828334e" providerId="ADAL" clId="{E4987BF9-F3E4-40B2-8D80-DE17C2A05142}" dt="2019-06-02T09:54:54.902" v="1439" actId="20577"/>
          <ac:spMkLst>
            <pc:docMk/>
            <pc:sldMk cId="3720997427" sldId="270"/>
            <ac:spMk id="2" creationId="{1DADFCD7-8FCC-42F0-B45E-104820AD47FD}"/>
          </ac:spMkLst>
        </pc:spChg>
        <pc:spChg chg="mod">
          <ac:chgData name="Michael Van Horenbeeck" userId="6078a54e-22e3-489b-9561-c1291828334e" providerId="ADAL" clId="{E4987BF9-F3E4-40B2-8D80-DE17C2A05142}" dt="2019-06-02T09:57:57.267" v="1685" actId="20577"/>
          <ac:spMkLst>
            <pc:docMk/>
            <pc:sldMk cId="3720997427" sldId="270"/>
            <ac:spMk id="3" creationId="{E9FC2498-3E98-442E-85EF-C40552781019}"/>
          </ac:spMkLst>
        </pc:spChg>
      </pc:sldChg>
      <pc:sldChg chg="addSp modSp add modAnim modNotesTx">
        <pc:chgData name="Michael Van Horenbeeck" userId="6078a54e-22e3-489b-9561-c1291828334e" providerId="ADAL" clId="{E4987BF9-F3E4-40B2-8D80-DE17C2A05142}" dt="2019-06-02T13:06:58.963" v="5577" actId="20577"/>
        <pc:sldMkLst>
          <pc:docMk/>
          <pc:sldMk cId="1145711647" sldId="272"/>
        </pc:sldMkLst>
        <pc:spChg chg="mod">
          <ac:chgData name="Michael Van Horenbeeck" userId="6078a54e-22e3-489b-9561-c1291828334e" providerId="ADAL" clId="{E4987BF9-F3E4-40B2-8D80-DE17C2A05142}" dt="2019-06-02T09:50:01.725" v="649" actId="20577"/>
          <ac:spMkLst>
            <pc:docMk/>
            <pc:sldMk cId="1145711647" sldId="272"/>
            <ac:spMk id="2" creationId="{B3395E7C-0813-44E3-AB1C-A87BBA5EF46F}"/>
          </ac:spMkLst>
        </pc:spChg>
        <pc:spChg chg="mod">
          <ac:chgData name="Michael Van Horenbeeck" userId="6078a54e-22e3-489b-9561-c1291828334e" providerId="ADAL" clId="{E4987BF9-F3E4-40B2-8D80-DE17C2A05142}" dt="2019-06-02T13:05:50.425" v="5560" actId="1076"/>
          <ac:spMkLst>
            <pc:docMk/>
            <pc:sldMk cId="1145711647" sldId="272"/>
            <ac:spMk id="3" creationId="{0BE6A171-F99E-4B6A-8CD7-A7D4FF336CBB}"/>
          </ac:spMkLst>
        </pc:spChg>
        <pc:spChg chg="add mod">
          <ac:chgData name="Michael Van Horenbeeck" userId="6078a54e-22e3-489b-9561-c1291828334e" providerId="ADAL" clId="{E4987BF9-F3E4-40B2-8D80-DE17C2A05142}" dt="2019-06-02T13:01:22.593" v="5499" actId="1076"/>
          <ac:spMkLst>
            <pc:docMk/>
            <pc:sldMk cId="1145711647" sldId="272"/>
            <ac:spMk id="4" creationId="{31F01C0E-8965-415A-A2B5-A1910445844C}"/>
          </ac:spMkLst>
        </pc:spChg>
        <pc:spChg chg="add mod">
          <ac:chgData name="Michael Van Horenbeeck" userId="6078a54e-22e3-489b-9561-c1291828334e" providerId="ADAL" clId="{E4987BF9-F3E4-40B2-8D80-DE17C2A05142}" dt="2019-06-02T13:01:22.593" v="5499" actId="1076"/>
          <ac:spMkLst>
            <pc:docMk/>
            <pc:sldMk cId="1145711647" sldId="272"/>
            <ac:spMk id="5" creationId="{DB7904F7-0B05-413E-8A96-0301A6127719}"/>
          </ac:spMkLst>
        </pc:spChg>
        <pc:spChg chg="add mod">
          <ac:chgData name="Michael Van Horenbeeck" userId="6078a54e-22e3-489b-9561-c1291828334e" providerId="ADAL" clId="{E4987BF9-F3E4-40B2-8D80-DE17C2A05142}" dt="2019-06-02T13:01:22.593" v="5499" actId="1076"/>
          <ac:spMkLst>
            <pc:docMk/>
            <pc:sldMk cId="1145711647" sldId="272"/>
            <ac:spMk id="6" creationId="{FB6172CA-A9A1-42BD-BFAD-5442D08237E1}"/>
          </ac:spMkLst>
        </pc:spChg>
        <pc:spChg chg="add mod">
          <ac:chgData name="Michael Van Horenbeeck" userId="6078a54e-22e3-489b-9561-c1291828334e" providerId="ADAL" clId="{E4987BF9-F3E4-40B2-8D80-DE17C2A05142}" dt="2019-06-02T13:01:22.593" v="5499" actId="1076"/>
          <ac:spMkLst>
            <pc:docMk/>
            <pc:sldMk cId="1145711647" sldId="272"/>
            <ac:spMk id="7" creationId="{23276777-B592-4B70-BD9D-CCB648E202A2}"/>
          </ac:spMkLst>
        </pc:spChg>
        <pc:spChg chg="add mod">
          <ac:chgData name="Michael Van Horenbeeck" userId="6078a54e-22e3-489b-9561-c1291828334e" providerId="ADAL" clId="{E4987BF9-F3E4-40B2-8D80-DE17C2A05142}" dt="2019-06-02T13:01:22.593" v="5499" actId="1076"/>
          <ac:spMkLst>
            <pc:docMk/>
            <pc:sldMk cId="1145711647" sldId="272"/>
            <ac:spMk id="8" creationId="{DBBDE3CC-2071-4800-BEC8-9DC204136A74}"/>
          </ac:spMkLst>
        </pc:spChg>
        <pc:spChg chg="add mod">
          <ac:chgData name="Michael Van Horenbeeck" userId="6078a54e-22e3-489b-9561-c1291828334e" providerId="ADAL" clId="{E4987BF9-F3E4-40B2-8D80-DE17C2A05142}" dt="2019-06-02T13:01:22.593" v="5499" actId="1076"/>
          <ac:spMkLst>
            <pc:docMk/>
            <pc:sldMk cId="1145711647" sldId="272"/>
            <ac:spMk id="9" creationId="{3214F77D-E0A3-4E63-A66A-CB8F52D9A63A}"/>
          </ac:spMkLst>
        </pc:spChg>
        <pc:spChg chg="add mod">
          <ac:chgData name="Michael Van Horenbeeck" userId="6078a54e-22e3-489b-9561-c1291828334e" providerId="ADAL" clId="{E4987BF9-F3E4-40B2-8D80-DE17C2A05142}" dt="2019-06-02T13:05:33.033" v="5556" actId="20577"/>
          <ac:spMkLst>
            <pc:docMk/>
            <pc:sldMk cId="1145711647" sldId="272"/>
            <ac:spMk id="10" creationId="{616469DB-0C0F-4A3E-93C0-5579650CB1F5}"/>
          </ac:spMkLst>
        </pc:spChg>
        <pc:spChg chg="add mod">
          <ac:chgData name="Michael Van Horenbeeck" userId="6078a54e-22e3-489b-9561-c1291828334e" providerId="ADAL" clId="{E4987BF9-F3E4-40B2-8D80-DE17C2A05142}" dt="2019-06-02T13:05:33.033" v="5556" actId="20577"/>
          <ac:spMkLst>
            <pc:docMk/>
            <pc:sldMk cId="1145711647" sldId="272"/>
            <ac:spMk id="11" creationId="{33C4B207-CA8D-4018-B366-A4E40A1AF6DD}"/>
          </ac:spMkLst>
        </pc:spChg>
        <pc:spChg chg="add mod">
          <ac:chgData name="Michael Van Horenbeeck" userId="6078a54e-22e3-489b-9561-c1291828334e" providerId="ADAL" clId="{E4987BF9-F3E4-40B2-8D80-DE17C2A05142}" dt="2019-06-02T13:05:13.630" v="5549" actId="1076"/>
          <ac:spMkLst>
            <pc:docMk/>
            <pc:sldMk cId="1145711647" sldId="272"/>
            <ac:spMk id="12" creationId="{7DF991C0-D310-4B30-BC8D-193F0913ED10}"/>
          </ac:spMkLst>
        </pc:spChg>
        <pc:spChg chg="add mod">
          <ac:chgData name="Michael Van Horenbeeck" userId="6078a54e-22e3-489b-9561-c1291828334e" providerId="ADAL" clId="{E4987BF9-F3E4-40B2-8D80-DE17C2A05142}" dt="2019-06-02T13:05:45.638" v="5558" actId="1076"/>
          <ac:spMkLst>
            <pc:docMk/>
            <pc:sldMk cId="1145711647" sldId="272"/>
            <ac:spMk id="13" creationId="{4AAB427D-C43E-40E8-8ACC-982A31CB72A8}"/>
          </ac:spMkLst>
        </pc:spChg>
      </pc:sldChg>
      <pc:sldChg chg="modSp add ord">
        <pc:chgData name="Michael Van Horenbeeck" userId="6078a54e-22e3-489b-9561-c1291828334e" providerId="ADAL" clId="{E4987BF9-F3E4-40B2-8D80-DE17C2A05142}" dt="2019-06-02T10:04:28.730" v="1878" actId="20577"/>
        <pc:sldMkLst>
          <pc:docMk/>
          <pc:sldMk cId="1569903189" sldId="273"/>
        </pc:sldMkLst>
        <pc:spChg chg="mod">
          <ac:chgData name="Michael Van Horenbeeck" userId="6078a54e-22e3-489b-9561-c1291828334e" providerId="ADAL" clId="{E4987BF9-F3E4-40B2-8D80-DE17C2A05142}" dt="2019-06-02T09:51:47.292" v="816" actId="20577"/>
          <ac:spMkLst>
            <pc:docMk/>
            <pc:sldMk cId="1569903189" sldId="273"/>
            <ac:spMk id="2" creationId="{5C504BA0-C41E-4348-A981-41D070517C58}"/>
          </ac:spMkLst>
        </pc:spChg>
        <pc:spChg chg="mod">
          <ac:chgData name="Michael Van Horenbeeck" userId="6078a54e-22e3-489b-9561-c1291828334e" providerId="ADAL" clId="{E4987BF9-F3E4-40B2-8D80-DE17C2A05142}" dt="2019-06-02T09:52:40.947" v="1015" actId="20577"/>
          <ac:spMkLst>
            <pc:docMk/>
            <pc:sldMk cId="1569903189" sldId="273"/>
            <ac:spMk id="3" creationId="{F06BA1B3-3B94-48F7-B348-3E6EDA8DB165}"/>
          </ac:spMkLst>
        </pc:spChg>
      </pc:sldChg>
      <pc:sldChg chg="addSp delSp modSp add">
        <pc:chgData name="Michael Van Horenbeeck" userId="6078a54e-22e3-489b-9561-c1291828334e" providerId="ADAL" clId="{E4987BF9-F3E4-40B2-8D80-DE17C2A05142}" dt="2019-06-02T10:37:25.832" v="2551" actId="20577"/>
        <pc:sldMkLst>
          <pc:docMk/>
          <pc:sldMk cId="1452703314" sldId="274"/>
        </pc:sldMkLst>
        <pc:spChg chg="del">
          <ac:chgData name="Michael Van Horenbeeck" userId="6078a54e-22e3-489b-9561-c1291828334e" providerId="ADAL" clId="{E4987BF9-F3E4-40B2-8D80-DE17C2A05142}" dt="2019-06-02T09:55:44.981" v="1487" actId="20577"/>
          <ac:spMkLst>
            <pc:docMk/>
            <pc:sldMk cId="1452703314" sldId="274"/>
            <ac:spMk id="2" creationId="{FFC84B2E-7F6C-43B8-A16E-33BE1AA3BF9C}"/>
          </ac:spMkLst>
        </pc:spChg>
        <pc:spChg chg="del">
          <ac:chgData name="Michael Van Horenbeeck" userId="6078a54e-22e3-489b-9561-c1291828334e" providerId="ADAL" clId="{E4987BF9-F3E4-40B2-8D80-DE17C2A05142}" dt="2019-06-02T09:55:44.981" v="1487" actId="20577"/>
          <ac:spMkLst>
            <pc:docMk/>
            <pc:sldMk cId="1452703314" sldId="274"/>
            <ac:spMk id="3" creationId="{4683ADC1-7170-4D26-A8B6-829CDAF82AB6}"/>
          </ac:spMkLst>
        </pc:spChg>
        <pc:spChg chg="add del mod">
          <ac:chgData name="Michael Van Horenbeeck" userId="6078a54e-22e3-489b-9561-c1291828334e" providerId="ADAL" clId="{E4987BF9-F3E4-40B2-8D80-DE17C2A05142}" dt="2019-06-02T09:55:49.109" v="1488" actId="20577"/>
          <ac:spMkLst>
            <pc:docMk/>
            <pc:sldMk cId="1452703314" sldId="274"/>
            <ac:spMk id="4" creationId="{22C5D808-C062-4D82-9A8E-4A258179460C}"/>
          </ac:spMkLst>
        </pc:spChg>
        <pc:spChg chg="add del mod">
          <ac:chgData name="Michael Van Horenbeeck" userId="6078a54e-22e3-489b-9561-c1291828334e" providerId="ADAL" clId="{E4987BF9-F3E4-40B2-8D80-DE17C2A05142}" dt="2019-06-02T09:55:49.109" v="1488" actId="20577"/>
          <ac:spMkLst>
            <pc:docMk/>
            <pc:sldMk cId="1452703314" sldId="274"/>
            <ac:spMk id="5" creationId="{1683D9A0-745B-4EC9-AFF9-3F6611EEE94F}"/>
          </ac:spMkLst>
        </pc:spChg>
        <pc:spChg chg="add mod">
          <ac:chgData name="Michael Van Horenbeeck" userId="6078a54e-22e3-489b-9561-c1291828334e" providerId="ADAL" clId="{E4987BF9-F3E4-40B2-8D80-DE17C2A05142}" dt="2019-06-02T10:37:25.832" v="2551" actId="20577"/>
          <ac:spMkLst>
            <pc:docMk/>
            <pc:sldMk cId="1452703314" sldId="274"/>
            <ac:spMk id="6" creationId="{B3AE2603-0F4E-4B94-8D06-EDA35FC4C081}"/>
          </ac:spMkLst>
        </pc:spChg>
      </pc:sldChg>
      <pc:sldChg chg="modSp add modNotesTx">
        <pc:chgData name="Michael Van Horenbeeck" userId="6078a54e-22e3-489b-9561-c1291828334e" providerId="ADAL" clId="{E4987BF9-F3E4-40B2-8D80-DE17C2A05142}" dt="2019-06-02T09:59:23.578" v="1877" actId="20577"/>
        <pc:sldMkLst>
          <pc:docMk/>
          <pc:sldMk cId="1529868269" sldId="275"/>
        </pc:sldMkLst>
        <pc:spChg chg="mod">
          <ac:chgData name="Michael Van Horenbeeck" userId="6078a54e-22e3-489b-9561-c1291828334e" providerId="ADAL" clId="{E4987BF9-F3E4-40B2-8D80-DE17C2A05142}" dt="2019-06-02T09:58:36.982" v="1710" actId="20577"/>
          <ac:spMkLst>
            <pc:docMk/>
            <pc:sldMk cId="1529868269" sldId="275"/>
            <ac:spMk id="2" creationId="{37C52242-5E7B-4C7D-96BE-1943784ADA8F}"/>
          </ac:spMkLst>
        </pc:spChg>
        <pc:spChg chg="mod">
          <ac:chgData name="Michael Van Horenbeeck" userId="6078a54e-22e3-489b-9561-c1291828334e" providerId="ADAL" clId="{E4987BF9-F3E4-40B2-8D80-DE17C2A05142}" dt="2019-06-02T09:59:03.343" v="1826" actId="20577"/>
          <ac:spMkLst>
            <pc:docMk/>
            <pc:sldMk cId="1529868269" sldId="275"/>
            <ac:spMk id="3" creationId="{863D8975-E6FD-43E0-9CF8-429510C44451}"/>
          </ac:spMkLst>
        </pc:spChg>
      </pc:sldChg>
      <pc:sldChg chg="modSp add">
        <pc:chgData name="Michael Van Horenbeeck" userId="6078a54e-22e3-489b-9561-c1291828334e" providerId="ADAL" clId="{E4987BF9-F3E4-40B2-8D80-DE17C2A05142}" dt="2019-06-02T10:07:04.094" v="2231" actId="20577"/>
        <pc:sldMkLst>
          <pc:docMk/>
          <pc:sldMk cId="138843005" sldId="276"/>
        </pc:sldMkLst>
        <pc:spChg chg="mod">
          <ac:chgData name="Michael Van Horenbeeck" userId="6078a54e-22e3-489b-9561-c1291828334e" providerId="ADAL" clId="{E4987BF9-F3E4-40B2-8D80-DE17C2A05142}" dt="2019-06-02T10:07:04.094" v="2231" actId="20577"/>
          <ac:spMkLst>
            <pc:docMk/>
            <pc:sldMk cId="138843005" sldId="276"/>
            <ac:spMk id="2" creationId="{2AACC631-38A7-4FA6-B4A0-B92565791772}"/>
          </ac:spMkLst>
        </pc:spChg>
        <pc:spChg chg="mod">
          <ac:chgData name="Michael Van Horenbeeck" userId="6078a54e-22e3-489b-9561-c1291828334e" providerId="ADAL" clId="{E4987BF9-F3E4-40B2-8D80-DE17C2A05142}" dt="2019-06-02T10:06:40.651" v="2212" actId="6549"/>
          <ac:spMkLst>
            <pc:docMk/>
            <pc:sldMk cId="138843005" sldId="276"/>
            <ac:spMk id="3" creationId="{D955CD39-F146-456D-97ED-E28B8672E88A}"/>
          </ac:spMkLst>
        </pc:spChg>
      </pc:sldChg>
      <pc:sldChg chg="modSp add">
        <pc:chgData name="Michael Van Horenbeeck" userId="6078a54e-22e3-489b-9561-c1291828334e" providerId="ADAL" clId="{E4987BF9-F3E4-40B2-8D80-DE17C2A05142}" dt="2019-06-02T10:07:26.707" v="2339" actId="20577"/>
        <pc:sldMkLst>
          <pc:docMk/>
          <pc:sldMk cId="1166306177" sldId="277"/>
        </pc:sldMkLst>
        <pc:spChg chg="mod">
          <ac:chgData name="Michael Van Horenbeeck" userId="6078a54e-22e3-489b-9561-c1291828334e" providerId="ADAL" clId="{E4987BF9-F3E4-40B2-8D80-DE17C2A05142}" dt="2019-06-02T10:06:33.507" v="2203" actId="20577"/>
          <ac:spMkLst>
            <pc:docMk/>
            <pc:sldMk cId="1166306177" sldId="277"/>
            <ac:spMk id="2" creationId="{46C2A38A-6085-4BFA-A9F1-88932A99BAEB}"/>
          </ac:spMkLst>
        </pc:spChg>
        <pc:spChg chg="mod">
          <ac:chgData name="Michael Van Horenbeeck" userId="6078a54e-22e3-489b-9561-c1291828334e" providerId="ADAL" clId="{E4987BF9-F3E4-40B2-8D80-DE17C2A05142}" dt="2019-06-02T10:07:26.707" v="2339" actId="20577"/>
          <ac:spMkLst>
            <pc:docMk/>
            <pc:sldMk cId="1166306177" sldId="277"/>
            <ac:spMk id="3" creationId="{665686F7-9867-47E3-998D-56B590F53D68}"/>
          </ac:spMkLst>
        </pc:spChg>
      </pc:sldChg>
      <pc:sldChg chg="modSp add">
        <pc:chgData name="Michael Van Horenbeeck" userId="6078a54e-22e3-489b-9561-c1291828334e" providerId="ADAL" clId="{E4987BF9-F3E4-40B2-8D80-DE17C2A05142}" dt="2019-06-02T10:08:02.951" v="2453" actId="20577"/>
        <pc:sldMkLst>
          <pc:docMk/>
          <pc:sldMk cId="2371172410" sldId="278"/>
        </pc:sldMkLst>
        <pc:spChg chg="mod">
          <ac:chgData name="Michael Van Horenbeeck" userId="6078a54e-22e3-489b-9561-c1291828334e" providerId="ADAL" clId="{E4987BF9-F3E4-40B2-8D80-DE17C2A05142}" dt="2019-06-02T10:06:37.800" v="2211" actId="20577"/>
          <ac:spMkLst>
            <pc:docMk/>
            <pc:sldMk cId="2371172410" sldId="278"/>
            <ac:spMk id="2" creationId="{76F938E1-C0A6-4BC9-BB30-A73A001102D5}"/>
          </ac:spMkLst>
        </pc:spChg>
        <pc:spChg chg="mod">
          <ac:chgData name="Michael Van Horenbeeck" userId="6078a54e-22e3-489b-9561-c1291828334e" providerId="ADAL" clId="{E4987BF9-F3E4-40B2-8D80-DE17C2A05142}" dt="2019-06-02T10:08:02.951" v="2453" actId="20577"/>
          <ac:spMkLst>
            <pc:docMk/>
            <pc:sldMk cId="2371172410" sldId="278"/>
            <ac:spMk id="3" creationId="{66E2F729-2A93-4A9C-96DA-0463B8550E3B}"/>
          </ac:spMkLst>
        </pc:spChg>
      </pc:sldChg>
      <pc:sldChg chg="modSp add">
        <pc:chgData name="Michael Van Horenbeeck" userId="6078a54e-22e3-489b-9561-c1291828334e" providerId="ADAL" clId="{E4987BF9-F3E4-40B2-8D80-DE17C2A05142}" dt="2019-06-02T12:49:08.616" v="4239" actId="20577"/>
        <pc:sldMkLst>
          <pc:docMk/>
          <pc:sldMk cId="2323450672" sldId="280"/>
        </pc:sldMkLst>
        <pc:spChg chg="mod">
          <ac:chgData name="Michael Van Horenbeeck" userId="6078a54e-22e3-489b-9561-c1291828334e" providerId="ADAL" clId="{E4987BF9-F3E4-40B2-8D80-DE17C2A05142}" dt="2019-06-02T12:49:08.616" v="4239" actId="20577"/>
          <ac:spMkLst>
            <pc:docMk/>
            <pc:sldMk cId="2323450672" sldId="280"/>
            <ac:spMk id="3" creationId="{AF9D230E-9C68-4EAF-94A1-FD06F0C60759}"/>
          </ac:spMkLst>
        </pc:spChg>
      </pc:sldChg>
      <pc:sldChg chg="addSp delSp modSp add">
        <pc:chgData name="Michael Van Horenbeeck" userId="6078a54e-22e3-489b-9561-c1291828334e" providerId="ADAL" clId="{E4987BF9-F3E4-40B2-8D80-DE17C2A05142}" dt="2019-06-02T13:09:41.644" v="5598" actId="20577"/>
        <pc:sldMkLst>
          <pc:docMk/>
          <pc:sldMk cId="1721068242" sldId="282"/>
        </pc:sldMkLst>
        <pc:spChg chg="del">
          <ac:chgData name="Michael Van Horenbeeck" userId="6078a54e-22e3-489b-9561-c1291828334e" providerId="ADAL" clId="{E4987BF9-F3E4-40B2-8D80-DE17C2A05142}" dt="2019-06-02T12:41:48.330" v="3616" actId="20577"/>
          <ac:spMkLst>
            <pc:docMk/>
            <pc:sldMk cId="1721068242" sldId="282"/>
            <ac:spMk id="2" creationId="{2D7D0EB4-9379-4A99-834E-22C248063286}"/>
          </ac:spMkLst>
        </pc:spChg>
        <pc:spChg chg="add mod">
          <ac:chgData name="Michael Van Horenbeeck" userId="6078a54e-22e3-489b-9561-c1291828334e" providerId="ADAL" clId="{E4987BF9-F3E4-40B2-8D80-DE17C2A05142}" dt="2019-06-02T13:09:41.644" v="5598" actId="20577"/>
          <ac:spMkLst>
            <pc:docMk/>
            <pc:sldMk cId="1721068242" sldId="282"/>
            <ac:spMk id="3" creationId="{D368812E-31E6-4FC8-84E1-AB6959010CF0}"/>
          </ac:spMkLst>
        </pc:spChg>
      </pc:sldChg>
      <pc:sldChg chg="addSp delSp modSp add">
        <pc:chgData name="Michael Van Horenbeeck" userId="6078a54e-22e3-489b-9561-c1291828334e" providerId="ADAL" clId="{E4987BF9-F3E4-40B2-8D80-DE17C2A05142}" dt="2019-06-02T12:44:06.673" v="4161" actId="20577"/>
        <pc:sldMkLst>
          <pc:docMk/>
          <pc:sldMk cId="1800170282" sldId="283"/>
        </pc:sldMkLst>
        <pc:spChg chg="del">
          <ac:chgData name="Michael Van Horenbeeck" userId="6078a54e-22e3-489b-9561-c1291828334e" providerId="ADAL" clId="{E4987BF9-F3E4-40B2-8D80-DE17C2A05142}" dt="2019-06-02T12:41:59.159" v="3633" actId="20577"/>
          <ac:spMkLst>
            <pc:docMk/>
            <pc:sldMk cId="1800170282" sldId="283"/>
            <ac:spMk id="2" creationId="{82ABE0D0-7AD6-48B8-A135-4D0693349730}"/>
          </ac:spMkLst>
        </pc:spChg>
        <pc:spChg chg="add mod">
          <ac:chgData name="Michael Van Horenbeeck" userId="6078a54e-22e3-489b-9561-c1291828334e" providerId="ADAL" clId="{E4987BF9-F3E4-40B2-8D80-DE17C2A05142}" dt="2019-06-02T12:42:34.113" v="3728" actId="20577"/>
          <ac:spMkLst>
            <pc:docMk/>
            <pc:sldMk cId="1800170282" sldId="283"/>
            <ac:spMk id="3" creationId="{430033F1-9EA2-403D-B9EC-72AB093D71D1}"/>
          </ac:spMkLst>
        </pc:spChg>
        <pc:spChg chg="add mod">
          <ac:chgData name="Michael Van Horenbeeck" userId="6078a54e-22e3-489b-9561-c1291828334e" providerId="ADAL" clId="{E4987BF9-F3E4-40B2-8D80-DE17C2A05142}" dt="2019-06-02T12:44:06.673" v="4161" actId="20577"/>
          <ac:spMkLst>
            <pc:docMk/>
            <pc:sldMk cId="1800170282" sldId="283"/>
            <ac:spMk id="4" creationId="{DBC5996A-DFF5-4236-B62D-0DDECD67C834}"/>
          </ac:spMkLst>
        </pc:spChg>
      </pc:sldChg>
      <pc:sldChg chg="addSp delSp modSp add">
        <pc:chgData name="Michael Van Horenbeeck" userId="6078a54e-22e3-489b-9561-c1291828334e" providerId="ADAL" clId="{E4987BF9-F3E4-40B2-8D80-DE17C2A05142}" dt="2019-06-02T12:53:58.477" v="4647" actId="20577"/>
        <pc:sldMkLst>
          <pc:docMk/>
          <pc:sldMk cId="1735712695" sldId="284"/>
        </pc:sldMkLst>
        <pc:spChg chg="mod">
          <ac:chgData name="Michael Van Horenbeeck" userId="6078a54e-22e3-489b-9561-c1291828334e" providerId="ADAL" clId="{E4987BF9-F3E4-40B2-8D80-DE17C2A05142}" dt="2019-06-02T12:48:21.461" v="4202" actId="20577"/>
          <ac:spMkLst>
            <pc:docMk/>
            <pc:sldMk cId="1735712695" sldId="284"/>
            <ac:spMk id="2" creationId="{3E04BC81-F483-475D-A05D-1299E1E4BA81}"/>
          </ac:spMkLst>
        </pc:spChg>
        <pc:spChg chg="del mod">
          <ac:chgData name="Michael Van Horenbeeck" userId="6078a54e-22e3-489b-9561-c1291828334e" providerId="ADAL" clId="{E4987BF9-F3E4-40B2-8D80-DE17C2A05142}" dt="2019-06-02T12:50:31.836" v="4406" actId="478"/>
          <ac:spMkLst>
            <pc:docMk/>
            <pc:sldMk cId="1735712695" sldId="284"/>
            <ac:spMk id="3" creationId="{494500B7-3990-4C1D-9771-9FB2BDBCD671}"/>
          </ac:spMkLst>
        </pc:spChg>
        <pc:graphicFrameChg chg="add mod modGraphic">
          <ac:chgData name="Michael Van Horenbeeck" userId="6078a54e-22e3-489b-9561-c1291828334e" providerId="ADAL" clId="{E4987BF9-F3E4-40B2-8D80-DE17C2A05142}" dt="2019-06-02T12:53:58.477" v="4647" actId="20577"/>
          <ac:graphicFrameMkLst>
            <pc:docMk/>
            <pc:sldMk cId="1735712695" sldId="284"/>
            <ac:graphicFrameMk id="4" creationId="{88A8D774-004A-42A8-ABF5-264FAE6C8F10}"/>
          </ac:graphicFrameMkLst>
        </pc:graphicFrameChg>
      </pc:sldChg>
      <pc:sldChg chg="addSp delSp modSp add modAnim">
        <pc:chgData name="Michael Van Horenbeeck" userId="6078a54e-22e3-489b-9561-c1291828334e" providerId="ADAL" clId="{E4987BF9-F3E4-40B2-8D80-DE17C2A05142}" dt="2019-06-02T13:14:45.150" v="6004" actId="20577"/>
        <pc:sldMkLst>
          <pc:docMk/>
          <pc:sldMk cId="2739981680" sldId="290"/>
        </pc:sldMkLst>
        <pc:spChg chg="del">
          <ac:chgData name="Michael Van Horenbeeck" userId="6078a54e-22e3-489b-9561-c1291828334e" providerId="ADAL" clId="{E4987BF9-F3E4-40B2-8D80-DE17C2A05142}" dt="2019-06-02T13:12:05.368" v="5854" actId="20577"/>
          <ac:spMkLst>
            <pc:docMk/>
            <pc:sldMk cId="2739981680" sldId="290"/>
            <ac:spMk id="2" creationId="{F97D6459-163B-4A3C-B704-B57341E65BBB}"/>
          </ac:spMkLst>
        </pc:spChg>
        <pc:spChg chg="del">
          <ac:chgData name="Michael Van Horenbeeck" userId="6078a54e-22e3-489b-9561-c1291828334e" providerId="ADAL" clId="{E4987BF9-F3E4-40B2-8D80-DE17C2A05142}" dt="2019-06-02T13:12:05.368" v="5854" actId="20577"/>
          <ac:spMkLst>
            <pc:docMk/>
            <pc:sldMk cId="2739981680" sldId="290"/>
            <ac:spMk id="3" creationId="{C9E7CB15-04EC-4398-8515-E486E7D4EFD2}"/>
          </ac:spMkLst>
        </pc:spChg>
        <pc:spChg chg="del">
          <ac:chgData name="Michael Van Horenbeeck" userId="6078a54e-22e3-489b-9561-c1291828334e" providerId="ADAL" clId="{E4987BF9-F3E4-40B2-8D80-DE17C2A05142}" dt="2019-06-02T13:12:05.368" v="5854" actId="20577"/>
          <ac:spMkLst>
            <pc:docMk/>
            <pc:sldMk cId="2739981680" sldId="290"/>
            <ac:spMk id="4" creationId="{1D720D3B-B57F-471F-992E-764E5424977A}"/>
          </ac:spMkLst>
        </pc:spChg>
        <pc:spChg chg="add del mod">
          <ac:chgData name="Michael Van Horenbeeck" userId="6078a54e-22e3-489b-9561-c1291828334e" providerId="ADAL" clId="{E4987BF9-F3E4-40B2-8D80-DE17C2A05142}" dt="2019-06-02T13:12:08.349" v="5855" actId="20577"/>
          <ac:spMkLst>
            <pc:docMk/>
            <pc:sldMk cId="2739981680" sldId="290"/>
            <ac:spMk id="5" creationId="{FC0C4295-4D8B-456C-807D-7B5C1C0731AA}"/>
          </ac:spMkLst>
        </pc:spChg>
        <pc:spChg chg="add del mod">
          <ac:chgData name="Michael Van Horenbeeck" userId="6078a54e-22e3-489b-9561-c1291828334e" providerId="ADAL" clId="{E4987BF9-F3E4-40B2-8D80-DE17C2A05142}" dt="2019-06-02T13:12:08.349" v="5855" actId="20577"/>
          <ac:spMkLst>
            <pc:docMk/>
            <pc:sldMk cId="2739981680" sldId="290"/>
            <ac:spMk id="6" creationId="{AA0701C3-8758-49D7-A23F-49EF721CEC68}"/>
          </ac:spMkLst>
        </pc:spChg>
        <pc:spChg chg="add del mod">
          <ac:chgData name="Michael Van Horenbeeck" userId="6078a54e-22e3-489b-9561-c1291828334e" providerId="ADAL" clId="{E4987BF9-F3E4-40B2-8D80-DE17C2A05142}" dt="2019-06-02T13:12:08.349" v="5855" actId="20577"/>
          <ac:spMkLst>
            <pc:docMk/>
            <pc:sldMk cId="2739981680" sldId="290"/>
            <ac:spMk id="7" creationId="{400ED361-8BB8-4097-A51B-567974107B69}"/>
          </ac:spMkLst>
        </pc:spChg>
        <pc:spChg chg="add del mod">
          <ac:chgData name="Michael Van Horenbeeck" userId="6078a54e-22e3-489b-9561-c1291828334e" providerId="ADAL" clId="{E4987BF9-F3E4-40B2-8D80-DE17C2A05142}" dt="2019-06-02T13:14:12.750" v="5998" actId="478"/>
          <ac:spMkLst>
            <pc:docMk/>
            <pc:sldMk cId="2739981680" sldId="290"/>
            <ac:spMk id="8" creationId="{0DC78C15-BDDA-4B13-B8C0-7837BFDE33A0}"/>
          </ac:spMkLst>
        </pc:spChg>
        <pc:spChg chg="add mod">
          <ac:chgData name="Michael Van Horenbeeck" userId="6078a54e-22e3-489b-9561-c1291828334e" providerId="ADAL" clId="{E4987BF9-F3E4-40B2-8D80-DE17C2A05142}" dt="2019-06-02T13:14:35.750" v="6003" actId="313"/>
          <ac:spMkLst>
            <pc:docMk/>
            <pc:sldMk cId="2739981680" sldId="290"/>
            <ac:spMk id="9" creationId="{4339565C-9B52-4E27-B7B3-7889B405DAC3}"/>
          </ac:spMkLst>
        </pc:spChg>
        <pc:spChg chg="add mod">
          <ac:chgData name="Michael Van Horenbeeck" userId="6078a54e-22e3-489b-9561-c1291828334e" providerId="ADAL" clId="{E4987BF9-F3E4-40B2-8D80-DE17C2A05142}" dt="2019-06-02T13:14:07.848" v="5996" actId="1076"/>
          <ac:spMkLst>
            <pc:docMk/>
            <pc:sldMk cId="2739981680" sldId="290"/>
            <ac:spMk id="10" creationId="{43918474-F109-42EA-986B-95E923B5C70D}"/>
          </ac:spMkLst>
        </pc:spChg>
      </pc:sldChg>
      <pc:sldChg chg="addSp delSp modSp add">
        <pc:chgData name="Michael Van Horenbeeck" userId="6078a54e-22e3-489b-9561-c1291828334e" providerId="ADAL" clId="{E4987BF9-F3E4-40B2-8D80-DE17C2A05142}" dt="2019-06-05T12:10:06.803" v="6105" actId="20577"/>
        <pc:sldMkLst>
          <pc:docMk/>
          <pc:sldMk cId="2275370254" sldId="306"/>
        </pc:sldMkLst>
        <pc:spChg chg="del">
          <ac:chgData name="Michael Van Horenbeeck" userId="6078a54e-22e3-489b-9561-c1291828334e" providerId="ADAL" clId="{E4987BF9-F3E4-40B2-8D80-DE17C2A05142}" dt="2019-06-05T12:09:46.688" v="6062" actId="20577"/>
          <ac:spMkLst>
            <pc:docMk/>
            <pc:sldMk cId="2275370254" sldId="306"/>
            <ac:spMk id="2" creationId="{3443CE7B-B477-48C0-902D-45104F8BF893}"/>
          </ac:spMkLst>
        </pc:spChg>
        <pc:spChg chg="del">
          <ac:chgData name="Michael Van Horenbeeck" userId="6078a54e-22e3-489b-9561-c1291828334e" providerId="ADAL" clId="{E4987BF9-F3E4-40B2-8D80-DE17C2A05142}" dt="2019-06-05T12:09:46.688" v="6062" actId="20577"/>
          <ac:spMkLst>
            <pc:docMk/>
            <pc:sldMk cId="2275370254" sldId="306"/>
            <ac:spMk id="3" creationId="{0B51A6CB-0D3D-4EF9-9372-CEF173C5B8A7}"/>
          </ac:spMkLst>
        </pc:spChg>
        <pc:spChg chg="add mod">
          <ac:chgData name="Michael Van Horenbeeck" userId="6078a54e-22e3-489b-9561-c1291828334e" providerId="ADAL" clId="{E4987BF9-F3E4-40B2-8D80-DE17C2A05142}" dt="2019-06-05T12:10:06.803" v="6105" actId="20577"/>
          <ac:spMkLst>
            <pc:docMk/>
            <pc:sldMk cId="2275370254" sldId="306"/>
            <ac:spMk id="4" creationId="{86D983A2-0A22-41DE-B5B3-62787A69C1BD}"/>
          </ac:spMkLst>
        </pc:spChg>
        <pc:spChg chg="add del mod">
          <ac:chgData name="Michael Van Horenbeeck" userId="6078a54e-22e3-489b-9561-c1291828334e" providerId="ADAL" clId="{E4987BF9-F3E4-40B2-8D80-DE17C2A05142}" dt="2019-06-05T12:09:56.177" v="6090" actId="20577"/>
          <ac:spMkLst>
            <pc:docMk/>
            <pc:sldMk cId="2275370254" sldId="306"/>
            <ac:spMk id="5" creationId="{C9B87455-FF81-4984-92A6-C41876A15AFD}"/>
          </ac:spMkLst>
        </pc:spChg>
      </pc:sldChg>
      <pc:sldChg chg="addSp delSp modSp add">
        <pc:chgData name="Michael Van Horenbeeck" userId="6078a54e-22e3-489b-9561-c1291828334e" providerId="ADAL" clId="{E4987BF9-F3E4-40B2-8D80-DE17C2A05142}" dt="2019-06-05T12:10:13.767" v="6135" actId="20577"/>
        <pc:sldMkLst>
          <pc:docMk/>
          <pc:sldMk cId="2534028660" sldId="307"/>
        </pc:sldMkLst>
        <pc:spChg chg="del">
          <ac:chgData name="Michael Van Horenbeeck" userId="6078a54e-22e3-489b-9561-c1291828334e" providerId="ADAL" clId="{E4987BF9-F3E4-40B2-8D80-DE17C2A05142}" dt="2019-06-05T12:10:02.952" v="6092" actId="20577"/>
          <ac:spMkLst>
            <pc:docMk/>
            <pc:sldMk cId="2534028660" sldId="307"/>
            <ac:spMk id="2" creationId="{AF25CA58-E3B4-4EE8-A9D8-CBFE31FE4A0B}"/>
          </ac:spMkLst>
        </pc:spChg>
        <pc:spChg chg="add mod">
          <ac:chgData name="Michael Van Horenbeeck" userId="6078a54e-22e3-489b-9561-c1291828334e" providerId="ADAL" clId="{E4987BF9-F3E4-40B2-8D80-DE17C2A05142}" dt="2019-06-05T12:10:10.270" v="6112" actId="20577"/>
          <ac:spMkLst>
            <pc:docMk/>
            <pc:sldMk cId="2534028660" sldId="307"/>
            <ac:spMk id="3" creationId="{0601A48E-30A6-4DD6-BDDB-2AB4C71A0625}"/>
          </ac:spMkLst>
        </pc:spChg>
        <pc:spChg chg="add mod">
          <ac:chgData name="Michael Van Horenbeeck" userId="6078a54e-22e3-489b-9561-c1291828334e" providerId="ADAL" clId="{E4987BF9-F3E4-40B2-8D80-DE17C2A05142}" dt="2019-06-05T12:10:13.767" v="6135" actId="20577"/>
          <ac:spMkLst>
            <pc:docMk/>
            <pc:sldMk cId="2534028660" sldId="307"/>
            <ac:spMk id="4" creationId="{1EEA796E-29F4-4A9D-A9AA-ED370318069E}"/>
          </ac:spMkLst>
        </pc:spChg>
      </pc:sldChg>
      <pc:sldMasterChg chg="addSp modSp">
        <pc:chgData name="Michael Van Horenbeeck" userId="6078a54e-22e3-489b-9561-c1291828334e" providerId="ADAL" clId="{E4987BF9-F3E4-40B2-8D80-DE17C2A05142}" dt="2019-06-05T12:30:50.128" v="6165"/>
        <pc:sldMasterMkLst>
          <pc:docMk/>
          <pc:sldMasterMk cId="3525050226" sldId="2147483648"/>
        </pc:sldMasterMkLst>
        <pc:spChg chg="add mod ord">
          <ac:chgData name="Michael Van Horenbeeck" userId="6078a54e-22e3-489b-9561-c1291828334e" providerId="ADAL" clId="{E4987BF9-F3E4-40B2-8D80-DE17C2A05142}" dt="2019-06-05T12:30:50.128" v="6165"/>
          <ac:spMkLst>
            <pc:docMk/>
            <pc:sldMasterMk cId="3525050226" sldId="2147483648"/>
            <ac:spMk id="4" creationId="{4360FEB1-09C1-46E9-8731-3D8BA402DD77}"/>
          </ac:spMkLst>
        </pc:spChg>
      </pc:sldMasterChg>
    </pc:docChg>
  </pc:docChgLst>
  <pc:docChgLst>
    <pc:chgData name="Michael Van Horenbeeck" userId="6078a54e-22e3-489b-9561-c1291828334e" providerId="ADAL" clId="{4D1BF3FE-658D-4B72-9BD9-7712CCD148EA}"/>
    <pc:docChg chg="modSld">
      <pc:chgData name="Michael Van Horenbeeck" userId="6078a54e-22e3-489b-9561-c1291828334e" providerId="ADAL" clId="{4D1BF3FE-658D-4B72-9BD9-7712CCD148EA}" dt="2019-06-12T06:21:50.384" v="0" actId="20577"/>
      <pc:docMkLst>
        <pc:docMk/>
      </pc:docMkLst>
      <pc:sldChg chg="modNotesTx">
        <pc:chgData name="Michael Van Horenbeeck" userId="6078a54e-22e3-489b-9561-c1291828334e" providerId="ADAL" clId="{4D1BF3FE-658D-4B72-9BD9-7712CCD148EA}" dt="2019-06-12T06:21:50.384" v="0" actId="20577"/>
        <pc:sldMkLst>
          <pc:docMk/>
          <pc:sldMk cId="1529868269" sldId="275"/>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E82F302-A7C8-034E-97BB-FC8263E03487}" type="datetimeFigureOut">
              <a:rPr lang="en-US" smtClean="0"/>
              <a:t>6/12/2019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A0ECF95-0BA1-6A41-BF58-BBB121C210F4}" type="slidenum">
              <a:rPr lang="en-US" smtClean="0"/>
              <a:t>‹#›</a:t>
            </a:fld>
            <a:endParaRPr lang="en-US"/>
          </a:p>
        </p:txBody>
      </p:sp>
    </p:spTree>
    <p:extLst>
      <p:ext uri="{BB962C8B-B14F-4D97-AF65-F5344CB8AC3E}">
        <p14:creationId xmlns:p14="http://schemas.microsoft.com/office/powerpoint/2010/main" val="17638049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9E7955-CF67-4AB0-B27E-DFE1F87415A2}" type="datetimeFigureOut">
              <a:rPr lang="en-BE" smtClean="0"/>
              <a:t>12/06/2019</a:t>
            </a:fld>
            <a:endParaRPr lang="en-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9CE69C-86FB-4912-B2C8-39543EA269DD}" type="slidenum">
              <a:rPr lang="en-BE" smtClean="0"/>
              <a:t>‹#›</a:t>
            </a:fld>
            <a:endParaRPr lang="en-BE"/>
          </a:p>
        </p:txBody>
      </p:sp>
    </p:spTree>
    <p:extLst>
      <p:ext uri="{BB962C8B-B14F-4D97-AF65-F5344CB8AC3E}">
        <p14:creationId xmlns:p14="http://schemas.microsoft.com/office/powerpoint/2010/main" val="3174209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“Find your why”</a:t>
            </a:r>
            <a:endParaRPr lang="en-BE" dirty="0"/>
          </a:p>
        </p:txBody>
      </p:sp>
      <p:sp>
        <p:nvSpPr>
          <p:cNvPr id="4" name="Slide Number Placeholder 3"/>
          <p:cNvSpPr>
            <a:spLocks noGrp="1"/>
          </p:cNvSpPr>
          <p:nvPr>
            <p:ph type="sldNum" sz="quarter" idx="5"/>
          </p:nvPr>
        </p:nvSpPr>
        <p:spPr/>
        <p:txBody>
          <a:bodyPr/>
          <a:lstStyle/>
          <a:p>
            <a:fld id="{BB9CE69C-86FB-4912-B2C8-39543EA269DD}" type="slidenum">
              <a:rPr lang="en-BE" smtClean="0"/>
              <a:t>4</a:t>
            </a:fld>
            <a:endParaRPr lang="en-BE"/>
          </a:p>
        </p:txBody>
      </p:sp>
    </p:spTree>
    <p:extLst>
      <p:ext uri="{BB962C8B-B14F-4D97-AF65-F5344CB8AC3E}">
        <p14:creationId xmlns:p14="http://schemas.microsoft.com/office/powerpoint/2010/main" val="91293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10"/>
          </p:nvPr>
        </p:nvSpPr>
        <p:spPr/>
        <p:txBody>
          <a:bodyPr/>
          <a:lstStyle/>
          <a:p>
            <a:fld id="{BB9CE69C-86FB-4912-B2C8-39543EA269DD}" type="slidenum">
              <a:rPr lang="en-BE" smtClean="0"/>
              <a:t>9</a:t>
            </a:fld>
            <a:endParaRPr lang="en-BE"/>
          </a:p>
        </p:txBody>
      </p:sp>
    </p:spTree>
    <p:extLst>
      <p:ext uri="{BB962C8B-B14F-4D97-AF65-F5344CB8AC3E}">
        <p14:creationId xmlns:p14="http://schemas.microsoft.com/office/powerpoint/2010/main" val="39273997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Talk about MITRE ATT&amp;CK, NIST CyberSecurity Framework, ISO, PCI DSS, etc...</a:t>
            </a:r>
          </a:p>
          <a:p>
            <a:r>
              <a:rPr lang="nl-BE" dirty="0"/>
              <a:t>John Lambert’s Office 365 Attack Techniques</a:t>
            </a:r>
          </a:p>
        </p:txBody>
      </p:sp>
      <p:sp>
        <p:nvSpPr>
          <p:cNvPr id="4" name="Slide Number Placeholder 3"/>
          <p:cNvSpPr>
            <a:spLocks noGrp="1"/>
          </p:cNvSpPr>
          <p:nvPr>
            <p:ph type="sldNum" sz="quarter" idx="10"/>
          </p:nvPr>
        </p:nvSpPr>
        <p:spPr/>
        <p:txBody>
          <a:bodyPr/>
          <a:lstStyle/>
          <a:p>
            <a:fld id="{BB9CE69C-86FB-4912-B2C8-39543EA269DD}" type="slidenum">
              <a:rPr lang="en-BE" smtClean="0"/>
              <a:t>11</a:t>
            </a:fld>
            <a:endParaRPr lang="en-BE"/>
          </a:p>
        </p:txBody>
      </p:sp>
    </p:spTree>
    <p:extLst>
      <p:ext uri="{BB962C8B-B14F-4D97-AF65-F5344CB8AC3E}">
        <p14:creationId xmlns:p14="http://schemas.microsoft.com/office/powerpoint/2010/main" val="925508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John Lambert’s Office 365 Attack Techniques</a:t>
            </a:r>
          </a:p>
          <a:p>
            <a:endParaRPr lang="en-BE" dirty="0"/>
          </a:p>
        </p:txBody>
      </p:sp>
      <p:sp>
        <p:nvSpPr>
          <p:cNvPr id="4" name="Slide Number Placeholder 3"/>
          <p:cNvSpPr>
            <a:spLocks noGrp="1"/>
          </p:cNvSpPr>
          <p:nvPr>
            <p:ph type="sldNum" sz="quarter" idx="10"/>
          </p:nvPr>
        </p:nvSpPr>
        <p:spPr/>
        <p:txBody>
          <a:bodyPr/>
          <a:lstStyle/>
          <a:p>
            <a:fld id="{BB9CE69C-86FB-4912-B2C8-39543EA269DD}" type="slidenum">
              <a:rPr lang="en-BE" smtClean="0"/>
              <a:t>12</a:t>
            </a:fld>
            <a:endParaRPr lang="en-BE"/>
          </a:p>
        </p:txBody>
      </p:sp>
    </p:spTree>
    <p:extLst>
      <p:ext uri="{BB962C8B-B14F-4D97-AF65-F5344CB8AC3E}">
        <p14:creationId xmlns:p14="http://schemas.microsoft.com/office/powerpoint/2010/main" val="24887881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Yes, I made up that number </a:t>
            </a:r>
            <a:r>
              <a:rPr lang="en-US" dirty="0">
                <a:sym typeface="Wingdings" panose="05000000000000000000" pitchFamily="2" charset="2"/>
              </a:rPr>
              <a:t></a:t>
            </a:r>
            <a:endParaRPr lang="en-BE" dirty="0"/>
          </a:p>
        </p:txBody>
      </p:sp>
      <p:sp>
        <p:nvSpPr>
          <p:cNvPr id="4" name="Slide Number Placeholder 3"/>
          <p:cNvSpPr>
            <a:spLocks noGrp="1"/>
          </p:cNvSpPr>
          <p:nvPr>
            <p:ph type="sldNum" sz="quarter" idx="5"/>
          </p:nvPr>
        </p:nvSpPr>
        <p:spPr/>
        <p:txBody>
          <a:bodyPr/>
          <a:lstStyle/>
          <a:p>
            <a:fld id="{BB9CE69C-86FB-4912-B2C8-39543EA269DD}" type="slidenum">
              <a:rPr lang="en-BE" smtClean="0"/>
              <a:t>13</a:t>
            </a:fld>
            <a:endParaRPr lang="en-BE"/>
          </a:p>
        </p:txBody>
      </p:sp>
    </p:spTree>
    <p:extLst>
      <p:ext uri="{BB962C8B-B14F-4D97-AF65-F5344CB8AC3E}">
        <p14:creationId xmlns:p14="http://schemas.microsoft.com/office/powerpoint/2010/main" val="3422249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You’d be a fool to believe that solely investing in prevention will keep you safe...</a:t>
            </a:r>
          </a:p>
          <a:p>
            <a:endParaRPr lang="en-BE" dirty="0"/>
          </a:p>
        </p:txBody>
      </p:sp>
      <p:sp>
        <p:nvSpPr>
          <p:cNvPr id="4" name="Slide Number Placeholder 3"/>
          <p:cNvSpPr>
            <a:spLocks noGrp="1"/>
          </p:cNvSpPr>
          <p:nvPr>
            <p:ph type="sldNum" sz="quarter" idx="5"/>
          </p:nvPr>
        </p:nvSpPr>
        <p:spPr/>
        <p:txBody>
          <a:bodyPr/>
          <a:lstStyle/>
          <a:p>
            <a:fld id="{BB9CE69C-86FB-4912-B2C8-39543EA269DD}" type="slidenum">
              <a:rPr lang="en-BE" smtClean="0"/>
              <a:t>14</a:t>
            </a:fld>
            <a:endParaRPr lang="en-BE"/>
          </a:p>
        </p:txBody>
      </p:sp>
    </p:spTree>
    <p:extLst>
      <p:ext uri="{BB962C8B-B14F-4D97-AF65-F5344CB8AC3E}">
        <p14:creationId xmlns:p14="http://schemas.microsoft.com/office/powerpoint/2010/main" val="9314073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10"/>
          </p:nvPr>
        </p:nvSpPr>
        <p:spPr/>
        <p:txBody>
          <a:bodyPr/>
          <a:lstStyle/>
          <a:p>
            <a:fld id="{BB9CE69C-86FB-4912-B2C8-39543EA269DD}" type="slidenum">
              <a:rPr lang="en-BE" smtClean="0"/>
              <a:t>50</a:t>
            </a:fld>
            <a:endParaRPr lang="en-BE"/>
          </a:p>
        </p:txBody>
      </p:sp>
    </p:spTree>
    <p:extLst>
      <p:ext uri="{BB962C8B-B14F-4D97-AF65-F5344CB8AC3E}">
        <p14:creationId xmlns:p14="http://schemas.microsoft.com/office/powerpoint/2010/main" val="596650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Openin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stretch>
            <a:fillRect/>
          </a:stretch>
        </p:blipFill>
        <p:spPr>
          <a:xfrm>
            <a:off x="2" y="0"/>
            <a:ext cx="9141287" cy="5143498"/>
          </a:xfrm>
          <a:prstGeom prst="rect">
            <a:avLst/>
          </a:prstGeom>
        </p:spPr>
      </p:pic>
      <p:sp>
        <p:nvSpPr>
          <p:cNvPr id="2" name="Title 1"/>
          <p:cNvSpPr>
            <a:spLocks noGrp="1"/>
          </p:cNvSpPr>
          <p:nvPr>
            <p:ph type="ctrTitle" hasCustomPrompt="1"/>
          </p:nvPr>
        </p:nvSpPr>
        <p:spPr>
          <a:xfrm>
            <a:off x="2700338" y="797003"/>
            <a:ext cx="5975349" cy="2281863"/>
          </a:xfrm>
        </p:spPr>
        <p:txBody>
          <a:bodyPr anchor="ctr">
            <a:normAutofit/>
          </a:bodyPr>
          <a:lstStyle>
            <a:lvl1pPr algn="l">
              <a:defRPr sz="4000">
                <a:solidFill>
                  <a:schemeClr val="accent1"/>
                </a:solidFill>
                <a:latin typeface="+mj-lt"/>
                <a:ea typeface="Segoe UI Historic" charset="0"/>
                <a:cs typeface="Segoe UI Historic" charset="0"/>
              </a:defRPr>
            </a:lvl1pPr>
          </a:lstStyle>
          <a:p>
            <a:r>
              <a:rPr lang="en-US" dirty="0">
                <a:latin typeface="Segoe UI" panose="020B0502040204020203" pitchFamily="34" charset="0"/>
                <a:ea typeface="Segoe UI" panose="020B0502040204020203" pitchFamily="34" charset="0"/>
                <a:cs typeface="Segoe UI" panose="020B0502040204020203" pitchFamily="34" charset="0"/>
              </a:rPr>
              <a:t>&lt;Title session&gt;</a:t>
            </a:r>
            <a:endParaRPr lang="en-US" dirty="0"/>
          </a:p>
        </p:txBody>
      </p:sp>
      <p:sp>
        <p:nvSpPr>
          <p:cNvPr id="3" name="Subtitle 2"/>
          <p:cNvSpPr>
            <a:spLocks noGrp="1"/>
          </p:cNvSpPr>
          <p:nvPr>
            <p:ph type="subTitle" idx="1" hasCustomPrompt="1"/>
          </p:nvPr>
        </p:nvSpPr>
        <p:spPr>
          <a:xfrm>
            <a:off x="2700339" y="3221382"/>
            <a:ext cx="5975350" cy="957002"/>
          </a:xfrm>
        </p:spPr>
        <p:txBody>
          <a:bodyPr>
            <a:normAutofit/>
          </a:bodyPr>
          <a:lstStyle>
            <a:lvl1pPr marL="0" indent="0" algn="l">
              <a:buNone/>
              <a:defRPr sz="2400" i="0">
                <a:solidFill>
                  <a:schemeClr val="accent1"/>
                </a:solidFill>
                <a:latin typeface="+mj-lt"/>
                <a:cs typeface="Segoe 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latin typeface="Segoe UI Light" panose="020B0502040204020203" pitchFamily="34" charset="0"/>
              </a:rPr>
              <a:t>&lt;Name speaker&gt;</a:t>
            </a:r>
          </a:p>
        </p:txBody>
      </p:sp>
      <p:pic>
        <p:nvPicPr>
          <p:cNvPr id="5" name="Afbeelding 4">
            <a:extLst>
              <a:ext uri="{FF2B5EF4-FFF2-40B4-BE49-F238E27FC236}">
                <a16:creationId xmlns:a16="http://schemas.microsoft.com/office/drawing/2014/main" id="{1C6AA682-CDDC-9A48-9B39-F3895F34DAA7}"/>
              </a:ext>
            </a:extLst>
          </p:cNvPr>
          <p:cNvPicPr>
            <a:picLocks noChangeAspect="1"/>
          </p:cNvPicPr>
          <p:nvPr userDrawn="1"/>
        </p:nvPicPr>
        <p:blipFill>
          <a:blip r:embed="rId3"/>
          <a:stretch>
            <a:fillRect/>
          </a:stretch>
        </p:blipFill>
        <p:spPr>
          <a:xfrm>
            <a:off x="5940152" y="4471741"/>
            <a:ext cx="2880320" cy="476273"/>
          </a:xfrm>
          <a:prstGeom prst="rect">
            <a:avLst/>
          </a:prstGeom>
        </p:spPr>
      </p:pic>
    </p:spTree>
    <p:extLst>
      <p:ext uri="{BB962C8B-B14F-4D97-AF65-F5344CB8AC3E}">
        <p14:creationId xmlns:p14="http://schemas.microsoft.com/office/powerpoint/2010/main" val="191613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asis pagina">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1690320" y="268675"/>
            <a:ext cx="6985368" cy="857250"/>
          </a:xfrm>
          <a:prstGeom prst="rect">
            <a:avLst/>
          </a:prstGeom>
        </p:spPr>
        <p:txBody>
          <a:bodyPr vert="horz" lIns="91440" tIns="45720" rIns="91440" bIns="45720" rtlCol="0" anchor="t">
            <a:normAutofit/>
          </a:bodyPr>
          <a:lstStyle/>
          <a:p>
            <a:r>
              <a:rPr lang="en-US" dirty="0">
                <a:latin typeface="Segoe UI Light" panose="020B0502040204020203" pitchFamily="34" charset="0"/>
              </a:rPr>
              <a:t>&lt;Title&gt;</a:t>
            </a:r>
            <a:endParaRPr lang="en-US" dirty="0"/>
          </a:p>
        </p:txBody>
      </p:sp>
      <p:sp>
        <p:nvSpPr>
          <p:cNvPr id="10" name="Text Placeholder 9"/>
          <p:cNvSpPr>
            <a:spLocks noGrp="1"/>
          </p:cNvSpPr>
          <p:nvPr>
            <p:ph type="body" sz="quarter" idx="10" hasCustomPrompt="1"/>
          </p:nvPr>
        </p:nvSpPr>
        <p:spPr>
          <a:xfrm>
            <a:off x="1690320" y="1211750"/>
            <a:ext cx="6985368" cy="3553428"/>
          </a:xfrm>
        </p:spPr>
        <p:txBody>
          <a:bodyPr/>
          <a:lstStyle>
            <a:lvl1pPr>
              <a:defRPr>
                <a:latin typeface="+mj-lt"/>
              </a:defRPr>
            </a:lvl1pPr>
          </a:lstStyle>
          <a:p>
            <a:pPr marL="0" indent="0">
              <a:buNone/>
            </a:pPr>
            <a:r>
              <a:rPr lang="en-US" dirty="0">
                <a:latin typeface="Segoe UI" panose="020B0502040204020203" pitchFamily="34" charset="0"/>
                <a:ea typeface="Segoe UI" panose="020B0502040204020203" pitchFamily="34" charset="0"/>
                <a:cs typeface="Segoe UI" panose="020B0502040204020203" pitchFamily="34" charset="0"/>
              </a:rPr>
              <a:t>&lt;Text&gt;</a:t>
            </a:r>
          </a:p>
        </p:txBody>
      </p:sp>
    </p:spTree>
    <p:extLst>
      <p:ext uri="{BB962C8B-B14F-4D97-AF65-F5344CB8AC3E}">
        <p14:creationId xmlns:p14="http://schemas.microsoft.com/office/powerpoint/2010/main" val="3665001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prek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48557" y="978477"/>
            <a:ext cx="4279159" cy="1591102"/>
          </a:xfrm>
        </p:spPr>
        <p:txBody>
          <a:bodyPr>
            <a:normAutofit/>
          </a:bodyPr>
          <a:lstStyle>
            <a:lvl1pPr algn="l">
              <a:defRPr sz="3600">
                <a:solidFill>
                  <a:srgbClr val="1E347F"/>
                </a:solidFill>
                <a:latin typeface="+mj-lt"/>
                <a:cs typeface="Segoe"/>
              </a:defRPr>
            </a:lvl1pPr>
          </a:lstStyle>
          <a:p>
            <a:r>
              <a:rPr lang="en-US" dirty="0">
                <a:latin typeface="Segoe UI" panose="020B0502040204020203" pitchFamily="34" charset="0"/>
                <a:ea typeface="Segoe UI" panose="020B0502040204020203" pitchFamily="34" charset="0"/>
                <a:cs typeface="Segoe UI" panose="020B0502040204020203" pitchFamily="34" charset="0"/>
              </a:rPr>
              <a:t>&lt;Name speaker&gt;</a:t>
            </a:r>
            <a:endParaRPr lang="en-US" dirty="0"/>
          </a:p>
        </p:txBody>
      </p:sp>
      <p:sp>
        <p:nvSpPr>
          <p:cNvPr id="3" name="Content Placeholder 2"/>
          <p:cNvSpPr>
            <a:spLocks noGrp="1"/>
          </p:cNvSpPr>
          <p:nvPr>
            <p:ph idx="1" hasCustomPrompt="1"/>
          </p:nvPr>
        </p:nvSpPr>
        <p:spPr>
          <a:xfrm>
            <a:off x="3348557" y="2569579"/>
            <a:ext cx="4279159" cy="2268637"/>
          </a:xfrm>
        </p:spPr>
        <p:txBody>
          <a:bodyPr>
            <a:noAutofit/>
          </a:bodyPr>
          <a:lstStyle>
            <a:lvl1pPr marL="0" indent="0">
              <a:buFontTx/>
              <a:buNone/>
              <a:defRPr sz="2400">
                <a:solidFill>
                  <a:schemeClr val="accent1"/>
                </a:solidFill>
                <a:latin typeface="Segoe Light"/>
                <a:cs typeface="Segoe Light"/>
              </a:defRPr>
            </a:lvl1pPr>
            <a:lvl2pPr>
              <a:defRPr sz="2400">
                <a:solidFill>
                  <a:srgbClr val="FFFFFF"/>
                </a:solidFill>
                <a:latin typeface="Segoe Light"/>
                <a:cs typeface="Segoe Light"/>
              </a:defRPr>
            </a:lvl2pPr>
            <a:lvl3pPr>
              <a:defRPr sz="2400">
                <a:solidFill>
                  <a:srgbClr val="FFFFFF"/>
                </a:solidFill>
                <a:latin typeface="Segoe Light"/>
                <a:cs typeface="Segoe Light"/>
              </a:defRPr>
            </a:lvl3pPr>
            <a:lvl4pPr>
              <a:defRPr sz="2400">
                <a:solidFill>
                  <a:srgbClr val="FFFFFF"/>
                </a:solidFill>
                <a:latin typeface="Segoe Light"/>
                <a:cs typeface="Segoe Light"/>
              </a:defRPr>
            </a:lvl4pPr>
            <a:lvl5pPr>
              <a:defRPr sz="2400">
                <a:solidFill>
                  <a:srgbClr val="FFFFFF"/>
                </a:solidFill>
                <a:latin typeface="Segoe Light"/>
                <a:cs typeface="Segoe Light"/>
              </a:defRPr>
            </a:lvl5pPr>
          </a:lstStyle>
          <a:p>
            <a:r>
              <a:rPr lang="en-US" dirty="0">
                <a:latin typeface="Segoe UI Light" panose="020B0502040204020203" pitchFamily="34" charset="0"/>
              </a:rPr>
              <a:t>&lt;short intro&gt;</a:t>
            </a:r>
          </a:p>
        </p:txBody>
      </p:sp>
      <p:sp>
        <p:nvSpPr>
          <p:cNvPr id="9" name="Picture Placeholder 2"/>
          <p:cNvSpPr>
            <a:spLocks noGrp="1"/>
          </p:cNvSpPr>
          <p:nvPr>
            <p:ph type="pic" idx="14"/>
          </p:nvPr>
        </p:nvSpPr>
        <p:spPr>
          <a:xfrm>
            <a:off x="539751" y="978476"/>
            <a:ext cx="2573839" cy="2968491"/>
          </a:xfr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Tree>
    <p:extLst>
      <p:ext uri="{BB962C8B-B14F-4D97-AF65-F5344CB8AC3E}">
        <p14:creationId xmlns:p14="http://schemas.microsoft.com/office/powerpoint/2010/main" val="435644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fbeelding">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1692275" y="268288"/>
            <a:ext cx="6950828" cy="4627803"/>
          </a:xfrm>
        </p:spPr>
        <p:txBody>
          <a:bodyPr/>
          <a:lstStyle>
            <a:lvl1pPr marL="0" indent="0">
              <a:buNone/>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endParaRPr lang="en-US" dirty="0"/>
          </a:p>
        </p:txBody>
      </p:sp>
    </p:spTree>
    <p:extLst>
      <p:ext uri="{BB962C8B-B14F-4D97-AF65-F5344CB8AC3E}">
        <p14:creationId xmlns:p14="http://schemas.microsoft.com/office/powerpoint/2010/main" val="2229773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ussenslide">
    <p:spTree>
      <p:nvGrpSpPr>
        <p:cNvPr id="1" name=""/>
        <p:cNvGrpSpPr/>
        <p:nvPr/>
      </p:nvGrpSpPr>
      <p:grpSpPr>
        <a:xfrm>
          <a:off x="0" y="0"/>
          <a:ext cx="0" cy="0"/>
          <a:chOff x="0" y="0"/>
          <a:chExt cx="0" cy="0"/>
        </a:xfrm>
      </p:grpSpPr>
      <p:sp>
        <p:nvSpPr>
          <p:cNvPr id="9" name="Rechthoek 8"/>
          <p:cNvSpPr/>
          <p:nvPr userDrawn="1"/>
        </p:nvSpPr>
        <p:spPr>
          <a:xfrm>
            <a:off x="0" y="0"/>
            <a:ext cx="9144000" cy="5143500"/>
          </a:xfrm>
          <a:prstGeom prst="rect">
            <a:avLst/>
          </a:prstGeom>
          <a:solidFill>
            <a:srgbClr val="A2CAD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9141287" cy="5143498"/>
          </a:xfrm>
          <a:prstGeom prst="rect">
            <a:avLst/>
          </a:prstGeom>
          <a:noFill/>
        </p:spPr>
      </p:pic>
      <p:sp>
        <p:nvSpPr>
          <p:cNvPr id="2" name="Title 1"/>
          <p:cNvSpPr>
            <a:spLocks noGrp="1"/>
          </p:cNvSpPr>
          <p:nvPr>
            <p:ph type="title" hasCustomPrompt="1"/>
          </p:nvPr>
        </p:nvSpPr>
        <p:spPr>
          <a:xfrm>
            <a:off x="1692275" y="268288"/>
            <a:ext cx="7006944" cy="4679725"/>
          </a:xfrm>
        </p:spPr>
        <p:txBody>
          <a:bodyPr anchor="ctr"/>
          <a:lstStyle>
            <a:lvl1pPr algn="ctr">
              <a:defRPr b="0" i="0">
                <a:solidFill>
                  <a:schemeClr val="accent1"/>
                </a:solidFill>
                <a:latin typeface="+mj-lt"/>
                <a:cs typeface="Segoe"/>
              </a:defRPr>
            </a:lvl1pPr>
          </a:lstStyle>
          <a:p>
            <a:r>
              <a:rPr lang="en-US" dirty="0">
                <a:latin typeface="Segoe UI" panose="020B0502040204020203" pitchFamily="34" charset="0"/>
                <a:ea typeface="Segoe UI" panose="020B0502040204020203" pitchFamily="34" charset="0"/>
                <a:cs typeface="Segoe UI" panose="020B0502040204020203" pitchFamily="34" charset="0"/>
              </a:rPr>
              <a:t>&lt;Break&gt;</a:t>
            </a:r>
            <a:endParaRPr lang="en-US" dirty="0"/>
          </a:p>
        </p:txBody>
      </p:sp>
      <p:sp>
        <p:nvSpPr>
          <p:cNvPr id="11" name="Tekstvak 10"/>
          <p:cNvSpPr txBox="1"/>
          <p:nvPr userDrawn="1"/>
        </p:nvSpPr>
        <p:spPr>
          <a:xfrm>
            <a:off x="179512" y="336445"/>
            <a:ext cx="1475684" cy="261610"/>
          </a:xfrm>
          <a:prstGeom prst="rect">
            <a:avLst/>
          </a:prstGeom>
          <a:noFill/>
        </p:spPr>
        <p:txBody>
          <a:bodyPr wrap="square" rtlCol="0">
            <a:spAutoFit/>
          </a:bodyPr>
          <a:lstStyle/>
          <a:p>
            <a:pPr algn="ctr"/>
            <a:r>
              <a:rPr lang="nl-NL" sz="1100" baseline="0">
                <a:solidFill>
                  <a:schemeClr val="accent1"/>
                </a:solidFill>
              </a:rPr>
              <a:t>MICROSOFT 365</a:t>
            </a:r>
            <a:endParaRPr lang="nl-NL" sz="1100" dirty="0">
              <a:solidFill>
                <a:schemeClr val="accent1"/>
              </a:solidFill>
            </a:endParaRPr>
          </a:p>
        </p:txBody>
      </p:sp>
    </p:spTree>
    <p:extLst>
      <p:ext uri="{BB962C8B-B14F-4D97-AF65-F5344CB8AC3E}">
        <p14:creationId xmlns:p14="http://schemas.microsoft.com/office/powerpoint/2010/main" val="1031019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lot">
    <p:spTree>
      <p:nvGrpSpPr>
        <p:cNvPr id="1" name=""/>
        <p:cNvGrpSpPr/>
        <p:nvPr/>
      </p:nvGrpSpPr>
      <p:grpSpPr>
        <a:xfrm>
          <a:off x="0" y="0"/>
          <a:ext cx="0" cy="0"/>
          <a:chOff x="0" y="0"/>
          <a:chExt cx="0" cy="0"/>
        </a:xfrm>
      </p:grpSpPr>
      <p:pic>
        <p:nvPicPr>
          <p:cNvPr id="10" name="Picture 3"/>
          <p:cNvPicPr>
            <a:picLocks noChangeAspect="1"/>
          </p:cNvPicPr>
          <p:nvPr userDrawn="1"/>
        </p:nvPicPr>
        <p:blipFill>
          <a:blip r:embed="rId2"/>
          <a:stretch>
            <a:fillRect/>
          </a:stretch>
        </p:blipFill>
        <p:spPr>
          <a:xfrm>
            <a:off x="2" y="0"/>
            <a:ext cx="9141287" cy="5143498"/>
          </a:xfrm>
          <a:prstGeom prst="rect">
            <a:avLst/>
          </a:prstGeom>
        </p:spPr>
      </p:pic>
      <p:sp>
        <p:nvSpPr>
          <p:cNvPr id="3" name="Text Placeholder 2"/>
          <p:cNvSpPr>
            <a:spLocks noGrp="1"/>
          </p:cNvSpPr>
          <p:nvPr>
            <p:ph type="body" idx="1" hasCustomPrompt="1"/>
          </p:nvPr>
        </p:nvSpPr>
        <p:spPr>
          <a:xfrm>
            <a:off x="2700337" y="887509"/>
            <a:ext cx="6048127" cy="441614"/>
          </a:xfrm>
        </p:spPr>
        <p:txBody>
          <a:bodyPr anchor="ctr"/>
          <a:lstStyle>
            <a:lvl1pPr marL="0" indent="0">
              <a:buNone/>
              <a:defRPr sz="2400" b="0" baseline="0">
                <a:solidFill>
                  <a:schemeClr val="accent1"/>
                </a:solidFill>
                <a:latin typeface="Segoe Light"/>
                <a:cs typeface="Segoe Ligh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dirty="0">
                <a:latin typeface="Segoe UI Light" panose="020B0502040204020203" pitchFamily="34" charset="0"/>
              </a:rPr>
              <a:t>&lt;Next session 00:00 – 00:00&gt;</a:t>
            </a:r>
          </a:p>
        </p:txBody>
      </p:sp>
      <p:sp>
        <p:nvSpPr>
          <p:cNvPr id="11" name="Text Placeholder 2"/>
          <p:cNvSpPr>
            <a:spLocks noGrp="1"/>
          </p:cNvSpPr>
          <p:nvPr>
            <p:ph type="body" idx="13" hasCustomPrompt="1"/>
          </p:nvPr>
        </p:nvSpPr>
        <p:spPr>
          <a:xfrm>
            <a:off x="2700339" y="1412787"/>
            <a:ext cx="6048126" cy="1874422"/>
          </a:xfrm>
        </p:spPr>
        <p:txBody>
          <a:bodyPr anchor="ctr">
            <a:normAutofit/>
          </a:bodyPr>
          <a:lstStyle>
            <a:lvl1pPr marL="0" indent="0">
              <a:buNone/>
              <a:defRPr sz="40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dirty="0">
                <a:latin typeface="Segoe UI" panose="020B0502040204020203" pitchFamily="34" charset="0"/>
                <a:ea typeface="Segoe UI" panose="020B0502040204020203" pitchFamily="34" charset="0"/>
                <a:cs typeface="Segoe UI" panose="020B0502040204020203" pitchFamily="34" charset="0"/>
              </a:rPr>
              <a:t>&lt;Title next session&gt;</a:t>
            </a:r>
          </a:p>
        </p:txBody>
      </p:sp>
      <p:sp>
        <p:nvSpPr>
          <p:cNvPr id="8" name="Subtitle 2"/>
          <p:cNvSpPr>
            <a:spLocks noGrp="1"/>
          </p:cNvSpPr>
          <p:nvPr>
            <p:ph type="subTitle" idx="14" hasCustomPrompt="1"/>
          </p:nvPr>
        </p:nvSpPr>
        <p:spPr>
          <a:xfrm>
            <a:off x="2700337" y="3394023"/>
            <a:ext cx="6048127" cy="411418"/>
          </a:xfrm>
        </p:spPr>
        <p:txBody>
          <a:bodyPr>
            <a:normAutofit/>
          </a:bodyPr>
          <a:lstStyle>
            <a:lvl1pPr marL="0" indent="0" algn="l">
              <a:buNone/>
              <a:defRPr sz="2400">
                <a:solidFill>
                  <a:schemeClr val="accent1"/>
                </a:solidFill>
                <a:latin typeface="Segoe Light"/>
                <a:cs typeface="Segoe 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latin typeface="Segoe UI Light" panose="020B0502040204020203" pitchFamily="34" charset="0"/>
              </a:rPr>
              <a:t>&lt;Name speaker next session&gt;</a:t>
            </a:r>
          </a:p>
        </p:txBody>
      </p:sp>
      <p:pic>
        <p:nvPicPr>
          <p:cNvPr id="6" name="Afbeelding 5">
            <a:extLst>
              <a:ext uri="{FF2B5EF4-FFF2-40B4-BE49-F238E27FC236}">
                <a16:creationId xmlns:a16="http://schemas.microsoft.com/office/drawing/2014/main" id="{095B615D-1E2B-0640-8BA2-41BEFD240839}"/>
              </a:ext>
            </a:extLst>
          </p:cNvPr>
          <p:cNvPicPr>
            <a:picLocks noChangeAspect="1"/>
          </p:cNvPicPr>
          <p:nvPr userDrawn="1"/>
        </p:nvPicPr>
        <p:blipFill>
          <a:blip r:embed="rId3"/>
          <a:stretch>
            <a:fillRect/>
          </a:stretch>
        </p:blipFill>
        <p:spPr>
          <a:xfrm>
            <a:off x="5940152" y="4471741"/>
            <a:ext cx="2880320" cy="476273"/>
          </a:xfrm>
          <a:prstGeom prst="rect">
            <a:avLst/>
          </a:prstGeom>
        </p:spPr>
      </p:pic>
    </p:spTree>
    <p:extLst>
      <p:ext uri="{BB962C8B-B14F-4D97-AF65-F5344CB8AC3E}">
        <p14:creationId xmlns:p14="http://schemas.microsoft.com/office/powerpoint/2010/main" val="3674044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Afbeelding 6">
            <a:extLst>
              <a:ext uri="{FF2B5EF4-FFF2-40B4-BE49-F238E27FC236}">
                <a16:creationId xmlns:a16="http://schemas.microsoft.com/office/drawing/2014/main" id="{1BE30E1A-5244-42EE-B01A-8F04A455656A}"/>
              </a:ext>
            </a:extLst>
          </p:cNvPr>
          <p:cNvPicPr>
            <a:picLocks noChangeAspect="1"/>
          </p:cNvPicPr>
          <p:nvPr userDrawn="1"/>
        </p:nvPicPr>
        <p:blipFill>
          <a:blip r:embed="rId8"/>
          <a:stretch>
            <a:fillRect/>
          </a:stretch>
        </p:blipFill>
        <p:spPr>
          <a:xfrm>
            <a:off x="0" y="0"/>
            <a:ext cx="9144000" cy="5143500"/>
          </a:xfrm>
          <a:prstGeom prst="rect">
            <a:avLst/>
          </a:prstGeom>
        </p:spPr>
      </p:pic>
      <p:sp>
        <p:nvSpPr>
          <p:cNvPr id="2" name="Title Placeholder 1"/>
          <p:cNvSpPr>
            <a:spLocks noGrp="1"/>
          </p:cNvSpPr>
          <p:nvPr>
            <p:ph type="title"/>
          </p:nvPr>
        </p:nvSpPr>
        <p:spPr>
          <a:xfrm>
            <a:off x="1692275" y="265497"/>
            <a:ext cx="6983413" cy="857250"/>
          </a:xfrm>
          <a:prstGeom prst="rect">
            <a:avLst/>
          </a:prstGeom>
        </p:spPr>
        <p:txBody>
          <a:bodyPr vert="horz" lIns="91440" tIns="45720" rIns="91440" bIns="45720" rtlCol="0" anchor="t">
            <a:normAutofit/>
          </a:bodyPr>
          <a:lstStyle/>
          <a:p>
            <a:r>
              <a:rPr lang="nl-NL" dirty="0"/>
              <a:t>Click </a:t>
            </a:r>
            <a:r>
              <a:rPr lang="nl-NL" dirty="0" err="1"/>
              <a:t>to</a:t>
            </a:r>
            <a:r>
              <a:rPr lang="nl-NL" dirty="0"/>
              <a:t> </a:t>
            </a:r>
            <a:r>
              <a:rPr lang="nl-NL" dirty="0" err="1"/>
              <a:t>edit</a:t>
            </a:r>
            <a:r>
              <a:rPr lang="nl-NL" dirty="0"/>
              <a:t> Master </a:t>
            </a:r>
            <a:r>
              <a:rPr lang="nl-NL" dirty="0" err="1"/>
              <a:t>title</a:t>
            </a:r>
            <a:r>
              <a:rPr lang="nl-NL" dirty="0"/>
              <a:t> </a:t>
            </a:r>
            <a:r>
              <a:rPr lang="nl-NL" dirty="0" err="1"/>
              <a:t>style</a:t>
            </a:r>
            <a:endParaRPr lang="en-US" dirty="0"/>
          </a:p>
        </p:txBody>
      </p:sp>
      <p:sp>
        <p:nvSpPr>
          <p:cNvPr id="3" name="Text Placeholder 2"/>
          <p:cNvSpPr>
            <a:spLocks noGrp="1"/>
          </p:cNvSpPr>
          <p:nvPr>
            <p:ph type="body" idx="1"/>
          </p:nvPr>
        </p:nvSpPr>
        <p:spPr>
          <a:xfrm>
            <a:off x="1692275" y="1159977"/>
            <a:ext cx="6983413" cy="3606496"/>
          </a:xfrm>
          <a:prstGeom prst="rect">
            <a:avLst/>
          </a:prstGeom>
        </p:spPr>
        <p:txBody>
          <a:bodyPr vert="horz" lIns="91440" tIns="45720" rIns="91440" bIns="45720" rtlCol="0">
            <a:normAutofit/>
          </a:bodyPr>
          <a:lstStyle/>
          <a:p>
            <a:pPr lvl="0"/>
            <a:r>
              <a:rPr lang="nl-NL" dirty="0"/>
              <a:t>Click </a:t>
            </a:r>
            <a:r>
              <a:rPr lang="nl-NL" dirty="0" err="1"/>
              <a:t>to</a:t>
            </a:r>
            <a:r>
              <a:rPr lang="nl-NL" dirty="0"/>
              <a:t> </a:t>
            </a:r>
            <a:r>
              <a:rPr lang="nl-NL" dirty="0" err="1"/>
              <a:t>edit</a:t>
            </a:r>
            <a:r>
              <a:rPr lang="nl-NL" dirty="0"/>
              <a:t> Master </a:t>
            </a:r>
            <a:r>
              <a:rPr lang="nl-NL" dirty="0" err="1"/>
              <a:t>text</a:t>
            </a:r>
            <a:r>
              <a:rPr lang="nl-NL" dirty="0"/>
              <a:t> </a:t>
            </a:r>
            <a:r>
              <a:rPr lang="nl-NL" dirty="0" err="1"/>
              <a:t>styles</a:t>
            </a:r>
            <a:endParaRPr lang="nl-NL" dirty="0"/>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endParaRPr lang="en-US" dirty="0"/>
          </a:p>
        </p:txBody>
      </p:sp>
      <p:sp>
        <p:nvSpPr>
          <p:cNvPr id="5" name="Tekstvak 4"/>
          <p:cNvSpPr txBox="1"/>
          <p:nvPr userDrawn="1"/>
        </p:nvSpPr>
        <p:spPr>
          <a:xfrm>
            <a:off x="179512" y="336445"/>
            <a:ext cx="1475684" cy="261610"/>
          </a:xfrm>
          <a:prstGeom prst="rect">
            <a:avLst/>
          </a:prstGeom>
          <a:noFill/>
        </p:spPr>
        <p:txBody>
          <a:bodyPr wrap="square" rtlCol="0">
            <a:spAutoFit/>
          </a:bodyPr>
          <a:lstStyle/>
          <a:p>
            <a:pPr algn="ctr"/>
            <a:r>
              <a:rPr lang="nl-NL" sz="1100" dirty="0">
                <a:solidFill>
                  <a:schemeClr val="accent1"/>
                </a:solidFill>
              </a:rPr>
              <a:t>MICROSOFT 365</a:t>
            </a:r>
          </a:p>
        </p:txBody>
      </p:sp>
      <p:sp>
        <p:nvSpPr>
          <p:cNvPr id="4" name="MSIPCMContentMarking" descr="{&quot;HashCode&quot;:192802300,&quot;Placement&quot;:&quot;Footer&quot;,&quot;Top&quot;:387.034332,&quot;Left&quot;:0.0,&quot;SlideWidth&quot;:720,&quot;SlideHeight&quot;:405}">
            <a:extLst>
              <a:ext uri="{FF2B5EF4-FFF2-40B4-BE49-F238E27FC236}">
                <a16:creationId xmlns:a16="http://schemas.microsoft.com/office/drawing/2014/main" id="{4360FEB1-09C1-46E9-8731-3D8BA402DD77}"/>
              </a:ext>
            </a:extLst>
          </p:cNvPr>
          <p:cNvSpPr txBox="1"/>
          <p:nvPr userDrawn="1"/>
        </p:nvSpPr>
        <p:spPr>
          <a:xfrm>
            <a:off x="0" y="4915336"/>
            <a:ext cx="1090159" cy="228163"/>
          </a:xfrm>
          <a:prstGeom prst="rect">
            <a:avLst/>
          </a:prstGeom>
          <a:noFill/>
        </p:spPr>
        <p:txBody>
          <a:bodyPr vert="horz" wrap="square" lIns="0" tIns="0" rIns="0" bIns="0" rtlCol="0" anchor="ctr" anchorCtr="1">
            <a:spAutoFit/>
          </a:bodyPr>
          <a:lstStyle/>
          <a:p>
            <a:pPr algn="l">
              <a:spcBef>
                <a:spcPts val="0"/>
              </a:spcBef>
              <a:spcAft>
                <a:spcPts val="0"/>
              </a:spcAft>
            </a:pPr>
            <a:r>
              <a:rPr lang="nl-BE" sz="800">
                <a:solidFill>
                  <a:srgbClr val="737373"/>
                </a:solidFill>
                <a:latin typeface="Calibri" panose="020F0502020204030204" pitchFamily="34" charset="0"/>
              </a:rPr>
              <a:t>Classification: Public</a:t>
            </a:r>
            <a:endParaRPr lang="en-BE" sz="800">
              <a:solidFill>
                <a:srgbClr val="737373"/>
              </a:solidFill>
              <a:latin typeface="Calibri" panose="020F0502020204030204" pitchFamily="34" charset="0"/>
            </a:endParaRPr>
          </a:p>
        </p:txBody>
      </p:sp>
    </p:spTree>
    <p:extLst>
      <p:ext uri="{BB962C8B-B14F-4D97-AF65-F5344CB8AC3E}">
        <p14:creationId xmlns:p14="http://schemas.microsoft.com/office/powerpoint/2010/main" val="3525050226"/>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50" r:id="rId3"/>
    <p:sldLayoutId id="2147483651" r:id="rId4"/>
    <p:sldLayoutId id="2147483652" r:id="rId5"/>
    <p:sldLayoutId id="2147483653" r:id="rId6"/>
  </p:sldLayoutIdLst>
  <p:txStyles>
    <p:titleStyle>
      <a:lvl1pPr algn="l" defTabSz="457200" rtl="0" eaLnBrk="1" latinLnBrk="0" hangingPunct="1">
        <a:spcBef>
          <a:spcPct val="0"/>
        </a:spcBef>
        <a:buNone/>
        <a:defRPr sz="4400" kern="1200">
          <a:solidFill>
            <a:schemeClr val="accent1"/>
          </a:solidFill>
          <a:latin typeface="+mj-lt"/>
          <a:ea typeface="+mj-ea"/>
          <a:cs typeface="Segoe UI Light" panose="020B0502040204020203" pitchFamily="34" charset="0"/>
        </a:defRPr>
      </a:lvl1pPr>
    </p:titleStyle>
    <p:bodyStyle>
      <a:lvl1pPr marL="11112" indent="0" algn="l" defTabSz="457200" rtl="0" eaLnBrk="1" latinLnBrk="0" hangingPunct="1">
        <a:spcBef>
          <a:spcPct val="20000"/>
        </a:spcBef>
        <a:buClr>
          <a:schemeClr val="accent6"/>
        </a:buClr>
        <a:buSzPct val="125000"/>
        <a:buFont typeface="Lucida Grande"/>
        <a:buNone/>
        <a:tabLst/>
        <a:defRPr sz="3000" kern="1200">
          <a:solidFill>
            <a:srgbClr val="1E347F"/>
          </a:solidFill>
          <a:latin typeface="Segoe UI" panose="020B0502040204020203" pitchFamily="34" charset="0"/>
          <a:ea typeface="Segoe UI" panose="020B0502040204020203" pitchFamily="34" charset="0"/>
          <a:cs typeface="Segoe UI" panose="020B0502040204020203" pitchFamily="34" charset="0"/>
        </a:defRPr>
      </a:lvl1pPr>
      <a:lvl2pPr marL="742950" indent="-285750" algn="l" defTabSz="457200" rtl="0" eaLnBrk="1" latinLnBrk="0" hangingPunct="1">
        <a:spcBef>
          <a:spcPct val="20000"/>
        </a:spcBef>
        <a:buClr>
          <a:schemeClr val="accent6"/>
        </a:buClr>
        <a:buSzPct val="125000"/>
        <a:buFont typeface="Lucida Grande"/>
        <a:buChar char="■"/>
        <a:defRPr sz="2800" kern="1200">
          <a:solidFill>
            <a:srgbClr val="1E347F"/>
          </a:solidFill>
          <a:latin typeface="Segoe UI" panose="020B0502040204020203" pitchFamily="34" charset="0"/>
          <a:ea typeface="Segoe UI" panose="020B0502040204020203" pitchFamily="34" charset="0"/>
          <a:cs typeface="Segoe UI" panose="020B0502040204020203" pitchFamily="34" charset="0"/>
        </a:defRPr>
      </a:lvl2pPr>
      <a:lvl3pPr marL="1143000" indent="-228600" algn="l" defTabSz="457200" rtl="0" eaLnBrk="1" latinLnBrk="0" hangingPunct="1">
        <a:spcBef>
          <a:spcPct val="20000"/>
        </a:spcBef>
        <a:buClr>
          <a:schemeClr val="accent6"/>
        </a:buClr>
        <a:buSzPct val="125000"/>
        <a:buFont typeface="Lucida Grande"/>
        <a:buChar char="■"/>
        <a:defRPr sz="2400" kern="1200">
          <a:solidFill>
            <a:srgbClr val="1E347F"/>
          </a:solidFill>
          <a:latin typeface="Segoe UI" panose="020B0502040204020203" pitchFamily="34" charset="0"/>
          <a:ea typeface="Segoe UI" panose="020B0502040204020203" pitchFamily="34" charset="0"/>
          <a:cs typeface="Segoe UI" panose="020B0502040204020203" pitchFamily="34" charset="0"/>
        </a:defRPr>
      </a:lvl3pPr>
      <a:lvl4pPr marL="1600200" indent="-228600" algn="l" defTabSz="457200" rtl="0" eaLnBrk="1" latinLnBrk="0" hangingPunct="1">
        <a:spcBef>
          <a:spcPct val="20000"/>
        </a:spcBef>
        <a:buClr>
          <a:schemeClr val="accent6"/>
        </a:buClr>
        <a:buSzPct val="125000"/>
        <a:buFont typeface="Lucida Grande"/>
        <a:buChar char="■"/>
        <a:defRPr sz="2000" kern="1200">
          <a:solidFill>
            <a:srgbClr val="1E347F"/>
          </a:solidFill>
          <a:latin typeface="Segoe UI" panose="020B0502040204020203" pitchFamily="34" charset="0"/>
          <a:ea typeface="Segoe UI" panose="020B0502040204020203" pitchFamily="34" charset="0"/>
          <a:cs typeface="Segoe UI" panose="020B0502040204020203" pitchFamily="34" charset="0"/>
        </a:defRPr>
      </a:lvl4pPr>
      <a:lvl5pPr marL="2057400" indent="-228600" algn="l" defTabSz="457200" rtl="0" eaLnBrk="1" latinLnBrk="0" hangingPunct="1">
        <a:spcBef>
          <a:spcPct val="20000"/>
        </a:spcBef>
        <a:buClr>
          <a:schemeClr val="accent6"/>
        </a:buClr>
        <a:buSzPct val="125000"/>
        <a:buFont typeface="Lucida Grande"/>
        <a:buChar char="■"/>
        <a:defRPr sz="2000" kern="1200">
          <a:solidFill>
            <a:srgbClr val="1E347F"/>
          </a:solidFill>
          <a:latin typeface="Segoe UI" panose="020B0502040204020203" pitchFamily="34" charset="0"/>
          <a:ea typeface="Segoe UI" panose="020B0502040204020203" pitchFamily="34" charset="0"/>
          <a:cs typeface="Segoe UI" panose="020B0502040204020203"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9" userDrawn="1">
          <p15:clr>
            <a:srgbClr val="F26B43"/>
          </p15:clr>
        </p15:guide>
        <p15:guide id="2" pos="106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9CC8B995-8881-B345-945D-9D735CDEFC08}"/>
              </a:ext>
            </a:extLst>
          </p:cNvPr>
          <p:cNvSpPr>
            <a:spLocks noGrp="1"/>
          </p:cNvSpPr>
          <p:nvPr>
            <p:ph type="ctrTitle"/>
          </p:nvPr>
        </p:nvSpPr>
        <p:spPr/>
        <p:txBody>
          <a:bodyPr>
            <a:normAutofit fontScale="90000"/>
          </a:bodyPr>
          <a:lstStyle/>
          <a:p>
            <a:r>
              <a:rPr lang="en-GB" dirty="0"/>
              <a:t>How to develop and deliver a long-term security strategy for Office 365 that works !</a:t>
            </a:r>
            <a:br>
              <a:rPr lang="en-GB" dirty="0"/>
            </a:br>
            <a:endParaRPr lang="nl-NL" i="1" dirty="0"/>
          </a:p>
        </p:txBody>
      </p:sp>
      <p:sp>
        <p:nvSpPr>
          <p:cNvPr id="5" name="Ondertitel 4">
            <a:extLst>
              <a:ext uri="{FF2B5EF4-FFF2-40B4-BE49-F238E27FC236}">
                <a16:creationId xmlns:a16="http://schemas.microsoft.com/office/drawing/2014/main" id="{17FC85EA-5389-324F-8BFE-67CB741D98D6}"/>
              </a:ext>
            </a:extLst>
          </p:cNvPr>
          <p:cNvSpPr>
            <a:spLocks noGrp="1"/>
          </p:cNvSpPr>
          <p:nvPr>
            <p:ph type="subTitle" idx="1"/>
          </p:nvPr>
        </p:nvSpPr>
        <p:spPr/>
        <p:txBody>
          <a:bodyPr>
            <a:normAutofit/>
          </a:bodyPr>
          <a:lstStyle/>
          <a:p>
            <a:r>
              <a:rPr lang="nl-NL" dirty="0"/>
              <a:t>Michael Van Horenbeeck</a:t>
            </a:r>
          </a:p>
        </p:txBody>
      </p:sp>
      <p:sp>
        <p:nvSpPr>
          <p:cNvPr id="2" name="Rectangle 1">
            <a:extLst>
              <a:ext uri="{FF2B5EF4-FFF2-40B4-BE49-F238E27FC236}">
                <a16:creationId xmlns:a16="http://schemas.microsoft.com/office/drawing/2014/main" id="{05188993-E229-4878-9E23-4DAE75664FCE}"/>
              </a:ext>
            </a:extLst>
          </p:cNvPr>
          <p:cNvSpPr/>
          <p:nvPr/>
        </p:nvSpPr>
        <p:spPr>
          <a:xfrm>
            <a:off x="2729778" y="2499742"/>
            <a:ext cx="3842975" cy="461665"/>
          </a:xfrm>
          <a:prstGeom prst="rect">
            <a:avLst/>
          </a:prstGeom>
        </p:spPr>
        <p:txBody>
          <a:bodyPr wrap="none">
            <a:spAutoFit/>
          </a:bodyPr>
          <a:lstStyle/>
          <a:p>
            <a:pPr>
              <a:spcBef>
                <a:spcPct val="20000"/>
              </a:spcBef>
              <a:buClr>
                <a:schemeClr val="accent6"/>
              </a:buClr>
              <a:buSzPct val="125000"/>
            </a:pPr>
            <a:r>
              <a:rPr lang="en-GB" sz="2400" dirty="0">
                <a:solidFill>
                  <a:schemeClr val="accent1"/>
                </a:solidFill>
                <a:latin typeface="+mj-lt"/>
              </a:rPr>
              <a:t>(</a:t>
            </a:r>
            <a:r>
              <a:rPr lang="en-US" sz="2400" dirty="0">
                <a:solidFill>
                  <a:schemeClr val="accent1"/>
                </a:solidFill>
                <a:latin typeface="+mj-lt"/>
              </a:rPr>
              <a:t>AKA: security for the IT-Pro)</a:t>
            </a:r>
            <a:endParaRPr lang="en-BE" sz="2400" dirty="0">
              <a:solidFill>
                <a:schemeClr val="accent1"/>
              </a:solidFill>
              <a:latin typeface="+mj-lt"/>
            </a:endParaRPr>
          </a:p>
        </p:txBody>
      </p:sp>
    </p:spTree>
    <p:extLst>
      <p:ext uri="{BB962C8B-B14F-4D97-AF65-F5344CB8AC3E}">
        <p14:creationId xmlns:p14="http://schemas.microsoft.com/office/powerpoint/2010/main" val="84352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04BA0-C41E-4348-A981-41D070517C58}"/>
              </a:ext>
            </a:extLst>
          </p:cNvPr>
          <p:cNvSpPr>
            <a:spLocks noGrp="1"/>
          </p:cNvSpPr>
          <p:nvPr>
            <p:ph type="title"/>
          </p:nvPr>
        </p:nvSpPr>
        <p:spPr/>
        <p:txBody>
          <a:bodyPr/>
          <a:lstStyle/>
          <a:p>
            <a:r>
              <a:rPr lang="nl-BE" dirty="0"/>
              <a:t>Type of measures</a:t>
            </a:r>
            <a:endParaRPr lang="en-BE" dirty="0"/>
          </a:p>
        </p:txBody>
      </p:sp>
      <p:sp>
        <p:nvSpPr>
          <p:cNvPr id="3" name="Text Placeholder 2">
            <a:extLst>
              <a:ext uri="{FF2B5EF4-FFF2-40B4-BE49-F238E27FC236}">
                <a16:creationId xmlns:a16="http://schemas.microsoft.com/office/drawing/2014/main" id="{F06BA1B3-3B94-48F7-B348-3E6EDA8DB165}"/>
              </a:ext>
            </a:extLst>
          </p:cNvPr>
          <p:cNvSpPr>
            <a:spLocks noGrp="1"/>
          </p:cNvSpPr>
          <p:nvPr>
            <p:ph type="body" sz="quarter" idx="10"/>
          </p:nvPr>
        </p:nvSpPr>
        <p:spPr/>
        <p:txBody>
          <a:bodyPr/>
          <a:lstStyle/>
          <a:p>
            <a:pPr marL="468312" indent="-457200">
              <a:buFont typeface="Arial" panose="020B0604020202020204" pitchFamily="34" charset="0"/>
              <a:buChar char="•"/>
            </a:pPr>
            <a:r>
              <a:rPr lang="nl-BE" dirty="0"/>
              <a:t>Not all threats need to/can be mitigated with a (</a:t>
            </a:r>
            <a:r>
              <a:rPr lang="nl-BE" i="1" dirty="0"/>
              <a:t>technical</a:t>
            </a:r>
            <a:r>
              <a:rPr lang="nl-BE" dirty="0"/>
              <a:t>) solution.</a:t>
            </a:r>
          </a:p>
          <a:p>
            <a:pPr marL="468312" indent="-457200">
              <a:buFont typeface="Arial" panose="020B0604020202020204" pitchFamily="34" charset="0"/>
              <a:buChar char="•"/>
            </a:pPr>
            <a:r>
              <a:rPr lang="nl-BE" dirty="0"/>
              <a:t>Organizational measures (</a:t>
            </a:r>
            <a:r>
              <a:rPr lang="nl-BE" i="1" dirty="0"/>
              <a:t>e.g. procedures</a:t>
            </a:r>
            <a:r>
              <a:rPr lang="nl-BE" dirty="0"/>
              <a:t>) can be effective too.</a:t>
            </a:r>
          </a:p>
          <a:p>
            <a:pPr marL="1200150" lvl="1" indent="-457200">
              <a:buFont typeface="Arial" panose="020B0604020202020204" pitchFamily="34" charset="0"/>
              <a:buChar char="•"/>
            </a:pPr>
            <a:r>
              <a:rPr lang="nl-BE" dirty="0">
                <a:latin typeface="+mj-lt"/>
              </a:rPr>
              <a:t>e.g. User training/awareness</a:t>
            </a:r>
          </a:p>
          <a:p>
            <a:pPr marL="1200150" lvl="1" indent="-457200">
              <a:buFont typeface="Arial" panose="020B0604020202020204" pitchFamily="34" charset="0"/>
              <a:buChar char="•"/>
            </a:pPr>
            <a:r>
              <a:rPr lang="nl-BE" dirty="0">
                <a:latin typeface="+mj-lt"/>
              </a:rPr>
              <a:t>IT Policy</a:t>
            </a:r>
          </a:p>
          <a:p>
            <a:endParaRPr lang="en-BE" dirty="0"/>
          </a:p>
        </p:txBody>
      </p:sp>
    </p:spTree>
    <p:extLst>
      <p:ext uri="{BB962C8B-B14F-4D97-AF65-F5344CB8AC3E}">
        <p14:creationId xmlns:p14="http://schemas.microsoft.com/office/powerpoint/2010/main" val="1569903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5E7C-0813-44E3-AB1C-A87BBA5EF46F}"/>
              </a:ext>
            </a:extLst>
          </p:cNvPr>
          <p:cNvSpPr>
            <a:spLocks noGrp="1"/>
          </p:cNvSpPr>
          <p:nvPr>
            <p:ph type="title"/>
          </p:nvPr>
        </p:nvSpPr>
        <p:spPr/>
        <p:txBody>
          <a:bodyPr/>
          <a:lstStyle/>
          <a:p>
            <a:r>
              <a:rPr lang="nl-BE" dirty="0"/>
              <a:t>Framework?</a:t>
            </a:r>
            <a:endParaRPr lang="en-BE" dirty="0"/>
          </a:p>
        </p:txBody>
      </p:sp>
      <p:sp>
        <p:nvSpPr>
          <p:cNvPr id="3" name="Text Placeholder 2">
            <a:extLst>
              <a:ext uri="{FF2B5EF4-FFF2-40B4-BE49-F238E27FC236}">
                <a16:creationId xmlns:a16="http://schemas.microsoft.com/office/drawing/2014/main" id="{0BE6A171-F99E-4B6A-8CD7-A7D4FF336CBB}"/>
              </a:ext>
            </a:extLst>
          </p:cNvPr>
          <p:cNvSpPr>
            <a:spLocks noGrp="1"/>
          </p:cNvSpPr>
          <p:nvPr>
            <p:ph type="body" sz="quarter" idx="10"/>
          </p:nvPr>
        </p:nvSpPr>
        <p:spPr>
          <a:xfrm>
            <a:off x="971600" y="1211750"/>
            <a:ext cx="7490888" cy="3553428"/>
          </a:xfrm>
        </p:spPr>
        <p:txBody>
          <a:bodyPr>
            <a:normAutofit fontScale="92500" lnSpcReduction="20000"/>
          </a:bodyPr>
          <a:lstStyle/>
          <a:p>
            <a:r>
              <a:rPr lang="nl-BE" dirty="0"/>
              <a:t>Various frameworks exist to aid developing a security strategy. Choose which one fits you best (if any). Ideally, combine them.</a:t>
            </a:r>
          </a:p>
          <a:p>
            <a:r>
              <a:rPr lang="nl-BE" dirty="0"/>
              <a:t> </a:t>
            </a:r>
          </a:p>
          <a:p>
            <a:endParaRPr lang="nl-BE" dirty="0"/>
          </a:p>
          <a:p>
            <a:endParaRPr lang="nl-BE" dirty="0"/>
          </a:p>
          <a:p>
            <a:endParaRPr lang="nl-BE" dirty="0"/>
          </a:p>
          <a:p>
            <a:r>
              <a:rPr lang="nl-BE" dirty="0"/>
              <a:t> </a:t>
            </a:r>
            <a:endParaRPr lang="en-BE" dirty="0"/>
          </a:p>
        </p:txBody>
      </p:sp>
      <p:sp>
        <p:nvSpPr>
          <p:cNvPr id="4" name="Rectangle: Rounded Corners 3">
            <a:extLst>
              <a:ext uri="{FF2B5EF4-FFF2-40B4-BE49-F238E27FC236}">
                <a16:creationId xmlns:a16="http://schemas.microsoft.com/office/drawing/2014/main" id="{31F01C0E-8965-415A-A2B5-A1910445844C}"/>
              </a:ext>
            </a:extLst>
          </p:cNvPr>
          <p:cNvSpPr/>
          <p:nvPr/>
        </p:nvSpPr>
        <p:spPr>
          <a:xfrm>
            <a:off x="971600" y="2552132"/>
            <a:ext cx="1800200" cy="9144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nl-BE" dirty="0"/>
              <a:t>Protect</a:t>
            </a:r>
            <a:endParaRPr lang="en-BE" dirty="0"/>
          </a:p>
        </p:txBody>
      </p:sp>
      <p:sp>
        <p:nvSpPr>
          <p:cNvPr id="5" name="Rectangle: Rounded Corners 4">
            <a:extLst>
              <a:ext uri="{FF2B5EF4-FFF2-40B4-BE49-F238E27FC236}">
                <a16:creationId xmlns:a16="http://schemas.microsoft.com/office/drawing/2014/main" id="{DB7904F7-0B05-413E-8A96-0301A6127719}"/>
              </a:ext>
            </a:extLst>
          </p:cNvPr>
          <p:cNvSpPr/>
          <p:nvPr/>
        </p:nvSpPr>
        <p:spPr>
          <a:xfrm>
            <a:off x="3816980" y="2552132"/>
            <a:ext cx="1800200" cy="9144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nl-BE" dirty="0"/>
              <a:t>Detect</a:t>
            </a:r>
            <a:endParaRPr lang="en-BE" dirty="0"/>
          </a:p>
        </p:txBody>
      </p:sp>
      <p:sp>
        <p:nvSpPr>
          <p:cNvPr id="6" name="Rectangle: Rounded Corners 5">
            <a:extLst>
              <a:ext uri="{FF2B5EF4-FFF2-40B4-BE49-F238E27FC236}">
                <a16:creationId xmlns:a16="http://schemas.microsoft.com/office/drawing/2014/main" id="{FB6172CA-A9A1-42BD-BFAD-5442D08237E1}"/>
              </a:ext>
            </a:extLst>
          </p:cNvPr>
          <p:cNvSpPr/>
          <p:nvPr/>
        </p:nvSpPr>
        <p:spPr>
          <a:xfrm>
            <a:off x="6662287" y="2545458"/>
            <a:ext cx="1800200" cy="9144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nl-BE" dirty="0"/>
              <a:t>Respond</a:t>
            </a:r>
            <a:endParaRPr lang="en-BE" dirty="0"/>
          </a:p>
        </p:txBody>
      </p:sp>
      <p:sp>
        <p:nvSpPr>
          <p:cNvPr id="7" name="Arrow: Right 6">
            <a:extLst>
              <a:ext uri="{FF2B5EF4-FFF2-40B4-BE49-F238E27FC236}">
                <a16:creationId xmlns:a16="http://schemas.microsoft.com/office/drawing/2014/main" id="{23276777-B592-4B70-BD9D-CCB648E202A2}"/>
              </a:ext>
            </a:extLst>
          </p:cNvPr>
          <p:cNvSpPr/>
          <p:nvPr/>
        </p:nvSpPr>
        <p:spPr>
          <a:xfrm>
            <a:off x="2932491" y="2760342"/>
            <a:ext cx="723725"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BE"/>
          </a:p>
        </p:txBody>
      </p:sp>
      <p:sp>
        <p:nvSpPr>
          <p:cNvPr id="8" name="Arrow: Right 7">
            <a:extLst>
              <a:ext uri="{FF2B5EF4-FFF2-40B4-BE49-F238E27FC236}">
                <a16:creationId xmlns:a16="http://schemas.microsoft.com/office/drawing/2014/main" id="{DBBDE3CC-2071-4800-BEC8-9DC204136A74}"/>
              </a:ext>
            </a:extLst>
          </p:cNvPr>
          <p:cNvSpPr/>
          <p:nvPr/>
        </p:nvSpPr>
        <p:spPr>
          <a:xfrm>
            <a:off x="5777871" y="2767016"/>
            <a:ext cx="723725"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BE"/>
          </a:p>
        </p:txBody>
      </p:sp>
      <p:sp>
        <p:nvSpPr>
          <p:cNvPr id="9" name="Rectangle: Rounded Corners 8">
            <a:extLst>
              <a:ext uri="{FF2B5EF4-FFF2-40B4-BE49-F238E27FC236}">
                <a16:creationId xmlns:a16="http://schemas.microsoft.com/office/drawing/2014/main" id="{3214F77D-E0A3-4E63-A66A-CB8F52D9A63A}"/>
              </a:ext>
            </a:extLst>
          </p:cNvPr>
          <p:cNvSpPr/>
          <p:nvPr/>
        </p:nvSpPr>
        <p:spPr>
          <a:xfrm>
            <a:off x="971599" y="3697586"/>
            <a:ext cx="7490887" cy="21602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nl-BE" sz="1200" dirty="0"/>
              <a:t>ICT maturity level</a:t>
            </a:r>
            <a:endParaRPr lang="en-BE" sz="1200" dirty="0"/>
          </a:p>
        </p:txBody>
      </p:sp>
      <p:sp>
        <p:nvSpPr>
          <p:cNvPr id="10" name="Flowchart: Extract 9">
            <a:extLst>
              <a:ext uri="{FF2B5EF4-FFF2-40B4-BE49-F238E27FC236}">
                <a16:creationId xmlns:a16="http://schemas.microsoft.com/office/drawing/2014/main" id="{616469DB-0C0F-4A3E-93C0-5579650CB1F5}"/>
              </a:ext>
            </a:extLst>
          </p:cNvPr>
          <p:cNvSpPr/>
          <p:nvPr/>
        </p:nvSpPr>
        <p:spPr>
          <a:xfrm>
            <a:off x="1763688" y="3864414"/>
            <a:ext cx="216024" cy="216024"/>
          </a:xfrm>
          <a:prstGeom prst="flowChartExtra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BE" dirty="0">
              <a:solidFill>
                <a:srgbClr val="FF0000"/>
              </a:solidFill>
            </a:endParaRPr>
          </a:p>
        </p:txBody>
      </p:sp>
      <p:sp>
        <p:nvSpPr>
          <p:cNvPr id="11" name="Rectangle: Rounded Corners 10">
            <a:extLst>
              <a:ext uri="{FF2B5EF4-FFF2-40B4-BE49-F238E27FC236}">
                <a16:creationId xmlns:a16="http://schemas.microsoft.com/office/drawing/2014/main" id="{33C4B207-CA8D-4018-B366-A4E40A1AF6DD}"/>
              </a:ext>
            </a:extLst>
          </p:cNvPr>
          <p:cNvSpPr/>
          <p:nvPr/>
        </p:nvSpPr>
        <p:spPr>
          <a:xfrm>
            <a:off x="1528800" y="4166263"/>
            <a:ext cx="685800" cy="216024"/>
          </a:xfrm>
          <a:prstGeom prst="round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nl-BE" sz="1200" dirty="0"/>
              <a:t>Low</a:t>
            </a:r>
            <a:endParaRPr lang="en-BE" sz="1200" dirty="0"/>
          </a:p>
        </p:txBody>
      </p:sp>
      <p:sp>
        <p:nvSpPr>
          <p:cNvPr id="12" name="Flowchart: Extract 11">
            <a:extLst>
              <a:ext uri="{FF2B5EF4-FFF2-40B4-BE49-F238E27FC236}">
                <a16:creationId xmlns:a16="http://schemas.microsoft.com/office/drawing/2014/main" id="{7DF991C0-D310-4B30-BC8D-193F0913ED10}"/>
              </a:ext>
            </a:extLst>
          </p:cNvPr>
          <p:cNvSpPr/>
          <p:nvPr/>
        </p:nvSpPr>
        <p:spPr>
          <a:xfrm>
            <a:off x="7507188" y="3864414"/>
            <a:ext cx="216024" cy="216024"/>
          </a:xfrm>
          <a:prstGeom prst="flowChartExtract">
            <a:avLst/>
          </a:prstGeom>
          <a:solidFill>
            <a:srgbClr val="C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BE" dirty="0">
              <a:solidFill>
                <a:srgbClr val="FF0000"/>
              </a:solidFill>
            </a:endParaRPr>
          </a:p>
        </p:txBody>
      </p:sp>
      <p:sp>
        <p:nvSpPr>
          <p:cNvPr id="13" name="Rectangle: Rounded Corners 12">
            <a:extLst>
              <a:ext uri="{FF2B5EF4-FFF2-40B4-BE49-F238E27FC236}">
                <a16:creationId xmlns:a16="http://schemas.microsoft.com/office/drawing/2014/main" id="{4AAB427D-C43E-40E8-8ACC-982A31CB72A8}"/>
              </a:ext>
            </a:extLst>
          </p:cNvPr>
          <p:cNvSpPr/>
          <p:nvPr/>
        </p:nvSpPr>
        <p:spPr>
          <a:xfrm>
            <a:off x="7272300" y="4166263"/>
            <a:ext cx="685800" cy="216024"/>
          </a:xfrm>
          <a:prstGeom prst="roundRect">
            <a:avLst/>
          </a:prstGeom>
          <a:solidFill>
            <a:srgbClr val="C0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nl-BE" sz="1200" dirty="0"/>
              <a:t>High</a:t>
            </a:r>
            <a:endParaRPr lang="en-BE" sz="1200" dirty="0"/>
          </a:p>
        </p:txBody>
      </p:sp>
    </p:spTree>
    <p:extLst>
      <p:ext uri="{BB962C8B-B14F-4D97-AF65-F5344CB8AC3E}">
        <p14:creationId xmlns:p14="http://schemas.microsoft.com/office/powerpoint/2010/main" val="1145711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a:extLst>
              <a:ext uri="{FF2B5EF4-FFF2-40B4-BE49-F238E27FC236}">
                <a16:creationId xmlns:a16="http://schemas.microsoft.com/office/drawing/2014/main" id="{5B4867FF-2C87-4E1D-A1EC-EFF30365A6BB}"/>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1692275" y="602165"/>
            <a:ext cx="6950075" cy="39598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2989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CC631-38A7-4FA6-B4A0-B92565791772}"/>
              </a:ext>
            </a:extLst>
          </p:cNvPr>
          <p:cNvSpPr>
            <a:spLocks noGrp="1"/>
          </p:cNvSpPr>
          <p:nvPr>
            <p:ph type="title"/>
          </p:nvPr>
        </p:nvSpPr>
        <p:spPr/>
        <p:txBody>
          <a:bodyPr/>
          <a:lstStyle/>
          <a:p>
            <a:r>
              <a:rPr lang="nl-BE" dirty="0"/>
              <a:t>Protect (prevention)</a:t>
            </a:r>
            <a:endParaRPr lang="en-BE" dirty="0"/>
          </a:p>
        </p:txBody>
      </p:sp>
      <p:sp>
        <p:nvSpPr>
          <p:cNvPr id="3" name="Text Placeholder 2">
            <a:extLst>
              <a:ext uri="{FF2B5EF4-FFF2-40B4-BE49-F238E27FC236}">
                <a16:creationId xmlns:a16="http://schemas.microsoft.com/office/drawing/2014/main" id="{D955CD39-F146-456D-97ED-E28B8672E88A}"/>
              </a:ext>
            </a:extLst>
          </p:cNvPr>
          <p:cNvSpPr>
            <a:spLocks noGrp="1"/>
          </p:cNvSpPr>
          <p:nvPr>
            <p:ph type="body" sz="quarter" idx="10"/>
          </p:nvPr>
        </p:nvSpPr>
        <p:spPr/>
        <p:txBody>
          <a:bodyPr/>
          <a:lstStyle/>
          <a:p>
            <a:pPr marL="468312" indent="-457200">
              <a:buFont typeface="Arial" panose="020B0604020202020204" pitchFamily="34" charset="0"/>
              <a:buChar char="•"/>
            </a:pPr>
            <a:r>
              <a:rPr lang="en-US" dirty="0"/>
              <a:t>Make sure to cover as much as you (reasonably) can; it will keep out 90%+ of the threats.</a:t>
            </a:r>
          </a:p>
          <a:p>
            <a:pPr marL="468312" indent="-457200">
              <a:buFont typeface="Arial" panose="020B0604020202020204" pitchFamily="34" charset="0"/>
              <a:buChar char="•"/>
            </a:pPr>
            <a:r>
              <a:rPr lang="en-US" dirty="0"/>
              <a:t>Examples are:</a:t>
            </a:r>
          </a:p>
          <a:p>
            <a:pPr marL="1200150" lvl="1" indent="-457200">
              <a:buFont typeface="Arial" panose="020B0604020202020204" pitchFamily="34" charset="0"/>
              <a:buChar char="•"/>
            </a:pPr>
            <a:r>
              <a:rPr lang="en-US" dirty="0">
                <a:latin typeface="+mj-lt"/>
              </a:rPr>
              <a:t>DLP policies</a:t>
            </a:r>
          </a:p>
          <a:p>
            <a:pPr marL="1200150" lvl="1" indent="-457200">
              <a:buFont typeface="Arial" panose="020B0604020202020204" pitchFamily="34" charset="0"/>
              <a:buChar char="•"/>
            </a:pPr>
            <a:r>
              <a:rPr lang="en-US" dirty="0">
                <a:latin typeface="+mj-lt"/>
              </a:rPr>
              <a:t>Azure Information Protection</a:t>
            </a:r>
          </a:p>
          <a:p>
            <a:pPr marL="1200150" lvl="1" indent="-457200">
              <a:buFont typeface="Arial" panose="020B0604020202020204" pitchFamily="34" charset="0"/>
              <a:buChar char="•"/>
            </a:pPr>
            <a:r>
              <a:rPr lang="en-US" dirty="0">
                <a:latin typeface="+mj-lt"/>
              </a:rPr>
              <a:t>…</a:t>
            </a:r>
            <a:endParaRPr lang="en-BE" dirty="0">
              <a:latin typeface="+mj-lt"/>
            </a:endParaRPr>
          </a:p>
        </p:txBody>
      </p:sp>
    </p:spTree>
    <p:extLst>
      <p:ext uri="{BB962C8B-B14F-4D97-AF65-F5344CB8AC3E}">
        <p14:creationId xmlns:p14="http://schemas.microsoft.com/office/powerpoint/2010/main" val="1388430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2A38A-6085-4BFA-A9F1-88932A99BAEB}"/>
              </a:ext>
            </a:extLst>
          </p:cNvPr>
          <p:cNvSpPr>
            <a:spLocks noGrp="1"/>
          </p:cNvSpPr>
          <p:nvPr>
            <p:ph type="title"/>
          </p:nvPr>
        </p:nvSpPr>
        <p:spPr/>
        <p:txBody>
          <a:bodyPr/>
          <a:lstStyle/>
          <a:p>
            <a:r>
              <a:rPr lang="nl-BE" dirty="0"/>
              <a:t>Detect</a:t>
            </a:r>
            <a:endParaRPr lang="en-BE" dirty="0"/>
          </a:p>
        </p:txBody>
      </p:sp>
      <p:sp>
        <p:nvSpPr>
          <p:cNvPr id="3" name="Text Placeholder 2">
            <a:extLst>
              <a:ext uri="{FF2B5EF4-FFF2-40B4-BE49-F238E27FC236}">
                <a16:creationId xmlns:a16="http://schemas.microsoft.com/office/drawing/2014/main" id="{665686F7-9867-47E3-998D-56B590F53D68}"/>
              </a:ext>
            </a:extLst>
          </p:cNvPr>
          <p:cNvSpPr>
            <a:spLocks noGrp="1"/>
          </p:cNvSpPr>
          <p:nvPr>
            <p:ph type="body" sz="quarter" idx="10"/>
          </p:nvPr>
        </p:nvSpPr>
        <p:spPr/>
        <p:txBody>
          <a:bodyPr>
            <a:normAutofit fontScale="92500" lnSpcReduction="10000"/>
          </a:bodyPr>
          <a:lstStyle/>
          <a:p>
            <a:pPr marL="468312" indent="-457200">
              <a:buFont typeface="Arial" panose="020B0604020202020204" pitchFamily="34" charset="0"/>
              <a:buChar char="•"/>
            </a:pPr>
            <a:r>
              <a:rPr lang="nl-BE" dirty="0"/>
              <a:t>Effective en intelligent detection mechanisms can help you minimize damages of a breach and will reduce the time to counteract.</a:t>
            </a:r>
          </a:p>
          <a:p>
            <a:pPr marL="468312" indent="-457200">
              <a:buFont typeface="Arial" panose="020B0604020202020204" pitchFamily="34" charset="0"/>
              <a:buChar char="•"/>
            </a:pPr>
            <a:r>
              <a:rPr lang="nl-BE" dirty="0"/>
              <a:t>Measure for gaps in your protection strategy first.</a:t>
            </a:r>
          </a:p>
          <a:p>
            <a:pPr marL="1200150" lvl="1" indent="-457200">
              <a:buFont typeface="Arial" panose="020B0604020202020204" pitchFamily="34" charset="0"/>
              <a:buChar char="•"/>
            </a:pPr>
            <a:r>
              <a:rPr lang="nl-BE" dirty="0">
                <a:latin typeface="+mj-lt"/>
              </a:rPr>
              <a:t>e.g. Windows Defender ATP</a:t>
            </a:r>
          </a:p>
          <a:p>
            <a:pPr marL="1200150" lvl="1" indent="-457200">
              <a:buFont typeface="Arial" panose="020B0604020202020204" pitchFamily="34" charset="0"/>
              <a:buChar char="•"/>
            </a:pPr>
            <a:r>
              <a:rPr lang="nl-BE" dirty="0">
                <a:latin typeface="+mj-lt"/>
              </a:rPr>
              <a:t>SIEM-integration (e.g. Sentinel)</a:t>
            </a:r>
          </a:p>
        </p:txBody>
      </p:sp>
    </p:spTree>
    <p:extLst>
      <p:ext uri="{BB962C8B-B14F-4D97-AF65-F5344CB8AC3E}">
        <p14:creationId xmlns:p14="http://schemas.microsoft.com/office/powerpoint/2010/main" val="11663061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938E1-C0A6-4BC9-BB30-A73A001102D5}"/>
              </a:ext>
            </a:extLst>
          </p:cNvPr>
          <p:cNvSpPr>
            <a:spLocks noGrp="1"/>
          </p:cNvSpPr>
          <p:nvPr>
            <p:ph type="title"/>
          </p:nvPr>
        </p:nvSpPr>
        <p:spPr/>
        <p:txBody>
          <a:bodyPr/>
          <a:lstStyle/>
          <a:p>
            <a:r>
              <a:rPr lang="nl-BE" dirty="0"/>
              <a:t>Respond</a:t>
            </a:r>
            <a:endParaRPr lang="en-BE" dirty="0"/>
          </a:p>
        </p:txBody>
      </p:sp>
      <p:sp>
        <p:nvSpPr>
          <p:cNvPr id="3" name="Text Placeholder 2">
            <a:extLst>
              <a:ext uri="{FF2B5EF4-FFF2-40B4-BE49-F238E27FC236}">
                <a16:creationId xmlns:a16="http://schemas.microsoft.com/office/drawing/2014/main" id="{66E2F729-2A93-4A9C-96DA-0463B8550E3B}"/>
              </a:ext>
            </a:extLst>
          </p:cNvPr>
          <p:cNvSpPr>
            <a:spLocks noGrp="1"/>
          </p:cNvSpPr>
          <p:nvPr>
            <p:ph type="body" sz="quarter" idx="10"/>
          </p:nvPr>
        </p:nvSpPr>
        <p:spPr/>
        <p:txBody>
          <a:bodyPr/>
          <a:lstStyle/>
          <a:p>
            <a:r>
              <a:rPr lang="nl-BE" dirty="0"/>
              <a:t>Make sure to have appropriate </a:t>
            </a:r>
            <a:r>
              <a:rPr lang="nl-BE" b="1" dirty="0">
                <a:solidFill>
                  <a:srgbClr val="0088D2"/>
                </a:solidFill>
              </a:rPr>
              <a:t>tools</a:t>
            </a:r>
            <a:r>
              <a:rPr lang="nl-BE" dirty="0"/>
              <a:t> and </a:t>
            </a:r>
            <a:r>
              <a:rPr lang="nl-BE" b="1" dirty="0">
                <a:solidFill>
                  <a:srgbClr val="0088D2"/>
                </a:solidFill>
              </a:rPr>
              <a:t>processes</a:t>
            </a:r>
            <a:r>
              <a:rPr lang="nl-BE" dirty="0"/>
              <a:t> in place to tackle a problem head-on.</a:t>
            </a:r>
          </a:p>
          <a:p>
            <a:r>
              <a:rPr lang="nl-BE" dirty="0"/>
              <a:t>	</a:t>
            </a:r>
            <a:endParaRPr lang="en-BE" dirty="0"/>
          </a:p>
        </p:txBody>
      </p:sp>
    </p:spTree>
    <p:extLst>
      <p:ext uri="{BB962C8B-B14F-4D97-AF65-F5344CB8AC3E}">
        <p14:creationId xmlns:p14="http://schemas.microsoft.com/office/powerpoint/2010/main" val="2371172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4" name="Picture 263">
            <a:extLst>
              <a:ext uri="{FF2B5EF4-FFF2-40B4-BE49-F238E27FC236}">
                <a16:creationId xmlns:a16="http://schemas.microsoft.com/office/drawing/2014/main" id="{45B61079-C5D8-4238-B3E1-A9EF3F034292}"/>
              </a:ext>
            </a:extLst>
          </p:cNvPr>
          <p:cNvPicPr>
            <a:picLocks noChangeAspect="1"/>
          </p:cNvPicPr>
          <p:nvPr/>
        </p:nvPicPr>
        <p:blipFill>
          <a:blip r:embed="rId2"/>
          <a:stretch>
            <a:fillRect/>
          </a:stretch>
        </p:blipFill>
        <p:spPr>
          <a:xfrm>
            <a:off x="0" y="1126067"/>
            <a:ext cx="9144000" cy="2891365"/>
          </a:xfrm>
          <a:prstGeom prst="rect">
            <a:avLst/>
          </a:prstGeom>
        </p:spPr>
      </p:pic>
      <p:cxnSp>
        <p:nvCxnSpPr>
          <p:cNvPr id="265" name="Straight Connector 264">
            <a:extLst>
              <a:ext uri="{FF2B5EF4-FFF2-40B4-BE49-F238E27FC236}">
                <a16:creationId xmlns:a16="http://schemas.microsoft.com/office/drawing/2014/main" id="{73AC527D-E76A-457A-9BA4-ECB2ACCA5FCF}"/>
              </a:ext>
            </a:extLst>
          </p:cNvPr>
          <p:cNvCxnSpPr>
            <a:cxnSpLocks/>
          </p:cNvCxnSpPr>
          <p:nvPr/>
        </p:nvCxnSpPr>
        <p:spPr>
          <a:xfrm flipH="1">
            <a:off x="107505" y="1419622"/>
            <a:ext cx="1656183" cy="0"/>
          </a:xfrm>
          <a:prstGeom prst="line">
            <a:avLst/>
          </a:prstGeom>
          <a:ln w="28575">
            <a:solidFill>
              <a:srgbClr val="0078D7"/>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67" name="TextBox 266">
            <a:extLst>
              <a:ext uri="{FF2B5EF4-FFF2-40B4-BE49-F238E27FC236}">
                <a16:creationId xmlns:a16="http://schemas.microsoft.com/office/drawing/2014/main" id="{8E9CE0D9-7325-48F6-9EEE-5CC3B8018FB7}"/>
              </a:ext>
            </a:extLst>
          </p:cNvPr>
          <p:cNvSpPr txBox="1"/>
          <p:nvPr/>
        </p:nvSpPr>
        <p:spPr>
          <a:xfrm>
            <a:off x="2039122" y="729440"/>
            <a:ext cx="3006715" cy="333617"/>
          </a:xfrm>
          <a:prstGeom prst="rect">
            <a:avLst/>
          </a:prstGeom>
          <a:noFill/>
        </p:spPr>
        <p:txBody>
          <a:bodyPr wrap="square" rtlCol="0">
            <a:spAutoFit/>
          </a:bodyPr>
          <a:lstStyle/>
          <a:p>
            <a:pPr marL="0" marR="0" lvl="0" indent="0" algn="ctr" defTabSz="895698" rtl="0" eaLnBrk="1" fontAlgn="auto" latinLnBrk="0" hangingPunct="1">
              <a:lnSpc>
                <a:spcPct val="100000"/>
              </a:lnSpc>
              <a:spcBef>
                <a:spcPts val="0"/>
              </a:spcBef>
              <a:spcAft>
                <a:spcPts val="0"/>
              </a:spcAft>
              <a:buClrTx/>
              <a:buSzTx/>
              <a:buFontTx/>
              <a:buNone/>
              <a:tabLst/>
              <a:defRPr/>
            </a:pPr>
            <a:r>
              <a:rPr kumimoji="0" lang="en-US" sz="1568" b="1" i="0" u="none" strike="noStrike" kern="0" cap="none" spc="0" normalizeH="0" baseline="0" noProof="0" dirty="0">
                <a:ln>
                  <a:noFill/>
                </a:ln>
                <a:solidFill>
                  <a:srgbClr val="353535"/>
                </a:solidFill>
                <a:effectLst/>
                <a:uLnTx/>
                <a:uFillTx/>
                <a:latin typeface="Segoe UI" charset="0"/>
                <a:ea typeface="+mn-ea"/>
                <a:cs typeface="Segoe UI" charset="0"/>
              </a:rPr>
              <a:t>Azure AD Identity Protection</a:t>
            </a:r>
          </a:p>
        </p:txBody>
      </p:sp>
      <p:cxnSp>
        <p:nvCxnSpPr>
          <p:cNvPr id="269" name="Straight Connector 268">
            <a:extLst>
              <a:ext uri="{FF2B5EF4-FFF2-40B4-BE49-F238E27FC236}">
                <a16:creationId xmlns:a16="http://schemas.microsoft.com/office/drawing/2014/main" id="{82088F5E-49EA-42F6-A20B-60F1C492447F}"/>
              </a:ext>
            </a:extLst>
          </p:cNvPr>
          <p:cNvCxnSpPr>
            <a:cxnSpLocks/>
          </p:cNvCxnSpPr>
          <p:nvPr/>
        </p:nvCxnSpPr>
        <p:spPr>
          <a:xfrm flipH="1">
            <a:off x="2411761" y="1100832"/>
            <a:ext cx="2232247" cy="0"/>
          </a:xfrm>
          <a:prstGeom prst="line">
            <a:avLst/>
          </a:prstGeom>
          <a:ln w="28575">
            <a:solidFill>
              <a:srgbClr val="0078D7"/>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70" name="TextBox 269">
            <a:extLst>
              <a:ext uri="{FF2B5EF4-FFF2-40B4-BE49-F238E27FC236}">
                <a16:creationId xmlns:a16="http://schemas.microsoft.com/office/drawing/2014/main" id="{55A5923F-52C0-4768-B7CE-627A23B5AEF5}"/>
              </a:ext>
            </a:extLst>
          </p:cNvPr>
          <p:cNvSpPr txBox="1"/>
          <p:nvPr/>
        </p:nvSpPr>
        <p:spPr>
          <a:xfrm>
            <a:off x="-570480" y="1048230"/>
            <a:ext cx="3006715" cy="333617"/>
          </a:xfrm>
          <a:prstGeom prst="rect">
            <a:avLst/>
          </a:prstGeom>
          <a:noFill/>
        </p:spPr>
        <p:txBody>
          <a:bodyPr wrap="square" rtlCol="0">
            <a:spAutoFit/>
          </a:bodyPr>
          <a:lstStyle/>
          <a:p>
            <a:pPr marL="0" marR="0" lvl="0" indent="0" algn="ctr" defTabSz="895698" rtl="0" eaLnBrk="1" fontAlgn="auto" latinLnBrk="0" hangingPunct="1">
              <a:lnSpc>
                <a:spcPct val="100000"/>
              </a:lnSpc>
              <a:spcBef>
                <a:spcPts val="0"/>
              </a:spcBef>
              <a:spcAft>
                <a:spcPts val="0"/>
              </a:spcAft>
              <a:buClrTx/>
              <a:buSzTx/>
              <a:buFontTx/>
              <a:buNone/>
              <a:tabLst/>
              <a:defRPr/>
            </a:pPr>
            <a:r>
              <a:rPr kumimoji="0" lang="en-US" sz="1568" b="1" i="0" u="none" strike="noStrike" kern="0" cap="none" spc="0" normalizeH="0" baseline="0" noProof="0" dirty="0">
                <a:ln>
                  <a:noFill/>
                </a:ln>
                <a:solidFill>
                  <a:srgbClr val="353535"/>
                </a:solidFill>
                <a:effectLst/>
                <a:uLnTx/>
                <a:uFillTx/>
                <a:latin typeface="Segoe UI" charset="0"/>
                <a:ea typeface="+mn-ea"/>
                <a:cs typeface="Segoe UI" charset="0"/>
              </a:rPr>
              <a:t>Office 365 ATP</a:t>
            </a:r>
          </a:p>
        </p:txBody>
      </p:sp>
      <p:sp>
        <p:nvSpPr>
          <p:cNvPr id="273" name="TextBox 272">
            <a:extLst>
              <a:ext uri="{FF2B5EF4-FFF2-40B4-BE49-F238E27FC236}">
                <a16:creationId xmlns:a16="http://schemas.microsoft.com/office/drawing/2014/main" id="{43590147-14DF-48EE-8DF5-95BBE4140CB1}"/>
              </a:ext>
            </a:extLst>
          </p:cNvPr>
          <p:cNvSpPr txBox="1"/>
          <p:nvPr/>
        </p:nvSpPr>
        <p:spPr>
          <a:xfrm>
            <a:off x="5561636" y="4080442"/>
            <a:ext cx="1295514" cy="343298"/>
          </a:xfrm>
          <a:prstGeom prst="rect">
            <a:avLst/>
          </a:prstGeom>
          <a:noFill/>
        </p:spPr>
        <p:txBody>
          <a:bodyPr wrap="square" rtlCol="0">
            <a:spAutoFit/>
          </a:bodyPr>
          <a:lstStyle/>
          <a:p>
            <a:pPr marL="0" marR="0" lvl="0" indent="0" algn="ctr" defTabSz="913698" rtl="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2050"/>
                </a:solidFill>
                <a:effectLst/>
                <a:uLnTx/>
                <a:uFillTx/>
                <a:latin typeface="Segoe UI" charset="0"/>
                <a:ea typeface="Segoe UI" charset="0"/>
                <a:cs typeface="Segoe UI" charset="0"/>
              </a:rPr>
              <a:t>Azure ATP</a:t>
            </a:r>
          </a:p>
        </p:txBody>
      </p:sp>
      <p:cxnSp>
        <p:nvCxnSpPr>
          <p:cNvPr id="274" name="Straight Connector 273">
            <a:extLst>
              <a:ext uri="{FF2B5EF4-FFF2-40B4-BE49-F238E27FC236}">
                <a16:creationId xmlns:a16="http://schemas.microsoft.com/office/drawing/2014/main" id="{7E44CD32-797E-4C46-AD24-D6CC2886FD37}"/>
              </a:ext>
            </a:extLst>
          </p:cNvPr>
          <p:cNvCxnSpPr>
            <a:cxnSpLocks/>
          </p:cNvCxnSpPr>
          <p:nvPr/>
        </p:nvCxnSpPr>
        <p:spPr>
          <a:xfrm flipH="1">
            <a:off x="3995936" y="4095269"/>
            <a:ext cx="4426915" cy="0"/>
          </a:xfrm>
          <a:prstGeom prst="line">
            <a:avLst/>
          </a:prstGeom>
          <a:ln w="28575">
            <a:solidFill>
              <a:srgbClr val="0078D7"/>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C2AC1FC8-998F-4534-83E8-8CD3FA51F163}"/>
              </a:ext>
            </a:extLst>
          </p:cNvPr>
          <p:cNvCxnSpPr>
            <a:cxnSpLocks/>
          </p:cNvCxnSpPr>
          <p:nvPr/>
        </p:nvCxnSpPr>
        <p:spPr>
          <a:xfrm flipH="1">
            <a:off x="7493557" y="1012090"/>
            <a:ext cx="1234669" cy="0"/>
          </a:xfrm>
          <a:prstGeom prst="line">
            <a:avLst/>
          </a:prstGeom>
          <a:ln w="28575">
            <a:solidFill>
              <a:srgbClr val="0078D7"/>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76" name="TextBox 275">
            <a:extLst>
              <a:ext uri="{FF2B5EF4-FFF2-40B4-BE49-F238E27FC236}">
                <a16:creationId xmlns:a16="http://schemas.microsoft.com/office/drawing/2014/main" id="{B29944D5-6C42-47A6-A769-1D0D4B9E05AD}"/>
              </a:ext>
            </a:extLst>
          </p:cNvPr>
          <p:cNvSpPr txBox="1"/>
          <p:nvPr/>
        </p:nvSpPr>
        <p:spPr>
          <a:xfrm>
            <a:off x="6924312" y="593463"/>
            <a:ext cx="2373158" cy="331899"/>
          </a:xfrm>
          <a:prstGeom prst="rect">
            <a:avLst/>
          </a:prstGeom>
          <a:noFill/>
        </p:spPr>
        <p:txBody>
          <a:bodyPr wrap="square" rtlCol="0">
            <a:spAutoFit/>
          </a:bodyPr>
          <a:lstStyle/>
          <a:p>
            <a:pPr marL="0" marR="0" lvl="0" indent="0" algn="ctr" defTabSz="895698" rtl="0" eaLnBrk="1" fontAlgn="auto" latinLnBrk="0" hangingPunct="1">
              <a:lnSpc>
                <a:spcPct val="100000"/>
              </a:lnSpc>
              <a:spcBef>
                <a:spcPts val="0"/>
              </a:spcBef>
              <a:spcAft>
                <a:spcPts val="0"/>
              </a:spcAft>
              <a:buClrTx/>
              <a:buSzTx/>
              <a:buFontTx/>
              <a:buNone/>
              <a:tabLst/>
              <a:defRPr/>
            </a:pPr>
            <a:r>
              <a:rPr kumimoji="0" lang="en-US" sz="1568" b="1" i="0" u="none" strike="noStrike" kern="0" cap="none" spc="0" normalizeH="0" baseline="0" noProof="0" dirty="0">
                <a:ln>
                  <a:noFill/>
                </a:ln>
                <a:solidFill>
                  <a:srgbClr val="353535"/>
                </a:solidFill>
                <a:effectLst/>
                <a:uLnTx/>
                <a:uFillTx/>
                <a:latin typeface="Segoe UI" charset="0"/>
                <a:ea typeface="+mn-ea"/>
                <a:cs typeface="Segoe UI" charset="0"/>
              </a:rPr>
              <a:t>Cloud App Security</a:t>
            </a:r>
          </a:p>
        </p:txBody>
      </p:sp>
      <p:cxnSp>
        <p:nvCxnSpPr>
          <p:cNvPr id="277" name="Straight Connector 276">
            <a:extLst>
              <a:ext uri="{FF2B5EF4-FFF2-40B4-BE49-F238E27FC236}">
                <a16:creationId xmlns:a16="http://schemas.microsoft.com/office/drawing/2014/main" id="{22ACF26E-1E9D-4554-9BEA-9A1FA0AB2B99}"/>
              </a:ext>
            </a:extLst>
          </p:cNvPr>
          <p:cNvCxnSpPr>
            <a:cxnSpLocks/>
          </p:cNvCxnSpPr>
          <p:nvPr/>
        </p:nvCxnSpPr>
        <p:spPr>
          <a:xfrm flipH="1">
            <a:off x="2039123" y="3651870"/>
            <a:ext cx="1524765" cy="0"/>
          </a:xfrm>
          <a:prstGeom prst="line">
            <a:avLst/>
          </a:prstGeom>
          <a:ln w="28575">
            <a:solidFill>
              <a:srgbClr val="0078D7"/>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79" name="TextBox 278">
            <a:extLst>
              <a:ext uri="{FF2B5EF4-FFF2-40B4-BE49-F238E27FC236}">
                <a16:creationId xmlns:a16="http://schemas.microsoft.com/office/drawing/2014/main" id="{4AD0D3A8-B0D5-474B-BD11-1D03EC7E51C3}"/>
              </a:ext>
            </a:extLst>
          </p:cNvPr>
          <p:cNvSpPr txBox="1"/>
          <p:nvPr/>
        </p:nvSpPr>
        <p:spPr>
          <a:xfrm>
            <a:off x="2153748" y="3713053"/>
            <a:ext cx="1295514" cy="584775"/>
          </a:xfrm>
          <a:prstGeom prst="rect">
            <a:avLst/>
          </a:prstGeom>
          <a:noFill/>
        </p:spPr>
        <p:txBody>
          <a:bodyPr wrap="square" rtlCol="0">
            <a:spAutoFit/>
          </a:bodyPr>
          <a:lstStyle/>
          <a:p>
            <a:pPr marL="0" marR="0" lvl="0" indent="0" algn="ctr" defTabSz="913698" rtl="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err="1">
                <a:ln>
                  <a:noFill/>
                </a:ln>
                <a:solidFill>
                  <a:srgbClr val="002050"/>
                </a:solidFill>
                <a:effectLst/>
                <a:uLnTx/>
                <a:uFillTx/>
                <a:latin typeface="Segoe UI" charset="0"/>
                <a:ea typeface="Segoe UI" charset="0"/>
                <a:cs typeface="Segoe UI" charset="0"/>
              </a:rPr>
              <a:t>Defe</a:t>
            </a:r>
            <a:r>
              <a:rPr lang="en-US" sz="1600" b="1" kern="0" dirty="0" err="1">
                <a:solidFill>
                  <a:srgbClr val="002050"/>
                </a:solidFill>
                <a:latin typeface="Segoe UI" charset="0"/>
                <a:ea typeface="Segoe UI" charset="0"/>
                <a:cs typeface="Segoe UI" charset="0"/>
              </a:rPr>
              <a:t>nder</a:t>
            </a:r>
            <a:endParaRPr lang="en-US" sz="1600" b="1" kern="0" dirty="0">
              <a:solidFill>
                <a:srgbClr val="002050"/>
              </a:solidFill>
              <a:latin typeface="Segoe UI" charset="0"/>
              <a:ea typeface="Segoe UI" charset="0"/>
              <a:cs typeface="Segoe UI" charset="0"/>
            </a:endParaRPr>
          </a:p>
          <a:p>
            <a:pPr marL="0" marR="0" lvl="0" indent="0" algn="ctr" defTabSz="913698" rtl="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2050"/>
                </a:solidFill>
                <a:effectLst/>
                <a:uLnTx/>
                <a:uFillTx/>
                <a:latin typeface="Segoe UI" charset="0"/>
                <a:ea typeface="Segoe UI" charset="0"/>
                <a:cs typeface="Segoe UI" charset="0"/>
              </a:rPr>
              <a:t>A</a:t>
            </a:r>
            <a:r>
              <a:rPr lang="en-US" sz="1600" b="1" kern="0" dirty="0">
                <a:solidFill>
                  <a:srgbClr val="002050"/>
                </a:solidFill>
                <a:latin typeface="Segoe UI" charset="0"/>
                <a:ea typeface="Segoe UI" charset="0"/>
                <a:cs typeface="Segoe UI" charset="0"/>
              </a:rPr>
              <a:t>TP</a:t>
            </a:r>
            <a:endParaRPr kumimoji="0" lang="en-US" sz="1600" b="1" i="0" u="none" strike="noStrike" kern="0" cap="none" spc="0" normalizeH="0" baseline="0" noProof="0" dirty="0">
              <a:ln>
                <a:noFill/>
              </a:ln>
              <a:solidFill>
                <a:srgbClr val="002050"/>
              </a:solidFill>
              <a:effectLst/>
              <a:uLnTx/>
              <a:uFillTx/>
              <a:latin typeface="Segoe UI" charset="0"/>
              <a:ea typeface="Segoe UI" charset="0"/>
              <a:cs typeface="Segoe UI" charset="0"/>
            </a:endParaRPr>
          </a:p>
        </p:txBody>
      </p:sp>
    </p:spTree>
    <p:extLst>
      <p:ext uri="{BB962C8B-B14F-4D97-AF65-F5344CB8AC3E}">
        <p14:creationId xmlns:p14="http://schemas.microsoft.com/office/powerpoint/2010/main" val="1510765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5"/>
                                        </p:tgtEl>
                                        <p:attrNameLst>
                                          <p:attrName>style.visibility</p:attrName>
                                        </p:attrNameLst>
                                      </p:cBhvr>
                                      <p:to>
                                        <p:strVal val="visible"/>
                                      </p:to>
                                    </p:set>
                                    <p:animEffect transition="in" filter="fade">
                                      <p:cBhvr>
                                        <p:cTn id="7" dur="500"/>
                                        <p:tgtEl>
                                          <p:spTgt spid="26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0"/>
                                        </p:tgtEl>
                                        <p:attrNameLst>
                                          <p:attrName>style.visibility</p:attrName>
                                        </p:attrNameLst>
                                      </p:cBhvr>
                                      <p:to>
                                        <p:strVal val="visible"/>
                                      </p:to>
                                    </p:set>
                                    <p:animEffect transition="in" filter="fade">
                                      <p:cBhvr>
                                        <p:cTn id="10" dur="500"/>
                                        <p:tgtEl>
                                          <p:spTgt spid="27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67"/>
                                        </p:tgtEl>
                                        <p:attrNameLst>
                                          <p:attrName>style.visibility</p:attrName>
                                        </p:attrNameLst>
                                      </p:cBhvr>
                                      <p:to>
                                        <p:strVal val="visible"/>
                                      </p:to>
                                    </p:set>
                                    <p:animEffect transition="in" filter="fade">
                                      <p:cBhvr>
                                        <p:cTn id="15" dur="500"/>
                                        <p:tgtEl>
                                          <p:spTgt spid="267"/>
                                        </p:tgtEl>
                                      </p:cBhvr>
                                    </p:animEffect>
                                  </p:childTnLst>
                                </p:cTn>
                              </p:par>
                              <p:par>
                                <p:cTn id="16" presetID="10" presetClass="entr" presetSubtype="0" fill="hold" nodeType="withEffect">
                                  <p:stCondLst>
                                    <p:cond delay="0"/>
                                  </p:stCondLst>
                                  <p:childTnLst>
                                    <p:set>
                                      <p:cBhvr>
                                        <p:cTn id="17" dur="1" fill="hold">
                                          <p:stCondLst>
                                            <p:cond delay="0"/>
                                          </p:stCondLst>
                                        </p:cTn>
                                        <p:tgtEl>
                                          <p:spTgt spid="269"/>
                                        </p:tgtEl>
                                        <p:attrNameLst>
                                          <p:attrName>style.visibility</p:attrName>
                                        </p:attrNameLst>
                                      </p:cBhvr>
                                      <p:to>
                                        <p:strVal val="visible"/>
                                      </p:to>
                                    </p:set>
                                    <p:animEffect transition="in" filter="fade">
                                      <p:cBhvr>
                                        <p:cTn id="18" dur="500"/>
                                        <p:tgtEl>
                                          <p:spTgt spid="26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77"/>
                                        </p:tgtEl>
                                        <p:attrNameLst>
                                          <p:attrName>style.visibility</p:attrName>
                                        </p:attrNameLst>
                                      </p:cBhvr>
                                      <p:to>
                                        <p:strVal val="visible"/>
                                      </p:to>
                                    </p:set>
                                    <p:animEffect transition="in" filter="fade">
                                      <p:cBhvr>
                                        <p:cTn id="23" dur="500"/>
                                        <p:tgtEl>
                                          <p:spTgt spid="27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79"/>
                                        </p:tgtEl>
                                        <p:attrNameLst>
                                          <p:attrName>style.visibility</p:attrName>
                                        </p:attrNameLst>
                                      </p:cBhvr>
                                      <p:to>
                                        <p:strVal val="visible"/>
                                      </p:to>
                                    </p:set>
                                    <p:animEffect transition="in" filter="fade">
                                      <p:cBhvr>
                                        <p:cTn id="26" dur="500"/>
                                        <p:tgtEl>
                                          <p:spTgt spid="27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74"/>
                                        </p:tgtEl>
                                        <p:attrNameLst>
                                          <p:attrName>style.visibility</p:attrName>
                                        </p:attrNameLst>
                                      </p:cBhvr>
                                      <p:to>
                                        <p:strVal val="visible"/>
                                      </p:to>
                                    </p:set>
                                    <p:animEffect transition="in" filter="fade">
                                      <p:cBhvr>
                                        <p:cTn id="31" dur="500"/>
                                        <p:tgtEl>
                                          <p:spTgt spid="27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73"/>
                                        </p:tgtEl>
                                        <p:attrNameLst>
                                          <p:attrName>style.visibility</p:attrName>
                                        </p:attrNameLst>
                                      </p:cBhvr>
                                      <p:to>
                                        <p:strVal val="visible"/>
                                      </p:to>
                                    </p:set>
                                    <p:animEffect transition="in" filter="fade">
                                      <p:cBhvr>
                                        <p:cTn id="34" dur="500"/>
                                        <p:tgtEl>
                                          <p:spTgt spid="27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76"/>
                                        </p:tgtEl>
                                        <p:attrNameLst>
                                          <p:attrName>style.visibility</p:attrName>
                                        </p:attrNameLst>
                                      </p:cBhvr>
                                      <p:to>
                                        <p:strVal val="visible"/>
                                      </p:to>
                                    </p:set>
                                    <p:animEffect transition="in" filter="fade">
                                      <p:cBhvr>
                                        <p:cTn id="39" dur="500"/>
                                        <p:tgtEl>
                                          <p:spTgt spid="276"/>
                                        </p:tgtEl>
                                      </p:cBhvr>
                                    </p:animEffect>
                                  </p:childTnLst>
                                </p:cTn>
                              </p:par>
                              <p:par>
                                <p:cTn id="40" presetID="10" presetClass="entr" presetSubtype="0" fill="hold" nodeType="withEffect">
                                  <p:stCondLst>
                                    <p:cond delay="0"/>
                                  </p:stCondLst>
                                  <p:childTnLst>
                                    <p:set>
                                      <p:cBhvr>
                                        <p:cTn id="41" dur="1" fill="hold">
                                          <p:stCondLst>
                                            <p:cond delay="0"/>
                                          </p:stCondLst>
                                        </p:cTn>
                                        <p:tgtEl>
                                          <p:spTgt spid="275"/>
                                        </p:tgtEl>
                                        <p:attrNameLst>
                                          <p:attrName>style.visibility</p:attrName>
                                        </p:attrNameLst>
                                      </p:cBhvr>
                                      <p:to>
                                        <p:strVal val="visible"/>
                                      </p:to>
                                    </p:set>
                                    <p:animEffect transition="in" filter="fade">
                                      <p:cBhvr>
                                        <p:cTn id="42" dur="500"/>
                                        <p:tgtEl>
                                          <p:spTgt spid="2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 grpId="0"/>
      <p:bldP spid="270" grpId="0"/>
      <p:bldP spid="273" grpId="0"/>
      <p:bldP spid="276" grpId="0"/>
      <p:bldP spid="27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7630C-3B8E-45CD-B3B3-4C86DB1A16A4}"/>
              </a:ext>
            </a:extLst>
          </p:cNvPr>
          <p:cNvSpPr>
            <a:spLocks noGrp="1"/>
          </p:cNvSpPr>
          <p:nvPr>
            <p:ph type="title"/>
          </p:nvPr>
        </p:nvSpPr>
        <p:spPr/>
        <p:txBody>
          <a:bodyPr/>
          <a:lstStyle/>
          <a:p>
            <a:r>
              <a:rPr lang="nl-BE" dirty="0"/>
              <a:t>What to focus on?</a:t>
            </a:r>
            <a:endParaRPr lang="en-BE" dirty="0"/>
          </a:p>
        </p:txBody>
      </p:sp>
      <p:sp>
        <p:nvSpPr>
          <p:cNvPr id="3" name="Text Placeholder 2">
            <a:extLst>
              <a:ext uri="{FF2B5EF4-FFF2-40B4-BE49-F238E27FC236}">
                <a16:creationId xmlns:a16="http://schemas.microsoft.com/office/drawing/2014/main" id="{7CC5E382-F247-45CE-98E1-46361E58A1FB}"/>
              </a:ext>
            </a:extLst>
          </p:cNvPr>
          <p:cNvSpPr>
            <a:spLocks noGrp="1"/>
          </p:cNvSpPr>
          <p:nvPr>
            <p:ph type="body" sz="quarter" idx="10"/>
          </p:nvPr>
        </p:nvSpPr>
        <p:spPr/>
        <p:txBody>
          <a:bodyPr/>
          <a:lstStyle/>
          <a:p>
            <a:r>
              <a:rPr lang="nl-BE" dirty="0"/>
              <a:t>Depending on your current security posture, you might want to first spend (most) efforts on developing a good/thorough </a:t>
            </a:r>
            <a:r>
              <a:rPr lang="nl-BE" sz="2800" b="1" dirty="0">
                <a:solidFill>
                  <a:schemeClr val="accent3"/>
                </a:solidFill>
              </a:rPr>
              <a:t>defense strategy</a:t>
            </a:r>
            <a:r>
              <a:rPr lang="nl-BE" dirty="0"/>
              <a:t> (protect)</a:t>
            </a:r>
            <a:endParaRPr lang="en-BE" dirty="0"/>
          </a:p>
        </p:txBody>
      </p:sp>
    </p:spTree>
    <p:extLst>
      <p:ext uri="{BB962C8B-B14F-4D97-AF65-F5344CB8AC3E}">
        <p14:creationId xmlns:p14="http://schemas.microsoft.com/office/powerpoint/2010/main" val="8657808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436DF-7212-4C5C-8356-5563BE9BA506}"/>
              </a:ext>
            </a:extLst>
          </p:cNvPr>
          <p:cNvSpPr>
            <a:spLocks noGrp="1"/>
          </p:cNvSpPr>
          <p:nvPr>
            <p:ph type="title"/>
          </p:nvPr>
        </p:nvSpPr>
        <p:spPr/>
        <p:txBody>
          <a:bodyPr/>
          <a:lstStyle/>
          <a:p>
            <a:r>
              <a:rPr lang="nl-BE" dirty="0"/>
              <a:t>What to watch out for?</a:t>
            </a:r>
            <a:endParaRPr lang="en-BE" dirty="0"/>
          </a:p>
        </p:txBody>
      </p:sp>
      <p:sp>
        <p:nvSpPr>
          <p:cNvPr id="3" name="Text Placeholder 2">
            <a:extLst>
              <a:ext uri="{FF2B5EF4-FFF2-40B4-BE49-F238E27FC236}">
                <a16:creationId xmlns:a16="http://schemas.microsoft.com/office/drawing/2014/main" id="{DC710B2C-8954-4E5E-A569-CF16664A4981}"/>
              </a:ext>
            </a:extLst>
          </p:cNvPr>
          <p:cNvSpPr>
            <a:spLocks noGrp="1"/>
          </p:cNvSpPr>
          <p:nvPr>
            <p:ph type="body" sz="quarter" idx="10"/>
          </p:nvPr>
        </p:nvSpPr>
        <p:spPr/>
        <p:txBody>
          <a:bodyPr>
            <a:normAutofit fontScale="92500" lnSpcReduction="20000"/>
          </a:bodyPr>
          <a:lstStyle/>
          <a:p>
            <a:pPr marL="468312" indent="-457200">
              <a:buFont typeface="Arial" panose="020B0604020202020204" pitchFamily="34" charset="0"/>
              <a:buChar char="•"/>
            </a:pPr>
            <a:r>
              <a:rPr lang="nl-BE" dirty="0"/>
              <a:t>There is a </a:t>
            </a:r>
            <a:r>
              <a:rPr lang="nl-BE" b="1" dirty="0">
                <a:solidFill>
                  <a:schemeClr val="accent3"/>
                </a:solidFill>
              </a:rPr>
              <a:t>balance</a:t>
            </a:r>
            <a:r>
              <a:rPr lang="nl-BE" dirty="0"/>
              <a:t> between cost &amp; effectiveness.</a:t>
            </a:r>
          </a:p>
          <a:p>
            <a:pPr marL="468312" indent="-457200">
              <a:buFont typeface="Arial" panose="020B0604020202020204" pitchFamily="34" charset="0"/>
              <a:buChar char="•"/>
            </a:pPr>
            <a:r>
              <a:rPr lang="nl-BE" dirty="0"/>
              <a:t>Some features may offer a solution, but may end up costing too much (vs. the risk exposure); </a:t>
            </a:r>
            <a:r>
              <a:rPr lang="nl-BE" b="1" dirty="0">
                <a:solidFill>
                  <a:schemeClr val="accent3"/>
                </a:solidFill>
              </a:rPr>
              <a:t>proportionality principle</a:t>
            </a:r>
          </a:p>
          <a:p>
            <a:pPr marL="1200150" lvl="1" indent="-457200">
              <a:buFont typeface="Arial" panose="020B0604020202020204" pitchFamily="34" charset="0"/>
              <a:buChar char="•"/>
            </a:pPr>
            <a:r>
              <a:rPr lang="nl-BE" dirty="0">
                <a:latin typeface="+mj-lt"/>
              </a:rPr>
              <a:t>e.g. Is it really worth spending 1million to protect assets worth 100k?*</a:t>
            </a:r>
          </a:p>
          <a:p>
            <a:pPr marL="468312" indent="-457200">
              <a:buFont typeface="Arial" panose="020B0604020202020204" pitchFamily="34" charset="0"/>
              <a:buChar char="•"/>
            </a:pPr>
            <a:r>
              <a:rPr lang="nl-BE" b="1" dirty="0">
                <a:solidFill>
                  <a:schemeClr val="accent3"/>
                </a:solidFill>
              </a:rPr>
              <a:t>Pareto principle </a:t>
            </a:r>
            <a:r>
              <a:rPr lang="nl-BE" dirty="0"/>
              <a:t>also applies to cybersecurity...</a:t>
            </a:r>
          </a:p>
        </p:txBody>
      </p:sp>
    </p:spTree>
    <p:extLst>
      <p:ext uri="{BB962C8B-B14F-4D97-AF65-F5344CB8AC3E}">
        <p14:creationId xmlns:p14="http://schemas.microsoft.com/office/powerpoint/2010/main" val="31396540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3AE2603-0F4E-4B94-8D06-EDA35FC4C081}"/>
              </a:ext>
            </a:extLst>
          </p:cNvPr>
          <p:cNvSpPr>
            <a:spLocks noGrp="1"/>
          </p:cNvSpPr>
          <p:nvPr>
            <p:ph type="title"/>
          </p:nvPr>
        </p:nvSpPr>
        <p:spPr/>
        <p:txBody>
          <a:bodyPr/>
          <a:lstStyle/>
          <a:p>
            <a:r>
              <a:rPr lang="nl-BE" dirty="0"/>
              <a:t>Identifying threats &amp; defining countermeasures</a:t>
            </a:r>
            <a:endParaRPr lang="en-BE" dirty="0"/>
          </a:p>
        </p:txBody>
      </p:sp>
    </p:spTree>
    <p:extLst>
      <p:ext uri="{BB962C8B-B14F-4D97-AF65-F5344CB8AC3E}">
        <p14:creationId xmlns:p14="http://schemas.microsoft.com/office/powerpoint/2010/main" val="1452703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049AC8DE-B3D0-E946-825D-387A8E55A546}"/>
              </a:ext>
            </a:extLst>
          </p:cNvPr>
          <p:cNvSpPr>
            <a:spLocks noGrp="1"/>
          </p:cNvSpPr>
          <p:nvPr>
            <p:ph type="title"/>
          </p:nvPr>
        </p:nvSpPr>
        <p:spPr>
          <a:xfrm>
            <a:off x="3348557" y="978477"/>
            <a:ext cx="5039867" cy="1591102"/>
          </a:xfrm>
        </p:spPr>
        <p:txBody>
          <a:bodyPr/>
          <a:lstStyle/>
          <a:p>
            <a:r>
              <a:rPr lang="nl-NL" dirty="0"/>
              <a:t>Michael Van Horenbeeck</a:t>
            </a:r>
          </a:p>
        </p:txBody>
      </p:sp>
      <p:sp>
        <p:nvSpPr>
          <p:cNvPr id="6" name="Tijdelijke aanduiding voor inhoud 5">
            <a:extLst>
              <a:ext uri="{FF2B5EF4-FFF2-40B4-BE49-F238E27FC236}">
                <a16:creationId xmlns:a16="http://schemas.microsoft.com/office/drawing/2014/main" id="{1DE62B37-E7EB-164A-9C9E-F6670D9A5E41}"/>
              </a:ext>
            </a:extLst>
          </p:cNvPr>
          <p:cNvSpPr>
            <a:spLocks noGrp="1"/>
          </p:cNvSpPr>
          <p:nvPr>
            <p:ph idx="1"/>
          </p:nvPr>
        </p:nvSpPr>
        <p:spPr>
          <a:xfrm>
            <a:off x="3348557" y="2211710"/>
            <a:ext cx="4895851" cy="2268637"/>
          </a:xfrm>
        </p:spPr>
        <p:txBody>
          <a:bodyPr/>
          <a:lstStyle/>
          <a:p>
            <a:r>
              <a:rPr lang="nl-NL" dirty="0"/>
              <a:t>Managing Partner | The Collective</a:t>
            </a:r>
          </a:p>
          <a:p>
            <a:r>
              <a:rPr lang="nl-NL" dirty="0"/>
              <a:t>Offices Apps &amp; Services MVP</a:t>
            </a:r>
          </a:p>
          <a:p>
            <a:r>
              <a:rPr lang="nl-NL" dirty="0"/>
              <a:t>Security/EMS afficionado</a:t>
            </a:r>
          </a:p>
          <a:p>
            <a:r>
              <a:rPr lang="nl-NL" dirty="0"/>
              <a:t>@vanhybrid</a:t>
            </a:r>
          </a:p>
        </p:txBody>
      </p:sp>
      <p:pic>
        <p:nvPicPr>
          <p:cNvPr id="16" name="Picture Placeholder 15" descr="A person wearing glasses posing for the camera&#10;&#10;Description generated with very high confidence">
            <a:extLst>
              <a:ext uri="{FF2B5EF4-FFF2-40B4-BE49-F238E27FC236}">
                <a16:creationId xmlns:a16="http://schemas.microsoft.com/office/drawing/2014/main" id="{155E6CA2-8B67-446D-B8C3-E90974FE6262}"/>
              </a:ext>
            </a:extLst>
          </p:cNvPr>
          <p:cNvPicPr>
            <a:picLocks noGrp="1" noChangeAspect="1"/>
          </p:cNvPicPr>
          <p:nvPr>
            <p:ph type="pic" idx="14"/>
          </p:nvPr>
        </p:nvPicPr>
        <p:blipFill>
          <a:blip r:embed="rId2">
            <a:clrChange>
              <a:clrFrom>
                <a:srgbClr val="FFFFFF"/>
              </a:clrFrom>
              <a:clrTo>
                <a:srgbClr val="FFFFFF">
                  <a:alpha val="0"/>
                </a:srgbClr>
              </a:clrTo>
            </a:clrChange>
          </a:blip>
          <a:srcRect l="6252" r="6252"/>
          <a:stretch>
            <a:fillRect/>
          </a:stretch>
        </p:blipFill>
        <p:spPr/>
      </p:pic>
    </p:spTree>
    <p:extLst>
      <p:ext uri="{BB962C8B-B14F-4D97-AF65-F5344CB8AC3E}">
        <p14:creationId xmlns:p14="http://schemas.microsoft.com/office/powerpoint/2010/main" val="11865917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CD9D61F-022E-4738-BB0A-0A27ABA0D883}"/>
              </a:ext>
            </a:extLst>
          </p:cNvPr>
          <p:cNvGraphicFramePr>
            <a:graphicFrameLocks noGrp="1"/>
          </p:cNvGraphicFramePr>
          <p:nvPr>
            <p:extLst>
              <p:ext uri="{D42A27DB-BD31-4B8C-83A1-F6EECF244321}">
                <p14:modId xmlns:p14="http://schemas.microsoft.com/office/powerpoint/2010/main" val="2371547553"/>
              </p:ext>
            </p:extLst>
          </p:nvPr>
        </p:nvGraphicFramePr>
        <p:xfrm>
          <a:off x="466775" y="1203598"/>
          <a:ext cx="8208913" cy="2880320"/>
        </p:xfrm>
        <a:graphic>
          <a:graphicData uri="http://schemas.openxmlformats.org/drawingml/2006/table">
            <a:tbl>
              <a:tblPr firstRow="1" bandRow="1">
                <a:tableStyleId>{5C22544A-7EE6-4342-B048-85BDC9FD1C3A}</a:tableStyleId>
              </a:tblPr>
              <a:tblGrid>
                <a:gridCol w="4672524">
                  <a:extLst>
                    <a:ext uri="{9D8B030D-6E8A-4147-A177-3AD203B41FA5}">
                      <a16:colId xmlns:a16="http://schemas.microsoft.com/office/drawing/2014/main" val="3633927399"/>
                    </a:ext>
                  </a:extLst>
                </a:gridCol>
                <a:gridCol w="3536389">
                  <a:extLst>
                    <a:ext uri="{9D8B030D-6E8A-4147-A177-3AD203B41FA5}">
                      <a16:colId xmlns:a16="http://schemas.microsoft.com/office/drawing/2014/main" val="2109857687"/>
                    </a:ext>
                  </a:extLst>
                </a:gridCol>
              </a:tblGrid>
              <a:tr h="576064">
                <a:tc>
                  <a:txBody>
                    <a:bodyPr/>
                    <a:lstStyle/>
                    <a:p>
                      <a:r>
                        <a:rPr lang="nl-BE" dirty="0"/>
                        <a:t>Threat</a:t>
                      </a:r>
                      <a:endParaRPr lang="en-BE" dirty="0"/>
                    </a:p>
                  </a:txBody>
                  <a:tcPr/>
                </a:tc>
                <a:tc>
                  <a:txBody>
                    <a:bodyPr/>
                    <a:lstStyle/>
                    <a:p>
                      <a:r>
                        <a:rPr lang="nl-BE" dirty="0"/>
                        <a:t>Possible solution(s)</a:t>
                      </a:r>
                      <a:endParaRPr lang="en-BE" dirty="0"/>
                    </a:p>
                  </a:txBody>
                  <a:tcPr/>
                </a:tc>
                <a:extLst>
                  <a:ext uri="{0D108BD9-81ED-4DB2-BD59-A6C34878D82A}">
                    <a16:rowId xmlns:a16="http://schemas.microsoft.com/office/drawing/2014/main" val="2190094467"/>
                  </a:ext>
                </a:extLst>
              </a:tr>
              <a:tr h="2304256">
                <a:tc>
                  <a:txBody>
                    <a:bodyPr/>
                    <a:lstStyle/>
                    <a:p>
                      <a:r>
                        <a:rPr lang="nl-BE" sz="1600" dirty="0"/>
                        <a:t>Ability to (inadvertently) share sensitive information with a non-authorized 3rd-party (via email).</a:t>
                      </a:r>
                    </a:p>
                    <a:p>
                      <a:r>
                        <a:rPr lang="nl-BE" sz="1600" i="1" dirty="0"/>
                        <a:t>Manual or automatic action.</a:t>
                      </a:r>
                      <a:r>
                        <a:rPr lang="nl-BE" sz="1600" dirty="0"/>
                        <a:t> </a:t>
                      </a:r>
                    </a:p>
                    <a:p>
                      <a:endParaRPr lang="en-BE" sz="1600" dirty="0"/>
                    </a:p>
                    <a:p>
                      <a:endParaRPr lang="en-BE" sz="1600" dirty="0"/>
                    </a:p>
                  </a:txBody>
                  <a:tcPr/>
                </a:tc>
                <a:tc>
                  <a:txBody>
                    <a:bodyPr/>
                    <a:lstStyle/>
                    <a:p>
                      <a:pPr marL="285750" indent="-285750">
                        <a:buFont typeface="Arial" panose="020B0604020202020204" pitchFamily="34" charset="0"/>
                        <a:buChar char="•"/>
                      </a:pPr>
                      <a:r>
                        <a:rPr lang="nl-BE" sz="1600" dirty="0"/>
                        <a:t>Prevent automatic forwarding</a:t>
                      </a:r>
                    </a:p>
                    <a:p>
                      <a:pPr marL="285750" indent="-285750">
                        <a:buFont typeface="Arial" panose="020B0604020202020204" pitchFamily="34" charset="0"/>
                        <a:buChar char="•"/>
                      </a:pPr>
                      <a:r>
                        <a:rPr lang="nl-BE" sz="1600" dirty="0"/>
                        <a:t>Implement Rights Management</a:t>
                      </a:r>
                    </a:p>
                    <a:p>
                      <a:pPr marL="285750" indent="-285750">
                        <a:buFont typeface="Arial" panose="020B0604020202020204" pitchFamily="34" charset="0"/>
                        <a:buChar char="•"/>
                      </a:pPr>
                      <a:r>
                        <a:rPr lang="nl-BE" sz="1600" dirty="0"/>
                        <a:t>Office Message Encryption</a:t>
                      </a:r>
                    </a:p>
                    <a:p>
                      <a:pPr marL="285750" indent="-285750">
                        <a:buFont typeface="Arial" panose="020B0604020202020204" pitchFamily="34" charset="0"/>
                        <a:buChar char="•"/>
                      </a:pPr>
                      <a:r>
                        <a:rPr lang="nl-BE" sz="1600" dirty="0"/>
                        <a:t>Implement Session Controls</a:t>
                      </a:r>
                    </a:p>
                    <a:p>
                      <a:pPr marL="285750" indent="-285750">
                        <a:buFont typeface="Arial" panose="020B0604020202020204" pitchFamily="34" charset="0"/>
                        <a:buChar char="•"/>
                      </a:pPr>
                      <a:r>
                        <a:rPr lang="nl-BE" sz="1600" dirty="0"/>
                        <a:t>....</a:t>
                      </a:r>
                      <a:endParaRPr lang="en-BE" sz="1600" dirty="0"/>
                    </a:p>
                  </a:txBody>
                  <a:tcPr/>
                </a:tc>
                <a:extLst>
                  <a:ext uri="{0D108BD9-81ED-4DB2-BD59-A6C34878D82A}">
                    <a16:rowId xmlns:a16="http://schemas.microsoft.com/office/drawing/2014/main" val="1663489287"/>
                  </a:ext>
                </a:extLst>
              </a:tr>
            </a:tbl>
          </a:graphicData>
        </a:graphic>
      </p:graphicFrame>
      <p:sp>
        <p:nvSpPr>
          <p:cNvPr id="8" name="Title 7">
            <a:extLst>
              <a:ext uri="{FF2B5EF4-FFF2-40B4-BE49-F238E27FC236}">
                <a16:creationId xmlns:a16="http://schemas.microsoft.com/office/drawing/2014/main" id="{A62846EA-D291-408A-81E1-C5D5206B34FD}"/>
              </a:ext>
            </a:extLst>
          </p:cNvPr>
          <p:cNvSpPr>
            <a:spLocks noGrp="1"/>
          </p:cNvSpPr>
          <p:nvPr>
            <p:ph type="title"/>
          </p:nvPr>
        </p:nvSpPr>
        <p:spPr/>
        <p:txBody>
          <a:bodyPr/>
          <a:lstStyle/>
          <a:p>
            <a:r>
              <a:rPr lang="nl-BE" dirty="0"/>
              <a:t>Exchange Online</a:t>
            </a:r>
            <a:endParaRPr lang="en-BE" dirty="0"/>
          </a:p>
        </p:txBody>
      </p:sp>
    </p:spTree>
    <p:extLst>
      <p:ext uri="{BB962C8B-B14F-4D97-AF65-F5344CB8AC3E}">
        <p14:creationId xmlns:p14="http://schemas.microsoft.com/office/powerpoint/2010/main" val="3407289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CD9D61F-022E-4738-BB0A-0A27ABA0D883}"/>
              </a:ext>
            </a:extLst>
          </p:cNvPr>
          <p:cNvGraphicFramePr>
            <a:graphicFrameLocks noGrp="1"/>
          </p:cNvGraphicFramePr>
          <p:nvPr>
            <p:extLst>
              <p:ext uri="{D42A27DB-BD31-4B8C-83A1-F6EECF244321}">
                <p14:modId xmlns:p14="http://schemas.microsoft.com/office/powerpoint/2010/main" val="4221467082"/>
              </p:ext>
            </p:extLst>
          </p:nvPr>
        </p:nvGraphicFramePr>
        <p:xfrm>
          <a:off x="466775" y="1203598"/>
          <a:ext cx="8208913" cy="2880320"/>
        </p:xfrm>
        <a:graphic>
          <a:graphicData uri="http://schemas.openxmlformats.org/drawingml/2006/table">
            <a:tbl>
              <a:tblPr firstRow="1" bandRow="1">
                <a:tableStyleId>{5C22544A-7EE6-4342-B048-85BDC9FD1C3A}</a:tableStyleId>
              </a:tblPr>
              <a:tblGrid>
                <a:gridCol w="4672524">
                  <a:extLst>
                    <a:ext uri="{9D8B030D-6E8A-4147-A177-3AD203B41FA5}">
                      <a16:colId xmlns:a16="http://schemas.microsoft.com/office/drawing/2014/main" val="3633927399"/>
                    </a:ext>
                  </a:extLst>
                </a:gridCol>
                <a:gridCol w="3536389">
                  <a:extLst>
                    <a:ext uri="{9D8B030D-6E8A-4147-A177-3AD203B41FA5}">
                      <a16:colId xmlns:a16="http://schemas.microsoft.com/office/drawing/2014/main" val="2109857687"/>
                    </a:ext>
                  </a:extLst>
                </a:gridCol>
              </a:tblGrid>
              <a:tr h="576064">
                <a:tc>
                  <a:txBody>
                    <a:bodyPr/>
                    <a:lstStyle/>
                    <a:p>
                      <a:r>
                        <a:rPr lang="nl-BE" dirty="0"/>
                        <a:t>Threat</a:t>
                      </a:r>
                      <a:endParaRPr lang="en-BE" dirty="0"/>
                    </a:p>
                  </a:txBody>
                  <a:tcPr/>
                </a:tc>
                <a:tc>
                  <a:txBody>
                    <a:bodyPr/>
                    <a:lstStyle/>
                    <a:p>
                      <a:r>
                        <a:rPr lang="nl-BE" dirty="0"/>
                        <a:t>Possible solution(s)</a:t>
                      </a:r>
                      <a:endParaRPr lang="en-BE" dirty="0"/>
                    </a:p>
                  </a:txBody>
                  <a:tcPr/>
                </a:tc>
                <a:extLst>
                  <a:ext uri="{0D108BD9-81ED-4DB2-BD59-A6C34878D82A}">
                    <a16:rowId xmlns:a16="http://schemas.microsoft.com/office/drawing/2014/main" val="2190094467"/>
                  </a:ext>
                </a:extLst>
              </a:tr>
              <a:tr h="2304256">
                <a:tc>
                  <a:txBody>
                    <a:bodyPr/>
                    <a:lstStyle/>
                    <a:p>
                      <a:r>
                        <a:rPr lang="nl-BE" sz="1600" dirty="0"/>
                        <a:t>Potential to receive harmful payloads (e.g. Malware) via email.</a:t>
                      </a:r>
                    </a:p>
                    <a:p>
                      <a:endParaRPr lang="en-BE" sz="1600" dirty="0"/>
                    </a:p>
                    <a:p>
                      <a:endParaRPr lang="en-BE" sz="1600" dirty="0"/>
                    </a:p>
                  </a:txBody>
                  <a:tcPr/>
                </a:tc>
                <a:tc>
                  <a:txBody>
                    <a:bodyPr/>
                    <a:lstStyle/>
                    <a:p>
                      <a:pPr marL="285750" indent="-285750">
                        <a:buFont typeface="Arial" panose="020B0604020202020204" pitchFamily="34" charset="0"/>
                        <a:buChar char="•"/>
                      </a:pPr>
                      <a:r>
                        <a:rPr lang="nl-BE" sz="1600" dirty="0"/>
                        <a:t>Implement Office 365 ATP</a:t>
                      </a:r>
                    </a:p>
                    <a:p>
                      <a:pPr marL="285750" indent="-285750">
                        <a:buFont typeface="Arial" panose="020B0604020202020204" pitchFamily="34" charset="0"/>
                        <a:buChar char="•"/>
                      </a:pPr>
                      <a:r>
                        <a:rPr lang="nl-BE" sz="1600" dirty="0"/>
                        <a:t>Implement Windows Defender ATP</a:t>
                      </a:r>
                    </a:p>
                    <a:p>
                      <a:pPr marL="285750" indent="-285750">
                        <a:buFont typeface="Arial" panose="020B0604020202020204" pitchFamily="34" charset="0"/>
                        <a:buChar char="•"/>
                      </a:pPr>
                      <a:r>
                        <a:rPr lang="nl-BE" sz="1600" dirty="0"/>
                        <a:t>Implement Azure Sentinel</a:t>
                      </a:r>
                    </a:p>
                    <a:p>
                      <a:pPr marL="0" indent="0">
                        <a:buFont typeface="Arial" panose="020B0604020202020204" pitchFamily="34" charset="0"/>
                        <a:buNone/>
                      </a:pPr>
                      <a:endParaRPr lang="en-BE" sz="1600" dirty="0"/>
                    </a:p>
                  </a:txBody>
                  <a:tcPr/>
                </a:tc>
                <a:extLst>
                  <a:ext uri="{0D108BD9-81ED-4DB2-BD59-A6C34878D82A}">
                    <a16:rowId xmlns:a16="http://schemas.microsoft.com/office/drawing/2014/main" val="1663489287"/>
                  </a:ext>
                </a:extLst>
              </a:tr>
            </a:tbl>
          </a:graphicData>
        </a:graphic>
      </p:graphicFrame>
      <p:sp>
        <p:nvSpPr>
          <p:cNvPr id="8" name="Title 7">
            <a:extLst>
              <a:ext uri="{FF2B5EF4-FFF2-40B4-BE49-F238E27FC236}">
                <a16:creationId xmlns:a16="http://schemas.microsoft.com/office/drawing/2014/main" id="{A62846EA-D291-408A-81E1-C5D5206B34FD}"/>
              </a:ext>
            </a:extLst>
          </p:cNvPr>
          <p:cNvSpPr>
            <a:spLocks noGrp="1"/>
          </p:cNvSpPr>
          <p:nvPr>
            <p:ph type="title"/>
          </p:nvPr>
        </p:nvSpPr>
        <p:spPr/>
        <p:txBody>
          <a:bodyPr/>
          <a:lstStyle/>
          <a:p>
            <a:r>
              <a:rPr lang="nl-BE" dirty="0"/>
              <a:t>Exchange Online</a:t>
            </a:r>
            <a:endParaRPr lang="en-BE" dirty="0"/>
          </a:p>
        </p:txBody>
      </p:sp>
    </p:spTree>
    <p:extLst>
      <p:ext uri="{BB962C8B-B14F-4D97-AF65-F5344CB8AC3E}">
        <p14:creationId xmlns:p14="http://schemas.microsoft.com/office/powerpoint/2010/main" val="36381697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CD9D61F-022E-4738-BB0A-0A27ABA0D883}"/>
              </a:ext>
            </a:extLst>
          </p:cNvPr>
          <p:cNvGraphicFramePr>
            <a:graphicFrameLocks noGrp="1"/>
          </p:cNvGraphicFramePr>
          <p:nvPr>
            <p:extLst>
              <p:ext uri="{D42A27DB-BD31-4B8C-83A1-F6EECF244321}">
                <p14:modId xmlns:p14="http://schemas.microsoft.com/office/powerpoint/2010/main" val="1294697177"/>
              </p:ext>
            </p:extLst>
          </p:nvPr>
        </p:nvGraphicFramePr>
        <p:xfrm>
          <a:off x="466775" y="1203598"/>
          <a:ext cx="8208913" cy="2880320"/>
        </p:xfrm>
        <a:graphic>
          <a:graphicData uri="http://schemas.openxmlformats.org/drawingml/2006/table">
            <a:tbl>
              <a:tblPr firstRow="1" bandRow="1">
                <a:tableStyleId>{5C22544A-7EE6-4342-B048-85BDC9FD1C3A}</a:tableStyleId>
              </a:tblPr>
              <a:tblGrid>
                <a:gridCol w="4672524">
                  <a:extLst>
                    <a:ext uri="{9D8B030D-6E8A-4147-A177-3AD203B41FA5}">
                      <a16:colId xmlns:a16="http://schemas.microsoft.com/office/drawing/2014/main" val="3633927399"/>
                    </a:ext>
                  </a:extLst>
                </a:gridCol>
                <a:gridCol w="3536389">
                  <a:extLst>
                    <a:ext uri="{9D8B030D-6E8A-4147-A177-3AD203B41FA5}">
                      <a16:colId xmlns:a16="http://schemas.microsoft.com/office/drawing/2014/main" val="2109857687"/>
                    </a:ext>
                  </a:extLst>
                </a:gridCol>
              </a:tblGrid>
              <a:tr h="576064">
                <a:tc>
                  <a:txBody>
                    <a:bodyPr/>
                    <a:lstStyle/>
                    <a:p>
                      <a:r>
                        <a:rPr lang="nl-BE" dirty="0"/>
                        <a:t>Threat</a:t>
                      </a:r>
                      <a:endParaRPr lang="en-BE" dirty="0"/>
                    </a:p>
                  </a:txBody>
                  <a:tcPr/>
                </a:tc>
                <a:tc>
                  <a:txBody>
                    <a:bodyPr/>
                    <a:lstStyle/>
                    <a:p>
                      <a:r>
                        <a:rPr lang="nl-BE" dirty="0"/>
                        <a:t>Possible solution(s)</a:t>
                      </a:r>
                      <a:endParaRPr lang="en-BE" dirty="0"/>
                    </a:p>
                  </a:txBody>
                  <a:tcPr/>
                </a:tc>
                <a:extLst>
                  <a:ext uri="{0D108BD9-81ED-4DB2-BD59-A6C34878D82A}">
                    <a16:rowId xmlns:a16="http://schemas.microsoft.com/office/drawing/2014/main" val="2190094467"/>
                  </a:ext>
                </a:extLst>
              </a:tr>
              <a:tr h="2304256">
                <a:tc>
                  <a:txBody>
                    <a:bodyPr/>
                    <a:lstStyle/>
                    <a:p>
                      <a:r>
                        <a:rPr lang="nl-BE" sz="1600" dirty="0"/>
                        <a:t>Potential to receive spoofed messages in order to trick users to 1) perform unauthorized actions or 2) click malicious links (to download payload).</a:t>
                      </a:r>
                      <a:endParaRPr lang="en-BE" sz="1600" dirty="0"/>
                    </a:p>
                    <a:p>
                      <a:endParaRPr lang="en-BE" sz="1600" dirty="0"/>
                    </a:p>
                  </a:txBody>
                  <a:tcPr/>
                </a:tc>
                <a:tc>
                  <a:txBody>
                    <a:bodyPr/>
                    <a:lstStyle/>
                    <a:p>
                      <a:pPr marL="285750" indent="-285750">
                        <a:buFont typeface="Arial" panose="020B0604020202020204" pitchFamily="34" charset="0"/>
                        <a:buChar char="•"/>
                      </a:pPr>
                      <a:r>
                        <a:rPr lang="nl-BE" sz="1600" dirty="0"/>
                        <a:t>Implement Office 365 ATP</a:t>
                      </a:r>
                    </a:p>
                    <a:p>
                      <a:pPr marL="285750" indent="-285750">
                        <a:buFont typeface="Arial" panose="020B0604020202020204" pitchFamily="34" charset="0"/>
                        <a:buChar char="•"/>
                      </a:pPr>
                      <a:r>
                        <a:rPr lang="nl-BE" sz="1600" dirty="0"/>
                        <a:t>User awareness training</a:t>
                      </a:r>
                    </a:p>
                    <a:p>
                      <a:pPr marL="0" indent="0">
                        <a:buFont typeface="Arial" panose="020B0604020202020204" pitchFamily="34" charset="0"/>
                        <a:buNone/>
                      </a:pPr>
                      <a:endParaRPr lang="en-BE" sz="1600" dirty="0"/>
                    </a:p>
                  </a:txBody>
                  <a:tcPr/>
                </a:tc>
                <a:extLst>
                  <a:ext uri="{0D108BD9-81ED-4DB2-BD59-A6C34878D82A}">
                    <a16:rowId xmlns:a16="http://schemas.microsoft.com/office/drawing/2014/main" val="1663489287"/>
                  </a:ext>
                </a:extLst>
              </a:tr>
            </a:tbl>
          </a:graphicData>
        </a:graphic>
      </p:graphicFrame>
      <p:sp>
        <p:nvSpPr>
          <p:cNvPr id="8" name="Title 7">
            <a:extLst>
              <a:ext uri="{FF2B5EF4-FFF2-40B4-BE49-F238E27FC236}">
                <a16:creationId xmlns:a16="http://schemas.microsoft.com/office/drawing/2014/main" id="{A62846EA-D291-408A-81E1-C5D5206B34FD}"/>
              </a:ext>
            </a:extLst>
          </p:cNvPr>
          <p:cNvSpPr>
            <a:spLocks noGrp="1"/>
          </p:cNvSpPr>
          <p:nvPr>
            <p:ph type="title"/>
          </p:nvPr>
        </p:nvSpPr>
        <p:spPr/>
        <p:txBody>
          <a:bodyPr/>
          <a:lstStyle/>
          <a:p>
            <a:r>
              <a:rPr lang="nl-BE" dirty="0"/>
              <a:t>Exchange Online</a:t>
            </a:r>
            <a:endParaRPr lang="en-BE" dirty="0"/>
          </a:p>
        </p:txBody>
      </p:sp>
    </p:spTree>
    <p:extLst>
      <p:ext uri="{BB962C8B-B14F-4D97-AF65-F5344CB8AC3E}">
        <p14:creationId xmlns:p14="http://schemas.microsoft.com/office/powerpoint/2010/main" val="21981139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CD9D61F-022E-4738-BB0A-0A27ABA0D883}"/>
              </a:ext>
            </a:extLst>
          </p:cNvPr>
          <p:cNvGraphicFramePr>
            <a:graphicFrameLocks noGrp="1"/>
          </p:cNvGraphicFramePr>
          <p:nvPr>
            <p:extLst>
              <p:ext uri="{D42A27DB-BD31-4B8C-83A1-F6EECF244321}">
                <p14:modId xmlns:p14="http://schemas.microsoft.com/office/powerpoint/2010/main" val="1098291112"/>
              </p:ext>
            </p:extLst>
          </p:nvPr>
        </p:nvGraphicFramePr>
        <p:xfrm>
          <a:off x="466775" y="1203598"/>
          <a:ext cx="8208913" cy="2880320"/>
        </p:xfrm>
        <a:graphic>
          <a:graphicData uri="http://schemas.openxmlformats.org/drawingml/2006/table">
            <a:tbl>
              <a:tblPr firstRow="1" bandRow="1">
                <a:tableStyleId>{5C22544A-7EE6-4342-B048-85BDC9FD1C3A}</a:tableStyleId>
              </a:tblPr>
              <a:tblGrid>
                <a:gridCol w="4672524">
                  <a:extLst>
                    <a:ext uri="{9D8B030D-6E8A-4147-A177-3AD203B41FA5}">
                      <a16:colId xmlns:a16="http://schemas.microsoft.com/office/drawing/2014/main" val="3633927399"/>
                    </a:ext>
                  </a:extLst>
                </a:gridCol>
                <a:gridCol w="3536389">
                  <a:extLst>
                    <a:ext uri="{9D8B030D-6E8A-4147-A177-3AD203B41FA5}">
                      <a16:colId xmlns:a16="http://schemas.microsoft.com/office/drawing/2014/main" val="2109857687"/>
                    </a:ext>
                  </a:extLst>
                </a:gridCol>
              </a:tblGrid>
              <a:tr h="576064">
                <a:tc>
                  <a:txBody>
                    <a:bodyPr/>
                    <a:lstStyle/>
                    <a:p>
                      <a:r>
                        <a:rPr lang="nl-BE" dirty="0"/>
                        <a:t>Threat</a:t>
                      </a:r>
                      <a:endParaRPr lang="en-BE" dirty="0"/>
                    </a:p>
                  </a:txBody>
                  <a:tcPr/>
                </a:tc>
                <a:tc>
                  <a:txBody>
                    <a:bodyPr/>
                    <a:lstStyle/>
                    <a:p>
                      <a:r>
                        <a:rPr lang="nl-BE" dirty="0"/>
                        <a:t>Possible solution(s)</a:t>
                      </a:r>
                      <a:endParaRPr lang="en-BE" dirty="0"/>
                    </a:p>
                  </a:txBody>
                  <a:tcPr/>
                </a:tc>
                <a:extLst>
                  <a:ext uri="{0D108BD9-81ED-4DB2-BD59-A6C34878D82A}">
                    <a16:rowId xmlns:a16="http://schemas.microsoft.com/office/drawing/2014/main" val="2190094467"/>
                  </a:ext>
                </a:extLst>
              </a:tr>
              <a:tr h="2304256">
                <a:tc>
                  <a:txBody>
                    <a:bodyPr/>
                    <a:lstStyle/>
                    <a:p>
                      <a:r>
                        <a:rPr lang="nl-BE" sz="1600" dirty="0"/>
                        <a:t>Weak identification of the recipient (which may lead to unintended disclosure of sensitive information).</a:t>
                      </a:r>
                    </a:p>
                    <a:p>
                      <a:endParaRPr lang="en-BE" sz="1600" dirty="0"/>
                    </a:p>
                    <a:p>
                      <a:endParaRPr lang="en-BE" sz="1600" dirty="0"/>
                    </a:p>
                  </a:txBody>
                  <a:tcPr/>
                </a:tc>
                <a:tc>
                  <a:txBody>
                    <a:bodyPr/>
                    <a:lstStyle/>
                    <a:p>
                      <a:pPr marL="285750" indent="-285750">
                        <a:buFont typeface="Arial" panose="020B0604020202020204" pitchFamily="34" charset="0"/>
                        <a:buChar char="•"/>
                      </a:pPr>
                      <a:r>
                        <a:rPr lang="nl-BE" sz="1600" dirty="0"/>
                        <a:t>Implement Rights Management (</a:t>
                      </a:r>
                      <a:r>
                        <a:rPr lang="nl-BE" sz="1600" i="1" dirty="0"/>
                        <a:t>w/ ability to revoke content</a:t>
                      </a:r>
                      <a:r>
                        <a:rPr lang="nl-BE" sz="1600" dirty="0"/>
                        <a:t>)</a:t>
                      </a:r>
                    </a:p>
                    <a:p>
                      <a:pPr marL="285750" indent="-285750">
                        <a:buFont typeface="Arial" panose="020B0604020202020204" pitchFamily="34" charset="0"/>
                        <a:buChar char="•"/>
                      </a:pPr>
                      <a:r>
                        <a:rPr lang="nl-BE" sz="1600" dirty="0"/>
                        <a:t>User awareness</a:t>
                      </a:r>
                    </a:p>
                    <a:p>
                      <a:pPr marL="285750" indent="-285750">
                        <a:buFont typeface="Arial" panose="020B0604020202020204" pitchFamily="34" charset="0"/>
                        <a:buChar char="•"/>
                      </a:pPr>
                      <a:r>
                        <a:rPr lang="nl-BE" sz="1600" dirty="0"/>
                        <a:t>Leverage Global Address list </a:t>
                      </a:r>
                    </a:p>
                    <a:p>
                      <a:pPr marL="285750" indent="-285750">
                        <a:buFont typeface="Arial" panose="020B0604020202020204" pitchFamily="34" charset="0"/>
                        <a:buChar char="•"/>
                      </a:pPr>
                      <a:r>
                        <a:rPr lang="nl-BE" sz="1600" dirty="0"/>
                        <a:t>Monitoring / Supervision policies</a:t>
                      </a:r>
                    </a:p>
                    <a:p>
                      <a:pPr marL="285750" indent="-285750">
                        <a:buFont typeface="Arial" panose="020B0604020202020204" pitchFamily="34" charset="0"/>
                        <a:buChar char="•"/>
                      </a:pPr>
                      <a:r>
                        <a:rPr lang="nl-BE" sz="1600" dirty="0"/>
                        <a:t>....</a:t>
                      </a:r>
                      <a:endParaRPr lang="en-BE" sz="1600" dirty="0"/>
                    </a:p>
                  </a:txBody>
                  <a:tcPr/>
                </a:tc>
                <a:extLst>
                  <a:ext uri="{0D108BD9-81ED-4DB2-BD59-A6C34878D82A}">
                    <a16:rowId xmlns:a16="http://schemas.microsoft.com/office/drawing/2014/main" val="1663489287"/>
                  </a:ext>
                </a:extLst>
              </a:tr>
            </a:tbl>
          </a:graphicData>
        </a:graphic>
      </p:graphicFrame>
      <p:sp>
        <p:nvSpPr>
          <p:cNvPr id="8" name="Title 7">
            <a:extLst>
              <a:ext uri="{FF2B5EF4-FFF2-40B4-BE49-F238E27FC236}">
                <a16:creationId xmlns:a16="http://schemas.microsoft.com/office/drawing/2014/main" id="{A62846EA-D291-408A-81E1-C5D5206B34FD}"/>
              </a:ext>
            </a:extLst>
          </p:cNvPr>
          <p:cNvSpPr>
            <a:spLocks noGrp="1"/>
          </p:cNvSpPr>
          <p:nvPr>
            <p:ph type="title"/>
          </p:nvPr>
        </p:nvSpPr>
        <p:spPr/>
        <p:txBody>
          <a:bodyPr/>
          <a:lstStyle/>
          <a:p>
            <a:r>
              <a:rPr lang="nl-BE" dirty="0"/>
              <a:t>Exchange Online/SPO</a:t>
            </a:r>
            <a:endParaRPr lang="en-BE" dirty="0"/>
          </a:p>
        </p:txBody>
      </p:sp>
    </p:spTree>
    <p:extLst>
      <p:ext uri="{BB962C8B-B14F-4D97-AF65-F5344CB8AC3E}">
        <p14:creationId xmlns:p14="http://schemas.microsoft.com/office/powerpoint/2010/main" val="6705404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CD9D61F-022E-4738-BB0A-0A27ABA0D883}"/>
              </a:ext>
            </a:extLst>
          </p:cNvPr>
          <p:cNvGraphicFramePr>
            <a:graphicFrameLocks noGrp="1"/>
          </p:cNvGraphicFramePr>
          <p:nvPr>
            <p:extLst>
              <p:ext uri="{D42A27DB-BD31-4B8C-83A1-F6EECF244321}">
                <p14:modId xmlns:p14="http://schemas.microsoft.com/office/powerpoint/2010/main" val="149222370"/>
              </p:ext>
            </p:extLst>
          </p:nvPr>
        </p:nvGraphicFramePr>
        <p:xfrm>
          <a:off x="466775" y="1203598"/>
          <a:ext cx="8208913" cy="2880320"/>
        </p:xfrm>
        <a:graphic>
          <a:graphicData uri="http://schemas.openxmlformats.org/drawingml/2006/table">
            <a:tbl>
              <a:tblPr firstRow="1" bandRow="1">
                <a:tableStyleId>{5C22544A-7EE6-4342-B048-85BDC9FD1C3A}</a:tableStyleId>
              </a:tblPr>
              <a:tblGrid>
                <a:gridCol w="4672524">
                  <a:extLst>
                    <a:ext uri="{9D8B030D-6E8A-4147-A177-3AD203B41FA5}">
                      <a16:colId xmlns:a16="http://schemas.microsoft.com/office/drawing/2014/main" val="3633927399"/>
                    </a:ext>
                  </a:extLst>
                </a:gridCol>
                <a:gridCol w="3536389">
                  <a:extLst>
                    <a:ext uri="{9D8B030D-6E8A-4147-A177-3AD203B41FA5}">
                      <a16:colId xmlns:a16="http://schemas.microsoft.com/office/drawing/2014/main" val="2109857687"/>
                    </a:ext>
                  </a:extLst>
                </a:gridCol>
              </a:tblGrid>
              <a:tr h="576064">
                <a:tc>
                  <a:txBody>
                    <a:bodyPr/>
                    <a:lstStyle/>
                    <a:p>
                      <a:r>
                        <a:rPr lang="nl-BE" dirty="0"/>
                        <a:t>Threat</a:t>
                      </a:r>
                      <a:endParaRPr lang="en-BE" dirty="0"/>
                    </a:p>
                  </a:txBody>
                  <a:tcPr/>
                </a:tc>
                <a:tc>
                  <a:txBody>
                    <a:bodyPr/>
                    <a:lstStyle/>
                    <a:p>
                      <a:r>
                        <a:rPr lang="nl-BE" dirty="0"/>
                        <a:t>Possible solution(s)</a:t>
                      </a:r>
                      <a:endParaRPr lang="en-BE" dirty="0"/>
                    </a:p>
                  </a:txBody>
                  <a:tcPr/>
                </a:tc>
                <a:extLst>
                  <a:ext uri="{0D108BD9-81ED-4DB2-BD59-A6C34878D82A}">
                    <a16:rowId xmlns:a16="http://schemas.microsoft.com/office/drawing/2014/main" val="2190094467"/>
                  </a:ext>
                </a:extLst>
              </a:tr>
              <a:tr h="2304256">
                <a:tc>
                  <a:txBody>
                    <a:bodyPr/>
                    <a:lstStyle/>
                    <a:p>
                      <a:r>
                        <a:rPr lang="nl-BE" sz="1600" dirty="0"/>
                        <a:t>Potential data exfiltration through Outlook </a:t>
                      </a:r>
                      <a:br>
                        <a:rPr lang="nl-BE" sz="1600" dirty="0"/>
                      </a:br>
                      <a:r>
                        <a:rPr lang="nl-BE" sz="1600" dirty="0"/>
                        <a:t>(fat client)</a:t>
                      </a:r>
                    </a:p>
                    <a:p>
                      <a:endParaRPr lang="en-BE" sz="1600" dirty="0"/>
                    </a:p>
                    <a:p>
                      <a:endParaRPr lang="en-BE" sz="1600" dirty="0"/>
                    </a:p>
                  </a:txBody>
                  <a:tcPr/>
                </a:tc>
                <a:tc>
                  <a:txBody>
                    <a:bodyPr/>
                    <a:lstStyle/>
                    <a:p>
                      <a:pPr marL="285750" indent="-285750">
                        <a:buFont typeface="Arial" panose="020B0604020202020204" pitchFamily="34" charset="0"/>
                        <a:buChar char="•"/>
                      </a:pPr>
                      <a:r>
                        <a:rPr lang="nl-BE" sz="1600" dirty="0"/>
                        <a:t>Disallow users to connect multiple accounts in Outlook.</a:t>
                      </a:r>
                    </a:p>
                    <a:p>
                      <a:pPr marL="285750" indent="-285750">
                        <a:buFont typeface="Arial" panose="020B0604020202020204" pitchFamily="34" charset="0"/>
                        <a:buChar char="•"/>
                      </a:pPr>
                      <a:r>
                        <a:rPr lang="nl-BE" sz="1600" dirty="0"/>
                        <a:t>Implement rights management</a:t>
                      </a:r>
                    </a:p>
                    <a:p>
                      <a:pPr marL="285750" indent="-285750">
                        <a:buFont typeface="Arial" panose="020B0604020202020204" pitchFamily="34" charset="0"/>
                        <a:buChar char="•"/>
                      </a:pPr>
                      <a:endParaRPr lang="en-BE" sz="1600" dirty="0"/>
                    </a:p>
                  </a:txBody>
                  <a:tcPr/>
                </a:tc>
                <a:extLst>
                  <a:ext uri="{0D108BD9-81ED-4DB2-BD59-A6C34878D82A}">
                    <a16:rowId xmlns:a16="http://schemas.microsoft.com/office/drawing/2014/main" val="1663489287"/>
                  </a:ext>
                </a:extLst>
              </a:tr>
            </a:tbl>
          </a:graphicData>
        </a:graphic>
      </p:graphicFrame>
      <p:sp>
        <p:nvSpPr>
          <p:cNvPr id="8" name="Title 7">
            <a:extLst>
              <a:ext uri="{FF2B5EF4-FFF2-40B4-BE49-F238E27FC236}">
                <a16:creationId xmlns:a16="http://schemas.microsoft.com/office/drawing/2014/main" id="{A62846EA-D291-408A-81E1-C5D5206B34FD}"/>
              </a:ext>
            </a:extLst>
          </p:cNvPr>
          <p:cNvSpPr>
            <a:spLocks noGrp="1"/>
          </p:cNvSpPr>
          <p:nvPr>
            <p:ph type="title"/>
          </p:nvPr>
        </p:nvSpPr>
        <p:spPr/>
        <p:txBody>
          <a:bodyPr/>
          <a:lstStyle/>
          <a:p>
            <a:r>
              <a:rPr lang="nl-BE" dirty="0"/>
              <a:t>Exchange Online</a:t>
            </a:r>
            <a:endParaRPr lang="en-BE" dirty="0"/>
          </a:p>
        </p:txBody>
      </p:sp>
    </p:spTree>
    <p:extLst>
      <p:ext uri="{BB962C8B-B14F-4D97-AF65-F5344CB8AC3E}">
        <p14:creationId xmlns:p14="http://schemas.microsoft.com/office/powerpoint/2010/main" val="23883507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CD9D61F-022E-4738-BB0A-0A27ABA0D883}"/>
              </a:ext>
            </a:extLst>
          </p:cNvPr>
          <p:cNvGraphicFramePr>
            <a:graphicFrameLocks noGrp="1"/>
          </p:cNvGraphicFramePr>
          <p:nvPr>
            <p:extLst>
              <p:ext uri="{D42A27DB-BD31-4B8C-83A1-F6EECF244321}">
                <p14:modId xmlns:p14="http://schemas.microsoft.com/office/powerpoint/2010/main" val="3442498932"/>
              </p:ext>
            </p:extLst>
          </p:nvPr>
        </p:nvGraphicFramePr>
        <p:xfrm>
          <a:off x="466775" y="1203598"/>
          <a:ext cx="8208913" cy="2880320"/>
        </p:xfrm>
        <a:graphic>
          <a:graphicData uri="http://schemas.openxmlformats.org/drawingml/2006/table">
            <a:tbl>
              <a:tblPr firstRow="1" bandRow="1">
                <a:tableStyleId>{5C22544A-7EE6-4342-B048-85BDC9FD1C3A}</a:tableStyleId>
              </a:tblPr>
              <a:tblGrid>
                <a:gridCol w="4672524">
                  <a:extLst>
                    <a:ext uri="{9D8B030D-6E8A-4147-A177-3AD203B41FA5}">
                      <a16:colId xmlns:a16="http://schemas.microsoft.com/office/drawing/2014/main" val="3633927399"/>
                    </a:ext>
                  </a:extLst>
                </a:gridCol>
                <a:gridCol w="3536389">
                  <a:extLst>
                    <a:ext uri="{9D8B030D-6E8A-4147-A177-3AD203B41FA5}">
                      <a16:colId xmlns:a16="http://schemas.microsoft.com/office/drawing/2014/main" val="2109857687"/>
                    </a:ext>
                  </a:extLst>
                </a:gridCol>
              </a:tblGrid>
              <a:tr h="576064">
                <a:tc>
                  <a:txBody>
                    <a:bodyPr/>
                    <a:lstStyle/>
                    <a:p>
                      <a:r>
                        <a:rPr lang="nl-BE" dirty="0"/>
                        <a:t>Threat</a:t>
                      </a:r>
                      <a:endParaRPr lang="en-BE" dirty="0"/>
                    </a:p>
                  </a:txBody>
                  <a:tcPr/>
                </a:tc>
                <a:tc>
                  <a:txBody>
                    <a:bodyPr/>
                    <a:lstStyle/>
                    <a:p>
                      <a:r>
                        <a:rPr lang="nl-BE" dirty="0"/>
                        <a:t>Possible solution(s)</a:t>
                      </a:r>
                      <a:endParaRPr lang="en-BE" dirty="0"/>
                    </a:p>
                  </a:txBody>
                  <a:tcPr/>
                </a:tc>
                <a:extLst>
                  <a:ext uri="{0D108BD9-81ED-4DB2-BD59-A6C34878D82A}">
                    <a16:rowId xmlns:a16="http://schemas.microsoft.com/office/drawing/2014/main" val="2190094467"/>
                  </a:ext>
                </a:extLst>
              </a:tr>
              <a:tr h="2304256">
                <a:tc>
                  <a:txBody>
                    <a:bodyPr/>
                    <a:lstStyle/>
                    <a:p>
                      <a:r>
                        <a:rPr lang="nl-BE" sz="1600" dirty="0"/>
                        <a:t>Potential data exfiltration through Outlook by synchronizing contents onto an insecure device (OST/PST)</a:t>
                      </a:r>
                    </a:p>
                    <a:p>
                      <a:endParaRPr lang="en-BE" sz="1600" dirty="0"/>
                    </a:p>
                    <a:p>
                      <a:endParaRPr lang="en-BE" sz="1600" dirty="0"/>
                    </a:p>
                  </a:txBody>
                  <a:tcPr/>
                </a:tc>
                <a:tc>
                  <a:txBody>
                    <a:bodyPr/>
                    <a:lstStyle/>
                    <a:p>
                      <a:pPr marL="285750" indent="-285750">
                        <a:buFont typeface="Arial" panose="020B0604020202020204" pitchFamily="34" charset="0"/>
                        <a:buChar char="•"/>
                      </a:pPr>
                      <a:r>
                        <a:rPr lang="nl-BE" sz="1600" dirty="0"/>
                        <a:t>Conditional Access (only allow managed devices); limit downloading of files through managed devices only</a:t>
                      </a:r>
                    </a:p>
                    <a:p>
                      <a:pPr marL="285750" indent="-285750">
                        <a:buFont typeface="Arial" panose="020B0604020202020204" pitchFamily="34" charset="0"/>
                        <a:buChar char="•"/>
                      </a:pPr>
                      <a:r>
                        <a:rPr lang="nl-BE" sz="1600" dirty="0"/>
                        <a:t>Disable ability to take files offline in Outlook Web App</a:t>
                      </a:r>
                    </a:p>
                    <a:p>
                      <a:pPr marL="285750" indent="-285750">
                        <a:buFont typeface="Arial" panose="020B0604020202020204" pitchFamily="34" charset="0"/>
                        <a:buChar char="•"/>
                      </a:pPr>
                      <a:endParaRPr lang="nl-BE" sz="1600" dirty="0"/>
                    </a:p>
                    <a:p>
                      <a:pPr marL="285750" indent="-285750">
                        <a:buFont typeface="Arial" panose="020B0604020202020204" pitchFamily="34" charset="0"/>
                        <a:buChar char="•"/>
                      </a:pPr>
                      <a:endParaRPr lang="en-BE" sz="1600" dirty="0"/>
                    </a:p>
                  </a:txBody>
                  <a:tcPr/>
                </a:tc>
                <a:extLst>
                  <a:ext uri="{0D108BD9-81ED-4DB2-BD59-A6C34878D82A}">
                    <a16:rowId xmlns:a16="http://schemas.microsoft.com/office/drawing/2014/main" val="1663489287"/>
                  </a:ext>
                </a:extLst>
              </a:tr>
            </a:tbl>
          </a:graphicData>
        </a:graphic>
      </p:graphicFrame>
      <p:sp>
        <p:nvSpPr>
          <p:cNvPr id="8" name="Title 7">
            <a:extLst>
              <a:ext uri="{FF2B5EF4-FFF2-40B4-BE49-F238E27FC236}">
                <a16:creationId xmlns:a16="http://schemas.microsoft.com/office/drawing/2014/main" id="{A62846EA-D291-408A-81E1-C5D5206B34FD}"/>
              </a:ext>
            </a:extLst>
          </p:cNvPr>
          <p:cNvSpPr>
            <a:spLocks noGrp="1"/>
          </p:cNvSpPr>
          <p:nvPr>
            <p:ph type="title"/>
          </p:nvPr>
        </p:nvSpPr>
        <p:spPr/>
        <p:txBody>
          <a:bodyPr/>
          <a:lstStyle/>
          <a:p>
            <a:r>
              <a:rPr lang="nl-BE" dirty="0"/>
              <a:t>Exchange Online</a:t>
            </a:r>
            <a:endParaRPr lang="en-BE" dirty="0"/>
          </a:p>
        </p:txBody>
      </p:sp>
    </p:spTree>
    <p:extLst>
      <p:ext uri="{BB962C8B-B14F-4D97-AF65-F5344CB8AC3E}">
        <p14:creationId xmlns:p14="http://schemas.microsoft.com/office/powerpoint/2010/main" val="32743300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CD9D61F-022E-4738-BB0A-0A27ABA0D883}"/>
              </a:ext>
            </a:extLst>
          </p:cNvPr>
          <p:cNvGraphicFramePr>
            <a:graphicFrameLocks noGrp="1"/>
          </p:cNvGraphicFramePr>
          <p:nvPr>
            <p:extLst>
              <p:ext uri="{D42A27DB-BD31-4B8C-83A1-F6EECF244321}">
                <p14:modId xmlns:p14="http://schemas.microsoft.com/office/powerpoint/2010/main" val="631275048"/>
              </p:ext>
            </p:extLst>
          </p:nvPr>
        </p:nvGraphicFramePr>
        <p:xfrm>
          <a:off x="466775" y="1203598"/>
          <a:ext cx="8208913" cy="2880320"/>
        </p:xfrm>
        <a:graphic>
          <a:graphicData uri="http://schemas.openxmlformats.org/drawingml/2006/table">
            <a:tbl>
              <a:tblPr firstRow="1" bandRow="1">
                <a:tableStyleId>{5C22544A-7EE6-4342-B048-85BDC9FD1C3A}</a:tableStyleId>
              </a:tblPr>
              <a:tblGrid>
                <a:gridCol w="4672524">
                  <a:extLst>
                    <a:ext uri="{9D8B030D-6E8A-4147-A177-3AD203B41FA5}">
                      <a16:colId xmlns:a16="http://schemas.microsoft.com/office/drawing/2014/main" val="3633927399"/>
                    </a:ext>
                  </a:extLst>
                </a:gridCol>
                <a:gridCol w="3536389">
                  <a:extLst>
                    <a:ext uri="{9D8B030D-6E8A-4147-A177-3AD203B41FA5}">
                      <a16:colId xmlns:a16="http://schemas.microsoft.com/office/drawing/2014/main" val="2109857687"/>
                    </a:ext>
                  </a:extLst>
                </a:gridCol>
              </a:tblGrid>
              <a:tr h="576064">
                <a:tc>
                  <a:txBody>
                    <a:bodyPr/>
                    <a:lstStyle/>
                    <a:p>
                      <a:r>
                        <a:rPr lang="nl-BE" dirty="0"/>
                        <a:t>Threat</a:t>
                      </a:r>
                      <a:endParaRPr lang="en-BE" dirty="0"/>
                    </a:p>
                  </a:txBody>
                  <a:tcPr/>
                </a:tc>
                <a:tc>
                  <a:txBody>
                    <a:bodyPr/>
                    <a:lstStyle/>
                    <a:p>
                      <a:r>
                        <a:rPr lang="nl-BE" dirty="0"/>
                        <a:t>Possible solution(s)</a:t>
                      </a:r>
                      <a:endParaRPr lang="en-BE" dirty="0"/>
                    </a:p>
                  </a:txBody>
                  <a:tcPr/>
                </a:tc>
                <a:extLst>
                  <a:ext uri="{0D108BD9-81ED-4DB2-BD59-A6C34878D82A}">
                    <a16:rowId xmlns:a16="http://schemas.microsoft.com/office/drawing/2014/main" val="2190094467"/>
                  </a:ext>
                </a:extLst>
              </a:tr>
              <a:tr h="2304256">
                <a:tc>
                  <a:txBody>
                    <a:bodyPr/>
                    <a:lstStyle/>
                    <a:p>
                      <a:r>
                        <a:rPr lang="nl-BE" sz="1600" dirty="0"/>
                        <a:t>Potential reputational damage because of spoofed domains</a:t>
                      </a:r>
                    </a:p>
                    <a:p>
                      <a:endParaRPr lang="en-BE" sz="1600" dirty="0"/>
                    </a:p>
                    <a:p>
                      <a:endParaRPr lang="en-BE" sz="1600" dirty="0"/>
                    </a:p>
                  </a:txBody>
                  <a:tcPr/>
                </a:tc>
                <a:tc>
                  <a:txBody>
                    <a:bodyPr/>
                    <a:lstStyle/>
                    <a:p>
                      <a:pPr marL="285750" indent="-285750">
                        <a:buFont typeface="Arial" panose="020B0604020202020204" pitchFamily="34" charset="0"/>
                        <a:buChar char="•"/>
                      </a:pPr>
                      <a:r>
                        <a:rPr lang="nl-BE" sz="1600" dirty="0"/>
                        <a:t>Implement DKIM and DMARC</a:t>
                      </a:r>
                    </a:p>
                    <a:p>
                      <a:pPr marL="285750" indent="-285750">
                        <a:buFont typeface="Arial" panose="020B0604020202020204" pitchFamily="34" charset="0"/>
                        <a:buChar char="•"/>
                      </a:pPr>
                      <a:r>
                        <a:rPr lang="nl-BE" sz="1600" dirty="0"/>
                        <a:t>Use S/MIME</a:t>
                      </a:r>
                    </a:p>
                    <a:p>
                      <a:pPr marL="285750" indent="-285750">
                        <a:buFont typeface="Arial" panose="020B0604020202020204" pitchFamily="34" charset="0"/>
                        <a:buChar char="•"/>
                      </a:pPr>
                      <a:r>
                        <a:rPr lang="nl-BE" sz="1600" i="1" dirty="0"/>
                        <a:t>Use Office Message Encryption</a:t>
                      </a:r>
                    </a:p>
                    <a:p>
                      <a:pPr marL="285750" indent="-285750">
                        <a:buFont typeface="Arial" panose="020B0604020202020204" pitchFamily="34" charset="0"/>
                        <a:buChar char="•"/>
                      </a:pPr>
                      <a:endParaRPr lang="en-BE" sz="1600" dirty="0"/>
                    </a:p>
                  </a:txBody>
                  <a:tcPr/>
                </a:tc>
                <a:extLst>
                  <a:ext uri="{0D108BD9-81ED-4DB2-BD59-A6C34878D82A}">
                    <a16:rowId xmlns:a16="http://schemas.microsoft.com/office/drawing/2014/main" val="1663489287"/>
                  </a:ext>
                </a:extLst>
              </a:tr>
            </a:tbl>
          </a:graphicData>
        </a:graphic>
      </p:graphicFrame>
      <p:sp>
        <p:nvSpPr>
          <p:cNvPr id="8" name="Title 7">
            <a:extLst>
              <a:ext uri="{FF2B5EF4-FFF2-40B4-BE49-F238E27FC236}">
                <a16:creationId xmlns:a16="http://schemas.microsoft.com/office/drawing/2014/main" id="{A62846EA-D291-408A-81E1-C5D5206B34FD}"/>
              </a:ext>
            </a:extLst>
          </p:cNvPr>
          <p:cNvSpPr>
            <a:spLocks noGrp="1"/>
          </p:cNvSpPr>
          <p:nvPr>
            <p:ph type="title"/>
          </p:nvPr>
        </p:nvSpPr>
        <p:spPr/>
        <p:txBody>
          <a:bodyPr/>
          <a:lstStyle/>
          <a:p>
            <a:r>
              <a:rPr lang="nl-BE" dirty="0"/>
              <a:t>Exchange Online</a:t>
            </a:r>
            <a:endParaRPr lang="en-BE" dirty="0"/>
          </a:p>
        </p:txBody>
      </p:sp>
    </p:spTree>
    <p:extLst>
      <p:ext uri="{BB962C8B-B14F-4D97-AF65-F5344CB8AC3E}">
        <p14:creationId xmlns:p14="http://schemas.microsoft.com/office/powerpoint/2010/main" val="19562670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CD9D61F-022E-4738-BB0A-0A27ABA0D883}"/>
              </a:ext>
            </a:extLst>
          </p:cNvPr>
          <p:cNvGraphicFramePr>
            <a:graphicFrameLocks noGrp="1"/>
          </p:cNvGraphicFramePr>
          <p:nvPr>
            <p:extLst>
              <p:ext uri="{D42A27DB-BD31-4B8C-83A1-F6EECF244321}">
                <p14:modId xmlns:p14="http://schemas.microsoft.com/office/powerpoint/2010/main" val="3618574918"/>
              </p:ext>
            </p:extLst>
          </p:nvPr>
        </p:nvGraphicFramePr>
        <p:xfrm>
          <a:off x="466775" y="1203598"/>
          <a:ext cx="8208913" cy="2880320"/>
        </p:xfrm>
        <a:graphic>
          <a:graphicData uri="http://schemas.openxmlformats.org/drawingml/2006/table">
            <a:tbl>
              <a:tblPr firstRow="1" bandRow="1">
                <a:tableStyleId>{5C22544A-7EE6-4342-B048-85BDC9FD1C3A}</a:tableStyleId>
              </a:tblPr>
              <a:tblGrid>
                <a:gridCol w="4672524">
                  <a:extLst>
                    <a:ext uri="{9D8B030D-6E8A-4147-A177-3AD203B41FA5}">
                      <a16:colId xmlns:a16="http://schemas.microsoft.com/office/drawing/2014/main" val="3633927399"/>
                    </a:ext>
                  </a:extLst>
                </a:gridCol>
                <a:gridCol w="3536389">
                  <a:extLst>
                    <a:ext uri="{9D8B030D-6E8A-4147-A177-3AD203B41FA5}">
                      <a16:colId xmlns:a16="http://schemas.microsoft.com/office/drawing/2014/main" val="2109857687"/>
                    </a:ext>
                  </a:extLst>
                </a:gridCol>
              </a:tblGrid>
              <a:tr h="576064">
                <a:tc>
                  <a:txBody>
                    <a:bodyPr/>
                    <a:lstStyle/>
                    <a:p>
                      <a:r>
                        <a:rPr lang="nl-BE" dirty="0"/>
                        <a:t>Threat</a:t>
                      </a:r>
                      <a:endParaRPr lang="en-BE" dirty="0"/>
                    </a:p>
                  </a:txBody>
                  <a:tcPr/>
                </a:tc>
                <a:tc>
                  <a:txBody>
                    <a:bodyPr/>
                    <a:lstStyle/>
                    <a:p>
                      <a:r>
                        <a:rPr lang="nl-BE" dirty="0"/>
                        <a:t>Possible solution(s)</a:t>
                      </a:r>
                      <a:endParaRPr lang="en-BE" dirty="0"/>
                    </a:p>
                  </a:txBody>
                  <a:tcPr/>
                </a:tc>
                <a:extLst>
                  <a:ext uri="{0D108BD9-81ED-4DB2-BD59-A6C34878D82A}">
                    <a16:rowId xmlns:a16="http://schemas.microsoft.com/office/drawing/2014/main" val="2190094467"/>
                  </a:ext>
                </a:extLst>
              </a:tr>
              <a:tr h="2304256">
                <a:tc>
                  <a:txBody>
                    <a:bodyPr/>
                    <a:lstStyle/>
                    <a:p>
                      <a:r>
                        <a:rPr lang="nl-BE" sz="1600" dirty="0"/>
                        <a:t>Lack of probative value of correspondence</a:t>
                      </a:r>
                    </a:p>
                    <a:p>
                      <a:endParaRPr lang="en-BE" sz="1600" dirty="0"/>
                    </a:p>
                    <a:p>
                      <a:endParaRPr lang="en-BE" sz="1600" dirty="0"/>
                    </a:p>
                  </a:txBody>
                  <a:tcPr/>
                </a:tc>
                <a:tc>
                  <a:txBody>
                    <a:bodyPr/>
                    <a:lstStyle/>
                    <a:p>
                      <a:pPr marL="285750" indent="-285750">
                        <a:buFont typeface="Arial" panose="020B0604020202020204" pitchFamily="34" charset="0"/>
                        <a:buChar char="•"/>
                      </a:pPr>
                      <a:r>
                        <a:rPr lang="nl-BE" sz="1600" dirty="0"/>
                        <a:t>Keep message tracking logs</a:t>
                      </a:r>
                    </a:p>
                    <a:p>
                      <a:pPr marL="285750" indent="-285750">
                        <a:buFont typeface="Arial" panose="020B0604020202020204" pitchFamily="34" charset="0"/>
                        <a:buChar char="•"/>
                      </a:pPr>
                      <a:r>
                        <a:rPr lang="nl-BE" sz="1600" i="0" dirty="0"/>
                        <a:t>Use Office Message Encryption</a:t>
                      </a:r>
                    </a:p>
                    <a:p>
                      <a:pPr marL="285750" indent="-285750">
                        <a:buFont typeface="Arial" panose="020B0604020202020204" pitchFamily="34" charset="0"/>
                        <a:buChar char="•"/>
                      </a:pPr>
                      <a:r>
                        <a:rPr lang="nl-BE" sz="1600" i="0" dirty="0"/>
                        <a:t>Use DKIM/DMARC (and monitor!)</a:t>
                      </a:r>
                    </a:p>
                    <a:p>
                      <a:pPr marL="285750" indent="-285750">
                        <a:buFont typeface="Arial" panose="020B0604020202020204" pitchFamily="34" charset="0"/>
                        <a:buChar char="•"/>
                      </a:pPr>
                      <a:endParaRPr lang="en-BE" sz="1600" dirty="0"/>
                    </a:p>
                  </a:txBody>
                  <a:tcPr/>
                </a:tc>
                <a:extLst>
                  <a:ext uri="{0D108BD9-81ED-4DB2-BD59-A6C34878D82A}">
                    <a16:rowId xmlns:a16="http://schemas.microsoft.com/office/drawing/2014/main" val="1663489287"/>
                  </a:ext>
                </a:extLst>
              </a:tr>
            </a:tbl>
          </a:graphicData>
        </a:graphic>
      </p:graphicFrame>
      <p:sp>
        <p:nvSpPr>
          <p:cNvPr id="8" name="Title 7">
            <a:extLst>
              <a:ext uri="{FF2B5EF4-FFF2-40B4-BE49-F238E27FC236}">
                <a16:creationId xmlns:a16="http://schemas.microsoft.com/office/drawing/2014/main" id="{A62846EA-D291-408A-81E1-C5D5206B34FD}"/>
              </a:ext>
            </a:extLst>
          </p:cNvPr>
          <p:cNvSpPr>
            <a:spLocks noGrp="1"/>
          </p:cNvSpPr>
          <p:nvPr>
            <p:ph type="title"/>
          </p:nvPr>
        </p:nvSpPr>
        <p:spPr/>
        <p:txBody>
          <a:bodyPr/>
          <a:lstStyle/>
          <a:p>
            <a:r>
              <a:rPr lang="nl-BE" dirty="0"/>
              <a:t>Exchange Online</a:t>
            </a:r>
            <a:endParaRPr lang="en-BE" dirty="0"/>
          </a:p>
        </p:txBody>
      </p:sp>
    </p:spTree>
    <p:extLst>
      <p:ext uri="{BB962C8B-B14F-4D97-AF65-F5344CB8AC3E}">
        <p14:creationId xmlns:p14="http://schemas.microsoft.com/office/powerpoint/2010/main" val="18144758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CD9D61F-022E-4738-BB0A-0A27ABA0D883}"/>
              </a:ext>
            </a:extLst>
          </p:cNvPr>
          <p:cNvGraphicFramePr>
            <a:graphicFrameLocks noGrp="1"/>
          </p:cNvGraphicFramePr>
          <p:nvPr>
            <p:extLst>
              <p:ext uri="{D42A27DB-BD31-4B8C-83A1-F6EECF244321}">
                <p14:modId xmlns:p14="http://schemas.microsoft.com/office/powerpoint/2010/main" val="3969836867"/>
              </p:ext>
            </p:extLst>
          </p:nvPr>
        </p:nvGraphicFramePr>
        <p:xfrm>
          <a:off x="466775" y="1203598"/>
          <a:ext cx="8208913" cy="2880320"/>
        </p:xfrm>
        <a:graphic>
          <a:graphicData uri="http://schemas.openxmlformats.org/drawingml/2006/table">
            <a:tbl>
              <a:tblPr firstRow="1" bandRow="1">
                <a:tableStyleId>{5C22544A-7EE6-4342-B048-85BDC9FD1C3A}</a:tableStyleId>
              </a:tblPr>
              <a:tblGrid>
                <a:gridCol w="4672524">
                  <a:extLst>
                    <a:ext uri="{9D8B030D-6E8A-4147-A177-3AD203B41FA5}">
                      <a16:colId xmlns:a16="http://schemas.microsoft.com/office/drawing/2014/main" val="3633927399"/>
                    </a:ext>
                  </a:extLst>
                </a:gridCol>
                <a:gridCol w="3536389">
                  <a:extLst>
                    <a:ext uri="{9D8B030D-6E8A-4147-A177-3AD203B41FA5}">
                      <a16:colId xmlns:a16="http://schemas.microsoft.com/office/drawing/2014/main" val="2109857687"/>
                    </a:ext>
                  </a:extLst>
                </a:gridCol>
              </a:tblGrid>
              <a:tr h="576064">
                <a:tc>
                  <a:txBody>
                    <a:bodyPr/>
                    <a:lstStyle/>
                    <a:p>
                      <a:r>
                        <a:rPr lang="nl-BE" dirty="0"/>
                        <a:t>Threat</a:t>
                      </a:r>
                      <a:endParaRPr lang="en-BE" dirty="0"/>
                    </a:p>
                  </a:txBody>
                  <a:tcPr/>
                </a:tc>
                <a:tc>
                  <a:txBody>
                    <a:bodyPr/>
                    <a:lstStyle/>
                    <a:p>
                      <a:r>
                        <a:rPr lang="nl-BE" dirty="0"/>
                        <a:t>Possible solution(s)</a:t>
                      </a:r>
                      <a:endParaRPr lang="en-BE" dirty="0"/>
                    </a:p>
                  </a:txBody>
                  <a:tcPr/>
                </a:tc>
                <a:extLst>
                  <a:ext uri="{0D108BD9-81ED-4DB2-BD59-A6C34878D82A}">
                    <a16:rowId xmlns:a16="http://schemas.microsoft.com/office/drawing/2014/main" val="2190094467"/>
                  </a:ext>
                </a:extLst>
              </a:tr>
              <a:tr h="2304256">
                <a:tc>
                  <a:txBody>
                    <a:bodyPr/>
                    <a:lstStyle/>
                    <a:p>
                      <a:r>
                        <a:rPr lang="nl-BE" sz="1600" dirty="0"/>
                        <a:t>Ability to (inadvertently) share sensitive information with a non-authorized 3rd-party.</a:t>
                      </a:r>
                      <a:endParaRPr lang="en-BE" sz="1600" dirty="0"/>
                    </a:p>
                    <a:p>
                      <a:endParaRPr lang="en-BE" sz="1600" dirty="0"/>
                    </a:p>
                  </a:txBody>
                  <a:tcPr/>
                </a:tc>
                <a:tc>
                  <a:txBody>
                    <a:bodyPr/>
                    <a:lstStyle/>
                    <a:p>
                      <a:pPr marL="285750" indent="-285750">
                        <a:buFont typeface="Arial" panose="020B0604020202020204" pitchFamily="34" charset="0"/>
                        <a:buChar char="•"/>
                      </a:pPr>
                      <a:r>
                        <a:rPr lang="nl-BE" sz="1600" dirty="0"/>
                        <a:t>Disallow external sharing</a:t>
                      </a:r>
                    </a:p>
                    <a:p>
                      <a:pPr marL="285750" indent="-285750">
                        <a:buFont typeface="Arial" panose="020B0604020202020204" pitchFamily="34" charset="0"/>
                        <a:buChar char="•"/>
                      </a:pPr>
                      <a:r>
                        <a:rPr lang="nl-BE" sz="1600" dirty="0"/>
                        <a:t>Create specific site(s) or libraries through which sharing is possible.</a:t>
                      </a:r>
                    </a:p>
                    <a:p>
                      <a:pPr marL="285750" indent="-285750">
                        <a:buFont typeface="Arial" panose="020B0604020202020204" pitchFamily="34" charset="0"/>
                        <a:buChar char="•"/>
                      </a:pPr>
                      <a:r>
                        <a:rPr lang="nl-BE" sz="1600" dirty="0"/>
                        <a:t>Implement Rights Management</a:t>
                      </a:r>
                    </a:p>
                    <a:p>
                      <a:pPr marL="285750" indent="-285750">
                        <a:buFont typeface="Arial" panose="020B0604020202020204" pitchFamily="34" charset="0"/>
                        <a:buChar char="•"/>
                      </a:pPr>
                      <a:r>
                        <a:rPr lang="nl-BE" sz="1600" dirty="0"/>
                        <a:t>Implement DLP Policies</a:t>
                      </a:r>
                    </a:p>
                    <a:p>
                      <a:pPr marL="285750" indent="-285750">
                        <a:buFont typeface="Arial" panose="020B0604020202020204" pitchFamily="34" charset="0"/>
                        <a:buChar char="•"/>
                      </a:pPr>
                      <a:r>
                        <a:rPr lang="nl-BE" sz="1600" dirty="0"/>
                        <a:t>Monitoring (SecOps)</a:t>
                      </a:r>
                    </a:p>
                    <a:p>
                      <a:pPr marL="285750" indent="-285750">
                        <a:buFont typeface="Arial" panose="020B0604020202020204" pitchFamily="34" charset="0"/>
                        <a:buChar char="•"/>
                      </a:pPr>
                      <a:r>
                        <a:rPr lang="nl-BE" sz="1600" dirty="0"/>
                        <a:t>Auditing &amp; Reporting (</a:t>
                      </a:r>
                      <a:r>
                        <a:rPr lang="nl-BE" sz="1600" i="1" dirty="0"/>
                        <a:t>e.g. whom has shared what</a:t>
                      </a:r>
                      <a:r>
                        <a:rPr lang="nl-BE" sz="1600" dirty="0"/>
                        <a:t>)</a:t>
                      </a:r>
                    </a:p>
                    <a:p>
                      <a:pPr marL="285750" indent="-285750">
                        <a:buFont typeface="Arial" panose="020B0604020202020204" pitchFamily="34" charset="0"/>
                        <a:buChar char="•"/>
                      </a:pPr>
                      <a:endParaRPr lang="en-BE" sz="1600" dirty="0"/>
                    </a:p>
                  </a:txBody>
                  <a:tcPr/>
                </a:tc>
                <a:extLst>
                  <a:ext uri="{0D108BD9-81ED-4DB2-BD59-A6C34878D82A}">
                    <a16:rowId xmlns:a16="http://schemas.microsoft.com/office/drawing/2014/main" val="1663489287"/>
                  </a:ext>
                </a:extLst>
              </a:tr>
            </a:tbl>
          </a:graphicData>
        </a:graphic>
      </p:graphicFrame>
      <p:sp>
        <p:nvSpPr>
          <p:cNvPr id="8" name="Title 7">
            <a:extLst>
              <a:ext uri="{FF2B5EF4-FFF2-40B4-BE49-F238E27FC236}">
                <a16:creationId xmlns:a16="http://schemas.microsoft.com/office/drawing/2014/main" id="{A62846EA-D291-408A-81E1-C5D5206B34FD}"/>
              </a:ext>
            </a:extLst>
          </p:cNvPr>
          <p:cNvSpPr>
            <a:spLocks noGrp="1"/>
          </p:cNvSpPr>
          <p:nvPr>
            <p:ph type="title"/>
          </p:nvPr>
        </p:nvSpPr>
        <p:spPr/>
        <p:txBody>
          <a:bodyPr/>
          <a:lstStyle/>
          <a:p>
            <a:r>
              <a:rPr lang="nl-BE" dirty="0"/>
              <a:t>SharePoint Online / ODfB</a:t>
            </a:r>
            <a:endParaRPr lang="en-BE" dirty="0"/>
          </a:p>
        </p:txBody>
      </p:sp>
    </p:spTree>
    <p:extLst>
      <p:ext uri="{BB962C8B-B14F-4D97-AF65-F5344CB8AC3E}">
        <p14:creationId xmlns:p14="http://schemas.microsoft.com/office/powerpoint/2010/main" val="7144642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CD9D61F-022E-4738-BB0A-0A27ABA0D883}"/>
              </a:ext>
            </a:extLst>
          </p:cNvPr>
          <p:cNvGraphicFramePr>
            <a:graphicFrameLocks noGrp="1"/>
          </p:cNvGraphicFramePr>
          <p:nvPr>
            <p:extLst>
              <p:ext uri="{D42A27DB-BD31-4B8C-83A1-F6EECF244321}">
                <p14:modId xmlns:p14="http://schemas.microsoft.com/office/powerpoint/2010/main" val="4143384576"/>
              </p:ext>
            </p:extLst>
          </p:nvPr>
        </p:nvGraphicFramePr>
        <p:xfrm>
          <a:off x="466775" y="1203598"/>
          <a:ext cx="8208913" cy="2880320"/>
        </p:xfrm>
        <a:graphic>
          <a:graphicData uri="http://schemas.openxmlformats.org/drawingml/2006/table">
            <a:tbl>
              <a:tblPr firstRow="1" bandRow="1">
                <a:tableStyleId>{5C22544A-7EE6-4342-B048-85BDC9FD1C3A}</a:tableStyleId>
              </a:tblPr>
              <a:tblGrid>
                <a:gridCol w="4672524">
                  <a:extLst>
                    <a:ext uri="{9D8B030D-6E8A-4147-A177-3AD203B41FA5}">
                      <a16:colId xmlns:a16="http://schemas.microsoft.com/office/drawing/2014/main" val="3633927399"/>
                    </a:ext>
                  </a:extLst>
                </a:gridCol>
                <a:gridCol w="3536389">
                  <a:extLst>
                    <a:ext uri="{9D8B030D-6E8A-4147-A177-3AD203B41FA5}">
                      <a16:colId xmlns:a16="http://schemas.microsoft.com/office/drawing/2014/main" val="2109857687"/>
                    </a:ext>
                  </a:extLst>
                </a:gridCol>
              </a:tblGrid>
              <a:tr h="576064">
                <a:tc>
                  <a:txBody>
                    <a:bodyPr/>
                    <a:lstStyle/>
                    <a:p>
                      <a:r>
                        <a:rPr lang="nl-BE" dirty="0"/>
                        <a:t>Threat</a:t>
                      </a:r>
                      <a:endParaRPr lang="en-BE" dirty="0"/>
                    </a:p>
                  </a:txBody>
                  <a:tcPr/>
                </a:tc>
                <a:tc>
                  <a:txBody>
                    <a:bodyPr/>
                    <a:lstStyle/>
                    <a:p>
                      <a:r>
                        <a:rPr lang="nl-BE" dirty="0"/>
                        <a:t>Possible solution(s)</a:t>
                      </a:r>
                      <a:endParaRPr lang="en-BE" dirty="0"/>
                    </a:p>
                  </a:txBody>
                  <a:tcPr/>
                </a:tc>
                <a:extLst>
                  <a:ext uri="{0D108BD9-81ED-4DB2-BD59-A6C34878D82A}">
                    <a16:rowId xmlns:a16="http://schemas.microsoft.com/office/drawing/2014/main" val="2190094467"/>
                  </a:ext>
                </a:extLst>
              </a:tr>
              <a:tr h="2304256">
                <a:tc>
                  <a:txBody>
                    <a:bodyPr/>
                    <a:lstStyle/>
                    <a:p>
                      <a:r>
                        <a:rPr lang="nl-BE" sz="1600" dirty="0"/>
                        <a:t>Users can potentially upload/download harmful payloads (e.g. Malware)</a:t>
                      </a:r>
                      <a:endParaRPr lang="en-BE" sz="1600" dirty="0"/>
                    </a:p>
                    <a:p>
                      <a:endParaRPr lang="en-BE" sz="1600" dirty="0"/>
                    </a:p>
                  </a:txBody>
                  <a:tcPr/>
                </a:tc>
                <a:tc>
                  <a:txBody>
                    <a:bodyPr/>
                    <a:lstStyle/>
                    <a:p>
                      <a:pPr marL="285750" indent="-285750">
                        <a:buFont typeface="Arial" panose="020B0604020202020204" pitchFamily="34" charset="0"/>
                        <a:buChar char="•"/>
                      </a:pPr>
                      <a:r>
                        <a:rPr lang="nl-BE" sz="1600" dirty="0"/>
                        <a:t>Implement Office 365 ATP</a:t>
                      </a:r>
                    </a:p>
                    <a:p>
                      <a:pPr marL="285750" indent="-285750">
                        <a:buFont typeface="Arial" panose="020B0604020202020204" pitchFamily="34" charset="0"/>
                        <a:buChar char="•"/>
                      </a:pPr>
                      <a:r>
                        <a:rPr lang="nl-BE" sz="1600" dirty="0"/>
                        <a:t>Deploy Defender ATP</a:t>
                      </a:r>
                    </a:p>
                    <a:p>
                      <a:pPr marL="285750" indent="-285750">
                        <a:buFont typeface="Arial" panose="020B0604020202020204" pitchFamily="34" charset="0"/>
                        <a:buChar char="•"/>
                      </a:pPr>
                      <a:r>
                        <a:rPr lang="nl-BE" sz="1600" dirty="0"/>
                        <a:t>Monitoring &amp; Reporting</a:t>
                      </a:r>
                    </a:p>
                    <a:p>
                      <a:pPr marL="285750" indent="-285750">
                        <a:buFont typeface="Arial" panose="020B0604020202020204" pitchFamily="34" charset="0"/>
                        <a:buChar char="•"/>
                      </a:pPr>
                      <a:endParaRPr lang="en-BE" sz="1600" dirty="0"/>
                    </a:p>
                  </a:txBody>
                  <a:tcPr/>
                </a:tc>
                <a:extLst>
                  <a:ext uri="{0D108BD9-81ED-4DB2-BD59-A6C34878D82A}">
                    <a16:rowId xmlns:a16="http://schemas.microsoft.com/office/drawing/2014/main" val="1663489287"/>
                  </a:ext>
                </a:extLst>
              </a:tr>
            </a:tbl>
          </a:graphicData>
        </a:graphic>
      </p:graphicFrame>
      <p:sp>
        <p:nvSpPr>
          <p:cNvPr id="8" name="Title 7">
            <a:extLst>
              <a:ext uri="{FF2B5EF4-FFF2-40B4-BE49-F238E27FC236}">
                <a16:creationId xmlns:a16="http://schemas.microsoft.com/office/drawing/2014/main" id="{A62846EA-D291-408A-81E1-C5D5206B34FD}"/>
              </a:ext>
            </a:extLst>
          </p:cNvPr>
          <p:cNvSpPr>
            <a:spLocks noGrp="1"/>
          </p:cNvSpPr>
          <p:nvPr>
            <p:ph type="title"/>
          </p:nvPr>
        </p:nvSpPr>
        <p:spPr/>
        <p:txBody>
          <a:bodyPr/>
          <a:lstStyle/>
          <a:p>
            <a:r>
              <a:rPr lang="nl-BE" dirty="0"/>
              <a:t>SharePoint Online / ODfB</a:t>
            </a:r>
            <a:endParaRPr lang="en-BE" dirty="0"/>
          </a:p>
        </p:txBody>
      </p:sp>
    </p:spTree>
    <p:extLst>
      <p:ext uri="{BB962C8B-B14F-4D97-AF65-F5344CB8AC3E}">
        <p14:creationId xmlns:p14="http://schemas.microsoft.com/office/powerpoint/2010/main" val="1943989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339565C-9B52-4E27-B7B3-7889B405DAC3}"/>
              </a:ext>
            </a:extLst>
          </p:cNvPr>
          <p:cNvSpPr>
            <a:spLocks noGrp="1"/>
          </p:cNvSpPr>
          <p:nvPr>
            <p:ph type="body" sz="quarter" idx="10"/>
          </p:nvPr>
        </p:nvSpPr>
        <p:spPr>
          <a:xfrm>
            <a:off x="1690320" y="987574"/>
            <a:ext cx="6985368" cy="3553428"/>
          </a:xfrm>
        </p:spPr>
        <p:txBody>
          <a:bodyPr numCol="1" anchor="ctr"/>
          <a:lstStyle/>
          <a:p>
            <a:r>
              <a:rPr lang="nl-BE" dirty="0"/>
              <a:t>“There’s two types of organizations: those who have been hacked, and those who don’t know it yet...”</a:t>
            </a:r>
          </a:p>
          <a:p>
            <a:endParaRPr lang="en-BE" dirty="0"/>
          </a:p>
        </p:txBody>
      </p:sp>
      <p:sp>
        <p:nvSpPr>
          <p:cNvPr id="10" name="Rectangle 9">
            <a:extLst>
              <a:ext uri="{FF2B5EF4-FFF2-40B4-BE49-F238E27FC236}">
                <a16:creationId xmlns:a16="http://schemas.microsoft.com/office/drawing/2014/main" id="{43918474-F109-42EA-986B-95E923B5C70D}"/>
              </a:ext>
            </a:extLst>
          </p:cNvPr>
          <p:cNvSpPr/>
          <p:nvPr/>
        </p:nvSpPr>
        <p:spPr>
          <a:xfrm>
            <a:off x="6372200" y="3651870"/>
            <a:ext cx="1896545" cy="369332"/>
          </a:xfrm>
          <a:prstGeom prst="rect">
            <a:avLst/>
          </a:prstGeom>
        </p:spPr>
        <p:txBody>
          <a:bodyPr wrap="none">
            <a:spAutoFit/>
          </a:bodyPr>
          <a:lstStyle/>
          <a:p>
            <a:pPr marL="11112">
              <a:spcBef>
                <a:spcPct val="20000"/>
              </a:spcBef>
              <a:buClr>
                <a:schemeClr val="accent6"/>
              </a:buClr>
              <a:buSzPct val="125000"/>
            </a:pPr>
            <a:r>
              <a:rPr lang="nl-BE" dirty="0">
                <a:solidFill>
                  <a:srgbClr val="1E347F"/>
                </a:solidFill>
                <a:latin typeface="+mj-lt"/>
                <a:cs typeface="Segoe UI" panose="020B0502040204020203" pitchFamily="34" charset="0"/>
              </a:rPr>
              <a:t>John T. Chambers</a:t>
            </a:r>
            <a:endParaRPr lang="en-BE" dirty="0">
              <a:solidFill>
                <a:srgbClr val="1E347F"/>
              </a:solidFill>
              <a:latin typeface="+mj-lt"/>
              <a:cs typeface="Segoe UI" panose="020B0502040204020203" pitchFamily="34" charset="0"/>
            </a:endParaRPr>
          </a:p>
        </p:txBody>
      </p:sp>
    </p:spTree>
    <p:extLst>
      <p:ext uri="{BB962C8B-B14F-4D97-AF65-F5344CB8AC3E}">
        <p14:creationId xmlns:p14="http://schemas.microsoft.com/office/powerpoint/2010/main" val="2739981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CD9D61F-022E-4738-BB0A-0A27ABA0D883}"/>
              </a:ext>
            </a:extLst>
          </p:cNvPr>
          <p:cNvGraphicFramePr>
            <a:graphicFrameLocks noGrp="1"/>
          </p:cNvGraphicFramePr>
          <p:nvPr>
            <p:extLst>
              <p:ext uri="{D42A27DB-BD31-4B8C-83A1-F6EECF244321}">
                <p14:modId xmlns:p14="http://schemas.microsoft.com/office/powerpoint/2010/main" val="2963190623"/>
              </p:ext>
            </p:extLst>
          </p:nvPr>
        </p:nvGraphicFramePr>
        <p:xfrm>
          <a:off x="466775" y="1203598"/>
          <a:ext cx="8208913" cy="2880320"/>
        </p:xfrm>
        <a:graphic>
          <a:graphicData uri="http://schemas.openxmlformats.org/drawingml/2006/table">
            <a:tbl>
              <a:tblPr firstRow="1" bandRow="1">
                <a:tableStyleId>{5C22544A-7EE6-4342-B048-85BDC9FD1C3A}</a:tableStyleId>
              </a:tblPr>
              <a:tblGrid>
                <a:gridCol w="4672524">
                  <a:extLst>
                    <a:ext uri="{9D8B030D-6E8A-4147-A177-3AD203B41FA5}">
                      <a16:colId xmlns:a16="http://schemas.microsoft.com/office/drawing/2014/main" val="3633927399"/>
                    </a:ext>
                  </a:extLst>
                </a:gridCol>
                <a:gridCol w="3536389">
                  <a:extLst>
                    <a:ext uri="{9D8B030D-6E8A-4147-A177-3AD203B41FA5}">
                      <a16:colId xmlns:a16="http://schemas.microsoft.com/office/drawing/2014/main" val="2109857687"/>
                    </a:ext>
                  </a:extLst>
                </a:gridCol>
              </a:tblGrid>
              <a:tr h="576064">
                <a:tc>
                  <a:txBody>
                    <a:bodyPr/>
                    <a:lstStyle/>
                    <a:p>
                      <a:r>
                        <a:rPr lang="nl-BE" dirty="0"/>
                        <a:t>Threat</a:t>
                      </a:r>
                      <a:endParaRPr lang="en-BE" dirty="0"/>
                    </a:p>
                  </a:txBody>
                  <a:tcPr/>
                </a:tc>
                <a:tc>
                  <a:txBody>
                    <a:bodyPr/>
                    <a:lstStyle/>
                    <a:p>
                      <a:r>
                        <a:rPr lang="nl-BE" dirty="0"/>
                        <a:t>Possible solution(s)</a:t>
                      </a:r>
                      <a:endParaRPr lang="en-BE" dirty="0"/>
                    </a:p>
                  </a:txBody>
                  <a:tcPr/>
                </a:tc>
                <a:extLst>
                  <a:ext uri="{0D108BD9-81ED-4DB2-BD59-A6C34878D82A}">
                    <a16:rowId xmlns:a16="http://schemas.microsoft.com/office/drawing/2014/main" val="2190094467"/>
                  </a:ext>
                </a:extLst>
              </a:tr>
              <a:tr h="2304256">
                <a:tc>
                  <a:txBody>
                    <a:bodyPr/>
                    <a:lstStyle/>
                    <a:p>
                      <a:r>
                        <a:rPr lang="nl-BE" sz="1600" dirty="0"/>
                        <a:t>Potential data exfiltration (</a:t>
                      </a:r>
                      <a:r>
                        <a:rPr lang="nl-BE" sz="1600" i="1" dirty="0"/>
                        <a:t>to insecure devices</a:t>
                      </a:r>
                      <a:r>
                        <a:rPr lang="nl-BE" sz="1600" dirty="0"/>
                        <a:t>) through synchronizations mechanisms</a:t>
                      </a:r>
                      <a:endParaRPr lang="en-BE" sz="1600" dirty="0"/>
                    </a:p>
                    <a:p>
                      <a:endParaRPr lang="en-BE" sz="1600" dirty="0"/>
                    </a:p>
                  </a:txBody>
                  <a:tcPr/>
                </a:tc>
                <a:tc>
                  <a:txBody>
                    <a:bodyPr/>
                    <a:lstStyle/>
                    <a:p>
                      <a:pPr marL="285750" indent="-285750">
                        <a:buFont typeface="Arial" panose="020B0604020202020204" pitchFamily="34" charset="0"/>
                        <a:buChar char="•"/>
                      </a:pPr>
                      <a:r>
                        <a:rPr lang="nl-BE" sz="1600" dirty="0"/>
                        <a:t>Prevent synchronization (completely, partially)</a:t>
                      </a:r>
                    </a:p>
                    <a:p>
                      <a:pPr marL="285750" indent="-285750">
                        <a:buFont typeface="Arial" panose="020B0604020202020204" pitchFamily="34" charset="0"/>
                        <a:buChar char="•"/>
                      </a:pPr>
                      <a:r>
                        <a:rPr lang="nl-BE" sz="1600" dirty="0"/>
                        <a:t>Implement Conditional Access</a:t>
                      </a:r>
                    </a:p>
                    <a:p>
                      <a:pPr marL="285750" indent="-285750">
                        <a:buFont typeface="Arial" panose="020B0604020202020204" pitchFamily="34" charset="0"/>
                        <a:buChar char="•"/>
                      </a:pPr>
                      <a:r>
                        <a:rPr lang="nl-BE" sz="1600" dirty="0"/>
                        <a:t>User Cloud App Security Session policies</a:t>
                      </a:r>
                    </a:p>
                    <a:p>
                      <a:pPr marL="285750" indent="-285750">
                        <a:buFont typeface="Arial" panose="020B0604020202020204" pitchFamily="34" charset="0"/>
                        <a:buChar char="•"/>
                      </a:pPr>
                      <a:endParaRPr lang="en-BE" sz="1600" dirty="0"/>
                    </a:p>
                  </a:txBody>
                  <a:tcPr/>
                </a:tc>
                <a:extLst>
                  <a:ext uri="{0D108BD9-81ED-4DB2-BD59-A6C34878D82A}">
                    <a16:rowId xmlns:a16="http://schemas.microsoft.com/office/drawing/2014/main" val="1663489287"/>
                  </a:ext>
                </a:extLst>
              </a:tr>
            </a:tbl>
          </a:graphicData>
        </a:graphic>
      </p:graphicFrame>
      <p:sp>
        <p:nvSpPr>
          <p:cNvPr id="8" name="Title 7">
            <a:extLst>
              <a:ext uri="{FF2B5EF4-FFF2-40B4-BE49-F238E27FC236}">
                <a16:creationId xmlns:a16="http://schemas.microsoft.com/office/drawing/2014/main" id="{A62846EA-D291-408A-81E1-C5D5206B34FD}"/>
              </a:ext>
            </a:extLst>
          </p:cNvPr>
          <p:cNvSpPr>
            <a:spLocks noGrp="1"/>
          </p:cNvSpPr>
          <p:nvPr>
            <p:ph type="title"/>
          </p:nvPr>
        </p:nvSpPr>
        <p:spPr/>
        <p:txBody>
          <a:bodyPr/>
          <a:lstStyle/>
          <a:p>
            <a:r>
              <a:rPr lang="nl-BE" dirty="0"/>
              <a:t>SharePoint Online / ODfB</a:t>
            </a:r>
            <a:endParaRPr lang="en-BE" dirty="0"/>
          </a:p>
        </p:txBody>
      </p:sp>
    </p:spTree>
    <p:extLst>
      <p:ext uri="{BB962C8B-B14F-4D97-AF65-F5344CB8AC3E}">
        <p14:creationId xmlns:p14="http://schemas.microsoft.com/office/powerpoint/2010/main" val="40951932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CD9D61F-022E-4738-BB0A-0A27ABA0D883}"/>
              </a:ext>
            </a:extLst>
          </p:cNvPr>
          <p:cNvGraphicFramePr>
            <a:graphicFrameLocks noGrp="1"/>
          </p:cNvGraphicFramePr>
          <p:nvPr>
            <p:extLst>
              <p:ext uri="{D42A27DB-BD31-4B8C-83A1-F6EECF244321}">
                <p14:modId xmlns:p14="http://schemas.microsoft.com/office/powerpoint/2010/main" val="1101952690"/>
              </p:ext>
            </p:extLst>
          </p:nvPr>
        </p:nvGraphicFramePr>
        <p:xfrm>
          <a:off x="466775" y="1203598"/>
          <a:ext cx="8208913" cy="2880320"/>
        </p:xfrm>
        <a:graphic>
          <a:graphicData uri="http://schemas.openxmlformats.org/drawingml/2006/table">
            <a:tbl>
              <a:tblPr firstRow="1" bandRow="1">
                <a:tableStyleId>{5C22544A-7EE6-4342-B048-85BDC9FD1C3A}</a:tableStyleId>
              </a:tblPr>
              <a:tblGrid>
                <a:gridCol w="4672524">
                  <a:extLst>
                    <a:ext uri="{9D8B030D-6E8A-4147-A177-3AD203B41FA5}">
                      <a16:colId xmlns:a16="http://schemas.microsoft.com/office/drawing/2014/main" val="3633927399"/>
                    </a:ext>
                  </a:extLst>
                </a:gridCol>
                <a:gridCol w="3536389">
                  <a:extLst>
                    <a:ext uri="{9D8B030D-6E8A-4147-A177-3AD203B41FA5}">
                      <a16:colId xmlns:a16="http://schemas.microsoft.com/office/drawing/2014/main" val="2109857687"/>
                    </a:ext>
                  </a:extLst>
                </a:gridCol>
              </a:tblGrid>
              <a:tr h="576064">
                <a:tc>
                  <a:txBody>
                    <a:bodyPr/>
                    <a:lstStyle/>
                    <a:p>
                      <a:r>
                        <a:rPr lang="nl-BE" dirty="0"/>
                        <a:t>Threat</a:t>
                      </a:r>
                      <a:endParaRPr lang="en-BE" dirty="0"/>
                    </a:p>
                  </a:txBody>
                  <a:tcPr/>
                </a:tc>
                <a:tc>
                  <a:txBody>
                    <a:bodyPr/>
                    <a:lstStyle/>
                    <a:p>
                      <a:r>
                        <a:rPr lang="nl-BE" dirty="0"/>
                        <a:t>Possible solution(s)</a:t>
                      </a:r>
                      <a:endParaRPr lang="en-BE" dirty="0"/>
                    </a:p>
                  </a:txBody>
                  <a:tcPr/>
                </a:tc>
                <a:extLst>
                  <a:ext uri="{0D108BD9-81ED-4DB2-BD59-A6C34878D82A}">
                    <a16:rowId xmlns:a16="http://schemas.microsoft.com/office/drawing/2014/main" val="2190094467"/>
                  </a:ext>
                </a:extLst>
              </a:tr>
              <a:tr h="2304256">
                <a:tc>
                  <a:txBody>
                    <a:bodyPr/>
                    <a:lstStyle/>
                    <a:p>
                      <a:r>
                        <a:rPr lang="nl-BE" sz="1600" dirty="0"/>
                        <a:t>Risk of (successful) brute force attacks</a:t>
                      </a:r>
                    </a:p>
                    <a:p>
                      <a:endParaRPr lang="en-BE" sz="1600" dirty="0"/>
                    </a:p>
                    <a:p>
                      <a:endParaRPr lang="en-BE" sz="1600" dirty="0"/>
                    </a:p>
                  </a:txBody>
                  <a:tcPr/>
                </a:tc>
                <a:tc>
                  <a:txBody>
                    <a:bodyPr/>
                    <a:lstStyle/>
                    <a:p>
                      <a:pPr marL="285750" indent="-285750">
                        <a:buFont typeface="Arial" panose="020B0604020202020204" pitchFamily="34" charset="0"/>
                        <a:buChar char="•"/>
                      </a:pPr>
                      <a:r>
                        <a:rPr lang="nl-BE" sz="1600" dirty="0"/>
                        <a:t>Relax the security restrictions...</a:t>
                      </a:r>
                    </a:p>
                    <a:p>
                      <a:pPr marL="285750" indent="-285750">
                        <a:buFont typeface="Arial" panose="020B0604020202020204" pitchFamily="34" charset="0"/>
                        <a:buChar char="•"/>
                      </a:pPr>
                      <a:r>
                        <a:rPr lang="nl-BE" sz="1600" dirty="0"/>
                        <a:t>Cloud App Security (broker for cloud applications)</a:t>
                      </a:r>
                    </a:p>
                    <a:p>
                      <a:pPr marL="285750" indent="-285750">
                        <a:buFont typeface="Arial" panose="020B0604020202020204" pitchFamily="34" charset="0"/>
                        <a:buChar char="•"/>
                      </a:pPr>
                      <a:r>
                        <a:rPr lang="nl-BE" sz="1600" dirty="0"/>
                        <a:t>Deploy MDATP (monitoring)</a:t>
                      </a:r>
                    </a:p>
                    <a:p>
                      <a:pPr marL="285750" indent="-285750">
                        <a:buFont typeface="Arial" panose="020B0604020202020204" pitchFamily="34" charset="0"/>
                        <a:buChar char="•"/>
                      </a:pPr>
                      <a:r>
                        <a:rPr lang="nl-BE" sz="1600" dirty="0"/>
                        <a:t>User awareness training</a:t>
                      </a:r>
                    </a:p>
                    <a:p>
                      <a:pPr marL="285750" indent="-285750">
                        <a:buFont typeface="Arial" panose="020B0604020202020204" pitchFamily="34" charset="0"/>
                        <a:buChar char="•"/>
                      </a:pPr>
                      <a:endParaRPr lang="en-BE" sz="1600" dirty="0"/>
                    </a:p>
                  </a:txBody>
                  <a:tcPr/>
                </a:tc>
                <a:extLst>
                  <a:ext uri="{0D108BD9-81ED-4DB2-BD59-A6C34878D82A}">
                    <a16:rowId xmlns:a16="http://schemas.microsoft.com/office/drawing/2014/main" val="1663489287"/>
                  </a:ext>
                </a:extLst>
              </a:tr>
            </a:tbl>
          </a:graphicData>
        </a:graphic>
      </p:graphicFrame>
      <p:sp>
        <p:nvSpPr>
          <p:cNvPr id="8" name="Title 7">
            <a:extLst>
              <a:ext uri="{FF2B5EF4-FFF2-40B4-BE49-F238E27FC236}">
                <a16:creationId xmlns:a16="http://schemas.microsoft.com/office/drawing/2014/main" id="{A62846EA-D291-408A-81E1-C5D5206B34FD}"/>
              </a:ext>
            </a:extLst>
          </p:cNvPr>
          <p:cNvSpPr>
            <a:spLocks noGrp="1"/>
          </p:cNvSpPr>
          <p:nvPr>
            <p:ph type="title"/>
          </p:nvPr>
        </p:nvSpPr>
        <p:spPr/>
        <p:txBody>
          <a:bodyPr/>
          <a:lstStyle/>
          <a:p>
            <a:r>
              <a:rPr lang="nl-BE" dirty="0"/>
              <a:t>Authentication</a:t>
            </a:r>
            <a:endParaRPr lang="en-BE" dirty="0"/>
          </a:p>
        </p:txBody>
      </p:sp>
    </p:spTree>
    <p:extLst>
      <p:ext uri="{BB962C8B-B14F-4D97-AF65-F5344CB8AC3E}">
        <p14:creationId xmlns:p14="http://schemas.microsoft.com/office/powerpoint/2010/main" val="12505567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CD9D61F-022E-4738-BB0A-0A27ABA0D883}"/>
              </a:ext>
            </a:extLst>
          </p:cNvPr>
          <p:cNvGraphicFramePr>
            <a:graphicFrameLocks noGrp="1"/>
          </p:cNvGraphicFramePr>
          <p:nvPr>
            <p:extLst>
              <p:ext uri="{D42A27DB-BD31-4B8C-83A1-F6EECF244321}">
                <p14:modId xmlns:p14="http://schemas.microsoft.com/office/powerpoint/2010/main" val="3009104450"/>
              </p:ext>
            </p:extLst>
          </p:nvPr>
        </p:nvGraphicFramePr>
        <p:xfrm>
          <a:off x="466775" y="1203598"/>
          <a:ext cx="8208913" cy="2880320"/>
        </p:xfrm>
        <a:graphic>
          <a:graphicData uri="http://schemas.openxmlformats.org/drawingml/2006/table">
            <a:tbl>
              <a:tblPr firstRow="1" bandRow="1">
                <a:tableStyleId>{5C22544A-7EE6-4342-B048-85BDC9FD1C3A}</a:tableStyleId>
              </a:tblPr>
              <a:tblGrid>
                <a:gridCol w="4672524">
                  <a:extLst>
                    <a:ext uri="{9D8B030D-6E8A-4147-A177-3AD203B41FA5}">
                      <a16:colId xmlns:a16="http://schemas.microsoft.com/office/drawing/2014/main" val="3633927399"/>
                    </a:ext>
                  </a:extLst>
                </a:gridCol>
                <a:gridCol w="3536389">
                  <a:extLst>
                    <a:ext uri="{9D8B030D-6E8A-4147-A177-3AD203B41FA5}">
                      <a16:colId xmlns:a16="http://schemas.microsoft.com/office/drawing/2014/main" val="2109857687"/>
                    </a:ext>
                  </a:extLst>
                </a:gridCol>
              </a:tblGrid>
              <a:tr h="576064">
                <a:tc>
                  <a:txBody>
                    <a:bodyPr/>
                    <a:lstStyle/>
                    <a:p>
                      <a:r>
                        <a:rPr lang="nl-BE" dirty="0"/>
                        <a:t>Threat</a:t>
                      </a:r>
                      <a:endParaRPr lang="en-BE" dirty="0"/>
                    </a:p>
                  </a:txBody>
                  <a:tcPr/>
                </a:tc>
                <a:tc>
                  <a:txBody>
                    <a:bodyPr/>
                    <a:lstStyle/>
                    <a:p>
                      <a:r>
                        <a:rPr lang="nl-BE" dirty="0"/>
                        <a:t>Possible solution(s)</a:t>
                      </a:r>
                      <a:endParaRPr lang="en-BE" dirty="0"/>
                    </a:p>
                  </a:txBody>
                  <a:tcPr/>
                </a:tc>
                <a:extLst>
                  <a:ext uri="{0D108BD9-81ED-4DB2-BD59-A6C34878D82A}">
                    <a16:rowId xmlns:a16="http://schemas.microsoft.com/office/drawing/2014/main" val="2190094467"/>
                  </a:ext>
                </a:extLst>
              </a:tr>
              <a:tr h="2304256">
                <a:tc>
                  <a:txBody>
                    <a:bodyPr/>
                    <a:lstStyle/>
                    <a:p>
                      <a:r>
                        <a:rPr lang="nl-BE" sz="1600" dirty="0"/>
                        <a:t>Use of insecure passwords</a:t>
                      </a:r>
                    </a:p>
                    <a:p>
                      <a:endParaRPr lang="en-BE" sz="1600" dirty="0"/>
                    </a:p>
                    <a:p>
                      <a:endParaRPr lang="en-BE" sz="1600" dirty="0"/>
                    </a:p>
                  </a:txBody>
                  <a:tcPr/>
                </a:tc>
                <a:tc>
                  <a:txBody>
                    <a:bodyPr/>
                    <a:lstStyle/>
                    <a:p>
                      <a:pPr marL="285750" indent="-285750">
                        <a:buFont typeface="Arial" panose="020B0604020202020204" pitchFamily="34" charset="0"/>
                        <a:buChar char="•"/>
                      </a:pPr>
                      <a:r>
                        <a:rPr lang="nl-BE" sz="1600" dirty="0"/>
                        <a:t>Implement (strong) password policy</a:t>
                      </a:r>
                    </a:p>
                    <a:p>
                      <a:pPr marL="285750" indent="-285750">
                        <a:buFont typeface="Arial" panose="020B0604020202020204" pitchFamily="34" charset="0"/>
                        <a:buChar char="•"/>
                      </a:pPr>
                      <a:r>
                        <a:rPr lang="nl-BE" sz="1600" dirty="0"/>
                        <a:t>Enforce MFA</a:t>
                      </a:r>
                    </a:p>
                    <a:p>
                      <a:pPr marL="285750" indent="-285750">
                        <a:buFont typeface="Arial" panose="020B0604020202020204" pitchFamily="34" charset="0"/>
                        <a:buChar char="•"/>
                      </a:pPr>
                      <a:r>
                        <a:rPr lang="nl-BE" sz="1600" dirty="0"/>
                        <a:t>Block Legacy authentication</a:t>
                      </a:r>
                    </a:p>
                    <a:p>
                      <a:pPr marL="285750" indent="-285750">
                        <a:buFont typeface="Arial" panose="020B0604020202020204" pitchFamily="34" charset="0"/>
                        <a:buChar char="•"/>
                      </a:pPr>
                      <a:r>
                        <a:rPr lang="nl-BE" sz="1600" dirty="0"/>
                        <a:t>Implement Password Hash Synchronization (for </a:t>
                      </a:r>
                      <a:r>
                        <a:rPr lang="nl-BE" sz="1600" i="1" dirty="0"/>
                        <a:t>Insecure Password Detection</a:t>
                      </a:r>
                      <a:r>
                        <a:rPr lang="nl-BE" sz="1600" dirty="0"/>
                        <a:t>)</a:t>
                      </a:r>
                    </a:p>
                    <a:p>
                      <a:pPr marL="285750" indent="-285750">
                        <a:buFont typeface="Arial" panose="020B0604020202020204" pitchFamily="34" charset="0"/>
                        <a:buChar char="•"/>
                      </a:pPr>
                      <a:endParaRPr lang="en-BE" sz="1600" dirty="0"/>
                    </a:p>
                  </a:txBody>
                  <a:tcPr/>
                </a:tc>
                <a:extLst>
                  <a:ext uri="{0D108BD9-81ED-4DB2-BD59-A6C34878D82A}">
                    <a16:rowId xmlns:a16="http://schemas.microsoft.com/office/drawing/2014/main" val="1663489287"/>
                  </a:ext>
                </a:extLst>
              </a:tr>
            </a:tbl>
          </a:graphicData>
        </a:graphic>
      </p:graphicFrame>
      <p:sp>
        <p:nvSpPr>
          <p:cNvPr id="8" name="Title 7">
            <a:extLst>
              <a:ext uri="{FF2B5EF4-FFF2-40B4-BE49-F238E27FC236}">
                <a16:creationId xmlns:a16="http://schemas.microsoft.com/office/drawing/2014/main" id="{A62846EA-D291-408A-81E1-C5D5206B34FD}"/>
              </a:ext>
            </a:extLst>
          </p:cNvPr>
          <p:cNvSpPr>
            <a:spLocks noGrp="1"/>
          </p:cNvSpPr>
          <p:nvPr>
            <p:ph type="title"/>
          </p:nvPr>
        </p:nvSpPr>
        <p:spPr/>
        <p:txBody>
          <a:bodyPr/>
          <a:lstStyle/>
          <a:p>
            <a:r>
              <a:rPr lang="nl-BE" dirty="0"/>
              <a:t>Authentication</a:t>
            </a:r>
            <a:endParaRPr lang="en-BE" dirty="0"/>
          </a:p>
        </p:txBody>
      </p:sp>
    </p:spTree>
    <p:extLst>
      <p:ext uri="{BB962C8B-B14F-4D97-AF65-F5344CB8AC3E}">
        <p14:creationId xmlns:p14="http://schemas.microsoft.com/office/powerpoint/2010/main" val="31931265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CD9D61F-022E-4738-BB0A-0A27ABA0D883}"/>
              </a:ext>
            </a:extLst>
          </p:cNvPr>
          <p:cNvGraphicFramePr>
            <a:graphicFrameLocks noGrp="1"/>
          </p:cNvGraphicFramePr>
          <p:nvPr>
            <p:extLst>
              <p:ext uri="{D42A27DB-BD31-4B8C-83A1-F6EECF244321}">
                <p14:modId xmlns:p14="http://schemas.microsoft.com/office/powerpoint/2010/main" val="2510642003"/>
              </p:ext>
            </p:extLst>
          </p:nvPr>
        </p:nvGraphicFramePr>
        <p:xfrm>
          <a:off x="466775" y="1203598"/>
          <a:ext cx="8208913" cy="2880320"/>
        </p:xfrm>
        <a:graphic>
          <a:graphicData uri="http://schemas.openxmlformats.org/drawingml/2006/table">
            <a:tbl>
              <a:tblPr firstRow="1" bandRow="1">
                <a:tableStyleId>{5C22544A-7EE6-4342-B048-85BDC9FD1C3A}</a:tableStyleId>
              </a:tblPr>
              <a:tblGrid>
                <a:gridCol w="4672524">
                  <a:extLst>
                    <a:ext uri="{9D8B030D-6E8A-4147-A177-3AD203B41FA5}">
                      <a16:colId xmlns:a16="http://schemas.microsoft.com/office/drawing/2014/main" val="3633927399"/>
                    </a:ext>
                  </a:extLst>
                </a:gridCol>
                <a:gridCol w="3536389">
                  <a:extLst>
                    <a:ext uri="{9D8B030D-6E8A-4147-A177-3AD203B41FA5}">
                      <a16:colId xmlns:a16="http://schemas.microsoft.com/office/drawing/2014/main" val="2109857687"/>
                    </a:ext>
                  </a:extLst>
                </a:gridCol>
              </a:tblGrid>
              <a:tr h="576064">
                <a:tc>
                  <a:txBody>
                    <a:bodyPr/>
                    <a:lstStyle/>
                    <a:p>
                      <a:r>
                        <a:rPr lang="nl-BE" dirty="0"/>
                        <a:t>Threat</a:t>
                      </a:r>
                      <a:endParaRPr lang="en-BE" dirty="0"/>
                    </a:p>
                  </a:txBody>
                  <a:tcPr/>
                </a:tc>
                <a:tc>
                  <a:txBody>
                    <a:bodyPr/>
                    <a:lstStyle/>
                    <a:p>
                      <a:r>
                        <a:rPr lang="nl-BE" dirty="0"/>
                        <a:t>Possible solution(s)</a:t>
                      </a:r>
                      <a:endParaRPr lang="en-BE" dirty="0"/>
                    </a:p>
                  </a:txBody>
                  <a:tcPr/>
                </a:tc>
                <a:extLst>
                  <a:ext uri="{0D108BD9-81ED-4DB2-BD59-A6C34878D82A}">
                    <a16:rowId xmlns:a16="http://schemas.microsoft.com/office/drawing/2014/main" val="2190094467"/>
                  </a:ext>
                </a:extLst>
              </a:tr>
              <a:tr h="2304256">
                <a:tc>
                  <a:txBody>
                    <a:bodyPr/>
                    <a:lstStyle/>
                    <a:p>
                      <a:r>
                        <a:rPr lang="nl-BE" sz="1600" dirty="0"/>
                        <a:t>Risk of being victim of a DDOS attack</a:t>
                      </a:r>
                    </a:p>
                    <a:p>
                      <a:endParaRPr lang="en-BE" sz="1600" dirty="0"/>
                    </a:p>
                    <a:p>
                      <a:endParaRPr lang="en-BE" sz="1600" dirty="0"/>
                    </a:p>
                  </a:txBody>
                  <a:tcPr/>
                </a:tc>
                <a:tc>
                  <a:txBody>
                    <a:bodyPr/>
                    <a:lstStyle/>
                    <a:p>
                      <a:pPr marL="285750" indent="-285750">
                        <a:buFont typeface="Arial" panose="020B0604020202020204" pitchFamily="34" charset="0"/>
                        <a:buChar char="•"/>
                      </a:pPr>
                      <a:r>
                        <a:rPr lang="nl-BE" sz="1600" dirty="0"/>
                        <a:t>Implement DDOS mitigation solutions (also processes!)</a:t>
                      </a:r>
                    </a:p>
                    <a:p>
                      <a:pPr marL="285750" indent="-285750">
                        <a:buFont typeface="Arial" panose="020B0604020202020204" pitchFamily="34" charset="0"/>
                        <a:buChar char="•"/>
                      </a:pPr>
                      <a:r>
                        <a:rPr lang="nl-BE" sz="1600" dirty="0"/>
                        <a:t>Highly-available setup of ADFS</a:t>
                      </a:r>
                    </a:p>
                    <a:p>
                      <a:pPr marL="285750" indent="-285750">
                        <a:buFont typeface="Arial" panose="020B0604020202020204" pitchFamily="34" charset="0"/>
                        <a:buChar char="•"/>
                      </a:pPr>
                      <a:r>
                        <a:rPr lang="nl-BE" sz="1600" dirty="0"/>
                        <a:t>Have backup strategy available (e.g. tunnel all traffic if external access to ADFS is unavailable)</a:t>
                      </a:r>
                    </a:p>
                  </a:txBody>
                  <a:tcPr/>
                </a:tc>
                <a:extLst>
                  <a:ext uri="{0D108BD9-81ED-4DB2-BD59-A6C34878D82A}">
                    <a16:rowId xmlns:a16="http://schemas.microsoft.com/office/drawing/2014/main" val="1663489287"/>
                  </a:ext>
                </a:extLst>
              </a:tr>
            </a:tbl>
          </a:graphicData>
        </a:graphic>
      </p:graphicFrame>
      <p:sp>
        <p:nvSpPr>
          <p:cNvPr id="8" name="Title 7">
            <a:extLst>
              <a:ext uri="{FF2B5EF4-FFF2-40B4-BE49-F238E27FC236}">
                <a16:creationId xmlns:a16="http://schemas.microsoft.com/office/drawing/2014/main" id="{A62846EA-D291-408A-81E1-C5D5206B34FD}"/>
              </a:ext>
            </a:extLst>
          </p:cNvPr>
          <p:cNvSpPr>
            <a:spLocks noGrp="1"/>
          </p:cNvSpPr>
          <p:nvPr>
            <p:ph type="title"/>
          </p:nvPr>
        </p:nvSpPr>
        <p:spPr/>
        <p:txBody>
          <a:bodyPr/>
          <a:lstStyle/>
          <a:p>
            <a:r>
              <a:rPr lang="nl-BE" dirty="0"/>
              <a:t>Authentication (ADFS)</a:t>
            </a:r>
            <a:endParaRPr lang="en-BE" dirty="0"/>
          </a:p>
        </p:txBody>
      </p:sp>
    </p:spTree>
    <p:extLst>
      <p:ext uri="{BB962C8B-B14F-4D97-AF65-F5344CB8AC3E}">
        <p14:creationId xmlns:p14="http://schemas.microsoft.com/office/powerpoint/2010/main" val="15289154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CD9D61F-022E-4738-BB0A-0A27ABA0D883}"/>
              </a:ext>
            </a:extLst>
          </p:cNvPr>
          <p:cNvGraphicFramePr>
            <a:graphicFrameLocks noGrp="1"/>
          </p:cNvGraphicFramePr>
          <p:nvPr>
            <p:extLst>
              <p:ext uri="{D42A27DB-BD31-4B8C-83A1-F6EECF244321}">
                <p14:modId xmlns:p14="http://schemas.microsoft.com/office/powerpoint/2010/main" val="827130485"/>
              </p:ext>
            </p:extLst>
          </p:nvPr>
        </p:nvGraphicFramePr>
        <p:xfrm>
          <a:off x="466775" y="1203598"/>
          <a:ext cx="8208913" cy="2880320"/>
        </p:xfrm>
        <a:graphic>
          <a:graphicData uri="http://schemas.openxmlformats.org/drawingml/2006/table">
            <a:tbl>
              <a:tblPr firstRow="1" bandRow="1">
                <a:tableStyleId>{5C22544A-7EE6-4342-B048-85BDC9FD1C3A}</a:tableStyleId>
              </a:tblPr>
              <a:tblGrid>
                <a:gridCol w="4672524">
                  <a:extLst>
                    <a:ext uri="{9D8B030D-6E8A-4147-A177-3AD203B41FA5}">
                      <a16:colId xmlns:a16="http://schemas.microsoft.com/office/drawing/2014/main" val="3633927399"/>
                    </a:ext>
                  </a:extLst>
                </a:gridCol>
                <a:gridCol w="3536389">
                  <a:extLst>
                    <a:ext uri="{9D8B030D-6E8A-4147-A177-3AD203B41FA5}">
                      <a16:colId xmlns:a16="http://schemas.microsoft.com/office/drawing/2014/main" val="2109857687"/>
                    </a:ext>
                  </a:extLst>
                </a:gridCol>
              </a:tblGrid>
              <a:tr h="576064">
                <a:tc>
                  <a:txBody>
                    <a:bodyPr/>
                    <a:lstStyle/>
                    <a:p>
                      <a:r>
                        <a:rPr lang="nl-BE" dirty="0"/>
                        <a:t>Threat</a:t>
                      </a:r>
                      <a:endParaRPr lang="en-BE" dirty="0"/>
                    </a:p>
                  </a:txBody>
                  <a:tcPr/>
                </a:tc>
                <a:tc>
                  <a:txBody>
                    <a:bodyPr/>
                    <a:lstStyle/>
                    <a:p>
                      <a:r>
                        <a:rPr lang="nl-BE" dirty="0"/>
                        <a:t>Possible solution(s)</a:t>
                      </a:r>
                      <a:endParaRPr lang="en-BE" dirty="0"/>
                    </a:p>
                  </a:txBody>
                  <a:tcPr/>
                </a:tc>
                <a:extLst>
                  <a:ext uri="{0D108BD9-81ED-4DB2-BD59-A6C34878D82A}">
                    <a16:rowId xmlns:a16="http://schemas.microsoft.com/office/drawing/2014/main" val="2190094467"/>
                  </a:ext>
                </a:extLst>
              </a:tr>
              <a:tr h="2304256">
                <a:tc>
                  <a:txBody>
                    <a:bodyPr/>
                    <a:lstStyle/>
                    <a:p>
                      <a:r>
                        <a:rPr lang="nl-BE" sz="1600" dirty="0"/>
                        <a:t>External users may have access inadvertently access to sensitive data</a:t>
                      </a:r>
                    </a:p>
                    <a:p>
                      <a:endParaRPr lang="en-BE" sz="1600" dirty="0"/>
                    </a:p>
                    <a:p>
                      <a:endParaRPr lang="en-BE" sz="1600" dirty="0"/>
                    </a:p>
                  </a:txBody>
                  <a:tcPr/>
                </a:tc>
                <a:tc>
                  <a:txBody>
                    <a:bodyPr/>
                    <a:lstStyle/>
                    <a:p>
                      <a:pPr marL="285750" indent="-285750">
                        <a:buFont typeface="Arial" panose="020B0604020202020204" pitchFamily="34" charset="0"/>
                        <a:buChar char="•"/>
                      </a:pPr>
                      <a:r>
                        <a:rPr lang="nl-BE" sz="1600" dirty="0"/>
                        <a:t>User awareness training</a:t>
                      </a:r>
                    </a:p>
                    <a:p>
                      <a:pPr marL="285750" indent="-285750">
                        <a:buFont typeface="Arial" panose="020B0604020202020204" pitchFamily="34" charset="0"/>
                        <a:buChar char="•"/>
                      </a:pPr>
                      <a:r>
                        <a:rPr lang="nl-BE" sz="1600" dirty="0"/>
                        <a:t>Implement Rights Management</a:t>
                      </a:r>
                    </a:p>
                    <a:p>
                      <a:pPr marL="285750" indent="-285750">
                        <a:buFont typeface="Arial" panose="020B0604020202020204" pitchFamily="34" charset="0"/>
                        <a:buChar char="•"/>
                      </a:pPr>
                      <a:r>
                        <a:rPr lang="nl-BE" sz="1600" dirty="0"/>
                        <a:t>Prevent external sharing</a:t>
                      </a:r>
                    </a:p>
                    <a:p>
                      <a:pPr marL="285750" indent="-285750">
                        <a:buFont typeface="Arial" panose="020B0604020202020204" pitchFamily="34" charset="0"/>
                        <a:buChar char="•"/>
                      </a:pPr>
                      <a:r>
                        <a:rPr lang="nl-BE" sz="1600" dirty="0"/>
                        <a:t>Implement Cloud App Security session controls.</a:t>
                      </a:r>
                    </a:p>
                    <a:p>
                      <a:pPr marL="285750" indent="-285750">
                        <a:buFont typeface="Arial" panose="020B0604020202020204" pitchFamily="34" charset="0"/>
                        <a:buChar char="•"/>
                      </a:pPr>
                      <a:endParaRPr lang="nl-BE" sz="1600" dirty="0"/>
                    </a:p>
                  </a:txBody>
                  <a:tcPr/>
                </a:tc>
                <a:extLst>
                  <a:ext uri="{0D108BD9-81ED-4DB2-BD59-A6C34878D82A}">
                    <a16:rowId xmlns:a16="http://schemas.microsoft.com/office/drawing/2014/main" val="1663489287"/>
                  </a:ext>
                </a:extLst>
              </a:tr>
            </a:tbl>
          </a:graphicData>
        </a:graphic>
      </p:graphicFrame>
      <p:sp>
        <p:nvSpPr>
          <p:cNvPr id="8" name="Title 7">
            <a:extLst>
              <a:ext uri="{FF2B5EF4-FFF2-40B4-BE49-F238E27FC236}">
                <a16:creationId xmlns:a16="http://schemas.microsoft.com/office/drawing/2014/main" id="{A62846EA-D291-408A-81E1-C5D5206B34FD}"/>
              </a:ext>
            </a:extLst>
          </p:cNvPr>
          <p:cNvSpPr>
            <a:spLocks noGrp="1"/>
          </p:cNvSpPr>
          <p:nvPr>
            <p:ph type="title"/>
          </p:nvPr>
        </p:nvSpPr>
        <p:spPr/>
        <p:txBody>
          <a:bodyPr/>
          <a:lstStyle/>
          <a:p>
            <a:r>
              <a:rPr lang="nl-BE" dirty="0"/>
              <a:t>Teams</a:t>
            </a:r>
            <a:endParaRPr lang="en-BE" dirty="0"/>
          </a:p>
        </p:txBody>
      </p:sp>
    </p:spTree>
    <p:extLst>
      <p:ext uri="{BB962C8B-B14F-4D97-AF65-F5344CB8AC3E}">
        <p14:creationId xmlns:p14="http://schemas.microsoft.com/office/powerpoint/2010/main" val="9273360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CD9D61F-022E-4738-BB0A-0A27ABA0D883}"/>
              </a:ext>
            </a:extLst>
          </p:cNvPr>
          <p:cNvGraphicFramePr>
            <a:graphicFrameLocks noGrp="1"/>
          </p:cNvGraphicFramePr>
          <p:nvPr>
            <p:extLst>
              <p:ext uri="{D42A27DB-BD31-4B8C-83A1-F6EECF244321}">
                <p14:modId xmlns:p14="http://schemas.microsoft.com/office/powerpoint/2010/main" val="2590804458"/>
              </p:ext>
            </p:extLst>
          </p:nvPr>
        </p:nvGraphicFramePr>
        <p:xfrm>
          <a:off x="466775" y="1203598"/>
          <a:ext cx="8208913" cy="2880320"/>
        </p:xfrm>
        <a:graphic>
          <a:graphicData uri="http://schemas.openxmlformats.org/drawingml/2006/table">
            <a:tbl>
              <a:tblPr firstRow="1" bandRow="1">
                <a:tableStyleId>{5C22544A-7EE6-4342-B048-85BDC9FD1C3A}</a:tableStyleId>
              </a:tblPr>
              <a:tblGrid>
                <a:gridCol w="4672524">
                  <a:extLst>
                    <a:ext uri="{9D8B030D-6E8A-4147-A177-3AD203B41FA5}">
                      <a16:colId xmlns:a16="http://schemas.microsoft.com/office/drawing/2014/main" val="3633927399"/>
                    </a:ext>
                  </a:extLst>
                </a:gridCol>
                <a:gridCol w="3536389">
                  <a:extLst>
                    <a:ext uri="{9D8B030D-6E8A-4147-A177-3AD203B41FA5}">
                      <a16:colId xmlns:a16="http://schemas.microsoft.com/office/drawing/2014/main" val="2109857687"/>
                    </a:ext>
                  </a:extLst>
                </a:gridCol>
              </a:tblGrid>
              <a:tr h="576064">
                <a:tc>
                  <a:txBody>
                    <a:bodyPr/>
                    <a:lstStyle/>
                    <a:p>
                      <a:r>
                        <a:rPr lang="nl-BE" dirty="0"/>
                        <a:t>Threat</a:t>
                      </a:r>
                      <a:endParaRPr lang="en-BE" dirty="0"/>
                    </a:p>
                  </a:txBody>
                  <a:tcPr/>
                </a:tc>
                <a:tc>
                  <a:txBody>
                    <a:bodyPr/>
                    <a:lstStyle/>
                    <a:p>
                      <a:r>
                        <a:rPr lang="nl-BE" dirty="0"/>
                        <a:t>Possible solution(s)</a:t>
                      </a:r>
                      <a:endParaRPr lang="en-BE" dirty="0"/>
                    </a:p>
                  </a:txBody>
                  <a:tcPr/>
                </a:tc>
                <a:extLst>
                  <a:ext uri="{0D108BD9-81ED-4DB2-BD59-A6C34878D82A}">
                    <a16:rowId xmlns:a16="http://schemas.microsoft.com/office/drawing/2014/main" val="2190094467"/>
                  </a:ext>
                </a:extLst>
              </a:tr>
              <a:tr h="2304256">
                <a:tc>
                  <a:txBody>
                    <a:bodyPr/>
                    <a:lstStyle/>
                    <a:p>
                      <a:r>
                        <a:rPr lang="nl-BE" sz="1600" dirty="0"/>
                        <a:t>Ability to exfiltrate data through Flow, despite DLP policies. Flow DLP policies prevent sharing data across e.g. Different connectors, but it won’t stop you from reading an email and then forwarding it.</a:t>
                      </a:r>
                    </a:p>
                    <a:p>
                      <a:endParaRPr lang="en-BE" sz="1600" dirty="0"/>
                    </a:p>
                    <a:p>
                      <a:endParaRPr lang="en-BE" sz="1600" dirty="0"/>
                    </a:p>
                  </a:txBody>
                  <a:tcPr/>
                </a:tc>
                <a:tc>
                  <a:txBody>
                    <a:bodyPr/>
                    <a:lstStyle/>
                    <a:p>
                      <a:pPr marL="285750" indent="-285750">
                        <a:buFont typeface="Arial" panose="020B0604020202020204" pitchFamily="34" charset="0"/>
                        <a:buChar char="•"/>
                      </a:pPr>
                      <a:r>
                        <a:rPr lang="nl-BE" sz="1600" dirty="0"/>
                        <a:t>User awareness</a:t>
                      </a:r>
                    </a:p>
                    <a:p>
                      <a:pPr marL="285750" indent="-285750">
                        <a:buFont typeface="Arial" panose="020B0604020202020204" pitchFamily="34" charset="0"/>
                        <a:buChar char="•"/>
                      </a:pPr>
                      <a:r>
                        <a:rPr lang="nl-BE" sz="1600" dirty="0"/>
                        <a:t>Implement Rights Management</a:t>
                      </a:r>
                    </a:p>
                    <a:p>
                      <a:pPr marL="285750" indent="-285750">
                        <a:buFont typeface="Arial" panose="020B0604020202020204" pitchFamily="34" charset="0"/>
                        <a:buChar char="•"/>
                      </a:pPr>
                      <a:endParaRPr lang="nl-BE" sz="1600" dirty="0"/>
                    </a:p>
                  </a:txBody>
                  <a:tcPr/>
                </a:tc>
                <a:extLst>
                  <a:ext uri="{0D108BD9-81ED-4DB2-BD59-A6C34878D82A}">
                    <a16:rowId xmlns:a16="http://schemas.microsoft.com/office/drawing/2014/main" val="1663489287"/>
                  </a:ext>
                </a:extLst>
              </a:tr>
            </a:tbl>
          </a:graphicData>
        </a:graphic>
      </p:graphicFrame>
      <p:sp>
        <p:nvSpPr>
          <p:cNvPr id="8" name="Title 7">
            <a:extLst>
              <a:ext uri="{FF2B5EF4-FFF2-40B4-BE49-F238E27FC236}">
                <a16:creationId xmlns:a16="http://schemas.microsoft.com/office/drawing/2014/main" id="{A62846EA-D291-408A-81E1-C5D5206B34FD}"/>
              </a:ext>
            </a:extLst>
          </p:cNvPr>
          <p:cNvSpPr>
            <a:spLocks noGrp="1"/>
          </p:cNvSpPr>
          <p:nvPr>
            <p:ph type="title"/>
          </p:nvPr>
        </p:nvSpPr>
        <p:spPr/>
        <p:txBody>
          <a:bodyPr/>
          <a:lstStyle/>
          <a:p>
            <a:r>
              <a:rPr lang="nl-BE" dirty="0"/>
              <a:t>Flow</a:t>
            </a:r>
            <a:endParaRPr lang="en-BE" dirty="0"/>
          </a:p>
        </p:txBody>
      </p:sp>
    </p:spTree>
    <p:extLst>
      <p:ext uri="{BB962C8B-B14F-4D97-AF65-F5344CB8AC3E}">
        <p14:creationId xmlns:p14="http://schemas.microsoft.com/office/powerpoint/2010/main" val="27893188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CD9D61F-022E-4738-BB0A-0A27ABA0D883}"/>
              </a:ext>
            </a:extLst>
          </p:cNvPr>
          <p:cNvGraphicFramePr>
            <a:graphicFrameLocks noGrp="1"/>
          </p:cNvGraphicFramePr>
          <p:nvPr>
            <p:extLst>
              <p:ext uri="{D42A27DB-BD31-4B8C-83A1-F6EECF244321}">
                <p14:modId xmlns:p14="http://schemas.microsoft.com/office/powerpoint/2010/main" val="2619190483"/>
              </p:ext>
            </p:extLst>
          </p:nvPr>
        </p:nvGraphicFramePr>
        <p:xfrm>
          <a:off x="466775" y="1203598"/>
          <a:ext cx="8208913" cy="2880320"/>
        </p:xfrm>
        <a:graphic>
          <a:graphicData uri="http://schemas.openxmlformats.org/drawingml/2006/table">
            <a:tbl>
              <a:tblPr firstRow="1" bandRow="1">
                <a:tableStyleId>{5C22544A-7EE6-4342-B048-85BDC9FD1C3A}</a:tableStyleId>
              </a:tblPr>
              <a:tblGrid>
                <a:gridCol w="3529161">
                  <a:extLst>
                    <a:ext uri="{9D8B030D-6E8A-4147-A177-3AD203B41FA5}">
                      <a16:colId xmlns:a16="http://schemas.microsoft.com/office/drawing/2014/main" val="3633927399"/>
                    </a:ext>
                  </a:extLst>
                </a:gridCol>
                <a:gridCol w="4679752">
                  <a:extLst>
                    <a:ext uri="{9D8B030D-6E8A-4147-A177-3AD203B41FA5}">
                      <a16:colId xmlns:a16="http://schemas.microsoft.com/office/drawing/2014/main" val="2109857687"/>
                    </a:ext>
                  </a:extLst>
                </a:gridCol>
              </a:tblGrid>
              <a:tr h="576064">
                <a:tc>
                  <a:txBody>
                    <a:bodyPr/>
                    <a:lstStyle/>
                    <a:p>
                      <a:r>
                        <a:rPr lang="nl-BE" dirty="0"/>
                        <a:t>Threat</a:t>
                      </a:r>
                      <a:endParaRPr lang="en-BE" dirty="0"/>
                    </a:p>
                  </a:txBody>
                  <a:tcPr/>
                </a:tc>
                <a:tc>
                  <a:txBody>
                    <a:bodyPr/>
                    <a:lstStyle/>
                    <a:p>
                      <a:r>
                        <a:rPr lang="nl-BE" dirty="0"/>
                        <a:t>Possible solution(s)</a:t>
                      </a:r>
                      <a:endParaRPr lang="en-BE" dirty="0"/>
                    </a:p>
                  </a:txBody>
                  <a:tcPr/>
                </a:tc>
                <a:extLst>
                  <a:ext uri="{0D108BD9-81ED-4DB2-BD59-A6C34878D82A}">
                    <a16:rowId xmlns:a16="http://schemas.microsoft.com/office/drawing/2014/main" val="2190094467"/>
                  </a:ext>
                </a:extLst>
              </a:tr>
              <a:tr h="2304256">
                <a:tc>
                  <a:txBody>
                    <a:bodyPr/>
                    <a:lstStyle/>
                    <a:p>
                      <a:r>
                        <a:rPr lang="nl-BE" sz="1600" dirty="0"/>
                        <a:t>Rogue admin</a:t>
                      </a:r>
                    </a:p>
                    <a:p>
                      <a:endParaRPr lang="en-BE" sz="1600" dirty="0"/>
                    </a:p>
                    <a:p>
                      <a:endParaRPr lang="en-BE" sz="1600" dirty="0"/>
                    </a:p>
                  </a:txBody>
                  <a:tcPr/>
                </a:tc>
                <a:tc>
                  <a:txBody>
                    <a:bodyPr/>
                    <a:lstStyle/>
                    <a:p>
                      <a:pPr marL="285750" indent="-285750">
                        <a:buFont typeface="Arial" panose="020B0604020202020204" pitchFamily="34" charset="0"/>
                        <a:buChar char="•"/>
                      </a:pPr>
                      <a:r>
                        <a:rPr lang="nl-BE" sz="1600" dirty="0"/>
                        <a:t>Implement Privileged Identity Management</a:t>
                      </a:r>
                    </a:p>
                    <a:p>
                      <a:pPr marL="285750" indent="-285750">
                        <a:buFont typeface="Arial" panose="020B0604020202020204" pitchFamily="34" charset="0"/>
                        <a:buChar char="•"/>
                      </a:pPr>
                      <a:r>
                        <a:rPr lang="nl-BE" sz="1600" dirty="0"/>
                        <a:t>Proactive monitoring, reporting and alerting</a:t>
                      </a:r>
                    </a:p>
                    <a:p>
                      <a:pPr marL="285750" indent="-285750">
                        <a:buFont typeface="Arial" panose="020B0604020202020204" pitchFamily="34" charset="0"/>
                        <a:buChar char="•"/>
                      </a:pPr>
                      <a:r>
                        <a:rPr lang="nl-BE" sz="1600" dirty="0"/>
                        <a:t>Implement Alert Policy in SIEM or CAS to alert when high-privileged account is (mis)-used</a:t>
                      </a:r>
                    </a:p>
                    <a:p>
                      <a:pPr marL="285750" indent="-285750">
                        <a:buFont typeface="Arial" panose="020B0604020202020204" pitchFamily="34" charset="0"/>
                        <a:buChar char="•"/>
                      </a:pPr>
                      <a:r>
                        <a:rPr lang="nl-BE" sz="1600" dirty="0"/>
                        <a:t>Conditional Access to restrict usage of privileged accounts</a:t>
                      </a:r>
                    </a:p>
                    <a:p>
                      <a:pPr marL="285750" indent="-285750">
                        <a:buFont typeface="Arial" panose="020B0604020202020204" pitchFamily="34" charset="0"/>
                        <a:buChar char="•"/>
                      </a:pPr>
                      <a:endParaRPr lang="en-BE" sz="1600" dirty="0"/>
                    </a:p>
                  </a:txBody>
                  <a:tcPr/>
                </a:tc>
                <a:extLst>
                  <a:ext uri="{0D108BD9-81ED-4DB2-BD59-A6C34878D82A}">
                    <a16:rowId xmlns:a16="http://schemas.microsoft.com/office/drawing/2014/main" val="1663489287"/>
                  </a:ext>
                </a:extLst>
              </a:tr>
            </a:tbl>
          </a:graphicData>
        </a:graphic>
      </p:graphicFrame>
      <p:sp>
        <p:nvSpPr>
          <p:cNvPr id="8" name="Title 7">
            <a:extLst>
              <a:ext uri="{FF2B5EF4-FFF2-40B4-BE49-F238E27FC236}">
                <a16:creationId xmlns:a16="http://schemas.microsoft.com/office/drawing/2014/main" id="{A62846EA-D291-408A-81E1-C5D5206B34FD}"/>
              </a:ext>
            </a:extLst>
          </p:cNvPr>
          <p:cNvSpPr>
            <a:spLocks noGrp="1"/>
          </p:cNvSpPr>
          <p:nvPr>
            <p:ph type="title"/>
          </p:nvPr>
        </p:nvSpPr>
        <p:spPr/>
        <p:txBody>
          <a:bodyPr/>
          <a:lstStyle/>
          <a:p>
            <a:r>
              <a:rPr lang="nl-BE" dirty="0"/>
              <a:t>General</a:t>
            </a:r>
            <a:endParaRPr lang="en-BE" dirty="0"/>
          </a:p>
        </p:txBody>
      </p:sp>
    </p:spTree>
    <p:extLst>
      <p:ext uri="{BB962C8B-B14F-4D97-AF65-F5344CB8AC3E}">
        <p14:creationId xmlns:p14="http://schemas.microsoft.com/office/powerpoint/2010/main" val="33676553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CD9D61F-022E-4738-BB0A-0A27ABA0D883}"/>
              </a:ext>
            </a:extLst>
          </p:cNvPr>
          <p:cNvGraphicFramePr>
            <a:graphicFrameLocks noGrp="1"/>
          </p:cNvGraphicFramePr>
          <p:nvPr>
            <p:extLst>
              <p:ext uri="{D42A27DB-BD31-4B8C-83A1-F6EECF244321}">
                <p14:modId xmlns:p14="http://schemas.microsoft.com/office/powerpoint/2010/main" val="2322198614"/>
              </p:ext>
            </p:extLst>
          </p:nvPr>
        </p:nvGraphicFramePr>
        <p:xfrm>
          <a:off x="466775" y="1203598"/>
          <a:ext cx="8208913" cy="2880320"/>
        </p:xfrm>
        <a:graphic>
          <a:graphicData uri="http://schemas.openxmlformats.org/drawingml/2006/table">
            <a:tbl>
              <a:tblPr firstRow="1" bandRow="1">
                <a:tableStyleId>{5C22544A-7EE6-4342-B048-85BDC9FD1C3A}</a:tableStyleId>
              </a:tblPr>
              <a:tblGrid>
                <a:gridCol w="3529161">
                  <a:extLst>
                    <a:ext uri="{9D8B030D-6E8A-4147-A177-3AD203B41FA5}">
                      <a16:colId xmlns:a16="http://schemas.microsoft.com/office/drawing/2014/main" val="3633927399"/>
                    </a:ext>
                  </a:extLst>
                </a:gridCol>
                <a:gridCol w="4679752">
                  <a:extLst>
                    <a:ext uri="{9D8B030D-6E8A-4147-A177-3AD203B41FA5}">
                      <a16:colId xmlns:a16="http://schemas.microsoft.com/office/drawing/2014/main" val="2109857687"/>
                    </a:ext>
                  </a:extLst>
                </a:gridCol>
              </a:tblGrid>
              <a:tr h="576064">
                <a:tc>
                  <a:txBody>
                    <a:bodyPr/>
                    <a:lstStyle/>
                    <a:p>
                      <a:r>
                        <a:rPr lang="nl-BE" dirty="0"/>
                        <a:t>Threat</a:t>
                      </a:r>
                      <a:endParaRPr lang="en-BE" dirty="0"/>
                    </a:p>
                  </a:txBody>
                  <a:tcPr/>
                </a:tc>
                <a:tc>
                  <a:txBody>
                    <a:bodyPr/>
                    <a:lstStyle/>
                    <a:p>
                      <a:r>
                        <a:rPr lang="nl-BE" dirty="0"/>
                        <a:t>Possible solution(s)</a:t>
                      </a:r>
                      <a:endParaRPr lang="en-BE" dirty="0"/>
                    </a:p>
                  </a:txBody>
                  <a:tcPr/>
                </a:tc>
                <a:extLst>
                  <a:ext uri="{0D108BD9-81ED-4DB2-BD59-A6C34878D82A}">
                    <a16:rowId xmlns:a16="http://schemas.microsoft.com/office/drawing/2014/main" val="2190094467"/>
                  </a:ext>
                </a:extLst>
              </a:tr>
              <a:tr h="2304256">
                <a:tc>
                  <a:txBody>
                    <a:bodyPr/>
                    <a:lstStyle/>
                    <a:p>
                      <a:r>
                        <a:rPr lang="nl-BE" sz="1600" dirty="0"/>
                        <a:t>Accidental misconfiguration by privileged accounts</a:t>
                      </a:r>
                      <a:endParaRPr lang="en-BE" sz="1600" dirty="0"/>
                    </a:p>
                    <a:p>
                      <a:endParaRPr lang="en-BE" sz="1600" dirty="0"/>
                    </a:p>
                  </a:txBody>
                  <a:tcPr/>
                </a:tc>
                <a:tc>
                  <a:txBody>
                    <a:bodyPr/>
                    <a:lstStyle/>
                    <a:p>
                      <a:pPr marL="285750" indent="-285750">
                        <a:buFont typeface="Arial" panose="020B0604020202020204" pitchFamily="34" charset="0"/>
                        <a:buChar char="•"/>
                      </a:pPr>
                      <a:r>
                        <a:rPr lang="nl-BE" sz="1600" dirty="0"/>
                        <a:t>Implement Privileged Identity Management</a:t>
                      </a:r>
                    </a:p>
                    <a:p>
                      <a:pPr marL="285750" indent="-285750">
                        <a:buFont typeface="Arial" panose="020B0604020202020204" pitchFamily="34" charset="0"/>
                        <a:buChar char="•"/>
                      </a:pPr>
                      <a:r>
                        <a:rPr lang="nl-BE" sz="1600" dirty="0"/>
                        <a:t>Use automation where possible (manual actions increase the risk)</a:t>
                      </a:r>
                    </a:p>
                    <a:p>
                      <a:pPr marL="285750" indent="-285750">
                        <a:buFont typeface="Arial" panose="020B0604020202020204" pitchFamily="34" charset="0"/>
                        <a:buChar char="•"/>
                      </a:pPr>
                      <a:r>
                        <a:rPr lang="nl-BE" sz="1600" dirty="0"/>
                        <a:t>Abide to the principe of least privilege &gt; RBAC, Privileged Access Management</a:t>
                      </a:r>
                    </a:p>
                    <a:p>
                      <a:pPr marL="285750" indent="-285750">
                        <a:buFont typeface="Arial" panose="020B0604020202020204" pitchFamily="34" charset="0"/>
                        <a:buChar char="•"/>
                      </a:pPr>
                      <a:endParaRPr lang="en-BE" sz="1600" dirty="0"/>
                    </a:p>
                  </a:txBody>
                  <a:tcPr/>
                </a:tc>
                <a:extLst>
                  <a:ext uri="{0D108BD9-81ED-4DB2-BD59-A6C34878D82A}">
                    <a16:rowId xmlns:a16="http://schemas.microsoft.com/office/drawing/2014/main" val="1663489287"/>
                  </a:ext>
                </a:extLst>
              </a:tr>
            </a:tbl>
          </a:graphicData>
        </a:graphic>
      </p:graphicFrame>
      <p:sp>
        <p:nvSpPr>
          <p:cNvPr id="8" name="Title 7">
            <a:extLst>
              <a:ext uri="{FF2B5EF4-FFF2-40B4-BE49-F238E27FC236}">
                <a16:creationId xmlns:a16="http://schemas.microsoft.com/office/drawing/2014/main" id="{A62846EA-D291-408A-81E1-C5D5206B34FD}"/>
              </a:ext>
            </a:extLst>
          </p:cNvPr>
          <p:cNvSpPr>
            <a:spLocks noGrp="1"/>
          </p:cNvSpPr>
          <p:nvPr>
            <p:ph type="title"/>
          </p:nvPr>
        </p:nvSpPr>
        <p:spPr/>
        <p:txBody>
          <a:bodyPr/>
          <a:lstStyle/>
          <a:p>
            <a:r>
              <a:rPr lang="nl-BE" dirty="0"/>
              <a:t>General</a:t>
            </a:r>
            <a:endParaRPr lang="en-BE" dirty="0"/>
          </a:p>
        </p:txBody>
      </p:sp>
    </p:spTree>
    <p:extLst>
      <p:ext uri="{BB962C8B-B14F-4D97-AF65-F5344CB8AC3E}">
        <p14:creationId xmlns:p14="http://schemas.microsoft.com/office/powerpoint/2010/main" val="26118406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CD9D61F-022E-4738-BB0A-0A27ABA0D883}"/>
              </a:ext>
            </a:extLst>
          </p:cNvPr>
          <p:cNvGraphicFramePr>
            <a:graphicFrameLocks noGrp="1"/>
          </p:cNvGraphicFramePr>
          <p:nvPr>
            <p:extLst>
              <p:ext uri="{D42A27DB-BD31-4B8C-83A1-F6EECF244321}">
                <p14:modId xmlns:p14="http://schemas.microsoft.com/office/powerpoint/2010/main" val="2365141335"/>
              </p:ext>
            </p:extLst>
          </p:nvPr>
        </p:nvGraphicFramePr>
        <p:xfrm>
          <a:off x="466775" y="1203598"/>
          <a:ext cx="8208913" cy="2880320"/>
        </p:xfrm>
        <a:graphic>
          <a:graphicData uri="http://schemas.openxmlformats.org/drawingml/2006/table">
            <a:tbl>
              <a:tblPr firstRow="1" bandRow="1">
                <a:tableStyleId>{5C22544A-7EE6-4342-B048-85BDC9FD1C3A}</a:tableStyleId>
              </a:tblPr>
              <a:tblGrid>
                <a:gridCol w="4672524">
                  <a:extLst>
                    <a:ext uri="{9D8B030D-6E8A-4147-A177-3AD203B41FA5}">
                      <a16:colId xmlns:a16="http://schemas.microsoft.com/office/drawing/2014/main" val="3633927399"/>
                    </a:ext>
                  </a:extLst>
                </a:gridCol>
                <a:gridCol w="3536389">
                  <a:extLst>
                    <a:ext uri="{9D8B030D-6E8A-4147-A177-3AD203B41FA5}">
                      <a16:colId xmlns:a16="http://schemas.microsoft.com/office/drawing/2014/main" val="2109857687"/>
                    </a:ext>
                  </a:extLst>
                </a:gridCol>
              </a:tblGrid>
              <a:tr h="576064">
                <a:tc>
                  <a:txBody>
                    <a:bodyPr/>
                    <a:lstStyle/>
                    <a:p>
                      <a:r>
                        <a:rPr lang="nl-BE" dirty="0"/>
                        <a:t>Threat</a:t>
                      </a:r>
                      <a:endParaRPr lang="en-BE" dirty="0"/>
                    </a:p>
                  </a:txBody>
                  <a:tcPr/>
                </a:tc>
                <a:tc>
                  <a:txBody>
                    <a:bodyPr/>
                    <a:lstStyle/>
                    <a:p>
                      <a:r>
                        <a:rPr lang="nl-BE" dirty="0"/>
                        <a:t>Possible solution(s)</a:t>
                      </a:r>
                      <a:endParaRPr lang="en-BE" dirty="0"/>
                    </a:p>
                  </a:txBody>
                  <a:tcPr/>
                </a:tc>
                <a:extLst>
                  <a:ext uri="{0D108BD9-81ED-4DB2-BD59-A6C34878D82A}">
                    <a16:rowId xmlns:a16="http://schemas.microsoft.com/office/drawing/2014/main" val="2190094467"/>
                  </a:ext>
                </a:extLst>
              </a:tr>
              <a:tr h="2304256">
                <a:tc>
                  <a:txBody>
                    <a:bodyPr/>
                    <a:lstStyle/>
                    <a:p>
                      <a:r>
                        <a:rPr lang="nl-BE" sz="1600" dirty="0"/>
                        <a:t>Risk of introducing (more) Shadow IT by a (too) restrictive approach of the security countermeasures; no visibility in current shadow it usage</a:t>
                      </a:r>
                    </a:p>
                    <a:p>
                      <a:endParaRPr lang="en-BE" sz="1600" dirty="0"/>
                    </a:p>
                    <a:p>
                      <a:endParaRPr lang="en-BE" sz="1600" dirty="0"/>
                    </a:p>
                  </a:txBody>
                  <a:tcPr/>
                </a:tc>
                <a:tc>
                  <a:txBody>
                    <a:bodyPr/>
                    <a:lstStyle/>
                    <a:p>
                      <a:pPr marL="285750" indent="-285750">
                        <a:buFont typeface="Arial" panose="020B0604020202020204" pitchFamily="34" charset="0"/>
                        <a:buChar char="•"/>
                      </a:pPr>
                      <a:r>
                        <a:rPr lang="nl-BE" sz="1600" dirty="0"/>
                        <a:t>Relax the security restrictions...</a:t>
                      </a:r>
                    </a:p>
                    <a:p>
                      <a:pPr marL="285750" indent="-285750">
                        <a:buFont typeface="Arial" panose="020B0604020202020204" pitchFamily="34" charset="0"/>
                        <a:buChar char="•"/>
                      </a:pPr>
                      <a:r>
                        <a:rPr lang="nl-BE" sz="1600" dirty="0"/>
                        <a:t>Cloud App Security (broker for cloud applications)</a:t>
                      </a:r>
                    </a:p>
                    <a:p>
                      <a:pPr marL="285750" indent="-285750">
                        <a:buFont typeface="Arial" panose="020B0604020202020204" pitchFamily="34" charset="0"/>
                        <a:buChar char="•"/>
                      </a:pPr>
                      <a:r>
                        <a:rPr lang="nl-BE" sz="1600" dirty="0"/>
                        <a:t>Deploy MDATP (monitoring)</a:t>
                      </a:r>
                    </a:p>
                    <a:p>
                      <a:pPr marL="285750" indent="-285750">
                        <a:buFont typeface="Arial" panose="020B0604020202020204" pitchFamily="34" charset="0"/>
                        <a:buChar char="•"/>
                      </a:pPr>
                      <a:r>
                        <a:rPr lang="nl-BE" sz="1600" dirty="0"/>
                        <a:t>User awareness training</a:t>
                      </a:r>
                    </a:p>
                    <a:p>
                      <a:pPr marL="285750" indent="-285750">
                        <a:buFont typeface="Arial" panose="020B0604020202020204" pitchFamily="34" charset="0"/>
                        <a:buChar char="•"/>
                      </a:pPr>
                      <a:endParaRPr lang="en-BE" sz="1600" dirty="0"/>
                    </a:p>
                  </a:txBody>
                  <a:tcPr/>
                </a:tc>
                <a:extLst>
                  <a:ext uri="{0D108BD9-81ED-4DB2-BD59-A6C34878D82A}">
                    <a16:rowId xmlns:a16="http://schemas.microsoft.com/office/drawing/2014/main" val="1663489287"/>
                  </a:ext>
                </a:extLst>
              </a:tr>
            </a:tbl>
          </a:graphicData>
        </a:graphic>
      </p:graphicFrame>
      <p:sp>
        <p:nvSpPr>
          <p:cNvPr id="8" name="Title 7">
            <a:extLst>
              <a:ext uri="{FF2B5EF4-FFF2-40B4-BE49-F238E27FC236}">
                <a16:creationId xmlns:a16="http://schemas.microsoft.com/office/drawing/2014/main" id="{A62846EA-D291-408A-81E1-C5D5206B34FD}"/>
              </a:ext>
            </a:extLst>
          </p:cNvPr>
          <p:cNvSpPr>
            <a:spLocks noGrp="1"/>
          </p:cNvSpPr>
          <p:nvPr>
            <p:ph type="title"/>
          </p:nvPr>
        </p:nvSpPr>
        <p:spPr/>
        <p:txBody>
          <a:bodyPr/>
          <a:lstStyle/>
          <a:p>
            <a:r>
              <a:rPr lang="nl-BE" dirty="0"/>
              <a:t>General</a:t>
            </a:r>
            <a:endParaRPr lang="en-BE" dirty="0"/>
          </a:p>
        </p:txBody>
      </p:sp>
    </p:spTree>
    <p:extLst>
      <p:ext uri="{BB962C8B-B14F-4D97-AF65-F5344CB8AC3E}">
        <p14:creationId xmlns:p14="http://schemas.microsoft.com/office/powerpoint/2010/main" val="24352190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CD9D61F-022E-4738-BB0A-0A27ABA0D883}"/>
              </a:ext>
            </a:extLst>
          </p:cNvPr>
          <p:cNvGraphicFramePr>
            <a:graphicFrameLocks noGrp="1"/>
          </p:cNvGraphicFramePr>
          <p:nvPr>
            <p:extLst>
              <p:ext uri="{D42A27DB-BD31-4B8C-83A1-F6EECF244321}">
                <p14:modId xmlns:p14="http://schemas.microsoft.com/office/powerpoint/2010/main" val="3072309112"/>
              </p:ext>
            </p:extLst>
          </p:nvPr>
        </p:nvGraphicFramePr>
        <p:xfrm>
          <a:off x="466775" y="1203598"/>
          <a:ext cx="8208913" cy="2880320"/>
        </p:xfrm>
        <a:graphic>
          <a:graphicData uri="http://schemas.openxmlformats.org/drawingml/2006/table">
            <a:tbl>
              <a:tblPr firstRow="1" bandRow="1">
                <a:tableStyleId>{5C22544A-7EE6-4342-B048-85BDC9FD1C3A}</a:tableStyleId>
              </a:tblPr>
              <a:tblGrid>
                <a:gridCol w="4672524">
                  <a:extLst>
                    <a:ext uri="{9D8B030D-6E8A-4147-A177-3AD203B41FA5}">
                      <a16:colId xmlns:a16="http://schemas.microsoft.com/office/drawing/2014/main" val="3633927399"/>
                    </a:ext>
                  </a:extLst>
                </a:gridCol>
                <a:gridCol w="3536389">
                  <a:extLst>
                    <a:ext uri="{9D8B030D-6E8A-4147-A177-3AD203B41FA5}">
                      <a16:colId xmlns:a16="http://schemas.microsoft.com/office/drawing/2014/main" val="2109857687"/>
                    </a:ext>
                  </a:extLst>
                </a:gridCol>
              </a:tblGrid>
              <a:tr h="576064">
                <a:tc>
                  <a:txBody>
                    <a:bodyPr/>
                    <a:lstStyle/>
                    <a:p>
                      <a:r>
                        <a:rPr lang="nl-BE" dirty="0"/>
                        <a:t>Threat</a:t>
                      </a:r>
                      <a:endParaRPr lang="en-BE" dirty="0"/>
                    </a:p>
                  </a:txBody>
                  <a:tcPr/>
                </a:tc>
                <a:tc>
                  <a:txBody>
                    <a:bodyPr/>
                    <a:lstStyle/>
                    <a:p>
                      <a:r>
                        <a:rPr lang="nl-BE" dirty="0"/>
                        <a:t>Possible solution(s)</a:t>
                      </a:r>
                      <a:endParaRPr lang="en-BE" dirty="0"/>
                    </a:p>
                  </a:txBody>
                  <a:tcPr/>
                </a:tc>
                <a:extLst>
                  <a:ext uri="{0D108BD9-81ED-4DB2-BD59-A6C34878D82A}">
                    <a16:rowId xmlns:a16="http://schemas.microsoft.com/office/drawing/2014/main" val="2190094467"/>
                  </a:ext>
                </a:extLst>
              </a:tr>
              <a:tr h="2304256">
                <a:tc>
                  <a:txBody>
                    <a:bodyPr/>
                    <a:lstStyle/>
                    <a:p>
                      <a:r>
                        <a:rPr lang="nl-BE" sz="1600" dirty="0"/>
                        <a:t>When installing Office Pro Plus on a computer at home, data might be inadvertently visible.</a:t>
                      </a:r>
                    </a:p>
                    <a:p>
                      <a:endParaRPr lang="en-BE" sz="1600" dirty="0"/>
                    </a:p>
                    <a:p>
                      <a:endParaRPr lang="en-BE" sz="1600" dirty="0"/>
                    </a:p>
                  </a:txBody>
                  <a:tcPr/>
                </a:tc>
                <a:tc>
                  <a:txBody>
                    <a:bodyPr/>
                    <a:lstStyle/>
                    <a:p>
                      <a:pPr marL="285750" indent="-285750">
                        <a:buFont typeface="Arial" panose="020B0604020202020204" pitchFamily="34" charset="0"/>
                        <a:buChar char="•"/>
                      </a:pPr>
                      <a:r>
                        <a:rPr lang="nl-BE" sz="1600" dirty="0"/>
                        <a:t>User education</a:t>
                      </a:r>
                    </a:p>
                    <a:p>
                      <a:pPr marL="285750" indent="-285750">
                        <a:buFont typeface="Arial" panose="020B0604020202020204" pitchFamily="34" charset="0"/>
                        <a:buChar char="•"/>
                      </a:pPr>
                      <a:r>
                        <a:rPr lang="nl-BE" sz="1600" dirty="0"/>
                        <a:t>Block download/installation of Office from portal</a:t>
                      </a:r>
                    </a:p>
                    <a:p>
                      <a:pPr marL="285750" indent="-285750">
                        <a:buFont typeface="Arial" panose="020B0604020202020204" pitchFamily="34" charset="0"/>
                        <a:buChar char="•"/>
                      </a:pPr>
                      <a:r>
                        <a:rPr lang="nl-BE" sz="1600" dirty="0"/>
                        <a:t>Implement Conditional Access</a:t>
                      </a:r>
                    </a:p>
                    <a:p>
                      <a:pPr marL="285750" indent="-285750">
                        <a:buFont typeface="Arial" panose="020B0604020202020204" pitchFamily="34" charset="0"/>
                        <a:buChar char="•"/>
                      </a:pPr>
                      <a:endParaRPr lang="en-BE" sz="1600" dirty="0"/>
                    </a:p>
                  </a:txBody>
                  <a:tcPr/>
                </a:tc>
                <a:extLst>
                  <a:ext uri="{0D108BD9-81ED-4DB2-BD59-A6C34878D82A}">
                    <a16:rowId xmlns:a16="http://schemas.microsoft.com/office/drawing/2014/main" val="1663489287"/>
                  </a:ext>
                </a:extLst>
              </a:tr>
            </a:tbl>
          </a:graphicData>
        </a:graphic>
      </p:graphicFrame>
      <p:sp>
        <p:nvSpPr>
          <p:cNvPr id="8" name="Title 7">
            <a:extLst>
              <a:ext uri="{FF2B5EF4-FFF2-40B4-BE49-F238E27FC236}">
                <a16:creationId xmlns:a16="http://schemas.microsoft.com/office/drawing/2014/main" id="{A62846EA-D291-408A-81E1-C5D5206B34FD}"/>
              </a:ext>
            </a:extLst>
          </p:cNvPr>
          <p:cNvSpPr>
            <a:spLocks noGrp="1"/>
          </p:cNvSpPr>
          <p:nvPr>
            <p:ph type="title"/>
          </p:nvPr>
        </p:nvSpPr>
        <p:spPr/>
        <p:txBody>
          <a:bodyPr/>
          <a:lstStyle/>
          <a:p>
            <a:r>
              <a:rPr lang="nl-BE" dirty="0"/>
              <a:t>General</a:t>
            </a:r>
            <a:endParaRPr lang="en-BE" dirty="0"/>
          </a:p>
        </p:txBody>
      </p:sp>
    </p:spTree>
    <p:extLst>
      <p:ext uri="{BB962C8B-B14F-4D97-AF65-F5344CB8AC3E}">
        <p14:creationId xmlns:p14="http://schemas.microsoft.com/office/powerpoint/2010/main" val="2957796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Importance of a strategy</a:t>
            </a:r>
          </a:p>
        </p:txBody>
      </p:sp>
      <p:sp>
        <p:nvSpPr>
          <p:cNvPr id="3" name="Tijdelijke aanduiding voor tekst 2"/>
          <p:cNvSpPr>
            <a:spLocks noGrp="1"/>
          </p:cNvSpPr>
          <p:nvPr>
            <p:ph type="body" sz="quarter" idx="10"/>
          </p:nvPr>
        </p:nvSpPr>
        <p:spPr/>
        <p:txBody>
          <a:bodyPr>
            <a:normAutofit lnSpcReduction="10000"/>
          </a:bodyPr>
          <a:lstStyle/>
          <a:p>
            <a:pPr marL="468312" indent="-457200">
              <a:buFont typeface="Arial" panose="020B0604020202020204" pitchFamily="34" charset="0"/>
              <a:buChar char="•"/>
            </a:pPr>
            <a:r>
              <a:rPr lang="nl-NL" dirty="0"/>
              <a:t>Implementing solutions for the sake of implementing them is (rarely) a good idea.</a:t>
            </a:r>
          </a:p>
          <a:p>
            <a:pPr marL="468312" indent="-457200">
              <a:buFont typeface="Arial" panose="020B0604020202020204" pitchFamily="34" charset="0"/>
              <a:buChar char="•"/>
            </a:pPr>
            <a:r>
              <a:rPr lang="nl-NL" dirty="0"/>
              <a:t>Adding products and features to your solution stack often means adding complexity which can affect your security/compliance baseline (negatively).</a:t>
            </a:r>
          </a:p>
        </p:txBody>
      </p:sp>
    </p:spTree>
    <p:extLst>
      <p:ext uri="{BB962C8B-B14F-4D97-AF65-F5344CB8AC3E}">
        <p14:creationId xmlns:p14="http://schemas.microsoft.com/office/powerpoint/2010/main" val="15956674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CD9D61F-022E-4738-BB0A-0A27ABA0D883}"/>
              </a:ext>
            </a:extLst>
          </p:cNvPr>
          <p:cNvGraphicFramePr>
            <a:graphicFrameLocks noGrp="1"/>
          </p:cNvGraphicFramePr>
          <p:nvPr>
            <p:extLst>
              <p:ext uri="{D42A27DB-BD31-4B8C-83A1-F6EECF244321}">
                <p14:modId xmlns:p14="http://schemas.microsoft.com/office/powerpoint/2010/main" val="3065233266"/>
              </p:ext>
            </p:extLst>
          </p:nvPr>
        </p:nvGraphicFramePr>
        <p:xfrm>
          <a:off x="466775" y="1203598"/>
          <a:ext cx="8208913" cy="2880320"/>
        </p:xfrm>
        <a:graphic>
          <a:graphicData uri="http://schemas.openxmlformats.org/drawingml/2006/table">
            <a:tbl>
              <a:tblPr firstRow="1" bandRow="1">
                <a:tableStyleId>{5C22544A-7EE6-4342-B048-85BDC9FD1C3A}</a:tableStyleId>
              </a:tblPr>
              <a:tblGrid>
                <a:gridCol w="4672524">
                  <a:extLst>
                    <a:ext uri="{9D8B030D-6E8A-4147-A177-3AD203B41FA5}">
                      <a16:colId xmlns:a16="http://schemas.microsoft.com/office/drawing/2014/main" val="3633927399"/>
                    </a:ext>
                  </a:extLst>
                </a:gridCol>
                <a:gridCol w="3536389">
                  <a:extLst>
                    <a:ext uri="{9D8B030D-6E8A-4147-A177-3AD203B41FA5}">
                      <a16:colId xmlns:a16="http://schemas.microsoft.com/office/drawing/2014/main" val="2109857687"/>
                    </a:ext>
                  </a:extLst>
                </a:gridCol>
              </a:tblGrid>
              <a:tr h="576064">
                <a:tc>
                  <a:txBody>
                    <a:bodyPr/>
                    <a:lstStyle/>
                    <a:p>
                      <a:r>
                        <a:rPr lang="nl-BE" dirty="0"/>
                        <a:t>Threat</a:t>
                      </a:r>
                      <a:endParaRPr lang="en-BE" dirty="0"/>
                    </a:p>
                  </a:txBody>
                  <a:tcPr/>
                </a:tc>
                <a:tc>
                  <a:txBody>
                    <a:bodyPr/>
                    <a:lstStyle/>
                    <a:p>
                      <a:r>
                        <a:rPr lang="nl-BE" dirty="0"/>
                        <a:t>Possible solution(s)</a:t>
                      </a:r>
                      <a:endParaRPr lang="en-BE" dirty="0"/>
                    </a:p>
                  </a:txBody>
                  <a:tcPr/>
                </a:tc>
                <a:extLst>
                  <a:ext uri="{0D108BD9-81ED-4DB2-BD59-A6C34878D82A}">
                    <a16:rowId xmlns:a16="http://schemas.microsoft.com/office/drawing/2014/main" val="2190094467"/>
                  </a:ext>
                </a:extLst>
              </a:tr>
              <a:tr h="2304256">
                <a:tc>
                  <a:txBody>
                    <a:bodyPr/>
                    <a:lstStyle/>
                    <a:p>
                      <a:r>
                        <a:rPr lang="nl-BE" sz="1600" dirty="0"/>
                        <a:t>User registers 3rd-party application which could exfiltrate user data</a:t>
                      </a:r>
                    </a:p>
                    <a:p>
                      <a:endParaRPr lang="en-BE" sz="1600" dirty="0"/>
                    </a:p>
                    <a:p>
                      <a:endParaRPr lang="en-BE" sz="1600" dirty="0"/>
                    </a:p>
                  </a:txBody>
                  <a:tcPr/>
                </a:tc>
                <a:tc>
                  <a:txBody>
                    <a:bodyPr/>
                    <a:lstStyle/>
                    <a:p>
                      <a:pPr marL="285750" indent="-285750">
                        <a:buFont typeface="Arial" panose="020B0604020202020204" pitchFamily="34" charset="0"/>
                        <a:buChar char="•"/>
                      </a:pPr>
                      <a:r>
                        <a:rPr lang="nl-BE" sz="1600" dirty="0"/>
                        <a:t>Turn off user consents in Azure AD</a:t>
                      </a:r>
                    </a:p>
                    <a:p>
                      <a:pPr marL="285750" indent="-285750">
                        <a:buFont typeface="Arial" panose="020B0604020202020204" pitchFamily="34" charset="0"/>
                        <a:buChar char="•"/>
                      </a:pPr>
                      <a:endParaRPr lang="en-BE" sz="1600" dirty="0"/>
                    </a:p>
                  </a:txBody>
                  <a:tcPr/>
                </a:tc>
                <a:extLst>
                  <a:ext uri="{0D108BD9-81ED-4DB2-BD59-A6C34878D82A}">
                    <a16:rowId xmlns:a16="http://schemas.microsoft.com/office/drawing/2014/main" val="1663489287"/>
                  </a:ext>
                </a:extLst>
              </a:tr>
            </a:tbl>
          </a:graphicData>
        </a:graphic>
      </p:graphicFrame>
      <p:sp>
        <p:nvSpPr>
          <p:cNvPr id="8" name="Title 7">
            <a:extLst>
              <a:ext uri="{FF2B5EF4-FFF2-40B4-BE49-F238E27FC236}">
                <a16:creationId xmlns:a16="http://schemas.microsoft.com/office/drawing/2014/main" id="{A62846EA-D291-408A-81E1-C5D5206B34FD}"/>
              </a:ext>
            </a:extLst>
          </p:cNvPr>
          <p:cNvSpPr>
            <a:spLocks noGrp="1"/>
          </p:cNvSpPr>
          <p:nvPr>
            <p:ph type="title"/>
          </p:nvPr>
        </p:nvSpPr>
        <p:spPr/>
        <p:txBody>
          <a:bodyPr/>
          <a:lstStyle/>
          <a:p>
            <a:r>
              <a:rPr lang="nl-BE" dirty="0"/>
              <a:t>General</a:t>
            </a:r>
            <a:endParaRPr lang="en-BE" dirty="0"/>
          </a:p>
        </p:txBody>
      </p:sp>
    </p:spTree>
    <p:extLst>
      <p:ext uri="{BB962C8B-B14F-4D97-AF65-F5344CB8AC3E}">
        <p14:creationId xmlns:p14="http://schemas.microsoft.com/office/powerpoint/2010/main" val="38410546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CD9D61F-022E-4738-BB0A-0A27ABA0D883}"/>
              </a:ext>
            </a:extLst>
          </p:cNvPr>
          <p:cNvGraphicFramePr>
            <a:graphicFrameLocks noGrp="1"/>
          </p:cNvGraphicFramePr>
          <p:nvPr>
            <p:extLst>
              <p:ext uri="{D42A27DB-BD31-4B8C-83A1-F6EECF244321}">
                <p14:modId xmlns:p14="http://schemas.microsoft.com/office/powerpoint/2010/main" val="2104120833"/>
              </p:ext>
            </p:extLst>
          </p:nvPr>
        </p:nvGraphicFramePr>
        <p:xfrm>
          <a:off x="466775" y="1203598"/>
          <a:ext cx="8208913" cy="2880320"/>
        </p:xfrm>
        <a:graphic>
          <a:graphicData uri="http://schemas.openxmlformats.org/drawingml/2006/table">
            <a:tbl>
              <a:tblPr firstRow="1" bandRow="1">
                <a:tableStyleId>{5C22544A-7EE6-4342-B048-85BDC9FD1C3A}</a:tableStyleId>
              </a:tblPr>
              <a:tblGrid>
                <a:gridCol w="4672524">
                  <a:extLst>
                    <a:ext uri="{9D8B030D-6E8A-4147-A177-3AD203B41FA5}">
                      <a16:colId xmlns:a16="http://schemas.microsoft.com/office/drawing/2014/main" val="3633927399"/>
                    </a:ext>
                  </a:extLst>
                </a:gridCol>
                <a:gridCol w="3536389">
                  <a:extLst>
                    <a:ext uri="{9D8B030D-6E8A-4147-A177-3AD203B41FA5}">
                      <a16:colId xmlns:a16="http://schemas.microsoft.com/office/drawing/2014/main" val="2109857687"/>
                    </a:ext>
                  </a:extLst>
                </a:gridCol>
              </a:tblGrid>
              <a:tr h="576064">
                <a:tc>
                  <a:txBody>
                    <a:bodyPr/>
                    <a:lstStyle/>
                    <a:p>
                      <a:r>
                        <a:rPr lang="nl-BE" dirty="0"/>
                        <a:t>Threat</a:t>
                      </a:r>
                      <a:endParaRPr lang="en-BE" dirty="0"/>
                    </a:p>
                  </a:txBody>
                  <a:tcPr/>
                </a:tc>
                <a:tc>
                  <a:txBody>
                    <a:bodyPr/>
                    <a:lstStyle/>
                    <a:p>
                      <a:r>
                        <a:rPr lang="nl-BE" dirty="0"/>
                        <a:t>Possible solution(s)</a:t>
                      </a:r>
                      <a:endParaRPr lang="en-BE" dirty="0"/>
                    </a:p>
                  </a:txBody>
                  <a:tcPr/>
                </a:tc>
                <a:extLst>
                  <a:ext uri="{0D108BD9-81ED-4DB2-BD59-A6C34878D82A}">
                    <a16:rowId xmlns:a16="http://schemas.microsoft.com/office/drawing/2014/main" val="2190094467"/>
                  </a:ext>
                </a:extLst>
              </a:tr>
              <a:tr h="2304256">
                <a:tc>
                  <a:txBody>
                    <a:bodyPr/>
                    <a:lstStyle/>
                    <a:p>
                      <a:r>
                        <a:rPr lang="nl-BE" sz="1600" dirty="0"/>
                        <a:t>Microsoft has the potential to access customer data.</a:t>
                      </a:r>
                    </a:p>
                  </a:txBody>
                  <a:tcPr/>
                </a:tc>
                <a:tc>
                  <a:txBody>
                    <a:bodyPr/>
                    <a:lstStyle/>
                    <a:p>
                      <a:pPr marL="285750" indent="-285750">
                        <a:buFont typeface="Arial" panose="020B0604020202020204" pitchFamily="34" charset="0"/>
                        <a:buChar char="•"/>
                      </a:pPr>
                      <a:r>
                        <a:rPr lang="nl-BE" sz="1600" dirty="0"/>
                        <a:t>Implement Customer Lockbox</a:t>
                      </a:r>
                    </a:p>
                    <a:p>
                      <a:pPr marL="285750" indent="-285750">
                        <a:buFont typeface="Arial" panose="020B0604020202020204" pitchFamily="34" charset="0"/>
                        <a:buChar char="•"/>
                      </a:pPr>
                      <a:r>
                        <a:rPr lang="nl-BE" sz="1600" dirty="0"/>
                        <a:t>Implement Customer Key (</a:t>
                      </a:r>
                      <a:r>
                        <a:rPr lang="nl-BE" sz="1600" i="1" dirty="0"/>
                        <a:t>Service Encryption)</a:t>
                      </a:r>
                      <a:endParaRPr lang="nl-BE" sz="1600" dirty="0"/>
                    </a:p>
                    <a:p>
                      <a:pPr marL="285750" indent="-285750">
                        <a:buFont typeface="Arial" panose="020B0604020202020204" pitchFamily="34" charset="0"/>
                        <a:buChar char="•"/>
                      </a:pPr>
                      <a:endParaRPr lang="en-BE" sz="1600" dirty="0"/>
                    </a:p>
                  </a:txBody>
                  <a:tcPr/>
                </a:tc>
                <a:extLst>
                  <a:ext uri="{0D108BD9-81ED-4DB2-BD59-A6C34878D82A}">
                    <a16:rowId xmlns:a16="http://schemas.microsoft.com/office/drawing/2014/main" val="1663489287"/>
                  </a:ext>
                </a:extLst>
              </a:tr>
            </a:tbl>
          </a:graphicData>
        </a:graphic>
      </p:graphicFrame>
      <p:sp>
        <p:nvSpPr>
          <p:cNvPr id="8" name="Title 7">
            <a:extLst>
              <a:ext uri="{FF2B5EF4-FFF2-40B4-BE49-F238E27FC236}">
                <a16:creationId xmlns:a16="http://schemas.microsoft.com/office/drawing/2014/main" id="{A62846EA-D291-408A-81E1-C5D5206B34FD}"/>
              </a:ext>
            </a:extLst>
          </p:cNvPr>
          <p:cNvSpPr>
            <a:spLocks noGrp="1"/>
          </p:cNvSpPr>
          <p:nvPr>
            <p:ph type="title"/>
          </p:nvPr>
        </p:nvSpPr>
        <p:spPr/>
        <p:txBody>
          <a:bodyPr/>
          <a:lstStyle/>
          <a:p>
            <a:r>
              <a:rPr lang="nl-BE" dirty="0"/>
              <a:t>Other</a:t>
            </a:r>
            <a:endParaRPr lang="en-BE" dirty="0"/>
          </a:p>
        </p:txBody>
      </p:sp>
    </p:spTree>
    <p:extLst>
      <p:ext uri="{BB962C8B-B14F-4D97-AF65-F5344CB8AC3E}">
        <p14:creationId xmlns:p14="http://schemas.microsoft.com/office/powerpoint/2010/main" val="14827270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CD9D61F-022E-4738-BB0A-0A27ABA0D883}"/>
              </a:ext>
            </a:extLst>
          </p:cNvPr>
          <p:cNvGraphicFramePr>
            <a:graphicFrameLocks noGrp="1"/>
          </p:cNvGraphicFramePr>
          <p:nvPr>
            <p:extLst>
              <p:ext uri="{D42A27DB-BD31-4B8C-83A1-F6EECF244321}">
                <p14:modId xmlns:p14="http://schemas.microsoft.com/office/powerpoint/2010/main" val="3550136761"/>
              </p:ext>
            </p:extLst>
          </p:nvPr>
        </p:nvGraphicFramePr>
        <p:xfrm>
          <a:off x="466775" y="1203598"/>
          <a:ext cx="8208913" cy="2880320"/>
        </p:xfrm>
        <a:graphic>
          <a:graphicData uri="http://schemas.openxmlformats.org/drawingml/2006/table">
            <a:tbl>
              <a:tblPr firstRow="1" bandRow="1">
                <a:tableStyleId>{5C22544A-7EE6-4342-B048-85BDC9FD1C3A}</a:tableStyleId>
              </a:tblPr>
              <a:tblGrid>
                <a:gridCol w="4672524">
                  <a:extLst>
                    <a:ext uri="{9D8B030D-6E8A-4147-A177-3AD203B41FA5}">
                      <a16:colId xmlns:a16="http://schemas.microsoft.com/office/drawing/2014/main" val="3633927399"/>
                    </a:ext>
                  </a:extLst>
                </a:gridCol>
                <a:gridCol w="3536389">
                  <a:extLst>
                    <a:ext uri="{9D8B030D-6E8A-4147-A177-3AD203B41FA5}">
                      <a16:colId xmlns:a16="http://schemas.microsoft.com/office/drawing/2014/main" val="2109857687"/>
                    </a:ext>
                  </a:extLst>
                </a:gridCol>
              </a:tblGrid>
              <a:tr h="576064">
                <a:tc>
                  <a:txBody>
                    <a:bodyPr/>
                    <a:lstStyle/>
                    <a:p>
                      <a:r>
                        <a:rPr lang="nl-BE" dirty="0"/>
                        <a:t>Threat</a:t>
                      </a:r>
                      <a:endParaRPr lang="en-BE" dirty="0"/>
                    </a:p>
                  </a:txBody>
                  <a:tcPr/>
                </a:tc>
                <a:tc>
                  <a:txBody>
                    <a:bodyPr/>
                    <a:lstStyle/>
                    <a:p>
                      <a:r>
                        <a:rPr lang="nl-BE" dirty="0"/>
                        <a:t>Possible solution(s)</a:t>
                      </a:r>
                      <a:endParaRPr lang="en-BE" dirty="0"/>
                    </a:p>
                  </a:txBody>
                  <a:tcPr/>
                </a:tc>
                <a:extLst>
                  <a:ext uri="{0D108BD9-81ED-4DB2-BD59-A6C34878D82A}">
                    <a16:rowId xmlns:a16="http://schemas.microsoft.com/office/drawing/2014/main" val="2190094467"/>
                  </a:ext>
                </a:extLst>
              </a:tr>
              <a:tr h="2304256">
                <a:tc>
                  <a:txBody>
                    <a:bodyPr/>
                    <a:lstStyle/>
                    <a:p>
                      <a:r>
                        <a:rPr lang="nl-BE" sz="1600" dirty="0"/>
                        <a:t>Foreign (</a:t>
                      </a:r>
                      <a:r>
                        <a:rPr lang="nl-BE" sz="1600" i="1" dirty="0"/>
                        <a:t>US) </a:t>
                      </a:r>
                      <a:r>
                        <a:rPr lang="nl-BE" sz="1600" i="0" dirty="0"/>
                        <a:t>government might subpoena Microsoft for proprietary information.</a:t>
                      </a:r>
                      <a:endParaRPr lang="nl-BE" sz="1600" dirty="0"/>
                    </a:p>
                  </a:txBody>
                  <a:tcPr/>
                </a:tc>
                <a:tc>
                  <a:txBody>
                    <a:bodyPr/>
                    <a:lstStyle/>
                    <a:p>
                      <a:pPr marL="285750" indent="-285750">
                        <a:buFont typeface="Arial" panose="020B0604020202020204" pitchFamily="34" charset="0"/>
                        <a:buChar char="•"/>
                      </a:pPr>
                      <a:r>
                        <a:rPr lang="nl-BE" sz="1600" dirty="0"/>
                        <a:t>Don’t move such data into Office 365... (</a:t>
                      </a:r>
                      <a:r>
                        <a:rPr lang="nl-BE" sz="1600" i="1" dirty="0"/>
                        <a:t>Customer Key only mitigates unauthorized snooping</a:t>
                      </a:r>
                      <a:r>
                        <a:rPr lang="nl-BE" sz="1600" dirty="0"/>
                        <a:t>)</a:t>
                      </a:r>
                    </a:p>
                  </a:txBody>
                  <a:tcPr/>
                </a:tc>
                <a:extLst>
                  <a:ext uri="{0D108BD9-81ED-4DB2-BD59-A6C34878D82A}">
                    <a16:rowId xmlns:a16="http://schemas.microsoft.com/office/drawing/2014/main" val="1663489287"/>
                  </a:ext>
                </a:extLst>
              </a:tr>
            </a:tbl>
          </a:graphicData>
        </a:graphic>
      </p:graphicFrame>
      <p:sp>
        <p:nvSpPr>
          <p:cNvPr id="8" name="Title 7">
            <a:extLst>
              <a:ext uri="{FF2B5EF4-FFF2-40B4-BE49-F238E27FC236}">
                <a16:creationId xmlns:a16="http://schemas.microsoft.com/office/drawing/2014/main" id="{A62846EA-D291-408A-81E1-C5D5206B34FD}"/>
              </a:ext>
            </a:extLst>
          </p:cNvPr>
          <p:cNvSpPr>
            <a:spLocks noGrp="1"/>
          </p:cNvSpPr>
          <p:nvPr>
            <p:ph type="title"/>
          </p:nvPr>
        </p:nvSpPr>
        <p:spPr/>
        <p:txBody>
          <a:bodyPr/>
          <a:lstStyle/>
          <a:p>
            <a:r>
              <a:rPr lang="nl-BE" dirty="0"/>
              <a:t>Other</a:t>
            </a:r>
            <a:endParaRPr lang="en-BE" dirty="0"/>
          </a:p>
        </p:txBody>
      </p:sp>
    </p:spTree>
    <p:extLst>
      <p:ext uri="{BB962C8B-B14F-4D97-AF65-F5344CB8AC3E}">
        <p14:creationId xmlns:p14="http://schemas.microsoft.com/office/powerpoint/2010/main" val="25052383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CD9D61F-022E-4738-BB0A-0A27ABA0D883}"/>
              </a:ext>
            </a:extLst>
          </p:cNvPr>
          <p:cNvGraphicFramePr>
            <a:graphicFrameLocks noGrp="1"/>
          </p:cNvGraphicFramePr>
          <p:nvPr>
            <p:extLst>
              <p:ext uri="{D42A27DB-BD31-4B8C-83A1-F6EECF244321}">
                <p14:modId xmlns:p14="http://schemas.microsoft.com/office/powerpoint/2010/main" val="3296650072"/>
              </p:ext>
            </p:extLst>
          </p:nvPr>
        </p:nvGraphicFramePr>
        <p:xfrm>
          <a:off x="466775" y="1203598"/>
          <a:ext cx="8208913" cy="2880320"/>
        </p:xfrm>
        <a:graphic>
          <a:graphicData uri="http://schemas.openxmlformats.org/drawingml/2006/table">
            <a:tbl>
              <a:tblPr firstRow="1" bandRow="1">
                <a:tableStyleId>{5C22544A-7EE6-4342-B048-85BDC9FD1C3A}</a:tableStyleId>
              </a:tblPr>
              <a:tblGrid>
                <a:gridCol w="4672524">
                  <a:extLst>
                    <a:ext uri="{9D8B030D-6E8A-4147-A177-3AD203B41FA5}">
                      <a16:colId xmlns:a16="http://schemas.microsoft.com/office/drawing/2014/main" val="3633927399"/>
                    </a:ext>
                  </a:extLst>
                </a:gridCol>
                <a:gridCol w="3536389">
                  <a:extLst>
                    <a:ext uri="{9D8B030D-6E8A-4147-A177-3AD203B41FA5}">
                      <a16:colId xmlns:a16="http://schemas.microsoft.com/office/drawing/2014/main" val="2109857687"/>
                    </a:ext>
                  </a:extLst>
                </a:gridCol>
              </a:tblGrid>
              <a:tr h="576064">
                <a:tc>
                  <a:txBody>
                    <a:bodyPr/>
                    <a:lstStyle/>
                    <a:p>
                      <a:r>
                        <a:rPr lang="nl-BE" dirty="0"/>
                        <a:t>Threat</a:t>
                      </a:r>
                      <a:endParaRPr lang="en-BE" dirty="0"/>
                    </a:p>
                  </a:txBody>
                  <a:tcPr/>
                </a:tc>
                <a:tc>
                  <a:txBody>
                    <a:bodyPr/>
                    <a:lstStyle/>
                    <a:p>
                      <a:r>
                        <a:rPr lang="nl-BE" dirty="0"/>
                        <a:t>Possible solution(s)</a:t>
                      </a:r>
                      <a:endParaRPr lang="en-BE" dirty="0"/>
                    </a:p>
                  </a:txBody>
                  <a:tcPr/>
                </a:tc>
                <a:extLst>
                  <a:ext uri="{0D108BD9-81ED-4DB2-BD59-A6C34878D82A}">
                    <a16:rowId xmlns:a16="http://schemas.microsoft.com/office/drawing/2014/main" val="2190094467"/>
                  </a:ext>
                </a:extLst>
              </a:tr>
              <a:tr h="2304256">
                <a:tc>
                  <a:txBody>
                    <a:bodyPr/>
                    <a:lstStyle/>
                    <a:p>
                      <a:r>
                        <a:rPr lang="nl-BE" sz="1600" dirty="0"/>
                        <a:t>Unavailability of the Azure Information Protection client</a:t>
                      </a:r>
                    </a:p>
                  </a:txBody>
                  <a:tcPr/>
                </a:tc>
                <a:tc>
                  <a:txBody>
                    <a:bodyPr/>
                    <a:lstStyle/>
                    <a:p>
                      <a:pPr marL="285750" indent="-285750">
                        <a:buFont typeface="Arial" panose="020B0604020202020204" pitchFamily="34" charset="0"/>
                        <a:buChar char="•"/>
                      </a:pPr>
                      <a:r>
                        <a:rPr lang="nl-BE" sz="1600" dirty="0"/>
                        <a:t>Monitoring</a:t>
                      </a:r>
                    </a:p>
                    <a:p>
                      <a:pPr marL="285750" indent="-285750">
                        <a:buFont typeface="Arial" panose="020B0604020202020204" pitchFamily="34" charset="0"/>
                        <a:buChar char="•"/>
                      </a:pPr>
                      <a:r>
                        <a:rPr lang="nl-BE" sz="1600" dirty="0"/>
                        <a:t>Implement Defender ATP + Azure Information Protection analytics</a:t>
                      </a:r>
                    </a:p>
                  </a:txBody>
                  <a:tcPr/>
                </a:tc>
                <a:extLst>
                  <a:ext uri="{0D108BD9-81ED-4DB2-BD59-A6C34878D82A}">
                    <a16:rowId xmlns:a16="http://schemas.microsoft.com/office/drawing/2014/main" val="1663489287"/>
                  </a:ext>
                </a:extLst>
              </a:tr>
            </a:tbl>
          </a:graphicData>
        </a:graphic>
      </p:graphicFrame>
      <p:sp>
        <p:nvSpPr>
          <p:cNvPr id="8" name="Title 7">
            <a:extLst>
              <a:ext uri="{FF2B5EF4-FFF2-40B4-BE49-F238E27FC236}">
                <a16:creationId xmlns:a16="http://schemas.microsoft.com/office/drawing/2014/main" id="{A62846EA-D291-408A-81E1-C5D5206B34FD}"/>
              </a:ext>
            </a:extLst>
          </p:cNvPr>
          <p:cNvSpPr>
            <a:spLocks noGrp="1"/>
          </p:cNvSpPr>
          <p:nvPr>
            <p:ph type="title"/>
          </p:nvPr>
        </p:nvSpPr>
        <p:spPr/>
        <p:txBody>
          <a:bodyPr/>
          <a:lstStyle/>
          <a:p>
            <a:r>
              <a:rPr lang="nl-BE" dirty="0"/>
              <a:t>Other</a:t>
            </a:r>
            <a:endParaRPr lang="en-BE" dirty="0"/>
          </a:p>
        </p:txBody>
      </p:sp>
    </p:spTree>
    <p:extLst>
      <p:ext uri="{BB962C8B-B14F-4D97-AF65-F5344CB8AC3E}">
        <p14:creationId xmlns:p14="http://schemas.microsoft.com/office/powerpoint/2010/main" val="20378790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CD9D61F-022E-4738-BB0A-0A27ABA0D883}"/>
              </a:ext>
            </a:extLst>
          </p:cNvPr>
          <p:cNvGraphicFramePr>
            <a:graphicFrameLocks noGrp="1"/>
          </p:cNvGraphicFramePr>
          <p:nvPr>
            <p:extLst>
              <p:ext uri="{D42A27DB-BD31-4B8C-83A1-F6EECF244321}">
                <p14:modId xmlns:p14="http://schemas.microsoft.com/office/powerpoint/2010/main" val="754946797"/>
              </p:ext>
            </p:extLst>
          </p:nvPr>
        </p:nvGraphicFramePr>
        <p:xfrm>
          <a:off x="466775" y="1203598"/>
          <a:ext cx="8208913" cy="2880320"/>
        </p:xfrm>
        <a:graphic>
          <a:graphicData uri="http://schemas.openxmlformats.org/drawingml/2006/table">
            <a:tbl>
              <a:tblPr firstRow="1" bandRow="1">
                <a:tableStyleId>{5C22544A-7EE6-4342-B048-85BDC9FD1C3A}</a:tableStyleId>
              </a:tblPr>
              <a:tblGrid>
                <a:gridCol w="4672524">
                  <a:extLst>
                    <a:ext uri="{9D8B030D-6E8A-4147-A177-3AD203B41FA5}">
                      <a16:colId xmlns:a16="http://schemas.microsoft.com/office/drawing/2014/main" val="3633927399"/>
                    </a:ext>
                  </a:extLst>
                </a:gridCol>
                <a:gridCol w="3536389">
                  <a:extLst>
                    <a:ext uri="{9D8B030D-6E8A-4147-A177-3AD203B41FA5}">
                      <a16:colId xmlns:a16="http://schemas.microsoft.com/office/drawing/2014/main" val="2109857687"/>
                    </a:ext>
                  </a:extLst>
                </a:gridCol>
              </a:tblGrid>
              <a:tr h="576064">
                <a:tc>
                  <a:txBody>
                    <a:bodyPr/>
                    <a:lstStyle/>
                    <a:p>
                      <a:r>
                        <a:rPr lang="nl-BE" dirty="0"/>
                        <a:t>Threat</a:t>
                      </a:r>
                      <a:endParaRPr lang="en-BE" dirty="0"/>
                    </a:p>
                  </a:txBody>
                  <a:tcPr/>
                </a:tc>
                <a:tc>
                  <a:txBody>
                    <a:bodyPr/>
                    <a:lstStyle/>
                    <a:p>
                      <a:r>
                        <a:rPr lang="nl-BE" dirty="0"/>
                        <a:t>Possible solution(s)</a:t>
                      </a:r>
                      <a:endParaRPr lang="en-BE" dirty="0"/>
                    </a:p>
                  </a:txBody>
                  <a:tcPr/>
                </a:tc>
                <a:extLst>
                  <a:ext uri="{0D108BD9-81ED-4DB2-BD59-A6C34878D82A}">
                    <a16:rowId xmlns:a16="http://schemas.microsoft.com/office/drawing/2014/main" val="2190094467"/>
                  </a:ext>
                </a:extLst>
              </a:tr>
              <a:tr h="2304256">
                <a:tc>
                  <a:txBody>
                    <a:bodyPr/>
                    <a:lstStyle/>
                    <a:p>
                      <a:r>
                        <a:rPr lang="nl-BE" sz="1600" dirty="0"/>
                        <a:t>DLP policies don’t apply immediately to newly-uploaded documents; there might be a (significant) delay</a:t>
                      </a:r>
                    </a:p>
                  </a:txBody>
                  <a:tcPr/>
                </a:tc>
                <a:tc>
                  <a:txBody>
                    <a:bodyPr/>
                    <a:lstStyle/>
                    <a:p>
                      <a:pPr marL="285750" indent="-285750">
                        <a:buFont typeface="Arial" panose="020B0604020202020204" pitchFamily="34" charset="0"/>
                        <a:buChar char="•"/>
                      </a:pPr>
                      <a:r>
                        <a:rPr lang="nl-BE" sz="1600" dirty="0"/>
                        <a:t>Implement Cloud App Security (e.g. Session controls)</a:t>
                      </a:r>
                    </a:p>
                    <a:p>
                      <a:pPr marL="285750" indent="-285750">
                        <a:buFont typeface="Arial" panose="020B0604020202020204" pitchFamily="34" charset="0"/>
                        <a:buChar char="•"/>
                      </a:pPr>
                      <a:r>
                        <a:rPr lang="nl-BE" sz="1600" dirty="0"/>
                        <a:t>Implement Rights Management (document-level)</a:t>
                      </a:r>
                    </a:p>
                  </a:txBody>
                  <a:tcPr/>
                </a:tc>
                <a:extLst>
                  <a:ext uri="{0D108BD9-81ED-4DB2-BD59-A6C34878D82A}">
                    <a16:rowId xmlns:a16="http://schemas.microsoft.com/office/drawing/2014/main" val="1663489287"/>
                  </a:ext>
                </a:extLst>
              </a:tr>
            </a:tbl>
          </a:graphicData>
        </a:graphic>
      </p:graphicFrame>
      <p:sp>
        <p:nvSpPr>
          <p:cNvPr id="8" name="Title 7">
            <a:extLst>
              <a:ext uri="{FF2B5EF4-FFF2-40B4-BE49-F238E27FC236}">
                <a16:creationId xmlns:a16="http://schemas.microsoft.com/office/drawing/2014/main" id="{A62846EA-D291-408A-81E1-C5D5206B34FD}"/>
              </a:ext>
            </a:extLst>
          </p:cNvPr>
          <p:cNvSpPr>
            <a:spLocks noGrp="1"/>
          </p:cNvSpPr>
          <p:nvPr>
            <p:ph type="title"/>
          </p:nvPr>
        </p:nvSpPr>
        <p:spPr/>
        <p:txBody>
          <a:bodyPr/>
          <a:lstStyle/>
          <a:p>
            <a:r>
              <a:rPr lang="nl-BE" dirty="0"/>
              <a:t>Other</a:t>
            </a:r>
            <a:endParaRPr lang="en-BE" dirty="0"/>
          </a:p>
        </p:txBody>
      </p:sp>
    </p:spTree>
    <p:extLst>
      <p:ext uri="{BB962C8B-B14F-4D97-AF65-F5344CB8AC3E}">
        <p14:creationId xmlns:p14="http://schemas.microsoft.com/office/powerpoint/2010/main" val="5651350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CD9D61F-022E-4738-BB0A-0A27ABA0D883}"/>
              </a:ext>
            </a:extLst>
          </p:cNvPr>
          <p:cNvGraphicFramePr>
            <a:graphicFrameLocks noGrp="1"/>
          </p:cNvGraphicFramePr>
          <p:nvPr>
            <p:extLst>
              <p:ext uri="{D42A27DB-BD31-4B8C-83A1-F6EECF244321}">
                <p14:modId xmlns:p14="http://schemas.microsoft.com/office/powerpoint/2010/main" val="3267181869"/>
              </p:ext>
            </p:extLst>
          </p:nvPr>
        </p:nvGraphicFramePr>
        <p:xfrm>
          <a:off x="466775" y="1203598"/>
          <a:ext cx="8208913" cy="2880320"/>
        </p:xfrm>
        <a:graphic>
          <a:graphicData uri="http://schemas.openxmlformats.org/drawingml/2006/table">
            <a:tbl>
              <a:tblPr firstRow="1" bandRow="1">
                <a:tableStyleId>{5C22544A-7EE6-4342-B048-85BDC9FD1C3A}</a:tableStyleId>
              </a:tblPr>
              <a:tblGrid>
                <a:gridCol w="4672524">
                  <a:extLst>
                    <a:ext uri="{9D8B030D-6E8A-4147-A177-3AD203B41FA5}">
                      <a16:colId xmlns:a16="http://schemas.microsoft.com/office/drawing/2014/main" val="3633927399"/>
                    </a:ext>
                  </a:extLst>
                </a:gridCol>
                <a:gridCol w="3536389">
                  <a:extLst>
                    <a:ext uri="{9D8B030D-6E8A-4147-A177-3AD203B41FA5}">
                      <a16:colId xmlns:a16="http://schemas.microsoft.com/office/drawing/2014/main" val="2109857687"/>
                    </a:ext>
                  </a:extLst>
                </a:gridCol>
              </a:tblGrid>
              <a:tr h="576064">
                <a:tc>
                  <a:txBody>
                    <a:bodyPr/>
                    <a:lstStyle/>
                    <a:p>
                      <a:r>
                        <a:rPr lang="nl-BE" dirty="0"/>
                        <a:t>Threat</a:t>
                      </a:r>
                      <a:endParaRPr lang="en-BE" dirty="0"/>
                    </a:p>
                  </a:txBody>
                  <a:tcPr/>
                </a:tc>
                <a:tc>
                  <a:txBody>
                    <a:bodyPr/>
                    <a:lstStyle/>
                    <a:p>
                      <a:r>
                        <a:rPr lang="nl-BE" dirty="0"/>
                        <a:t>Possible solution(s)</a:t>
                      </a:r>
                      <a:endParaRPr lang="en-BE" dirty="0"/>
                    </a:p>
                  </a:txBody>
                  <a:tcPr/>
                </a:tc>
                <a:extLst>
                  <a:ext uri="{0D108BD9-81ED-4DB2-BD59-A6C34878D82A}">
                    <a16:rowId xmlns:a16="http://schemas.microsoft.com/office/drawing/2014/main" val="2190094467"/>
                  </a:ext>
                </a:extLst>
              </a:tr>
              <a:tr h="2304256">
                <a:tc>
                  <a:txBody>
                    <a:bodyPr/>
                    <a:lstStyle/>
                    <a:p>
                      <a:r>
                        <a:rPr lang="nl-BE" sz="1600" dirty="0"/>
                        <a:t>Default antivirus not sufficient to deal with zero-day threaths and advanced malware</a:t>
                      </a:r>
                    </a:p>
                  </a:txBody>
                  <a:tcPr/>
                </a:tc>
                <a:tc>
                  <a:txBody>
                    <a:bodyPr/>
                    <a:lstStyle/>
                    <a:p>
                      <a:pPr marL="285750" indent="-285750">
                        <a:buFont typeface="Arial" panose="020B0604020202020204" pitchFamily="34" charset="0"/>
                        <a:buChar char="•"/>
                      </a:pPr>
                      <a:r>
                        <a:rPr lang="nl-BE" sz="1600" dirty="0"/>
                        <a:t>Implement Defender ATP</a:t>
                      </a:r>
                    </a:p>
                    <a:p>
                      <a:pPr marL="285750" indent="-285750">
                        <a:buFont typeface="Arial" panose="020B0604020202020204" pitchFamily="34" charset="0"/>
                        <a:buChar char="•"/>
                      </a:pPr>
                      <a:r>
                        <a:rPr lang="nl-BE" sz="1600" dirty="0"/>
                        <a:t>Integrate with e.g. Cloud App Security</a:t>
                      </a:r>
                    </a:p>
                    <a:p>
                      <a:pPr marL="285750" indent="-285750">
                        <a:buFont typeface="Arial" panose="020B0604020202020204" pitchFamily="34" charset="0"/>
                        <a:buChar char="•"/>
                      </a:pPr>
                      <a:r>
                        <a:rPr lang="nl-BE" sz="1600" dirty="0"/>
                        <a:t>Enhance w/ Intune Compliance Policy</a:t>
                      </a:r>
                    </a:p>
                  </a:txBody>
                  <a:tcPr/>
                </a:tc>
                <a:extLst>
                  <a:ext uri="{0D108BD9-81ED-4DB2-BD59-A6C34878D82A}">
                    <a16:rowId xmlns:a16="http://schemas.microsoft.com/office/drawing/2014/main" val="1663489287"/>
                  </a:ext>
                </a:extLst>
              </a:tr>
            </a:tbl>
          </a:graphicData>
        </a:graphic>
      </p:graphicFrame>
      <p:sp>
        <p:nvSpPr>
          <p:cNvPr id="8" name="Title 7">
            <a:extLst>
              <a:ext uri="{FF2B5EF4-FFF2-40B4-BE49-F238E27FC236}">
                <a16:creationId xmlns:a16="http://schemas.microsoft.com/office/drawing/2014/main" id="{A62846EA-D291-408A-81E1-C5D5206B34FD}"/>
              </a:ext>
            </a:extLst>
          </p:cNvPr>
          <p:cNvSpPr>
            <a:spLocks noGrp="1"/>
          </p:cNvSpPr>
          <p:nvPr>
            <p:ph type="title"/>
          </p:nvPr>
        </p:nvSpPr>
        <p:spPr/>
        <p:txBody>
          <a:bodyPr/>
          <a:lstStyle/>
          <a:p>
            <a:r>
              <a:rPr lang="nl-BE" dirty="0"/>
              <a:t>Workstation</a:t>
            </a:r>
            <a:endParaRPr lang="en-BE" dirty="0"/>
          </a:p>
        </p:txBody>
      </p:sp>
    </p:spTree>
    <p:extLst>
      <p:ext uri="{BB962C8B-B14F-4D97-AF65-F5344CB8AC3E}">
        <p14:creationId xmlns:p14="http://schemas.microsoft.com/office/powerpoint/2010/main" val="14909848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CD9D61F-022E-4738-BB0A-0A27ABA0D883}"/>
              </a:ext>
            </a:extLst>
          </p:cNvPr>
          <p:cNvGraphicFramePr>
            <a:graphicFrameLocks noGrp="1"/>
          </p:cNvGraphicFramePr>
          <p:nvPr>
            <p:extLst>
              <p:ext uri="{D42A27DB-BD31-4B8C-83A1-F6EECF244321}">
                <p14:modId xmlns:p14="http://schemas.microsoft.com/office/powerpoint/2010/main" val="2336707430"/>
              </p:ext>
            </p:extLst>
          </p:nvPr>
        </p:nvGraphicFramePr>
        <p:xfrm>
          <a:off x="466775" y="1203598"/>
          <a:ext cx="8208913" cy="2880320"/>
        </p:xfrm>
        <a:graphic>
          <a:graphicData uri="http://schemas.openxmlformats.org/drawingml/2006/table">
            <a:tbl>
              <a:tblPr firstRow="1" bandRow="1">
                <a:tableStyleId>{5C22544A-7EE6-4342-B048-85BDC9FD1C3A}</a:tableStyleId>
              </a:tblPr>
              <a:tblGrid>
                <a:gridCol w="4672524">
                  <a:extLst>
                    <a:ext uri="{9D8B030D-6E8A-4147-A177-3AD203B41FA5}">
                      <a16:colId xmlns:a16="http://schemas.microsoft.com/office/drawing/2014/main" val="3633927399"/>
                    </a:ext>
                  </a:extLst>
                </a:gridCol>
                <a:gridCol w="3536389">
                  <a:extLst>
                    <a:ext uri="{9D8B030D-6E8A-4147-A177-3AD203B41FA5}">
                      <a16:colId xmlns:a16="http://schemas.microsoft.com/office/drawing/2014/main" val="2109857687"/>
                    </a:ext>
                  </a:extLst>
                </a:gridCol>
              </a:tblGrid>
              <a:tr h="576064">
                <a:tc>
                  <a:txBody>
                    <a:bodyPr/>
                    <a:lstStyle/>
                    <a:p>
                      <a:r>
                        <a:rPr lang="nl-BE" dirty="0"/>
                        <a:t>Threat</a:t>
                      </a:r>
                      <a:endParaRPr lang="en-BE" dirty="0"/>
                    </a:p>
                  </a:txBody>
                  <a:tcPr/>
                </a:tc>
                <a:tc>
                  <a:txBody>
                    <a:bodyPr/>
                    <a:lstStyle/>
                    <a:p>
                      <a:r>
                        <a:rPr lang="nl-BE" dirty="0"/>
                        <a:t>Possible solution(s)</a:t>
                      </a:r>
                      <a:endParaRPr lang="en-BE" dirty="0"/>
                    </a:p>
                  </a:txBody>
                  <a:tcPr/>
                </a:tc>
                <a:extLst>
                  <a:ext uri="{0D108BD9-81ED-4DB2-BD59-A6C34878D82A}">
                    <a16:rowId xmlns:a16="http://schemas.microsoft.com/office/drawing/2014/main" val="2190094467"/>
                  </a:ext>
                </a:extLst>
              </a:tr>
              <a:tr h="2304256">
                <a:tc>
                  <a:txBody>
                    <a:bodyPr/>
                    <a:lstStyle/>
                    <a:p>
                      <a:r>
                        <a:rPr lang="nl-BE" sz="1600" dirty="0"/>
                        <a:t>Windows attack surface </a:t>
                      </a:r>
                    </a:p>
                  </a:txBody>
                  <a:tcPr/>
                </a:tc>
                <a:tc>
                  <a:txBody>
                    <a:bodyPr/>
                    <a:lstStyle/>
                    <a:p>
                      <a:pPr marL="285750" indent="-285750">
                        <a:buFont typeface="Arial" panose="020B0604020202020204" pitchFamily="34" charset="0"/>
                        <a:buChar char="•"/>
                      </a:pPr>
                      <a:r>
                        <a:rPr lang="nl-BE" sz="1600" dirty="0"/>
                        <a:t>Implement Intune (Security Baseline policy)</a:t>
                      </a:r>
                    </a:p>
                    <a:p>
                      <a:pPr marL="285750" indent="-285750">
                        <a:buFont typeface="Arial" panose="020B0604020202020204" pitchFamily="34" charset="0"/>
                        <a:buChar char="•"/>
                      </a:pPr>
                      <a:r>
                        <a:rPr lang="nl-BE" sz="1600" dirty="0"/>
                        <a:t>Defender ATP (Attack Surface Reduction Rules)</a:t>
                      </a:r>
                    </a:p>
                    <a:p>
                      <a:pPr marL="285750" indent="-285750">
                        <a:buFont typeface="Arial" panose="020B0604020202020204" pitchFamily="34" charset="0"/>
                        <a:buChar char="•"/>
                      </a:pPr>
                      <a:r>
                        <a:rPr lang="nl-BE" sz="1600" dirty="0"/>
                        <a:t>For Azure VMs &gt; Azure Security Center</a:t>
                      </a:r>
                    </a:p>
                  </a:txBody>
                  <a:tcPr/>
                </a:tc>
                <a:extLst>
                  <a:ext uri="{0D108BD9-81ED-4DB2-BD59-A6C34878D82A}">
                    <a16:rowId xmlns:a16="http://schemas.microsoft.com/office/drawing/2014/main" val="1663489287"/>
                  </a:ext>
                </a:extLst>
              </a:tr>
            </a:tbl>
          </a:graphicData>
        </a:graphic>
      </p:graphicFrame>
      <p:sp>
        <p:nvSpPr>
          <p:cNvPr id="8" name="Title 7">
            <a:extLst>
              <a:ext uri="{FF2B5EF4-FFF2-40B4-BE49-F238E27FC236}">
                <a16:creationId xmlns:a16="http://schemas.microsoft.com/office/drawing/2014/main" id="{A62846EA-D291-408A-81E1-C5D5206B34FD}"/>
              </a:ext>
            </a:extLst>
          </p:cNvPr>
          <p:cNvSpPr>
            <a:spLocks noGrp="1"/>
          </p:cNvSpPr>
          <p:nvPr>
            <p:ph type="title"/>
          </p:nvPr>
        </p:nvSpPr>
        <p:spPr/>
        <p:txBody>
          <a:bodyPr/>
          <a:lstStyle/>
          <a:p>
            <a:r>
              <a:rPr lang="nl-BE" dirty="0"/>
              <a:t>Workstation</a:t>
            </a:r>
            <a:endParaRPr lang="en-BE" dirty="0"/>
          </a:p>
        </p:txBody>
      </p:sp>
    </p:spTree>
    <p:extLst>
      <p:ext uri="{BB962C8B-B14F-4D97-AF65-F5344CB8AC3E}">
        <p14:creationId xmlns:p14="http://schemas.microsoft.com/office/powerpoint/2010/main" val="37813566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CD9D61F-022E-4738-BB0A-0A27ABA0D883}"/>
              </a:ext>
            </a:extLst>
          </p:cNvPr>
          <p:cNvGraphicFramePr>
            <a:graphicFrameLocks noGrp="1"/>
          </p:cNvGraphicFramePr>
          <p:nvPr>
            <p:extLst>
              <p:ext uri="{D42A27DB-BD31-4B8C-83A1-F6EECF244321}">
                <p14:modId xmlns:p14="http://schemas.microsoft.com/office/powerpoint/2010/main" val="4242234836"/>
              </p:ext>
            </p:extLst>
          </p:nvPr>
        </p:nvGraphicFramePr>
        <p:xfrm>
          <a:off x="466775" y="1203598"/>
          <a:ext cx="8208913" cy="2880320"/>
        </p:xfrm>
        <a:graphic>
          <a:graphicData uri="http://schemas.openxmlformats.org/drawingml/2006/table">
            <a:tbl>
              <a:tblPr firstRow="1" bandRow="1">
                <a:tableStyleId>{5C22544A-7EE6-4342-B048-85BDC9FD1C3A}</a:tableStyleId>
              </a:tblPr>
              <a:tblGrid>
                <a:gridCol w="4672524">
                  <a:extLst>
                    <a:ext uri="{9D8B030D-6E8A-4147-A177-3AD203B41FA5}">
                      <a16:colId xmlns:a16="http://schemas.microsoft.com/office/drawing/2014/main" val="3633927399"/>
                    </a:ext>
                  </a:extLst>
                </a:gridCol>
                <a:gridCol w="3536389">
                  <a:extLst>
                    <a:ext uri="{9D8B030D-6E8A-4147-A177-3AD203B41FA5}">
                      <a16:colId xmlns:a16="http://schemas.microsoft.com/office/drawing/2014/main" val="2109857687"/>
                    </a:ext>
                  </a:extLst>
                </a:gridCol>
              </a:tblGrid>
              <a:tr h="576064">
                <a:tc>
                  <a:txBody>
                    <a:bodyPr/>
                    <a:lstStyle/>
                    <a:p>
                      <a:r>
                        <a:rPr lang="nl-BE" dirty="0"/>
                        <a:t>Threat</a:t>
                      </a:r>
                      <a:endParaRPr lang="en-BE" dirty="0"/>
                    </a:p>
                  </a:txBody>
                  <a:tcPr/>
                </a:tc>
                <a:tc>
                  <a:txBody>
                    <a:bodyPr/>
                    <a:lstStyle/>
                    <a:p>
                      <a:r>
                        <a:rPr lang="nl-BE" dirty="0"/>
                        <a:t>Possible solution(s)</a:t>
                      </a:r>
                      <a:endParaRPr lang="en-BE" dirty="0"/>
                    </a:p>
                  </a:txBody>
                  <a:tcPr/>
                </a:tc>
                <a:extLst>
                  <a:ext uri="{0D108BD9-81ED-4DB2-BD59-A6C34878D82A}">
                    <a16:rowId xmlns:a16="http://schemas.microsoft.com/office/drawing/2014/main" val="2190094467"/>
                  </a:ext>
                </a:extLst>
              </a:tr>
              <a:tr h="2304256">
                <a:tc>
                  <a:txBody>
                    <a:bodyPr/>
                    <a:lstStyle/>
                    <a:p>
                      <a:r>
                        <a:rPr lang="nl-BE" sz="1600" dirty="0"/>
                        <a:t>Users have access to the Azure Portal through which they may be able to (easily) see other user information and/or resource information</a:t>
                      </a:r>
                    </a:p>
                    <a:p>
                      <a:endParaRPr lang="en-BE" sz="1600" dirty="0"/>
                    </a:p>
                    <a:p>
                      <a:endParaRPr lang="en-BE" sz="1600" dirty="0"/>
                    </a:p>
                  </a:txBody>
                  <a:tcPr/>
                </a:tc>
                <a:tc>
                  <a:txBody>
                    <a:bodyPr/>
                    <a:lstStyle/>
                    <a:p>
                      <a:pPr marL="285750" indent="-285750">
                        <a:buFont typeface="Arial" panose="020B0604020202020204" pitchFamily="34" charset="0"/>
                        <a:buChar char="•"/>
                      </a:pPr>
                      <a:r>
                        <a:rPr lang="nl-BE" sz="1600" dirty="0"/>
                        <a:t>Restrict access to the Azure Portal for users</a:t>
                      </a:r>
                    </a:p>
                    <a:p>
                      <a:pPr marL="285750" indent="-285750">
                        <a:buFont typeface="Arial" panose="020B0604020202020204" pitchFamily="34" charset="0"/>
                        <a:buChar char="•"/>
                      </a:pPr>
                      <a:r>
                        <a:rPr lang="nl-BE" sz="1600" dirty="0"/>
                        <a:t>Implement Conditional Access / Cloud App Security to restrict access to the feature</a:t>
                      </a:r>
                    </a:p>
                    <a:p>
                      <a:pPr marL="285750" indent="-285750">
                        <a:buFont typeface="Arial" panose="020B0604020202020204" pitchFamily="34" charset="0"/>
                        <a:buChar char="•"/>
                      </a:pPr>
                      <a:endParaRPr lang="en-BE" sz="1600" dirty="0"/>
                    </a:p>
                  </a:txBody>
                  <a:tcPr/>
                </a:tc>
                <a:extLst>
                  <a:ext uri="{0D108BD9-81ED-4DB2-BD59-A6C34878D82A}">
                    <a16:rowId xmlns:a16="http://schemas.microsoft.com/office/drawing/2014/main" val="1663489287"/>
                  </a:ext>
                </a:extLst>
              </a:tr>
            </a:tbl>
          </a:graphicData>
        </a:graphic>
      </p:graphicFrame>
      <p:sp>
        <p:nvSpPr>
          <p:cNvPr id="8" name="Title 7">
            <a:extLst>
              <a:ext uri="{FF2B5EF4-FFF2-40B4-BE49-F238E27FC236}">
                <a16:creationId xmlns:a16="http://schemas.microsoft.com/office/drawing/2014/main" id="{A62846EA-D291-408A-81E1-C5D5206B34FD}"/>
              </a:ext>
            </a:extLst>
          </p:cNvPr>
          <p:cNvSpPr>
            <a:spLocks noGrp="1"/>
          </p:cNvSpPr>
          <p:nvPr>
            <p:ph type="title"/>
          </p:nvPr>
        </p:nvSpPr>
        <p:spPr/>
        <p:txBody>
          <a:bodyPr/>
          <a:lstStyle/>
          <a:p>
            <a:r>
              <a:rPr lang="nl-BE" dirty="0"/>
              <a:t>GDPR</a:t>
            </a:r>
            <a:endParaRPr lang="en-BE" dirty="0"/>
          </a:p>
        </p:txBody>
      </p:sp>
    </p:spTree>
    <p:extLst>
      <p:ext uri="{BB962C8B-B14F-4D97-AF65-F5344CB8AC3E}">
        <p14:creationId xmlns:p14="http://schemas.microsoft.com/office/powerpoint/2010/main" val="4808202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CD9D61F-022E-4738-BB0A-0A27ABA0D883}"/>
              </a:ext>
            </a:extLst>
          </p:cNvPr>
          <p:cNvGraphicFramePr>
            <a:graphicFrameLocks noGrp="1"/>
          </p:cNvGraphicFramePr>
          <p:nvPr>
            <p:extLst>
              <p:ext uri="{D42A27DB-BD31-4B8C-83A1-F6EECF244321}">
                <p14:modId xmlns:p14="http://schemas.microsoft.com/office/powerpoint/2010/main" val="2270244825"/>
              </p:ext>
            </p:extLst>
          </p:nvPr>
        </p:nvGraphicFramePr>
        <p:xfrm>
          <a:off x="466775" y="1203598"/>
          <a:ext cx="8208913" cy="2880320"/>
        </p:xfrm>
        <a:graphic>
          <a:graphicData uri="http://schemas.openxmlformats.org/drawingml/2006/table">
            <a:tbl>
              <a:tblPr firstRow="1" bandRow="1">
                <a:tableStyleId>{5C22544A-7EE6-4342-B048-85BDC9FD1C3A}</a:tableStyleId>
              </a:tblPr>
              <a:tblGrid>
                <a:gridCol w="4672524">
                  <a:extLst>
                    <a:ext uri="{9D8B030D-6E8A-4147-A177-3AD203B41FA5}">
                      <a16:colId xmlns:a16="http://schemas.microsoft.com/office/drawing/2014/main" val="3633927399"/>
                    </a:ext>
                  </a:extLst>
                </a:gridCol>
                <a:gridCol w="3536389">
                  <a:extLst>
                    <a:ext uri="{9D8B030D-6E8A-4147-A177-3AD203B41FA5}">
                      <a16:colId xmlns:a16="http://schemas.microsoft.com/office/drawing/2014/main" val="2109857687"/>
                    </a:ext>
                  </a:extLst>
                </a:gridCol>
              </a:tblGrid>
              <a:tr h="576064">
                <a:tc>
                  <a:txBody>
                    <a:bodyPr/>
                    <a:lstStyle/>
                    <a:p>
                      <a:r>
                        <a:rPr lang="nl-BE" dirty="0"/>
                        <a:t>Threat</a:t>
                      </a:r>
                      <a:endParaRPr lang="en-BE" dirty="0"/>
                    </a:p>
                  </a:txBody>
                  <a:tcPr/>
                </a:tc>
                <a:tc>
                  <a:txBody>
                    <a:bodyPr/>
                    <a:lstStyle/>
                    <a:p>
                      <a:r>
                        <a:rPr lang="nl-BE" dirty="0"/>
                        <a:t>Possible solution(s)</a:t>
                      </a:r>
                      <a:endParaRPr lang="en-BE" dirty="0"/>
                    </a:p>
                  </a:txBody>
                  <a:tcPr/>
                </a:tc>
                <a:extLst>
                  <a:ext uri="{0D108BD9-81ED-4DB2-BD59-A6C34878D82A}">
                    <a16:rowId xmlns:a16="http://schemas.microsoft.com/office/drawing/2014/main" val="2190094467"/>
                  </a:ext>
                </a:extLst>
              </a:tr>
              <a:tr h="2304256">
                <a:tc>
                  <a:txBody>
                    <a:bodyPr/>
                    <a:lstStyle/>
                    <a:p>
                      <a:r>
                        <a:rPr lang="nl-BE" sz="1600" dirty="0"/>
                        <a:t>Personal data potentially captured without consent (and available to users) when using ‘Track &amp; Trace’ in Azure Information Protection</a:t>
                      </a:r>
                    </a:p>
                    <a:p>
                      <a:endParaRPr lang="en-BE" sz="1600" dirty="0"/>
                    </a:p>
                    <a:p>
                      <a:endParaRPr lang="en-BE" sz="1600" dirty="0"/>
                    </a:p>
                  </a:txBody>
                  <a:tcPr/>
                </a:tc>
                <a:tc>
                  <a:txBody>
                    <a:bodyPr/>
                    <a:lstStyle/>
                    <a:p>
                      <a:pPr marL="285750" indent="-285750">
                        <a:buFont typeface="Arial" panose="020B0604020202020204" pitchFamily="34" charset="0"/>
                        <a:buChar char="•"/>
                      </a:pPr>
                      <a:r>
                        <a:rPr lang="nl-BE" sz="1600" dirty="0"/>
                        <a:t>Prevent automatic forwarding</a:t>
                      </a:r>
                    </a:p>
                    <a:p>
                      <a:pPr marL="285750" indent="-285750">
                        <a:buFont typeface="Arial" panose="020B0604020202020204" pitchFamily="34" charset="0"/>
                        <a:buChar char="•"/>
                      </a:pPr>
                      <a:r>
                        <a:rPr lang="nl-BE" sz="1600" dirty="0"/>
                        <a:t>Implement Rights Management</a:t>
                      </a:r>
                    </a:p>
                    <a:p>
                      <a:pPr marL="285750" indent="-285750">
                        <a:buFont typeface="Arial" panose="020B0604020202020204" pitchFamily="34" charset="0"/>
                        <a:buChar char="•"/>
                      </a:pPr>
                      <a:r>
                        <a:rPr lang="nl-BE" sz="1600" dirty="0"/>
                        <a:t>Office Message Encryption</a:t>
                      </a:r>
                    </a:p>
                    <a:p>
                      <a:pPr marL="285750" indent="-285750">
                        <a:buFont typeface="Arial" panose="020B0604020202020204" pitchFamily="34" charset="0"/>
                        <a:buChar char="•"/>
                      </a:pPr>
                      <a:r>
                        <a:rPr lang="nl-BE" sz="1600" dirty="0"/>
                        <a:t>Implement Session Controls</a:t>
                      </a:r>
                    </a:p>
                    <a:p>
                      <a:pPr marL="285750" indent="-285750">
                        <a:buFont typeface="Arial" panose="020B0604020202020204" pitchFamily="34" charset="0"/>
                        <a:buChar char="•"/>
                      </a:pPr>
                      <a:r>
                        <a:rPr lang="nl-BE" sz="1600" dirty="0"/>
                        <a:t>....</a:t>
                      </a:r>
                      <a:endParaRPr lang="en-BE" sz="1600" dirty="0"/>
                    </a:p>
                  </a:txBody>
                  <a:tcPr/>
                </a:tc>
                <a:extLst>
                  <a:ext uri="{0D108BD9-81ED-4DB2-BD59-A6C34878D82A}">
                    <a16:rowId xmlns:a16="http://schemas.microsoft.com/office/drawing/2014/main" val="1663489287"/>
                  </a:ext>
                </a:extLst>
              </a:tr>
            </a:tbl>
          </a:graphicData>
        </a:graphic>
      </p:graphicFrame>
      <p:sp>
        <p:nvSpPr>
          <p:cNvPr id="8" name="Title 7">
            <a:extLst>
              <a:ext uri="{FF2B5EF4-FFF2-40B4-BE49-F238E27FC236}">
                <a16:creationId xmlns:a16="http://schemas.microsoft.com/office/drawing/2014/main" id="{A62846EA-D291-408A-81E1-C5D5206B34FD}"/>
              </a:ext>
            </a:extLst>
          </p:cNvPr>
          <p:cNvSpPr>
            <a:spLocks noGrp="1"/>
          </p:cNvSpPr>
          <p:nvPr>
            <p:ph type="title"/>
          </p:nvPr>
        </p:nvSpPr>
        <p:spPr/>
        <p:txBody>
          <a:bodyPr/>
          <a:lstStyle/>
          <a:p>
            <a:r>
              <a:rPr lang="nl-BE" dirty="0"/>
              <a:t>GDPR</a:t>
            </a:r>
            <a:endParaRPr lang="en-BE" dirty="0"/>
          </a:p>
        </p:txBody>
      </p:sp>
    </p:spTree>
    <p:extLst>
      <p:ext uri="{BB962C8B-B14F-4D97-AF65-F5344CB8AC3E}">
        <p14:creationId xmlns:p14="http://schemas.microsoft.com/office/powerpoint/2010/main" val="30746194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CD9D61F-022E-4738-BB0A-0A27ABA0D883}"/>
              </a:ext>
            </a:extLst>
          </p:cNvPr>
          <p:cNvGraphicFramePr>
            <a:graphicFrameLocks noGrp="1"/>
          </p:cNvGraphicFramePr>
          <p:nvPr>
            <p:extLst>
              <p:ext uri="{D42A27DB-BD31-4B8C-83A1-F6EECF244321}">
                <p14:modId xmlns:p14="http://schemas.microsoft.com/office/powerpoint/2010/main" val="413865579"/>
              </p:ext>
            </p:extLst>
          </p:nvPr>
        </p:nvGraphicFramePr>
        <p:xfrm>
          <a:off x="466775" y="1203598"/>
          <a:ext cx="8208913" cy="2880320"/>
        </p:xfrm>
        <a:graphic>
          <a:graphicData uri="http://schemas.openxmlformats.org/drawingml/2006/table">
            <a:tbl>
              <a:tblPr firstRow="1" bandRow="1">
                <a:tableStyleId>{5C22544A-7EE6-4342-B048-85BDC9FD1C3A}</a:tableStyleId>
              </a:tblPr>
              <a:tblGrid>
                <a:gridCol w="4672524">
                  <a:extLst>
                    <a:ext uri="{9D8B030D-6E8A-4147-A177-3AD203B41FA5}">
                      <a16:colId xmlns:a16="http://schemas.microsoft.com/office/drawing/2014/main" val="3633927399"/>
                    </a:ext>
                  </a:extLst>
                </a:gridCol>
                <a:gridCol w="3536389">
                  <a:extLst>
                    <a:ext uri="{9D8B030D-6E8A-4147-A177-3AD203B41FA5}">
                      <a16:colId xmlns:a16="http://schemas.microsoft.com/office/drawing/2014/main" val="2109857687"/>
                    </a:ext>
                  </a:extLst>
                </a:gridCol>
              </a:tblGrid>
              <a:tr h="576064">
                <a:tc>
                  <a:txBody>
                    <a:bodyPr/>
                    <a:lstStyle/>
                    <a:p>
                      <a:r>
                        <a:rPr lang="nl-BE" dirty="0"/>
                        <a:t>Threat</a:t>
                      </a:r>
                      <a:endParaRPr lang="en-BE" dirty="0"/>
                    </a:p>
                  </a:txBody>
                  <a:tcPr/>
                </a:tc>
                <a:tc>
                  <a:txBody>
                    <a:bodyPr/>
                    <a:lstStyle/>
                    <a:p>
                      <a:r>
                        <a:rPr lang="nl-BE" dirty="0"/>
                        <a:t>Possible solution(s)</a:t>
                      </a:r>
                      <a:endParaRPr lang="en-BE" dirty="0"/>
                    </a:p>
                  </a:txBody>
                  <a:tcPr/>
                </a:tc>
                <a:extLst>
                  <a:ext uri="{0D108BD9-81ED-4DB2-BD59-A6C34878D82A}">
                    <a16:rowId xmlns:a16="http://schemas.microsoft.com/office/drawing/2014/main" val="2190094467"/>
                  </a:ext>
                </a:extLst>
              </a:tr>
              <a:tr h="2304256">
                <a:tc>
                  <a:txBody>
                    <a:bodyPr/>
                    <a:lstStyle/>
                    <a:p>
                      <a:r>
                        <a:rPr lang="nl-BE" sz="1600" dirty="0"/>
                        <a:t>Personal information of guest accounts centrally stored in Azure AD (no lifecycle by default). Data is potentially captured without prior consent.</a:t>
                      </a:r>
                    </a:p>
                    <a:p>
                      <a:endParaRPr lang="en-BE" sz="1600" dirty="0"/>
                    </a:p>
                    <a:p>
                      <a:endParaRPr lang="en-BE" sz="1600" dirty="0"/>
                    </a:p>
                  </a:txBody>
                  <a:tcPr/>
                </a:tc>
                <a:tc>
                  <a:txBody>
                    <a:bodyPr/>
                    <a:lstStyle/>
                    <a:p>
                      <a:pPr marL="285750" indent="-285750">
                        <a:buFont typeface="Arial" panose="020B0604020202020204" pitchFamily="34" charset="0"/>
                        <a:buChar char="•"/>
                      </a:pPr>
                      <a:r>
                        <a:rPr lang="nl-BE" sz="1600" dirty="0"/>
                        <a:t>Prevent automatic forwarding</a:t>
                      </a:r>
                    </a:p>
                    <a:p>
                      <a:pPr marL="285750" indent="-285750">
                        <a:buFont typeface="Arial" panose="020B0604020202020204" pitchFamily="34" charset="0"/>
                        <a:buChar char="•"/>
                      </a:pPr>
                      <a:r>
                        <a:rPr lang="nl-BE" sz="1600" dirty="0"/>
                        <a:t>Implement Rights Management</a:t>
                      </a:r>
                    </a:p>
                    <a:p>
                      <a:pPr marL="285750" indent="-285750">
                        <a:buFont typeface="Arial" panose="020B0604020202020204" pitchFamily="34" charset="0"/>
                        <a:buChar char="•"/>
                      </a:pPr>
                      <a:r>
                        <a:rPr lang="nl-BE" sz="1600" dirty="0"/>
                        <a:t>Office Message Encryption</a:t>
                      </a:r>
                    </a:p>
                    <a:p>
                      <a:pPr marL="285750" indent="-285750">
                        <a:buFont typeface="Arial" panose="020B0604020202020204" pitchFamily="34" charset="0"/>
                        <a:buChar char="•"/>
                      </a:pPr>
                      <a:r>
                        <a:rPr lang="nl-BE" sz="1600" dirty="0"/>
                        <a:t>Implement Session Controls</a:t>
                      </a:r>
                    </a:p>
                    <a:p>
                      <a:pPr marL="285750" indent="-285750">
                        <a:buFont typeface="Arial" panose="020B0604020202020204" pitchFamily="34" charset="0"/>
                        <a:buChar char="•"/>
                      </a:pPr>
                      <a:r>
                        <a:rPr lang="nl-BE" sz="1600" dirty="0"/>
                        <a:t>....</a:t>
                      </a:r>
                      <a:endParaRPr lang="en-BE" sz="1600" dirty="0"/>
                    </a:p>
                  </a:txBody>
                  <a:tcPr/>
                </a:tc>
                <a:extLst>
                  <a:ext uri="{0D108BD9-81ED-4DB2-BD59-A6C34878D82A}">
                    <a16:rowId xmlns:a16="http://schemas.microsoft.com/office/drawing/2014/main" val="1663489287"/>
                  </a:ext>
                </a:extLst>
              </a:tr>
            </a:tbl>
          </a:graphicData>
        </a:graphic>
      </p:graphicFrame>
      <p:sp>
        <p:nvSpPr>
          <p:cNvPr id="8" name="Title 7">
            <a:extLst>
              <a:ext uri="{FF2B5EF4-FFF2-40B4-BE49-F238E27FC236}">
                <a16:creationId xmlns:a16="http://schemas.microsoft.com/office/drawing/2014/main" id="{A62846EA-D291-408A-81E1-C5D5206B34FD}"/>
              </a:ext>
            </a:extLst>
          </p:cNvPr>
          <p:cNvSpPr>
            <a:spLocks noGrp="1"/>
          </p:cNvSpPr>
          <p:nvPr>
            <p:ph type="title"/>
          </p:nvPr>
        </p:nvSpPr>
        <p:spPr/>
        <p:txBody>
          <a:bodyPr/>
          <a:lstStyle/>
          <a:p>
            <a:r>
              <a:rPr lang="nl-BE" dirty="0"/>
              <a:t>GDPR</a:t>
            </a:r>
            <a:endParaRPr lang="en-BE" dirty="0"/>
          </a:p>
        </p:txBody>
      </p:sp>
    </p:spTree>
    <p:extLst>
      <p:ext uri="{BB962C8B-B14F-4D97-AF65-F5344CB8AC3E}">
        <p14:creationId xmlns:p14="http://schemas.microsoft.com/office/powerpoint/2010/main" val="2409302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DFCD7-8FCC-42F0-B45E-104820AD47FD}"/>
              </a:ext>
            </a:extLst>
          </p:cNvPr>
          <p:cNvSpPr>
            <a:spLocks noGrp="1"/>
          </p:cNvSpPr>
          <p:nvPr>
            <p:ph type="title"/>
          </p:nvPr>
        </p:nvSpPr>
        <p:spPr/>
        <p:txBody>
          <a:bodyPr>
            <a:normAutofit fontScale="90000"/>
          </a:bodyPr>
          <a:lstStyle/>
          <a:p>
            <a:r>
              <a:rPr lang="nl-BE" dirty="0"/>
              <a:t>Identify/enumerate risks/threats</a:t>
            </a:r>
            <a:endParaRPr lang="en-BE" dirty="0"/>
          </a:p>
        </p:txBody>
      </p:sp>
      <p:sp>
        <p:nvSpPr>
          <p:cNvPr id="3" name="Text Placeholder 2">
            <a:extLst>
              <a:ext uri="{FF2B5EF4-FFF2-40B4-BE49-F238E27FC236}">
                <a16:creationId xmlns:a16="http://schemas.microsoft.com/office/drawing/2014/main" id="{E9FC2498-3E98-442E-85EF-C40552781019}"/>
              </a:ext>
            </a:extLst>
          </p:cNvPr>
          <p:cNvSpPr>
            <a:spLocks noGrp="1"/>
          </p:cNvSpPr>
          <p:nvPr>
            <p:ph type="body" sz="quarter" idx="10"/>
          </p:nvPr>
        </p:nvSpPr>
        <p:spPr/>
        <p:txBody>
          <a:bodyPr/>
          <a:lstStyle/>
          <a:p>
            <a:pPr marL="468312" indent="-457200">
              <a:buFont typeface="Arial" panose="020B0604020202020204" pitchFamily="34" charset="0"/>
              <a:buChar char="•"/>
            </a:pPr>
            <a:r>
              <a:rPr lang="nl-BE" dirty="0"/>
              <a:t>Identify threats that are applicable for your organization and ‘common’ in the industry. For example: </a:t>
            </a:r>
          </a:p>
          <a:p>
            <a:pPr marL="1200150" lvl="1" indent="-457200">
              <a:buFont typeface="Arial" panose="020B0604020202020204" pitchFamily="34" charset="0"/>
              <a:buChar char="•"/>
            </a:pPr>
            <a:r>
              <a:rPr lang="nl-BE" dirty="0">
                <a:latin typeface="+mj-lt"/>
              </a:rPr>
              <a:t>Is there a high(er) risk of Data Loss (e.g. </a:t>
            </a:r>
            <a:r>
              <a:rPr lang="nl-BE" i="1" dirty="0">
                <a:latin typeface="+mj-lt"/>
              </a:rPr>
              <a:t>corporate espionage</a:t>
            </a:r>
            <a:r>
              <a:rPr lang="nl-BE" dirty="0">
                <a:latin typeface="+mj-lt"/>
              </a:rPr>
              <a:t>)?</a:t>
            </a:r>
          </a:p>
          <a:p>
            <a:pPr marL="1200150" lvl="1" indent="-457200">
              <a:buFont typeface="Arial" panose="020B0604020202020204" pitchFamily="34" charset="0"/>
              <a:buChar char="•"/>
            </a:pPr>
            <a:r>
              <a:rPr lang="nl-BE" dirty="0">
                <a:latin typeface="+mj-lt"/>
              </a:rPr>
              <a:t>What workloads will you be using?</a:t>
            </a:r>
          </a:p>
        </p:txBody>
      </p:sp>
    </p:spTree>
    <p:extLst>
      <p:ext uri="{BB962C8B-B14F-4D97-AF65-F5344CB8AC3E}">
        <p14:creationId xmlns:p14="http://schemas.microsoft.com/office/powerpoint/2010/main" val="37209974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1400353-11A3-46AC-AC2D-EBE79542F25E}"/>
              </a:ext>
            </a:extLst>
          </p:cNvPr>
          <p:cNvSpPr>
            <a:spLocks noGrp="1"/>
          </p:cNvSpPr>
          <p:nvPr>
            <p:ph type="title"/>
          </p:nvPr>
        </p:nvSpPr>
        <p:spPr/>
        <p:txBody>
          <a:bodyPr/>
          <a:lstStyle/>
          <a:p>
            <a:r>
              <a:rPr lang="nl-BE" dirty="0"/>
              <a:t>Are you GDPR compliant?*</a:t>
            </a:r>
            <a:endParaRPr lang="en-BE" dirty="0"/>
          </a:p>
        </p:txBody>
      </p:sp>
      <p:sp>
        <p:nvSpPr>
          <p:cNvPr id="4" name="Text Placeholder 3">
            <a:extLst>
              <a:ext uri="{FF2B5EF4-FFF2-40B4-BE49-F238E27FC236}">
                <a16:creationId xmlns:a16="http://schemas.microsoft.com/office/drawing/2014/main" id="{CB01C2E5-A1CF-4E5A-B454-CE1C57F30755}"/>
              </a:ext>
            </a:extLst>
          </p:cNvPr>
          <p:cNvSpPr>
            <a:spLocks noGrp="1"/>
          </p:cNvSpPr>
          <p:nvPr>
            <p:ph type="body" sz="quarter" idx="10"/>
          </p:nvPr>
        </p:nvSpPr>
        <p:spPr/>
        <p:txBody>
          <a:bodyPr/>
          <a:lstStyle/>
          <a:p>
            <a:pPr marL="468312" indent="-457200">
              <a:buFont typeface="Arial" panose="020B0604020202020204" pitchFamily="34" charset="0"/>
              <a:buChar char="•"/>
            </a:pPr>
            <a:r>
              <a:rPr lang="nl-BE" dirty="0"/>
              <a:t>GDPR is not just about implementing (technical) solutions to specific threats/scenarios.</a:t>
            </a:r>
          </a:p>
          <a:p>
            <a:pPr marL="468312" indent="-457200">
              <a:buFont typeface="Arial" panose="020B0604020202020204" pitchFamily="34" charset="0"/>
              <a:buChar char="•"/>
            </a:pPr>
            <a:r>
              <a:rPr lang="nl-BE" dirty="0"/>
              <a:t>It’s also (more) about having proper controls/processes in place to deal with subject privacy. Technical solutions aid in abiding to those controls/processes.</a:t>
            </a:r>
            <a:endParaRPr lang="en-BE" dirty="0"/>
          </a:p>
        </p:txBody>
      </p:sp>
    </p:spTree>
    <p:extLst>
      <p:ext uri="{BB962C8B-B14F-4D97-AF65-F5344CB8AC3E}">
        <p14:creationId xmlns:p14="http://schemas.microsoft.com/office/powerpoint/2010/main" val="11351256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6D983A2-0A22-41DE-B5B3-62787A69C1BD}"/>
              </a:ext>
            </a:extLst>
          </p:cNvPr>
          <p:cNvSpPr>
            <a:spLocks noGrp="1"/>
          </p:cNvSpPr>
          <p:nvPr>
            <p:ph type="title"/>
          </p:nvPr>
        </p:nvSpPr>
        <p:spPr/>
        <p:txBody>
          <a:bodyPr/>
          <a:lstStyle/>
          <a:p>
            <a:r>
              <a:rPr lang="nl-BE" dirty="0"/>
              <a:t>Maintaining your strategy</a:t>
            </a:r>
            <a:endParaRPr lang="en-BE" dirty="0"/>
          </a:p>
        </p:txBody>
      </p:sp>
    </p:spTree>
    <p:extLst>
      <p:ext uri="{BB962C8B-B14F-4D97-AF65-F5344CB8AC3E}">
        <p14:creationId xmlns:p14="http://schemas.microsoft.com/office/powerpoint/2010/main" val="22753702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01A48E-30A6-4DD6-BDDB-2AB4C71A0625}"/>
              </a:ext>
            </a:extLst>
          </p:cNvPr>
          <p:cNvSpPr>
            <a:spLocks noGrp="1"/>
          </p:cNvSpPr>
          <p:nvPr>
            <p:ph type="title"/>
          </p:nvPr>
        </p:nvSpPr>
        <p:spPr/>
        <p:txBody>
          <a:bodyPr/>
          <a:lstStyle/>
          <a:p>
            <a:r>
              <a:rPr lang="nl-BE" dirty="0"/>
              <a:t>It’s a moving target...</a:t>
            </a:r>
            <a:endParaRPr lang="en-BE" dirty="0"/>
          </a:p>
        </p:txBody>
      </p:sp>
      <p:sp>
        <p:nvSpPr>
          <p:cNvPr id="4" name="Text Placeholder 3">
            <a:extLst>
              <a:ext uri="{FF2B5EF4-FFF2-40B4-BE49-F238E27FC236}">
                <a16:creationId xmlns:a16="http://schemas.microsoft.com/office/drawing/2014/main" id="{1EEA796E-29F4-4A9D-A9AA-ED370318069E}"/>
              </a:ext>
            </a:extLst>
          </p:cNvPr>
          <p:cNvSpPr>
            <a:spLocks noGrp="1"/>
          </p:cNvSpPr>
          <p:nvPr>
            <p:ph type="body" sz="quarter" idx="10"/>
          </p:nvPr>
        </p:nvSpPr>
        <p:spPr/>
        <p:txBody>
          <a:bodyPr/>
          <a:lstStyle/>
          <a:p>
            <a:pPr marL="468312" indent="-457200">
              <a:buFont typeface="Arial" panose="020B0604020202020204" pitchFamily="34" charset="0"/>
              <a:buChar char="•"/>
            </a:pPr>
            <a:r>
              <a:rPr lang="nl-BE" b="1" dirty="0">
                <a:solidFill>
                  <a:schemeClr val="accent3"/>
                </a:solidFill>
              </a:rPr>
              <a:t>Define</a:t>
            </a:r>
            <a:r>
              <a:rPr lang="nl-BE" dirty="0"/>
              <a:t> a roadmap (fit-gap)</a:t>
            </a:r>
          </a:p>
          <a:p>
            <a:pPr marL="468312" indent="-457200">
              <a:buFont typeface="Arial" panose="020B0604020202020204" pitchFamily="34" charset="0"/>
              <a:buChar char="•"/>
            </a:pPr>
            <a:r>
              <a:rPr lang="nl-BE" b="1" dirty="0">
                <a:solidFill>
                  <a:schemeClr val="accent3"/>
                </a:solidFill>
              </a:rPr>
              <a:t>Update</a:t>
            </a:r>
            <a:r>
              <a:rPr lang="nl-BE" dirty="0"/>
              <a:t> the roadmap </a:t>
            </a:r>
            <a:r>
              <a:rPr lang="nl-BE" b="1" dirty="0">
                <a:solidFill>
                  <a:schemeClr val="accent3"/>
                </a:solidFill>
              </a:rPr>
              <a:t>regularly</a:t>
            </a:r>
            <a:r>
              <a:rPr lang="nl-BE" dirty="0"/>
              <a:t> (in function of new features, updates, etc.)</a:t>
            </a:r>
          </a:p>
        </p:txBody>
      </p:sp>
    </p:spTree>
    <p:extLst>
      <p:ext uri="{BB962C8B-B14F-4D97-AF65-F5344CB8AC3E}">
        <p14:creationId xmlns:p14="http://schemas.microsoft.com/office/powerpoint/2010/main" val="25340286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368812E-31E6-4FC8-84E1-AB6959010CF0}"/>
              </a:ext>
            </a:extLst>
          </p:cNvPr>
          <p:cNvSpPr>
            <a:spLocks noGrp="1"/>
          </p:cNvSpPr>
          <p:nvPr>
            <p:ph type="title"/>
          </p:nvPr>
        </p:nvSpPr>
        <p:spPr/>
        <p:txBody>
          <a:bodyPr/>
          <a:lstStyle/>
          <a:p>
            <a:r>
              <a:rPr lang="nl-BE" dirty="0"/>
              <a:t>TL;DL</a:t>
            </a:r>
            <a:endParaRPr lang="en-BE" dirty="0"/>
          </a:p>
        </p:txBody>
      </p:sp>
    </p:spTree>
    <p:extLst>
      <p:ext uri="{BB962C8B-B14F-4D97-AF65-F5344CB8AC3E}">
        <p14:creationId xmlns:p14="http://schemas.microsoft.com/office/powerpoint/2010/main" val="17210682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0033F1-9EA2-403D-B9EC-72AB093D71D1}"/>
              </a:ext>
            </a:extLst>
          </p:cNvPr>
          <p:cNvSpPr>
            <a:spLocks noGrp="1"/>
          </p:cNvSpPr>
          <p:nvPr>
            <p:ph type="title"/>
          </p:nvPr>
        </p:nvSpPr>
        <p:spPr/>
        <p:txBody>
          <a:bodyPr/>
          <a:lstStyle/>
          <a:p>
            <a:r>
              <a:rPr lang="nl-BE" dirty="0"/>
              <a:t>Key Points</a:t>
            </a:r>
            <a:endParaRPr lang="en-BE" dirty="0"/>
          </a:p>
        </p:txBody>
      </p:sp>
      <p:sp>
        <p:nvSpPr>
          <p:cNvPr id="4" name="Text Placeholder 3">
            <a:extLst>
              <a:ext uri="{FF2B5EF4-FFF2-40B4-BE49-F238E27FC236}">
                <a16:creationId xmlns:a16="http://schemas.microsoft.com/office/drawing/2014/main" id="{DBC5996A-DFF5-4236-B62D-0DDECD67C834}"/>
              </a:ext>
            </a:extLst>
          </p:cNvPr>
          <p:cNvSpPr>
            <a:spLocks noGrp="1"/>
          </p:cNvSpPr>
          <p:nvPr>
            <p:ph type="body" sz="quarter" idx="10"/>
          </p:nvPr>
        </p:nvSpPr>
        <p:spPr/>
        <p:txBody>
          <a:bodyPr>
            <a:normAutofit fontScale="92500" lnSpcReduction="10000"/>
          </a:bodyPr>
          <a:lstStyle/>
          <a:p>
            <a:pPr marL="468312" indent="-457200">
              <a:buFont typeface="Arial" panose="020B0604020202020204" pitchFamily="34" charset="0"/>
              <a:buChar char="•"/>
            </a:pPr>
            <a:r>
              <a:rPr lang="nl-BE" dirty="0"/>
              <a:t>Start by </a:t>
            </a:r>
            <a:r>
              <a:rPr lang="nl-BE" b="1" dirty="0">
                <a:solidFill>
                  <a:schemeClr val="accent3"/>
                </a:solidFill>
              </a:rPr>
              <a:t>defining threats </a:t>
            </a:r>
            <a:r>
              <a:rPr lang="nl-BE" dirty="0"/>
              <a:t>applicable to your organization/data... Define solutions from there.</a:t>
            </a:r>
          </a:p>
          <a:p>
            <a:pPr marL="468312" indent="-457200">
              <a:buFont typeface="Arial" panose="020B0604020202020204" pitchFamily="34" charset="0"/>
              <a:buChar char="•"/>
            </a:pPr>
            <a:r>
              <a:rPr lang="nl-BE" dirty="0"/>
              <a:t>Make sure to </a:t>
            </a:r>
            <a:r>
              <a:rPr lang="nl-BE" b="1" dirty="0">
                <a:solidFill>
                  <a:schemeClr val="accent3"/>
                </a:solidFill>
              </a:rPr>
              <a:t>cover all cycles</a:t>
            </a:r>
            <a:r>
              <a:rPr lang="nl-BE" dirty="0"/>
              <a:t>(protect, detect, respond)</a:t>
            </a:r>
          </a:p>
          <a:p>
            <a:pPr marL="468312" indent="-457200">
              <a:buFont typeface="Arial" panose="020B0604020202020204" pitchFamily="34" charset="0"/>
              <a:buChar char="•"/>
            </a:pPr>
            <a:r>
              <a:rPr lang="nl-BE" b="1" dirty="0">
                <a:solidFill>
                  <a:schemeClr val="accent3"/>
                </a:solidFill>
              </a:rPr>
              <a:t>Regularly revisit </a:t>
            </a:r>
            <a:r>
              <a:rPr lang="nl-BE" dirty="0"/>
              <a:t>your strategy/roadmap as features are updated and new capabilities/solutions introduced.</a:t>
            </a:r>
            <a:endParaRPr lang="en-BE" dirty="0"/>
          </a:p>
        </p:txBody>
      </p:sp>
    </p:spTree>
    <p:extLst>
      <p:ext uri="{BB962C8B-B14F-4D97-AF65-F5344CB8AC3E}">
        <p14:creationId xmlns:p14="http://schemas.microsoft.com/office/powerpoint/2010/main" val="18001702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p:cNvSpPr>
            <a:spLocks noGrp="1"/>
          </p:cNvSpPr>
          <p:nvPr>
            <p:ph type="body" idx="1"/>
          </p:nvPr>
        </p:nvSpPr>
        <p:spPr/>
        <p:txBody>
          <a:bodyPr>
            <a:normAutofit lnSpcReduction="10000"/>
          </a:bodyPr>
          <a:lstStyle/>
          <a:p>
            <a:r>
              <a:rPr lang="nl-NL" dirty="0"/>
              <a:t>Next session: 11:30AM – 12:30PM</a:t>
            </a:r>
          </a:p>
        </p:txBody>
      </p:sp>
      <p:sp>
        <p:nvSpPr>
          <p:cNvPr id="3" name="Tijdelijke aanduiding voor tekst 2"/>
          <p:cNvSpPr>
            <a:spLocks noGrp="1"/>
          </p:cNvSpPr>
          <p:nvPr>
            <p:ph type="body" idx="13"/>
          </p:nvPr>
        </p:nvSpPr>
        <p:spPr/>
        <p:txBody>
          <a:bodyPr>
            <a:normAutofit lnSpcReduction="10000"/>
          </a:bodyPr>
          <a:lstStyle/>
          <a:p>
            <a:r>
              <a:rPr lang="nl-NL" dirty="0"/>
              <a:t>Infrastructure as Code; Azure Resource Manager - inside out</a:t>
            </a:r>
          </a:p>
        </p:txBody>
      </p:sp>
      <p:sp>
        <p:nvSpPr>
          <p:cNvPr id="4" name="Ondertitel 3"/>
          <p:cNvSpPr>
            <a:spLocks noGrp="1"/>
          </p:cNvSpPr>
          <p:nvPr>
            <p:ph type="subTitle" idx="14"/>
          </p:nvPr>
        </p:nvSpPr>
        <p:spPr/>
        <p:txBody>
          <a:bodyPr>
            <a:normAutofit fontScale="92500" lnSpcReduction="10000"/>
          </a:bodyPr>
          <a:lstStyle/>
          <a:p>
            <a:r>
              <a:rPr lang="nl-NL" dirty="0"/>
              <a:t>Henry Been</a:t>
            </a:r>
          </a:p>
        </p:txBody>
      </p:sp>
    </p:spTree>
    <p:extLst>
      <p:ext uri="{BB962C8B-B14F-4D97-AF65-F5344CB8AC3E}">
        <p14:creationId xmlns:p14="http://schemas.microsoft.com/office/powerpoint/2010/main" val="264215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9D230E-9C68-4EAF-94A1-FD06F0C60759}"/>
              </a:ext>
            </a:extLst>
          </p:cNvPr>
          <p:cNvSpPr>
            <a:spLocks noGrp="1"/>
          </p:cNvSpPr>
          <p:nvPr>
            <p:ph type="title"/>
          </p:nvPr>
        </p:nvSpPr>
        <p:spPr/>
        <p:txBody>
          <a:bodyPr/>
          <a:lstStyle/>
          <a:p>
            <a:r>
              <a:rPr lang="nl-BE" dirty="0"/>
              <a:t>Build your own Threat Matrix</a:t>
            </a:r>
            <a:endParaRPr lang="en-BE" dirty="0"/>
          </a:p>
        </p:txBody>
      </p:sp>
      <p:sp>
        <p:nvSpPr>
          <p:cNvPr id="4" name="Text Placeholder 3">
            <a:extLst>
              <a:ext uri="{FF2B5EF4-FFF2-40B4-BE49-F238E27FC236}">
                <a16:creationId xmlns:a16="http://schemas.microsoft.com/office/drawing/2014/main" id="{7E54326A-0C6B-4539-AA9B-1F00A0ED39B6}"/>
              </a:ext>
            </a:extLst>
          </p:cNvPr>
          <p:cNvSpPr>
            <a:spLocks noGrp="1"/>
          </p:cNvSpPr>
          <p:nvPr>
            <p:ph type="body" sz="quarter" idx="10"/>
          </p:nvPr>
        </p:nvSpPr>
        <p:spPr/>
        <p:txBody>
          <a:bodyPr>
            <a:normAutofit fontScale="92500" lnSpcReduction="10000"/>
          </a:bodyPr>
          <a:lstStyle/>
          <a:p>
            <a:pPr marL="468312" indent="-457200">
              <a:buFont typeface="Arial" panose="020B0604020202020204" pitchFamily="34" charset="0"/>
              <a:buChar char="•"/>
            </a:pPr>
            <a:r>
              <a:rPr lang="nl-BE" b="1" dirty="0">
                <a:solidFill>
                  <a:srgbClr val="0088D2"/>
                </a:solidFill>
              </a:rPr>
              <a:t>What</a:t>
            </a:r>
            <a:r>
              <a:rPr lang="nl-BE" dirty="0"/>
              <a:t> is the threat/risk?</a:t>
            </a:r>
          </a:p>
          <a:p>
            <a:pPr marL="468312" indent="-457200">
              <a:buFont typeface="Arial" panose="020B0604020202020204" pitchFamily="34" charset="0"/>
              <a:buChar char="•"/>
            </a:pPr>
            <a:r>
              <a:rPr lang="nl-BE" dirty="0"/>
              <a:t>What would the </a:t>
            </a:r>
            <a:r>
              <a:rPr lang="nl-BE" b="1" dirty="0">
                <a:solidFill>
                  <a:schemeClr val="accent3"/>
                </a:solidFill>
              </a:rPr>
              <a:t>impact</a:t>
            </a:r>
            <a:r>
              <a:rPr lang="nl-BE" dirty="0"/>
              <a:t> of the threat be?</a:t>
            </a:r>
          </a:p>
          <a:p>
            <a:pPr marL="468312" indent="-457200">
              <a:buFont typeface="Arial" panose="020B0604020202020204" pitchFamily="34" charset="0"/>
              <a:buChar char="•"/>
            </a:pPr>
            <a:r>
              <a:rPr lang="nl-BE" dirty="0"/>
              <a:t>How likely is it going to occur (</a:t>
            </a:r>
            <a:r>
              <a:rPr lang="nl-BE" b="1" dirty="0">
                <a:solidFill>
                  <a:schemeClr val="accent3"/>
                </a:solidFill>
              </a:rPr>
              <a:t>probability</a:t>
            </a:r>
            <a:r>
              <a:rPr lang="nl-BE" dirty="0"/>
              <a:t>)?</a:t>
            </a:r>
          </a:p>
          <a:p>
            <a:pPr marL="468312" indent="-457200">
              <a:buFont typeface="Arial" panose="020B0604020202020204" pitchFamily="34" charset="0"/>
              <a:buChar char="•"/>
            </a:pPr>
            <a:r>
              <a:rPr lang="nl-BE" dirty="0"/>
              <a:t>How can I mitigate the risk? Is there more than one </a:t>
            </a:r>
            <a:r>
              <a:rPr lang="nl-BE" b="1" dirty="0">
                <a:solidFill>
                  <a:schemeClr val="accent3"/>
                </a:solidFill>
              </a:rPr>
              <a:t>approach</a:t>
            </a:r>
            <a:r>
              <a:rPr lang="nl-BE" dirty="0"/>
              <a:t>?</a:t>
            </a:r>
          </a:p>
          <a:p>
            <a:pPr marL="468312" indent="-457200">
              <a:buFont typeface="Arial" panose="020B0604020202020204" pitchFamily="34" charset="0"/>
              <a:buChar char="•"/>
            </a:pPr>
            <a:r>
              <a:rPr lang="nl-BE" dirty="0"/>
              <a:t>What is the </a:t>
            </a:r>
            <a:r>
              <a:rPr lang="nl-BE" b="1" dirty="0">
                <a:solidFill>
                  <a:schemeClr val="accent3"/>
                </a:solidFill>
              </a:rPr>
              <a:t>cost</a:t>
            </a:r>
            <a:r>
              <a:rPr lang="nl-BE" dirty="0"/>
              <a:t> of implementing the solution? (both licensing and effort)</a:t>
            </a:r>
          </a:p>
          <a:p>
            <a:pPr marL="468312" indent="-457200">
              <a:buFont typeface="Arial" panose="020B0604020202020204" pitchFamily="34" charset="0"/>
              <a:buChar char="•"/>
            </a:pPr>
            <a:endParaRPr lang="en-BE" dirty="0"/>
          </a:p>
        </p:txBody>
      </p:sp>
    </p:spTree>
    <p:extLst>
      <p:ext uri="{BB962C8B-B14F-4D97-AF65-F5344CB8AC3E}">
        <p14:creationId xmlns:p14="http://schemas.microsoft.com/office/powerpoint/2010/main" val="2323450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4BC81-F483-475D-A05D-1299E1E4BA81}"/>
              </a:ext>
            </a:extLst>
          </p:cNvPr>
          <p:cNvSpPr>
            <a:spLocks noGrp="1"/>
          </p:cNvSpPr>
          <p:nvPr>
            <p:ph type="title"/>
          </p:nvPr>
        </p:nvSpPr>
        <p:spPr/>
        <p:txBody>
          <a:bodyPr/>
          <a:lstStyle/>
          <a:p>
            <a:r>
              <a:rPr lang="nl-BE" dirty="0"/>
              <a:t>Example</a:t>
            </a:r>
            <a:endParaRPr lang="en-BE" dirty="0"/>
          </a:p>
        </p:txBody>
      </p:sp>
      <p:graphicFrame>
        <p:nvGraphicFramePr>
          <p:cNvPr id="4" name="Table 3">
            <a:extLst>
              <a:ext uri="{FF2B5EF4-FFF2-40B4-BE49-F238E27FC236}">
                <a16:creationId xmlns:a16="http://schemas.microsoft.com/office/drawing/2014/main" id="{88A8D774-004A-42A8-ABF5-264FAE6C8F10}"/>
              </a:ext>
            </a:extLst>
          </p:cNvPr>
          <p:cNvGraphicFramePr>
            <a:graphicFrameLocks noGrp="1"/>
          </p:cNvGraphicFramePr>
          <p:nvPr>
            <p:extLst>
              <p:ext uri="{D42A27DB-BD31-4B8C-83A1-F6EECF244321}">
                <p14:modId xmlns:p14="http://schemas.microsoft.com/office/powerpoint/2010/main" val="2653842580"/>
              </p:ext>
            </p:extLst>
          </p:nvPr>
        </p:nvGraphicFramePr>
        <p:xfrm>
          <a:off x="466775" y="1203598"/>
          <a:ext cx="8208913" cy="2880320"/>
        </p:xfrm>
        <a:graphic>
          <a:graphicData uri="http://schemas.openxmlformats.org/drawingml/2006/table">
            <a:tbl>
              <a:tblPr firstRow="1" bandRow="1">
                <a:tableStyleId>{5C22544A-7EE6-4342-B048-85BDC9FD1C3A}</a:tableStyleId>
              </a:tblPr>
              <a:tblGrid>
                <a:gridCol w="3233813">
                  <a:extLst>
                    <a:ext uri="{9D8B030D-6E8A-4147-A177-3AD203B41FA5}">
                      <a16:colId xmlns:a16="http://schemas.microsoft.com/office/drawing/2014/main" val="3633927399"/>
                    </a:ext>
                  </a:extLst>
                </a:gridCol>
                <a:gridCol w="1158675">
                  <a:extLst>
                    <a:ext uri="{9D8B030D-6E8A-4147-A177-3AD203B41FA5}">
                      <a16:colId xmlns:a16="http://schemas.microsoft.com/office/drawing/2014/main" val="2535340499"/>
                    </a:ext>
                  </a:extLst>
                </a:gridCol>
                <a:gridCol w="1368921">
                  <a:extLst>
                    <a:ext uri="{9D8B030D-6E8A-4147-A177-3AD203B41FA5}">
                      <a16:colId xmlns:a16="http://schemas.microsoft.com/office/drawing/2014/main" val="2805615907"/>
                    </a:ext>
                  </a:extLst>
                </a:gridCol>
                <a:gridCol w="2447504">
                  <a:extLst>
                    <a:ext uri="{9D8B030D-6E8A-4147-A177-3AD203B41FA5}">
                      <a16:colId xmlns:a16="http://schemas.microsoft.com/office/drawing/2014/main" val="2109857687"/>
                    </a:ext>
                  </a:extLst>
                </a:gridCol>
              </a:tblGrid>
              <a:tr h="576064">
                <a:tc>
                  <a:txBody>
                    <a:bodyPr/>
                    <a:lstStyle/>
                    <a:p>
                      <a:r>
                        <a:rPr lang="nl-BE" dirty="0"/>
                        <a:t>Threat</a:t>
                      </a:r>
                      <a:endParaRPr lang="en-BE" dirty="0"/>
                    </a:p>
                  </a:txBody>
                  <a:tcPr/>
                </a:tc>
                <a:tc>
                  <a:txBody>
                    <a:bodyPr/>
                    <a:lstStyle/>
                    <a:p>
                      <a:r>
                        <a:rPr lang="nl-BE" dirty="0"/>
                        <a:t>Impact</a:t>
                      </a:r>
                      <a:endParaRPr lang="en-BE" dirty="0"/>
                    </a:p>
                  </a:txBody>
                  <a:tcPr/>
                </a:tc>
                <a:tc>
                  <a:txBody>
                    <a:bodyPr/>
                    <a:lstStyle/>
                    <a:p>
                      <a:r>
                        <a:rPr lang="nl-BE" dirty="0"/>
                        <a:t>Probability</a:t>
                      </a:r>
                      <a:endParaRPr lang="en-BE" dirty="0"/>
                    </a:p>
                  </a:txBody>
                  <a:tcPr/>
                </a:tc>
                <a:tc>
                  <a:txBody>
                    <a:bodyPr/>
                    <a:lstStyle/>
                    <a:p>
                      <a:r>
                        <a:rPr lang="nl-BE" dirty="0"/>
                        <a:t>Possible solution(s)</a:t>
                      </a:r>
                      <a:endParaRPr lang="en-BE" dirty="0"/>
                    </a:p>
                  </a:txBody>
                  <a:tcPr/>
                </a:tc>
                <a:extLst>
                  <a:ext uri="{0D108BD9-81ED-4DB2-BD59-A6C34878D82A}">
                    <a16:rowId xmlns:a16="http://schemas.microsoft.com/office/drawing/2014/main" val="2190094467"/>
                  </a:ext>
                </a:extLst>
              </a:tr>
              <a:tr h="2304256">
                <a:tc>
                  <a:txBody>
                    <a:bodyPr/>
                    <a:lstStyle/>
                    <a:p>
                      <a:r>
                        <a:rPr lang="nl-BE" sz="1600" dirty="0"/>
                        <a:t>Ability to (inadvertently) share sensitive information with a non-authorized 3rd-party (via email). </a:t>
                      </a:r>
                    </a:p>
                    <a:p>
                      <a:endParaRPr lang="en-BE" sz="1600" dirty="0"/>
                    </a:p>
                    <a:p>
                      <a:endParaRPr lang="en-BE" sz="1600" dirty="0"/>
                    </a:p>
                  </a:txBody>
                  <a:tcPr/>
                </a:tc>
                <a:tc>
                  <a:txBody>
                    <a:bodyPr/>
                    <a:lstStyle/>
                    <a:p>
                      <a:r>
                        <a:rPr lang="nl-BE" sz="1600" dirty="0"/>
                        <a:t>High</a:t>
                      </a:r>
                      <a:endParaRPr lang="en-BE" sz="1600" dirty="0"/>
                    </a:p>
                  </a:txBody>
                  <a:tcPr/>
                </a:tc>
                <a:tc>
                  <a:txBody>
                    <a:bodyPr/>
                    <a:lstStyle/>
                    <a:p>
                      <a:r>
                        <a:rPr lang="nl-BE" sz="1600" dirty="0"/>
                        <a:t>Medium</a:t>
                      </a:r>
                      <a:endParaRPr lang="en-BE" sz="1600" dirty="0"/>
                    </a:p>
                  </a:txBody>
                  <a:tcPr/>
                </a:tc>
                <a:tc>
                  <a:txBody>
                    <a:bodyPr/>
                    <a:lstStyle/>
                    <a:p>
                      <a:pPr marL="285750" indent="-285750">
                        <a:buFont typeface="Arial" panose="020B0604020202020204" pitchFamily="34" charset="0"/>
                        <a:buChar char="•"/>
                      </a:pPr>
                      <a:r>
                        <a:rPr lang="nl-BE" sz="1600" dirty="0"/>
                        <a:t>Prevent automatic forwarding</a:t>
                      </a:r>
                    </a:p>
                    <a:p>
                      <a:pPr marL="285750" indent="-285750">
                        <a:buFont typeface="Arial" panose="020B0604020202020204" pitchFamily="34" charset="0"/>
                        <a:buChar char="•"/>
                      </a:pPr>
                      <a:r>
                        <a:rPr lang="nl-BE" sz="1600" dirty="0"/>
                        <a:t>Implement Rights Management</a:t>
                      </a:r>
                    </a:p>
                    <a:p>
                      <a:pPr marL="285750" indent="-285750">
                        <a:buFont typeface="Arial" panose="020B0604020202020204" pitchFamily="34" charset="0"/>
                        <a:buChar char="•"/>
                      </a:pPr>
                      <a:r>
                        <a:rPr lang="nl-BE" sz="1600" dirty="0"/>
                        <a:t>Office Message Encryption</a:t>
                      </a:r>
                    </a:p>
                    <a:p>
                      <a:pPr marL="285750" indent="-285750">
                        <a:buFont typeface="Arial" panose="020B0604020202020204" pitchFamily="34" charset="0"/>
                        <a:buChar char="•"/>
                      </a:pPr>
                      <a:r>
                        <a:rPr lang="nl-BE" sz="1600" dirty="0"/>
                        <a:t>Implement Session Controls</a:t>
                      </a:r>
                    </a:p>
                    <a:p>
                      <a:pPr marL="285750" indent="-285750">
                        <a:buFont typeface="Arial" panose="020B0604020202020204" pitchFamily="34" charset="0"/>
                        <a:buChar char="•"/>
                      </a:pPr>
                      <a:r>
                        <a:rPr lang="nl-BE" sz="1600" dirty="0"/>
                        <a:t>....</a:t>
                      </a:r>
                      <a:endParaRPr lang="en-BE" sz="1600" dirty="0"/>
                    </a:p>
                  </a:txBody>
                  <a:tcPr/>
                </a:tc>
                <a:extLst>
                  <a:ext uri="{0D108BD9-81ED-4DB2-BD59-A6C34878D82A}">
                    <a16:rowId xmlns:a16="http://schemas.microsoft.com/office/drawing/2014/main" val="1663489287"/>
                  </a:ext>
                </a:extLst>
              </a:tr>
            </a:tbl>
          </a:graphicData>
        </a:graphic>
      </p:graphicFrame>
    </p:spTree>
    <p:extLst>
      <p:ext uri="{BB962C8B-B14F-4D97-AF65-F5344CB8AC3E}">
        <p14:creationId xmlns:p14="http://schemas.microsoft.com/office/powerpoint/2010/main" val="1735712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6753D-5473-4ABB-A5CE-C11DE9C8C912}"/>
              </a:ext>
            </a:extLst>
          </p:cNvPr>
          <p:cNvSpPr>
            <a:spLocks noGrp="1"/>
          </p:cNvSpPr>
          <p:nvPr>
            <p:ph type="title"/>
          </p:nvPr>
        </p:nvSpPr>
        <p:spPr/>
        <p:txBody>
          <a:bodyPr>
            <a:normAutofit fontScale="90000"/>
          </a:bodyPr>
          <a:lstStyle/>
          <a:p>
            <a:r>
              <a:rPr lang="nl-BE" dirty="0"/>
              <a:t>Threats/Risks have many forms</a:t>
            </a:r>
            <a:endParaRPr lang="en-BE" dirty="0"/>
          </a:p>
        </p:txBody>
      </p:sp>
      <p:sp>
        <p:nvSpPr>
          <p:cNvPr id="3" name="Text Placeholder 2">
            <a:extLst>
              <a:ext uri="{FF2B5EF4-FFF2-40B4-BE49-F238E27FC236}">
                <a16:creationId xmlns:a16="http://schemas.microsoft.com/office/drawing/2014/main" id="{521E5750-5A47-42D9-8252-38FD2E5A3349}"/>
              </a:ext>
            </a:extLst>
          </p:cNvPr>
          <p:cNvSpPr>
            <a:spLocks noGrp="1"/>
          </p:cNvSpPr>
          <p:nvPr>
            <p:ph type="body" sz="quarter" idx="10"/>
          </p:nvPr>
        </p:nvSpPr>
        <p:spPr/>
        <p:txBody>
          <a:bodyPr/>
          <a:lstStyle/>
          <a:p>
            <a:pPr marL="468312" indent="-457200">
              <a:buFont typeface="Arial" panose="020B0604020202020204" pitchFamily="34" charset="0"/>
              <a:buChar char="•"/>
            </a:pPr>
            <a:r>
              <a:rPr lang="nl-BE" dirty="0"/>
              <a:t>Data Theft / Data Loss</a:t>
            </a:r>
          </a:p>
          <a:p>
            <a:pPr marL="468312" indent="-457200">
              <a:buFont typeface="Arial" panose="020B0604020202020204" pitchFamily="34" charset="0"/>
              <a:buChar char="•"/>
            </a:pPr>
            <a:r>
              <a:rPr lang="nl-BE" dirty="0"/>
              <a:t>Malicious software (malware, ransomware)</a:t>
            </a:r>
          </a:p>
          <a:p>
            <a:pPr marL="468312" indent="-457200">
              <a:buFont typeface="Arial" panose="020B0604020202020204" pitchFamily="34" charset="0"/>
              <a:buChar char="•"/>
            </a:pPr>
            <a:r>
              <a:rPr lang="nl-BE" dirty="0"/>
              <a:t>Phishing</a:t>
            </a:r>
          </a:p>
          <a:p>
            <a:pPr marL="468312" indent="-457200">
              <a:buFont typeface="Arial" panose="020B0604020202020204" pitchFamily="34" charset="0"/>
              <a:buChar char="•"/>
            </a:pPr>
            <a:r>
              <a:rPr lang="nl-BE" dirty="0"/>
              <a:t>Regulations</a:t>
            </a:r>
          </a:p>
          <a:p>
            <a:pPr marL="468312" indent="-457200">
              <a:buFont typeface="Arial" panose="020B0604020202020204" pitchFamily="34" charset="0"/>
              <a:buChar char="•"/>
            </a:pPr>
            <a:r>
              <a:rPr lang="nl-BE" dirty="0"/>
              <a:t>...</a:t>
            </a:r>
          </a:p>
        </p:txBody>
      </p:sp>
    </p:spTree>
    <p:extLst>
      <p:ext uri="{BB962C8B-B14F-4D97-AF65-F5344CB8AC3E}">
        <p14:creationId xmlns:p14="http://schemas.microsoft.com/office/powerpoint/2010/main" val="552005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52242-5E7B-4C7D-96BE-1943784ADA8F}"/>
              </a:ext>
            </a:extLst>
          </p:cNvPr>
          <p:cNvSpPr>
            <a:spLocks noGrp="1"/>
          </p:cNvSpPr>
          <p:nvPr>
            <p:ph type="title"/>
          </p:nvPr>
        </p:nvSpPr>
        <p:spPr/>
        <p:txBody>
          <a:bodyPr/>
          <a:lstStyle/>
          <a:p>
            <a:r>
              <a:rPr lang="nl-BE" dirty="0"/>
              <a:t>Compliance</a:t>
            </a:r>
            <a:endParaRPr lang="en-BE" dirty="0"/>
          </a:p>
        </p:txBody>
      </p:sp>
      <p:sp>
        <p:nvSpPr>
          <p:cNvPr id="3" name="Text Placeholder 2">
            <a:extLst>
              <a:ext uri="{FF2B5EF4-FFF2-40B4-BE49-F238E27FC236}">
                <a16:creationId xmlns:a16="http://schemas.microsoft.com/office/drawing/2014/main" id="{863D8975-E6FD-43E0-9CF8-429510C44451}"/>
              </a:ext>
            </a:extLst>
          </p:cNvPr>
          <p:cNvSpPr>
            <a:spLocks noGrp="1"/>
          </p:cNvSpPr>
          <p:nvPr>
            <p:ph type="body" sz="quarter" idx="10"/>
          </p:nvPr>
        </p:nvSpPr>
        <p:spPr/>
        <p:txBody>
          <a:bodyPr>
            <a:normAutofit lnSpcReduction="10000"/>
          </a:bodyPr>
          <a:lstStyle/>
          <a:p>
            <a:r>
              <a:rPr lang="nl-BE" dirty="0"/>
              <a:t>Internal/External compliance requirements add a layer of complexity:</a:t>
            </a:r>
          </a:p>
          <a:p>
            <a:pPr marL="468312" indent="-457200">
              <a:buFont typeface="Arial" panose="020B0604020202020204" pitchFamily="34" charset="0"/>
              <a:buChar char="•"/>
            </a:pPr>
            <a:r>
              <a:rPr lang="nl-BE" dirty="0"/>
              <a:t>GDPR, EAVG,...</a:t>
            </a:r>
          </a:p>
          <a:p>
            <a:pPr marL="468312" indent="-457200">
              <a:buFont typeface="Arial" panose="020B0604020202020204" pitchFamily="34" charset="0"/>
              <a:buChar char="•"/>
            </a:pPr>
            <a:r>
              <a:rPr lang="nl-BE" dirty="0"/>
              <a:t>HIPAA (</a:t>
            </a:r>
            <a:r>
              <a:rPr lang="nl-BE" i="1" dirty="0"/>
              <a:t>US</a:t>
            </a:r>
            <a:r>
              <a:rPr lang="nl-BE" dirty="0"/>
              <a:t>)</a:t>
            </a:r>
          </a:p>
          <a:p>
            <a:pPr marL="468312" indent="-457200">
              <a:buFont typeface="Arial" panose="020B0604020202020204" pitchFamily="34" charset="0"/>
              <a:buChar char="•"/>
            </a:pPr>
            <a:r>
              <a:rPr lang="nl-BE" dirty="0"/>
              <a:t>ISO</a:t>
            </a:r>
          </a:p>
          <a:p>
            <a:pPr marL="468312" indent="-457200">
              <a:buFont typeface="Arial" panose="020B0604020202020204" pitchFamily="34" charset="0"/>
              <a:buChar char="•"/>
            </a:pPr>
            <a:r>
              <a:rPr lang="nl-BE" dirty="0"/>
              <a:t>PCI DSS (</a:t>
            </a:r>
            <a:r>
              <a:rPr lang="nl-BE" i="1" dirty="0"/>
              <a:t>Payment Card Industry</a:t>
            </a:r>
            <a:r>
              <a:rPr lang="nl-BE" dirty="0"/>
              <a:t>)</a:t>
            </a:r>
          </a:p>
          <a:p>
            <a:pPr marL="468312" indent="-457200">
              <a:buFont typeface="Arial" panose="020B0604020202020204" pitchFamily="34" charset="0"/>
              <a:buChar char="•"/>
            </a:pPr>
            <a:r>
              <a:rPr lang="nl-BE" dirty="0"/>
              <a:t>...</a:t>
            </a:r>
            <a:endParaRPr lang="en-BE" dirty="0"/>
          </a:p>
        </p:txBody>
      </p:sp>
    </p:spTree>
    <p:extLst>
      <p:ext uri="{BB962C8B-B14F-4D97-AF65-F5344CB8AC3E}">
        <p14:creationId xmlns:p14="http://schemas.microsoft.com/office/powerpoint/2010/main" val="1529868269"/>
      </p:ext>
    </p:extLst>
  </p:cSld>
  <p:clrMapOvr>
    <a:masterClrMapping/>
  </p:clrMapOvr>
</p:sld>
</file>

<file path=ppt/theme/theme1.xml><?xml version="1.0" encoding="utf-8"?>
<a:theme xmlns:a="http://schemas.openxmlformats.org/drawingml/2006/main" name="Office Theme">
  <a:themeElements>
    <a:clrScheme name="Aangepast 1">
      <a:dk1>
        <a:srgbClr val="000000"/>
      </a:dk1>
      <a:lt1>
        <a:srgbClr val="FFFFFF"/>
      </a:lt1>
      <a:dk2>
        <a:srgbClr val="1F497D"/>
      </a:dk2>
      <a:lt2>
        <a:srgbClr val="EEECE1"/>
      </a:lt2>
      <a:accent1>
        <a:srgbClr val="1E347F"/>
      </a:accent1>
      <a:accent2>
        <a:srgbClr val="00B5EE"/>
      </a:accent2>
      <a:accent3>
        <a:srgbClr val="0088D2"/>
      </a:accent3>
      <a:accent4>
        <a:srgbClr val="0091A4"/>
      </a:accent4>
      <a:accent5>
        <a:srgbClr val="7AC6DD"/>
      </a:accent5>
      <a:accent6>
        <a:srgbClr val="BDE2EA"/>
      </a:accent6>
      <a:hlink>
        <a:srgbClr val="FFFFFF"/>
      </a:hlink>
      <a:folHlink>
        <a:srgbClr val="BDE2EA"/>
      </a:folHlink>
    </a:clrScheme>
    <a:fontScheme name="Aangepast 1">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7CD65CADBD20F44B823D3A456FEF9B1" ma:contentTypeVersion="8" ma:contentTypeDescription="Een nieuw document maken." ma:contentTypeScope="" ma:versionID="7ea61b0379bedff1a1822fd367d1253e">
  <xsd:schema xmlns:xsd="http://www.w3.org/2001/XMLSchema" xmlns:xs="http://www.w3.org/2001/XMLSchema" xmlns:p="http://schemas.microsoft.com/office/2006/metadata/properties" xmlns:ns2="5891958d-2370-4526-82cd-f303136956a2" xmlns:ns3="042fe71a-d378-40e6-b588-f343e11f8b3b" targetNamespace="http://schemas.microsoft.com/office/2006/metadata/properties" ma:root="true" ma:fieldsID="efb14b32357b5daac7b568b07c65d59c" ns2:_="" ns3:_="">
    <xsd:import namespace="5891958d-2370-4526-82cd-f303136956a2"/>
    <xsd:import namespace="042fe71a-d378-40e6-b588-f343e11f8b3b"/>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2:MediaServiceOCR" minOccurs="0"/>
                <xsd:element ref="ns3:SharedWithUsers" minOccurs="0"/>
                <xsd:element ref="ns3:SharedWithDetail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91958d-2370-4526-82cd-f303136956a2"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description="" ma:internalName="MediaServiceAutoTags" ma:readOnly="true">
      <xsd:simpleType>
        <xsd:restriction base="dms:Text"/>
      </xsd:simpleType>
    </xsd:element>
    <xsd:element name="MediaServiceDateTaken" ma:index="11" nillable="true" ma:displayName="MediaServiceDateTaken" ma:description="" ma:hidden="true" ma:internalName="MediaServiceDateTaken"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Location" ma:index="15"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42fe71a-d378-40e6-b588-f343e11f8b3b" elementFormDefault="qualified">
    <xsd:import namespace="http://schemas.microsoft.com/office/2006/documentManagement/types"/>
    <xsd:import namespace="http://schemas.microsoft.com/office/infopath/2007/PartnerControls"/>
    <xsd:element name="SharedWithUsers" ma:index="13"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Gedeeld met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A9B7B23-1709-4556-9982-9EC72D5CC662}">
  <ds:schemaRefs>
    <ds:schemaRef ds:uri="http://schemas.microsoft.com/sharepoint/v3/contenttype/forms"/>
  </ds:schemaRefs>
</ds:datastoreItem>
</file>

<file path=customXml/itemProps2.xml><?xml version="1.0" encoding="utf-8"?>
<ds:datastoreItem xmlns:ds="http://schemas.openxmlformats.org/officeDocument/2006/customXml" ds:itemID="{AA5056C7-E5D9-4018-9959-CB1859AEB8F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891958d-2370-4526-82cd-f303136956a2"/>
    <ds:schemaRef ds:uri="042fe71a-d378-40e6-b588-f343e11f8b3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654F861-8F64-4BE9-A2C4-C6E39A5BFE06}">
  <ds:schemaRefs>
    <ds:schemaRef ds:uri="http://schemas.microsoft.com/office/2006/metadata/properties"/>
    <ds:schemaRef ds:uri="http://purl.org/dc/dcmitype/"/>
    <ds:schemaRef ds:uri="http://purl.org/dc/terms/"/>
    <ds:schemaRef ds:uri="http://schemas.microsoft.com/office/2006/documentManagement/types"/>
    <ds:schemaRef ds:uri="http://schemas.microsoft.com/office/infopath/2007/PartnerControls"/>
    <ds:schemaRef ds:uri="5891958d-2370-4526-82cd-f303136956a2"/>
    <ds:schemaRef ds:uri="042fe71a-d378-40e6-b588-f343e11f8b3b"/>
    <ds:schemaRef ds:uri="http://purl.org/dc/elements/1.1/"/>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2791</TotalTime>
  <Words>1994</Words>
  <Application>Microsoft Office PowerPoint</Application>
  <PresentationFormat>On-screen Show (16:9)</PresentationFormat>
  <Paragraphs>338</Paragraphs>
  <Slides>55</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55</vt:i4>
      </vt:variant>
    </vt:vector>
  </HeadingPairs>
  <TitlesOfParts>
    <vt:vector size="65" baseType="lpstr">
      <vt:lpstr>Arial</vt:lpstr>
      <vt:lpstr>Calibri</vt:lpstr>
      <vt:lpstr>Lucida Grande</vt:lpstr>
      <vt:lpstr>Segoe</vt:lpstr>
      <vt:lpstr>Segoe Light</vt:lpstr>
      <vt:lpstr>Segoe UI</vt:lpstr>
      <vt:lpstr>Segoe UI Historic</vt:lpstr>
      <vt:lpstr>Segoe UI Light</vt:lpstr>
      <vt:lpstr>Wingdings</vt:lpstr>
      <vt:lpstr>Office Theme</vt:lpstr>
      <vt:lpstr>How to develop and deliver a long-term security strategy for Office 365 that works ! </vt:lpstr>
      <vt:lpstr>Michael Van Horenbeeck</vt:lpstr>
      <vt:lpstr>PowerPoint Presentation</vt:lpstr>
      <vt:lpstr>Importance of a strategy</vt:lpstr>
      <vt:lpstr>Identify/enumerate risks/threats</vt:lpstr>
      <vt:lpstr>Build your own Threat Matrix</vt:lpstr>
      <vt:lpstr>Example</vt:lpstr>
      <vt:lpstr>Threats/Risks have many forms</vt:lpstr>
      <vt:lpstr>Compliance</vt:lpstr>
      <vt:lpstr>Type of measures</vt:lpstr>
      <vt:lpstr>Framework?</vt:lpstr>
      <vt:lpstr>PowerPoint Presentation</vt:lpstr>
      <vt:lpstr>Protect (prevention)</vt:lpstr>
      <vt:lpstr>Detect</vt:lpstr>
      <vt:lpstr>Respond</vt:lpstr>
      <vt:lpstr>PowerPoint Presentation</vt:lpstr>
      <vt:lpstr>What to focus on?</vt:lpstr>
      <vt:lpstr>What to watch out for?</vt:lpstr>
      <vt:lpstr>Identifying threats &amp; defining countermeasures</vt:lpstr>
      <vt:lpstr>Exchange Online</vt:lpstr>
      <vt:lpstr>Exchange Online</vt:lpstr>
      <vt:lpstr>Exchange Online</vt:lpstr>
      <vt:lpstr>Exchange Online/SPO</vt:lpstr>
      <vt:lpstr>Exchange Online</vt:lpstr>
      <vt:lpstr>Exchange Online</vt:lpstr>
      <vt:lpstr>Exchange Online</vt:lpstr>
      <vt:lpstr>Exchange Online</vt:lpstr>
      <vt:lpstr>SharePoint Online / ODfB</vt:lpstr>
      <vt:lpstr>SharePoint Online / ODfB</vt:lpstr>
      <vt:lpstr>SharePoint Online / ODfB</vt:lpstr>
      <vt:lpstr>Authentication</vt:lpstr>
      <vt:lpstr>Authentication</vt:lpstr>
      <vt:lpstr>Authentication (ADFS)</vt:lpstr>
      <vt:lpstr>Teams</vt:lpstr>
      <vt:lpstr>Flow</vt:lpstr>
      <vt:lpstr>General</vt:lpstr>
      <vt:lpstr>General</vt:lpstr>
      <vt:lpstr>General</vt:lpstr>
      <vt:lpstr>General</vt:lpstr>
      <vt:lpstr>General</vt:lpstr>
      <vt:lpstr>Other</vt:lpstr>
      <vt:lpstr>Other</vt:lpstr>
      <vt:lpstr>Other</vt:lpstr>
      <vt:lpstr>Other</vt:lpstr>
      <vt:lpstr>Workstation</vt:lpstr>
      <vt:lpstr>Workstation</vt:lpstr>
      <vt:lpstr>GDPR</vt:lpstr>
      <vt:lpstr>GDPR</vt:lpstr>
      <vt:lpstr>GDPR</vt:lpstr>
      <vt:lpstr>Are you GDPR compliant?*</vt:lpstr>
      <vt:lpstr>Maintaining your strategy</vt:lpstr>
      <vt:lpstr>It’s a moving target...</vt:lpstr>
      <vt:lpstr>TL;DL</vt:lpstr>
      <vt:lpstr>Key Points</vt:lpstr>
      <vt:lpstr>PowerPoint Presentation</vt:lpstr>
    </vt:vector>
  </TitlesOfParts>
  <Company>Taco van Gerven grafisch ontwerper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Taco van Gerven</dc:creator>
  <cp:lastModifiedBy>Michael Van Horenbeeck</cp:lastModifiedBy>
  <cp:revision>86</cp:revision>
  <dcterms:created xsi:type="dcterms:W3CDTF">2013-10-22T18:22:58Z</dcterms:created>
  <dcterms:modified xsi:type="dcterms:W3CDTF">2019-06-12T06:21:52Z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0x01010097CD65CADBD20F44B823D3A456FEF9B1</vt:lpwstr>
  </property>
  <property fmtid="{D5CDD505-2E9C-101B-9397-08002B2CF9AE}" pid="3" name="MSIP_Label_3dc64c01-f992-427c-845e-464f13e8d03a_Enabled">
    <vt:lpwstr>true</vt:lpwstr>
  </property>
  <property fmtid="{D5CDD505-2E9C-101B-9397-08002B2CF9AE}" pid="4" name="MSIP_Label_3dc64c01-f992-427c-845e-464f13e8d03a_SetDate">
    <vt:lpwstr>2019-06-05T12:30:57Z</vt:lpwstr>
  </property>
  <property fmtid="{D5CDD505-2E9C-101B-9397-08002B2CF9AE}" pid="5" name="MSIP_Label_3dc64c01-f992-427c-845e-464f13e8d03a_Method">
    <vt:lpwstr>Privileged</vt:lpwstr>
  </property>
  <property fmtid="{D5CDD505-2E9C-101B-9397-08002B2CF9AE}" pid="6" name="MSIP_Label_3dc64c01-f992-427c-845e-464f13e8d03a_Name">
    <vt:lpwstr>Public</vt:lpwstr>
  </property>
  <property fmtid="{D5CDD505-2E9C-101B-9397-08002B2CF9AE}" pid="7" name="MSIP_Label_3dc64c01-f992-427c-845e-464f13e8d03a_SiteId">
    <vt:lpwstr>2cf6ec6e-2282-4005-9973-344bcba75c54</vt:lpwstr>
  </property>
  <property fmtid="{D5CDD505-2E9C-101B-9397-08002B2CF9AE}" pid="8" name="MSIP_Label_3dc64c01-f992-427c-845e-464f13e8d03a_ActionId">
    <vt:lpwstr>453a88d7-ecf3-4805-bd14-00006c8ac5a6</vt:lpwstr>
  </property>
  <property fmtid="{D5CDD505-2E9C-101B-9397-08002B2CF9AE}" pid="9" name="MSIP_Label_3dc64c01-f992-427c-845e-464f13e8d03a_ContentBits">
    <vt:lpwstr>2</vt:lpwstr>
  </property>
</Properties>
</file>