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E63"/>
    <a:srgbClr val="2B6E78"/>
    <a:srgbClr val="246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32"/>
    <p:restoredTop sz="94681"/>
  </p:normalViewPr>
  <p:slideViewPr>
    <p:cSldViewPr snapToGrid="0" snapToObjects="1">
      <p:cViewPr varScale="1">
        <p:scale>
          <a:sx n="73" d="100"/>
          <a:sy n="73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E9270-9F20-3B42-9167-1FBA5F49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7060C5-A9FB-5745-9B5C-1E5E5016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DCD781-4C11-334C-B23E-909CDB3D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D516D-A933-5642-A818-659C78FC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367AE-EB44-D947-B3EB-B8C94980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06CA4-39D8-584B-81C4-9E5049B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FDF016-7645-1640-85E1-73E050E55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F6C16E-34B1-5C4A-8644-5860B84A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0FF07-DAE9-5A49-897C-DE41F150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9B276-DCB7-C24A-B762-8B00FEA1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477522-7DFB-8840-AF74-BF3A75540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8D0250-C32F-FC4C-A2C8-BF521A8C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178B7-A870-044F-9F49-3EF9AF43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076686-1DC8-8A40-933A-9E359773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0C7AB-E03B-A643-96AD-3461B66B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3134-3324-774B-B2B2-12D9F9BB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79971A-408B-1C49-BCE7-7D80A9DF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3E604-5D15-E640-A104-D8B617A7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C439D-F2B6-7940-85C6-6E713B4E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E3DF8-3803-D841-8756-98A28B940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BF6AA-0CD5-3F4B-8B52-71E08EBB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41B0D0-A258-9744-BBFA-02CFDACB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CB1F5-3806-E949-AC0A-45D9BD58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2F73C8-8432-F947-803D-F49214E3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9183C-028D-1B46-BCE1-3DD36AF0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9E84B-5F17-0646-A545-1C05D7C1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CE3D6-2EB8-F446-A47B-4EF82D501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68B4CB-E602-C84C-A691-5158A60C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F2D701-C442-6C45-991C-3BD1DCB9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F2631D-0D4D-0148-AD46-0C267472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7D0E4-6648-7944-8FFB-47371EFF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F3E2C-AB1B-6F47-8340-51F1E075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76EC6-A8CC-6B4A-86EB-E0E4406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585551-DB49-1742-BA69-D607242B5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2035205-39C6-6641-9786-9E8FEEED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C4A6E8-94A4-4F45-B82A-DDFAE64C2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0E5540-FA7A-4C43-8800-88E2B118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961706-F989-AD45-A9B4-A2702C95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904F8D-F5BC-484E-9581-25EA35B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A1879-A90F-5E41-8A89-345610E3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4FE11D-0728-3C49-BD64-10330501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CC55F9-98FF-D846-BE02-1A5C8ADB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3882C3-5EFC-B449-AA82-3E910ECB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92FBFA-FB74-E049-BE95-79AAF41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D872DC-95E0-7A4C-90D1-5AC4BB24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81F0B3-518D-8945-8E04-AA25DE9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A9139-CAFE-C74E-BCC2-58F215E9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CC47A-20D2-3A4A-883B-873780E53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DDD3F8-3080-D248-953A-17FB0C63F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0381EE-6852-044A-B7F1-0A066CF5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80922-BF39-C64E-8F0F-4B6A0B6A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0AEF7-8A0A-104A-8C76-92F948CC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A2AD8-19A6-FB4F-BE4C-EFF8C04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0994C167-17A4-614F-BEDC-34F8DCFB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E3F0FC-69CE-A44B-A141-E98B1E071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765766-18E1-5E4B-A6DE-9322D9F6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3EFBEE-92CA-F643-83A6-08237B14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4D2D4-B9F1-104D-9DEB-C475BC91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522C07-E64F-E349-9E96-3E713631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48628D-28FD-D243-9DDA-679791A0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AC282-60B9-9543-B415-4C886D056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385D8-A8BA-814E-A91B-7EA6CB68A5C7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E85FB-0D35-8A43-9467-7EFD4EC37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EE422-6096-FB4C-A990-221840C8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5D4B-3182-5D43-B278-11428B9B7C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rme libre 132">
            <a:extLst>
              <a:ext uri="{FF2B5EF4-FFF2-40B4-BE49-F238E27FC236}">
                <a16:creationId xmlns:a16="http://schemas.microsoft.com/office/drawing/2014/main" id="{FA64A3F9-3415-2B41-8FF1-37B2F501A856}"/>
              </a:ext>
            </a:extLst>
          </p:cNvPr>
          <p:cNvSpPr/>
          <p:nvPr/>
        </p:nvSpPr>
        <p:spPr>
          <a:xfrm>
            <a:off x="6409085" y="4417700"/>
            <a:ext cx="239285" cy="1191268"/>
          </a:xfrm>
          <a:custGeom>
            <a:avLst/>
            <a:gdLst>
              <a:gd name="connsiteX0" fmla="*/ 171450 w 171450"/>
              <a:gd name="connsiteY0" fmla="*/ 0 h 1185862"/>
              <a:gd name="connsiteX1" fmla="*/ 157162 w 171450"/>
              <a:gd name="connsiteY1" fmla="*/ 257175 h 1185862"/>
              <a:gd name="connsiteX2" fmla="*/ 100012 w 171450"/>
              <a:gd name="connsiteY2" fmla="*/ 514350 h 1185862"/>
              <a:gd name="connsiteX3" fmla="*/ 85725 w 171450"/>
              <a:gd name="connsiteY3" fmla="*/ 614362 h 1185862"/>
              <a:gd name="connsiteX4" fmla="*/ 57150 w 171450"/>
              <a:gd name="connsiteY4" fmla="*/ 700087 h 1185862"/>
              <a:gd name="connsiteX5" fmla="*/ 42862 w 171450"/>
              <a:gd name="connsiteY5" fmla="*/ 742950 h 1185862"/>
              <a:gd name="connsiteX6" fmla="*/ 0 w 171450"/>
              <a:gd name="connsiteY6" fmla="*/ 757237 h 1185862"/>
              <a:gd name="connsiteX7" fmla="*/ 42862 w 171450"/>
              <a:gd name="connsiteY7" fmla="*/ 1042987 h 1185862"/>
              <a:gd name="connsiteX8" fmla="*/ 71437 w 171450"/>
              <a:gd name="connsiteY8" fmla="*/ 1085850 h 1185862"/>
              <a:gd name="connsiteX9" fmla="*/ 85725 w 171450"/>
              <a:gd name="connsiteY9" fmla="*/ 1185862 h 1185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" h="1185862">
                <a:moveTo>
                  <a:pt x="171450" y="0"/>
                </a:moveTo>
                <a:cubicBezTo>
                  <a:pt x="166687" y="85725"/>
                  <a:pt x="166309" y="171806"/>
                  <a:pt x="157162" y="257175"/>
                </a:cubicBezTo>
                <a:cubicBezTo>
                  <a:pt x="124086" y="565883"/>
                  <a:pt x="137778" y="249977"/>
                  <a:pt x="100012" y="514350"/>
                </a:cubicBezTo>
                <a:cubicBezTo>
                  <a:pt x="95250" y="547687"/>
                  <a:pt x="93297" y="581549"/>
                  <a:pt x="85725" y="614362"/>
                </a:cubicBezTo>
                <a:cubicBezTo>
                  <a:pt x="78952" y="643711"/>
                  <a:pt x="66675" y="671512"/>
                  <a:pt x="57150" y="700087"/>
                </a:cubicBezTo>
                <a:cubicBezTo>
                  <a:pt x="52387" y="714375"/>
                  <a:pt x="57150" y="738188"/>
                  <a:pt x="42862" y="742950"/>
                </a:cubicBezTo>
                <a:lnTo>
                  <a:pt x="0" y="757237"/>
                </a:lnTo>
                <a:cubicBezTo>
                  <a:pt x="3195" y="801962"/>
                  <a:pt x="-886" y="977364"/>
                  <a:pt x="42862" y="1042987"/>
                </a:cubicBezTo>
                <a:lnTo>
                  <a:pt x="71437" y="1085850"/>
                </a:lnTo>
                <a:cubicBezTo>
                  <a:pt x="87593" y="1166627"/>
                  <a:pt x="85725" y="1133003"/>
                  <a:pt x="85725" y="118586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orme libre 134">
            <a:extLst>
              <a:ext uri="{FF2B5EF4-FFF2-40B4-BE49-F238E27FC236}">
                <a16:creationId xmlns:a16="http://schemas.microsoft.com/office/drawing/2014/main" id="{41E0DC49-EE34-0B4A-8743-B19DAA8E985D}"/>
              </a:ext>
            </a:extLst>
          </p:cNvPr>
          <p:cNvSpPr/>
          <p:nvPr/>
        </p:nvSpPr>
        <p:spPr>
          <a:xfrm>
            <a:off x="6169327" y="5211040"/>
            <a:ext cx="86707" cy="144450"/>
          </a:xfrm>
          <a:custGeom>
            <a:avLst/>
            <a:gdLst>
              <a:gd name="connsiteX0" fmla="*/ 86704 w 86704"/>
              <a:gd name="connsiteY0" fmla="*/ 157163 h 157163"/>
              <a:gd name="connsiteX1" fmla="*/ 15266 w 86704"/>
              <a:gd name="connsiteY1" fmla="*/ 14288 h 157163"/>
              <a:gd name="connsiteX2" fmla="*/ 58129 w 86704"/>
              <a:gd name="connsiteY2" fmla="*/ 0 h 157163"/>
              <a:gd name="connsiteX3" fmla="*/ 29554 w 86704"/>
              <a:gd name="connsiteY3" fmla="*/ 42863 h 157163"/>
              <a:gd name="connsiteX4" fmla="*/ 72416 w 86704"/>
              <a:gd name="connsiteY4" fmla="*/ 128588 h 157163"/>
              <a:gd name="connsiteX5" fmla="*/ 29554 w 86704"/>
              <a:gd name="connsiteY5" fmla="*/ 28575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04" h="157163">
                <a:moveTo>
                  <a:pt x="86704" y="157163"/>
                </a:moveTo>
                <a:cubicBezTo>
                  <a:pt x="66998" y="134172"/>
                  <a:pt x="-38911" y="68465"/>
                  <a:pt x="15266" y="14288"/>
                </a:cubicBezTo>
                <a:cubicBezTo>
                  <a:pt x="25915" y="3639"/>
                  <a:pt x="43841" y="4763"/>
                  <a:pt x="58129" y="0"/>
                </a:cubicBezTo>
                <a:cubicBezTo>
                  <a:pt x="48604" y="14288"/>
                  <a:pt x="32377" y="25925"/>
                  <a:pt x="29554" y="42863"/>
                </a:cubicBezTo>
                <a:cubicBezTo>
                  <a:pt x="25610" y="66524"/>
                  <a:pt x="62465" y="113661"/>
                  <a:pt x="72416" y="128588"/>
                </a:cubicBezTo>
                <a:cubicBezTo>
                  <a:pt x="55487" y="43941"/>
                  <a:pt x="75301" y="74322"/>
                  <a:pt x="29554" y="2857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orme libre 135">
            <a:extLst>
              <a:ext uri="{FF2B5EF4-FFF2-40B4-BE49-F238E27FC236}">
                <a16:creationId xmlns:a16="http://schemas.microsoft.com/office/drawing/2014/main" id="{90705627-9623-6F47-A8FC-739D36338B30}"/>
              </a:ext>
            </a:extLst>
          </p:cNvPr>
          <p:cNvSpPr/>
          <p:nvPr/>
        </p:nvSpPr>
        <p:spPr>
          <a:xfrm>
            <a:off x="6162433" y="5014636"/>
            <a:ext cx="86707" cy="144450"/>
          </a:xfrm>
          <a:custGeom>
            <a:avLst/>
            <a:gdLst>
              <a:gd name="connsiteX0" fmla="*/ 86704 w 86704"/>
              <a:gd name="connsiteY0" fmla="*/ 157163 h 157163"/>
              <a:gd name="connsiteX1" fmla="*/ 15266 w 86704"/>
              <a:gd name="connsiteY1" fmla="*/ 14288 h 157163"/>
              <a:gd name="connsiteX2" fmla="*/ 58129 w 86704"/>
              <a:gd name="connsiteY2" fmla="*/ 0 h 157163"/>
              <a:gd name="connsiteX3" fmla="*/ 29554 w 86704"/>
              <a:gd name="connsiteY3" fmla="*/ 42863 h 157163"/>
              <a:gd name="connsiteX4" fmla="*/ 72416 w 86704"/>
              <a:gd name="connsiteY4" fmla="*/ 128588 h 157163"/>
              <a:gd name="connsiteX5" fmla="*/ 29554 w 86704"/>
              <a:gd name="connsiteY5" fmla="*/ 28575 h 15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704" h="157163">
                <a:moveTo>
                  <a:pt x="86704" y="157163"/>
                </a:moveTo>
                <a:cubicBezTo>
                  <a:pt x="66998" y="134172"/>
                  <a:pt x="-38911" y="68465"/>
                  <a:pt x="15266" y="14288"/>
                </a:cubicBezTo>
                <a:cubicBezTo>
                  <a:pt x="25915" y="3639"/>
                  <a:pt x="43841" y="4763"/>
                  <a:pt x="58129" y="0"/>
                </a:cubicBezTo>
                <a:cubicBezTo>
                  <a:pt x="48604" y="14288"/>
                  <a:pt x="32377" y="25925"/>
                  <a:pt x="29554" y="42863"/>
                </a:cubicBezTo>
                <a:cubicBezTo>
                  <a:pt x="25610" y="66524"/>
                  <a:pt x="62465" y="113661"/>
                  <a:pt x="72416" y="128588"/>
                </a:cubicBezTo>
                <a:cubicBezTo>
                  <a:pt x="55487" y="43941"/>
                  <a:pt x="75301" y="74322"/>
                  <a:pt x="29554" y="2857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0F02D97C-03DB-6342-A616-EB48F5F10F43}"/>
              </a:ext>
            </a:extLst>
          </p:cNvPr>
          <p:cNvGrpSpPr/>
          <p:nvPr/>
        </p:nvGrpSpPr>
        <p:grpSpPr>
          <a:xfrm>
            <a:off x="552297" y="984488"/>
            <a:ext cx="11259302" cy="3112317"/>
            <a:chOff x="552297" y="984488"/>
            <a:chExt cx="11259302" cy="3112317"/>
          </a:xfrm>
        </p:grpSpPr>
        <p:sp>
          <p:nvSpPr>
            <p:cNvPr id="5" name="TextBox 2">
              <a:extLst>
                <a:ext uri="{FF2B5EF4-FFF2-40B4-BE49-F238E27FC236}">
                  <a16:creationId xmlns:a16="http://schemas.microsoft.com/office/drawing/2014/main" id="{FC147B80-6855-5149-81DC-900F6E7B2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97" y="1010442"/>
              <a:ext cx="2682030" cy="64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PCA does not ‘sees’  the data structure</a:t>
              </a:r>
            </a:p>
          </p:txBody>
        </p:sp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F0D69D1A-BF3B-9B49-A03D-73AA79BC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860" y="984489"/>
              <a:ext cx="29612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Independent components are </a:t>
              </a:r>
            </a:p>
            <a:p>
              <a:pPr algn="ctr" eaLnBrk="1" hangingPunct="1"/>
              <a:r>
                <a:rPr lang="en-US" sz="1800" dirty="0">
                  <a:latin typeface="+mn-lt"/>
                </a:rPr>
                <a:t>directions of </a:t>
              </a:r>
              <a:r>
                <a:rPr lang="en-US" sz="1800" b="1" dirty="0">
                  <a:latin typeface="+mn-lt"/>
                </a:rPr>
                <a:t>non-</a:t>
              </a:r>
              <a:r>
                <a:rPr lang="en-US" sz="1800" b="1" dirty="0" err="1">
                  <a:latin typeface="+mn-lt"/>
                </a:rPr>
                <a:t>gaussianity</a:t>
              </a:r>
              <a:endParaRPr lang="en-US" sz="1800" b="1" dirty="0">
                <a:latin typeface="+mn-lt"/>
              </a:endParaRPr>
            </a:p>
          </p:txBody>
        </p:sp>
        <p:sp>
          <p:nvSpPr>
            <p:cNvPr id="90" name="TextBox 8">
              <a:extLst>
                <a:ext uri="{FF2B5EF4-FFF2-40B4-BE49-F238E27FC236}">
                  <a16:creationId xmlns:a16="http://schemas.microsoft.com/office/drawing/2014/main" id="{B4DE1E97-8908-2148-B4E6-9B385BB6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05" y="1012455"/>
              <a:ext cx="255140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+mn-lt"/>
                </a:rPr>
                <a:t>NMF components are </a:t>
              </a:r>
              <a:r>
                <a:rPr lang="en-US" sz="1800" b="1" dirty="0">
                  <a:latin typeface="+mn-lt"/>
                </a:rPr>
                <a:t>non-negative</a:t>
              </a:r>
            </a:p>
          </p:txBody>
        </p: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44BF6C30-4CE3-B84D-802C-D044EC8A1E78}"/>
                </a:ext>
              </a:extLst>
            </p:cNvPr>
            <p:cNvGrpSpPr/>
            <p:nvPr/>
          </p:nvGrpSpPr>
          <p:grpSpPr>
            <a:xfrm>
              <a:off x="681255" y="1823213"/>
              <a:ext cx="2199664" cy="2273592"/>
              <a:chOff x="1120364" y="1852243"/>
              <a:chExt cx="2199664" cy="2273592"/>
            </a:xfrm>
          </p:grpSpPr>
          <p:sp>
            <p:nvSpPr>
              <p:cNvPr id="6" name="Oval 3">
                <a:extLst>
                  <a:ext uri="{FF2B5EF4-FFF2-40B4-BE49-F238E27FC236}">
                    <a16:creationId xmlns:a16="http://schemas.microsoft.com/office/drawing/2014/main" id="{61E7FD09-37FB-8E40-B7DA-CD2BA7611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435374">
                <a:off x="883367" y="2535201"/>
                <a:ext cx="2055043" cy="689128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54901"/>
                </a:schemeClr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eaLnBrk="0" hangingPunct="0"/>
                <a:endParaRPr lang="en-US" dirty="0"/>
              </a:p>
            </p:txBody>
          </p:sp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C591167E-0FD2-7C41-ACEA-5CE4D5EED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6415" y="3818057"/>
                <a:ext cx="1493613" cy="307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+mn-lt"/>
                  </a:rPr>
                  <a:t>Gaussian ellipsoid</a:t>
                </a:r>
              </a:p>
            </p:txBody>
          </p:sp>
          <p:cxnSp>
            <p:nvCxnSpPr>
              <p:cNvPr id="8" name="Straight Arrow Connector 6">
                <a:extLst>
                  <a:ext uri="{FF2B5EF4-FFF2-40B4-BE49-F238E27FC236}">
                    <a16:creationId xmlns:a16="http://schemas.microsoft.com/office/drawing/2014/main" id="{43004D62-5E5C-0C4D-96D2-D75DFA5AC9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678623" y="3433836"/>
                <a:ext cx="1143674" cy="38422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6069D302-757B-4C4F-8DD7-976537E47F0E}"/>
                  </a:ext>
                </a:extLst>
              </p:cNvPr>
              <p:cNvCxnSpPr/>
              <p:nvPr/>
            </p:nvCxnSpPr>
            <p:spPr>
              <a:xfrm>
                <a:off x="1120364" y="3726106"/>
                <a:ext cx="195895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C17E90CF-057B-DB4B-8E7E-5049449FBD46}"/>
                  </a:ext>
                </a:extLst>
              </p:cNvPr>
              <p:cNvCxnSpPr/>
              <p:nvPr/>
            </p:nvCxnSpPr>
            <p:spPr>
              <a:xfrm flipV="1">
                <a:off x="1126163" y="1856571"/>
                <a:ext cx="0" cy="1879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C7D5DC5-F97C-7849-81EE-5DAFAC30DAAE}"/>
                  </a:ext>
                </a:extLst>
              </p:cNvPr>
              <p:cNvSpPr/>
              <p:nvPr/>
            </p:nvSpPr>
            <p:spPr>
              <a:xfrm>
                <a:off x="1481188" y="3152849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4926382-9484-064F-AAAB-C615F3CFF80A}"/>
                  </a:ext>
                </a:extLst>
              </p:cNvPr>
              <p:cNvSpPr/>
              <p:nvPr/>
            </p:nvSpPr>
            <p:spPr>
              <a:xfrm>
                <a:off x="1349609" y="3261482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E29C604-4A0C-6D45-8A95-A6B4BB3E6BED}"/>
                  </a:ext>
                </a:extLst>
              </p:cNvPr>
              <p:cNvSpPr/>
              <p:nvPr/>
            </p:nvSpPr>
            <p:spPr>
              <a:xfrm>
                <a:off x="1509713" y="3308662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C6404C9A-95E0-294D-A0AC-E93CA61E0BA9}"/>
                  </a:ext>
                </a:extLst>
              </p:cNvPr>
              <p:cNvSpPr/>
              <p:nvPr/>
            </p:nvSpPr>
            <p:spPr>
              <a:xfrm>
                <a:off x="1707477" y="2996172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A31A3594-492B-0B49-80A5-47BE57D2B5C6}"/>
                  </a:ext>
                </a:extLst>
              </p:cNvPr>
              <p:cNvSpPr/>
              <p:nvPr/>
            </p:nvSpPr>
            <p:spPr>
              <a:xfrm>
                <a:off x="1342395" y="3422090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1B0ABBEC-8E22-DE4E-B630-7E2C3E44E14A}"/>
                  </a:ext>
                </a:extLst>
              </p:cNvPr>
              <p:cNvSpPr/>
              <p:nvPr/>
            </p:nvSpPr>
            <p:spPr>
              <a:xfrm>
                <a:off x="1217837" y="3552581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4191B78E-F935-2940-BF10-135B915493B0}"/>
                  </a:ext>
                </a:extLst>
              </p:cNvPr>
              <p:cNvSpPr/>
              <p:nvPr/>
            </p:nvSpPr>
            <p:spPr>
              <a:xfrm>
                <a:off x="1209739" y="340071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51AB669-72E6-B746-BFEB-1FF53A3208EB}"/>
                  </a:ext>
                </a:extLst>
              </p:cNvPr>
              <p:cNvSpPr/>
              <p:nvPr/>
            </p:nvSpPr>
            <p:spPr>
              <a:xfrm>
                <a:off x="1639825" y="3184468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D2393E98-8248-B842-871B-55B54E974882}"/>
                  </a:ext>
                </a:extLst>
              </p:cNvPr>
              <p:cNvSpPr/>
              <p:nvPr/>
            </p:nvSpPr>
            <p:spPr>
              <a:xfrm>
                <a:off x="1818759" y="2829249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B79F0B7-515A-D64B-B39C-02D576691240}"/>
                  </a:ext>
                </a:extLst>
              </p:cNvPr>
              <p:cNvSpPr/>
              <p:nvPr/>
            </p:nvSpPr>
            <p:spPr>
              <a:xfrm>
                <a:off x="1853026" y="3008183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7F4F5CFB-1283-5249-9C9F-F49E2D036D67}"/>
                  </a:ext>
                </a:extLst>
              </p:cNvPr>
              <p:cNvSpPr/>
              <p:nvPr/>
            </p:nvSpPr>
            <p:spPr>
              <a:xfrm>
                <a:off x="1809397" y="3153732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FB97AEF3-CB85-0B47-A345-7C6ACFDFCDCF}"/>
                  </a:ext>
                </a:extLst>
              </p:cNvPr>
              <p:cNvSpPr/>
              <p:nvPr/>
            </p:nvSpPr>
            <p:spPr>
              <a:xfrm>
                <a:off x="1988330" y="2876410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E6A809CC-C180-264F-B56C-4EBD497FEC83}"/>
                  </a:ext>
                </a:extLst>
              </p:cNvPr>
              <p:cNvSpPr/>
              <p:nvPr/>
            </p:nvSpPr>
            <p:spPr>
              <a:xfrm>
                <a:off x="2022598" y="2754883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AF673375-5938-B249-9559-4B3319BB0C81}"/>
                  </a:ext>
                </a:extLst>
              </p:cNvPr>
              <p:cNvSpPr/>
              <p:nvPr/>
            </p:nvSpPr>
            <p:spPr>
              <a:xfrm>
                <a:off x="2186872" y="2752234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996D6A9-FC89-7946-A0E9-7AC4609DE537}"/>
                  </a:ext>
                </a:extLst>
              </p:cNvPr>
              <p:cNvSpPr/>
              <p:nvPr/>
            </p:nvSpPr>
            <p:spPr>
              <a:xfrm>
                <a:off x="2298154" y="2585311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81959920-66B7-264C-A3D2-A16975B056D3}"/>
                  </a:ext>
                </a:extLst>
              </p:cNvPr>
              <p:cNvSpPr/>
              <p:nvPr/>
            </p:nvSpPr>
            <p:spPr>
              <a:xfrm>
                <a:off x="2332421" y="2764245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C5BC8AF-5045-664A-897C-AA6AF4290D48}"/>
                  </a:ext>
                </a:extLst>
              </p:cNvPr>
              <p:cNvSpPr/>
              <p:nvPr/>
            </p:nvSpPr>
            <p:spPr>
              <a:xfrm>
                <a:off x="2467725" y="2632473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FCB4FD59-CDDB-9F44-9E6C-F8CB6FC5F96F}"/>
                  </a:ext>
                </a:extLst>
              </p:cNvPr>
              <p:cNvSpPr/>
              <p:nvPr/>
            </p:nvSpPr>
            <p:spPr>
              <a:xfrm>
                <a:off x="2144125" y="2876410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168E671-649D-594E-BCCC-F6C44A986AE0}"/>
                  </a:ext>
                </a:extLst>
              </p:cNvPr>
              <p:cNvSpPr/>
              <p:nvPr/>
            </p:nvSpPr>
            <p:spPr>
              <a:xfrm>
                <a:off x="2399114" y="2514453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97F38F60-C1FE-4E48-8721-D7317D927C0B}"/>
                  </a:ext>
                </a:extLst>
              </p:cNvPr>
              <p:cNvSpPr/>
              <p:nvPr/>
            </p:nvSpPr>
            <p:spPr>
              <a:xfrm>
                <a:off x="2433381" y="239292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4517310-627E-4B41-BCE8-1A0193F5EF6E}"/>
                  </a:ext>
                </a:extLst>
              </p:cNvPr>
              <p:cNvSpPr/>
              <p:nvPr/>
            </p:nvSpPr>
            <p:spPr>
              <a:xfrm>
                <a:off x="2597655" y="2390277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8C73CEC-F516-9F46-B109-B88B4D27B5F0}"/>
                  </a:ext>
                </a:extLst>
              </p:cNvPr>
              <p:cNvSpPr/>
              <p:nvPr/>
            </p:nvSpPr>
            <p:spPr>
              <a:xfrm>
                <a:off x="2708937" y="2223354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49E1C058-C129-D046-8223-7B3749800025}"/>
                  </a:ext>
                </a:extLst>
              </p:cNvPr>
              <p:cNvSpPr/>
              <p:nvPr/>
            </p:nvSpPr>
            <p:spPr>
              <a:xfrm>
                <a:off x="2743205" y="2402288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25CEAAD-C1B6-6E4C-BBE3-E8ACCB6A406A}"/>
                  </a:ext>
                </a:extLst>
              </p:cNvPr>
              <p:cNvSpPr/>
              <p:nvPr/>
            </p:nvSpPr>
            <p:spPr>
              <a:xfrm>
                <a:off x="2878509" y="227051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9D579E89-817C-F74E-999B-4677171E3D95}"/>
                  </a:ext>
                </a:extLst>
              </p:cNvPr>
              <p:cNvSpPr/>
              <p:nvPr/>
            </p:nvSpPr>
            <p:spPr>
              <a:xfrm>
                <a:off x="2554908" y="2514453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8EF916F-9E82-2E40-BA76-47653392A653}"/>
                  </a:ext>
                </a:extLst>
              </p:cNvPr>
              <p:cNvSpPr/>
              <p:nvPr/>
            </p:nvSpPr>
            <p:spPr>
              <a:xfrm>
                <a:off x="1619473" y="2061730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DB1886A0-D557-B34A-A8F1-1E3EB39FED14}"/>
                  </a:ext>
                </a:extLst>
              </p:cNvPr>
              <p:cNvSpPr/>
              <p:nvPr/>
            </p:nvSpPr>
            <p:spPr>
              <a:xfrm>
                <a:off x="1645198" y="2221525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C395BB21-29D4-3C43-A4DD-C67B3C80FD31}"/>
                  </a:ext>
                </a:extLst>
              </p:cNvPr>
              <p:cNvSpPr/>
              <p:nvPr/>
            </p:nvSpPr>
            <p:spPr>
              <a:xfrm>
                <a:off x="1582920" y="215969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2782E6F3-AA22-1B4B-9086-7FE67A383C46}"/>
                  </a:ext>
                </a:extLst>
              </p:cNvPr>
              <p:cNvSpPr/>
              <p:nvPr/>
            </p:nvSpPr>
            <p:spPr>
              <a:xfrm>
                <a:off x="1804023" y="220823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D29FE6D1-A0B3-8D4A-B7D0-F8B7A3997963}"/>
                  </a:ext>
                </a:extLst>
              </p:cNvPr>
              <p:cNvSpPr/>
              <p:nvPr/>
            </p:nvSpPr>
            <p:spPr>
              <a:xfrm>
                <a:off x="1832035" y="2066526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A9540720-EBE2-824A-B1D8-6CAEEC4EC1A3}"/>
                  </a:ext>
                </a:extLst>
              </p:cNvPr>
              <p:cNvSpPr/>
              <p:nvPr/>
            </p:nvSpPr>
            <p:spPr>
              <a:xfrm>
                <a:off x="1712381" y="2083679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4F58DFB-6EAB-124B-8AFA-FF3D7CEF432A}"/>
                  </a:ext>
                </a:extLst>
              </p:cNvPr>
              <p:cNvSpPr/>
              <p:nvPr/>
            </p:nvSpPr>
            <p:spPr>
              <a:xfrm>
                <a:off x="1707476" y="1999451"/>
                <a:ext cx="124557" cy="124558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EAEB980-EABA-4C4F-A364-AFBBC83D63DD}"/>
                  </a:ext>
                </a:extLst>
              </p:cNvPr>
              <p:cNvCxnSpPr/>
              <p:nvPr/>
            </p:nvCxnSpPr>
            <p:spPr>
              <a:xfrm flipV="1">
                <a:off x="1764382" y="1889690"/>
                <a:ext cx="833273" cy="1231040"/>
              </a:xfrm>
              <a:prstGeom prst="straightConnector1">
                <a:avLst/>
              </a:prstGeom>
              <a:ln w="28575">
                <a:solidFill>
                  <a:srgbClr val="24638D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AF2850FE-593F-6C40-A1C1-5158E7F36827}"/>
                  </a:ext>
                </a:extLst>
              </p:cNvPr>
              <p:cNvCxnSpPr/>
              <p:nvPr/>
            </p:nvCxnSpPr>
            <p:spPr>
              <a:xfrm flipH="1" flipV="1">
                <a:off x="1209739" y="2709869"/>
                <a:ext cx="559839" cy="392620"/>
              </a:xfrm>
              <a:prstGeom prst="straightConnector1">
                <a:avLst/>
              </a:prstGeom>
              <a:ln w="28575">
                <a:solidFill>
                  <a:srgbClr val="24638D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A1D0D24-C0B6-2E48-889E-1F12A7C763A3}"/>
                  </a:ext>
                </a:extLst>
              </p:cNvPr>
              <p:cNvSpPr txBox="1"/>
              <p:nvPr/>
            </p:nvSpPr>
            <p:spPr>
              <a:xfrm>
                <a:off x="2633927" y="1872312"/>
                <a:ext cx="466794" cy="307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PC1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7A06A234-A1A8-8146-9A07-1B95AFC50F2F}"/>
                  </a:ext>
                </a:extLst>
              </p:cNvPr>
              <p:cNvSpPr txBox="1"/>
              <p:nvPr/>
            </p:nvSpPr>
            <p:spPr>
              <a:xfrm>
                <a:off x="1130555" y="2270515"/>
                <a:ext cx="466794" cy="307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PC2</a:t>
                </a:r>
              </a:p>
            </p:txBody>
          </p:sp>
        </p:grpSp>
        <p:grpSp>
          <p:nvGrpSpPr>
            <p:cNvPr id="50" name="Grouper 92">
              <a:extLst>
                <a:ext uri="{FF2B5EF4-FFF2-40B4-BE49-F238E27FC236}">
                  <a16:creationId xmlns:a16="http://schemas.microsoft.com/office/drawing/2014/main" id="{3FD809F2-6831-CE4F-8ADF-3D9FF24611CA}"/>
                </a:ext>
              </a:extLst>
            </p:cNvPr>
            <p:cNvGrpSpPr/>
            <p:nvPr/>
          </p:nvGrpSpPr>
          <p:grpSpPr>
            <a:xfrm>
              <a:off x="3644724" y="1823213"/>
              <a:ext cx="2231325" cy="1988246"/>
              <a:chOff x="24353954" y="22213264"/>
              <a:chExt cx="1575999" cy="1404311"/>
            </a:xfrm>
          </p:grpSpPr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9C339BC8-0550-FC41-9A47-EF1ACD562061}"/>
                  </a:ext>
                </a:extLst>
              </p:cNvPr>
              <p:cNvCxnSpPr/>
              <p:nvPr/>
            </p:nvCxnSpPr>
            <p:spPr>
              <a:xfrm>
                <a:off x="24353954" y="23610414"/>
                <a:ext cx="1463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>
                <a:extLst>
                  <a:ext uri="{FF2B5EF4-FFF2-40B4-BE49-F238E27FC236}">
                    <a16:creationId xmlns:a16="http://schemas.microsoft.com/office/drawing/2014/main" id="{033584C0-5DEF-5A41-995C-46267144C15C}"/>
                  </a:ext>
                </a:extLst>
              </p:cNvPr>
              <p:cNvCxnSpPr/>
              <p:nvPr/>
            </p:nvCxnSpPr>
            <p:spPr>
              <a:xfrm flipV="1">
                <a:off x="24358288" y="22213264"/>
                <a:ext cx="0" cy="1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E992654-ABE5-A046-8B5C-3010CDA12DC9}"/>
                  </a:ext>
                </a:extLst>
              </p:cNvPr>
              <p:cNvSpPr/>
              <p:nvPr/>
            </p:nvSpPr>
            <p:spPr>
              <a:xfrm>
                <a:off x="24623607" y="2318200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EFB2FB25-6BE7-6547-97B3-B9D92AFFD57F}"/>
                  </a:ext>
                </a:extLst>
              </p:cNvPr>
              <p:cNvSpPr/>
              <p:nvPr/>
            </p:nvSpPr>
            <p:spPr>
              <a:xfrm>
                <a:off x="24525275" y="23263189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6E941B96-D68F-FF43-85FF-34B150A80229}"/>
                  </a:ext>
                </a:extLst>
              </p:cNvPr>
              <p:cNvSpPr/>
              <p:nvPr/>
            </p:nvSpPr>
            <p:spPr>
              <a:xfrm>
                <a:off x="24644924" y="23298448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6B4AD974-BDF4-E047-99A7-BF5283468365}"/>
                  </a:ext>
                </a:extLst>
              </p:cNvPr>
              <p:cNvSpPr/>
              <p:nvPr/>
            </p:nvSpPr>
            <p:spPr>
              <a:xfrm>
                <a:off x="24792718" y="2306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8F468CE9-EAF1-EE49-95FC-408FF51DE77C}"/>
                  </a:ext>
                </a:extLst>
              </p:cNvPr>
              <p:cNvSpPr/>
              <p:nvPr/>
            </p:nvSpPr>
            <p:spPr>
              <a:xfrm>
                <a:off x="24519883" y="233832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1497CC25-C8BD-B445-93AD-ECB54DB68FBF}"/>
                  </a:ext>
                </a:extLst>
              </p:cNvPr>
              <p:cNvSpPr/>
              <p:nvPr/>
            </p:nvSpPr>
            <p:spPr>
              <a:xfrm>
                <a:off x="24426798" y="2348073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36B9CFDF-CB19-6C49-8810-4636039CE6C9}"/>
                  </a:ext>
                </a:extLst>
              </p:cNvPr>
              <p:cNvSpPr/>
              <p:nvPr/>
            </p:nvSpPr>
            <p:spPr>
              <a:xfrm>
                <a:off x="24420746" y="2336724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68430B1A-CD4C-7E44-B91A-74B396B9F1E7}"/>
                  </a:ext>
                </a:extLst>
              </p:cNvPr>
              <p:cNvSpPr/>
              <p:nvPr/>
            </p:nvSpPr>
            <p:spPr>
              <a:xfrm>
                <a:off x="24742160" y="2320563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81537F2-BD02-3144-8414-9E9E41225DD9}"/>
                  </a:ext>
                </a:extLst>
              </p:cNvPr>
              <p:cNvSpPr/>
              <p:nvPr/>
            </p:nvSpPr>
            <p:spPr>
              <a:xfrm>
                <a:off x="24875882" y="229401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A5B8D36B-D67A-7543-9B19-D35CCD2E54CE}"/>
                  </a:ext>
                </a:extLst>
              </p:cNvPr>
              <p:cNvSpPr/>
              <p:nvPr/>
            </p:nvSpPr>
            <p:spPr>
              <a:xfrm>
                <a:off x="24901491" y="230738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6C82C098-FCE7-754B-B466-0E3CD41B1956}"/>
                  </a:ext>
                </a:extLst>
              </p:cNvPr>
              <p:cNvSpPr/>
              <p:nvPr/>
            </p:nvSpPr>
            <p:spPr>
              <a:xfrm>
                <a:off x="24868886" y="2318266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35FE8A68-8DD3-C34E-91BE-95A703C0A3A6}"/>
                  </a:ext>
                </a:extLst>
              </p:cNvPr>
              <p:cNvSpPr/>
              <p:nvPr/>
            </p:nvSpPr>
            <p:spPr>
              <a:xfrm>
                <a:off x="25002607" y="229754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0C777C07-7309-804C-A15E-6C3A664B1751}"/>
                  </a:ext>
                </a:extLst>
              </p:cNvPr>
              <p:cNvSpPr/>
              <p:nvPr/>
            </p:nvSpPr>
            <p:spPr>
              <a:xfrm>
                <a:off x="25028216" y="2288459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16985797-BE4C-CB4B-B978-89A07D2A5214}"/>
                  </a:ext>
                </a:extLst>
              </p:cNvPr>
              <p:cNvSpPr/>
              <p:nvPr/>
            </p:nvSpPr>
            <p:spPr>
              <a:xfrm>
                <a:off x="25150982" y="228826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8C6B616F-3AE0-AD4D-9D35-EAB121761E86}"/>
                  </a:ext>
                </a:extLst>
              </p:cNvPr>
              <p:cNvSpPr/>
              <p:nvPr/>
            </p:nvSpPr>
            <p:spPr>
              <a:xfrm>
                <a:off x="25234146" y="227578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8843AB12-5A19-7D46-8FB6-47D8AF576367}"/>
                  </a:ext>
                </a:extLst>
              </p:cNvPr>
              <p:cNvSpPr/>
              <p:nvPr/>
            </p:nvSpPr>
            <p:spPr>
              <a:xfrm>
                <a:off x="25259755" y="228915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246792E0-8278-094F-A3EC-D0F246038107}"/>
                  </a:ext>
                </a:extLst>
              </p:cNvPr>
              <p:cNvSpPr/>
              <p:nvPr/>
            </p:nvSpPr>
            <p:spPr>
              <a:xfrm>
                <a:off x="25360871" y="227931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C2D8B964-B4E4-7646-B494-B729540A4E19}"/>
                  </a:ext>
                </a:extLst>
              </p:cNvPr>
              <p:cNvSpPr/>
              <p:nvPr/>
            </p:nvSpPr>
            <p:spPr>
              <a:xfrm>
                <a:off x="25119037" y="229754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FACAB856-D5A2-1447-ABFA-9A8BA1AEFB32}"/>
                  </a:ext>
                </a:extLst>
              </p:cNvPr>
              <p:cNvSpPr/>
              <p:nvPr/>
            </p:nvSpPr>
            <p:spPr>
              <a:xfrm>
                <a:off x="25309596" y="2270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8058D821-D129-894C-AE1C-15AEA0E3F8DE}"/>
                  </a:ext>
                </a:extLst>
              </p:cNvPr>
              <p:cNvSpPr/>
              <p:nvPr/>
            </p:nvSpPr>
            <p:spPr>
              <a:xfrm>
                <a:off x="25335205" y="2261409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229136C2-10C9-3C4A-BC2D-11EBEC3FB578}"/>
                  </a:ext>
                </a:extLst>
              </p:cNvPr>
              <p:cNvSpPr/>
              <p:nvPr/>
            </p:nvSpPr>
            <p:spPr>
              <a:xfrm>
                <a:off x="25457971" y="226121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5CA56753-8F9C-7148-A61E-554685845474}"/>
                  </a:ext>
                </a:extLst>
              </p:cNvPr>
              <p:cNvSpPr/>
              <p:nvPr/>
            </p:nvSpPr>
            <p:spPr>
              <a:xfrm>
                <a:off x="25541135" y="224873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C7DD4C95-607C-4544-A0E6-DF71C12F28BE}"/>
                  </a:ext>
                </a:extLst>
              </p:cNvPr>
              <p:cNvSpPr/>
              <p:nvPr/>
            </p:nvSpPr>
            <p:spPr>
              <a:xfrm>
                <a:off x="25566744" y="226210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A4C3F1A7-FF32-1546-87E7-74398DC5AA8A}"/>
                  </a:ext>
                </a:extLst>
              </p:cNvPr>
              <p:cNvSpPr/>
              <p:nvPr/>
            </p:nvSpPr>
            <p:spPr>
              <a:xfrm>
                <a:off x="25667860" y="225226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5BD528B0-DA24-9E40-94CB-08CCBCD2DCCA}"/>
                  </a:ext>
                </a:extLst>
              </p:cNvPr>
              <p:cNvSpPr/>
              <p:nvPr/>
            </p:nvSpPr>
            <p:spPr>
              <a:xfrm>
                <a:off x="25426026" y="2270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Ellipse 77">
                <a:extLst>
                  <a:ext uri="{FF2B5EF4-FFF2-40B4-BE49-F238E27FC236}">
                    <a16:creationId xmlns:a16="http://schemas.microsoft.com/office/drawing/2014/main" id="{EACA3FD3-465A-FC40-9E9C-709E4407AE79}"/>
                  </a:ext>
                </a:extLst>
              </p:cNvPr>
              <p:cNvSpPr/>
              <p:nvPr/>
            </p:nvSpPr>
            <p:spPr>
              <a:xfrm>
                <a:off x="24726951" y="22366584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641DEC5C-CDC8-1C42-BD59-B90DA0986BF4}"/>
                  </a:ext>
                </a:extLst>
              </p:cNvPr>
              <p:cNvSpPr/>
              <p:nvPr/>
            </p:nvSpPr>
            <p:spPr>
              <a:xfrm>
                <a:off x="24746176" y="22486003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1C019C15-3075-E745-9209-1B5EF2254ED6}"/>
                  </a:ext>
                </a:extLst>
              </p:cNvPr>
              <p:cNvSpPr/>
              <p:nvPr/>
            </p:nvSpPr>
            <p:spPr>
              <a:xfrm>
                <a:off x="24699634" y="22439797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D0B7A732-C8DF-5443-BE7A-F9CFB89B156E}"/>
                  </a:ext>
                </a:extLst>
              </p:cNvPr>
              <p:cNvSpPr/>
              <p:nvPr/>
            </p:nvSpPr>
            <p:spPr>
              <a:xfrm>
                <a:off x="24864869" y="2247607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90C7DD4A-EB52-1449-8FC3-CC96C6B90232}"/>
                  </a:ext>
                </a:extLst>
              </p:cNvPr>
              <p:cNvSpPr/>
              <p:nvPr/>
            </p:nvSpPr>
            <p:spPr>
              <a:xfrm>
                <a:off x="24885803" y="22370169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9127B914-E0E4-9241-BA6E-3D82B7525185}"/>
                  </a:ext>
                </a:extLst>
              </p:cNvPr>
              <p:cNvSpPr/>
              <p:nvPr/>
            </p:nvSpPr>
            <p:spPr>
              <a:xfrm>
                <a:off x="24796384" y="22382987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2C1FE06-3EA8-464C-9589-A15DE93EC32F}"/>
                  </a:ext>
                </a:extLst>
              </p:cNvPr>
              <p:cNvSpPr/>
              <p:nvPr/>
            </p:nvSpPr>
            <p:spPr>
              <a:xfrm>
                <a:off x="24792718" y="22320041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0D048FC3-54E2-CB47-B4E1-D52306C78EE0}"/>
                  </a:ext>
                </a:extLst>
              </p:cNvPr>
              <p:cNvCxnSpPr/>
              <p:nvPr/>
            </p:nvCxnSpPr>
            <p:spPr>
              <a:xfrm flipV="1">
                <a:off x="24918409" y="22483283"/>
                <a:ext cx="795994" cy="651555"/>
              </a:xfrm>
              <a:prstGeom prst="straightConnector1">
                <a:avLst/>
              </a:prstGeom>
              <a:ln w="38100">
                <a:solidFill>
                  <a:srgbClr val="2B6E78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avec flèche 85">
                <a:extLst>
                  <a:ext uri="{FF2B5EF4-FFF2-40B4-BE49-F238E27FC236}">
                    <a16:creationId xmlns:a16="http://schemas.microsoft.com/office/drawing/2014/main" id="{453A33B8-9E0E-D74D-A1E4-4C443316B300}"/>
                  </a:ext>
                </a:extLst>
              </p:cNvPr>
              <p:cNvCxnSpPr/>
              <p:nvPr/>
            </p:nvCxnSpPr>
            <p:spPr>
              <a:xfrm flipH="1" flipV="1">
                <a:off x="24839261" y="22320041"/>
                <a:ext cx="83033" cy="801168"/>
              </a:xfrm>
              <a:prstGeom prst="straightConnector1">
                <a:avLst/>
              </a:prstGeom>
              <a:ln w="38100">
                <a:solidFill>
                  <a:srgbClr val="2B6E78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AC0F76E1-3A28-B546-A9F9-3225D70998CF}"/>
                  </a:ext>
                </a:extLst>
              </p:cNvPr>
              <p:cNvSpPr txBox="1"/>
              <p:nvPr/>
            </p:nvSpPr>
            <p:spPr>
              <a:xfrm>
                <a:off x="25634220" y="22215947"/>
                <a:ext cx="295733" cy="217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IC1</a:t>
                </a:r>
              </a:p>
            </p:txBody>
          </p:sp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D561D1FC-C903-D140-838A-A020144ED766}"/>
                  </a:ext>
                </a:extLst>
              </p:cNvPr>
              <p:cNvSpPr txBox="1"/>
              <p:nvPr/>
            </p:nvSpPr>
            <p:spPr>
              <a:xfrm>
                <a:off x="24974824" y="22229741"/>
                <a:ext cx="295733" cy="217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IC2</a:t>
                </a:r>
              </a:p>
            </p:txBody>
          </p:sp>
        </p:grpSp>
        <p:grpSp>
          <p:nvGrpSpPr>
            <p:cNvPr id="91" name="Grouper 92">
              <a:extLst>
                <a:ext uri="{FF2B5EF4-FFF2-40B4-BE49-F238E27FC236}">
                  <a16:creationId xmlns:a16="http://schemas.microsoft.com/office/drawing/2014/main" id="{71759921-2CAC-F04A-8385-F766E12AA70D}"/>
                </a:ext>
              </a:extLst>
            </p:cNvPr>
            <p:cNvGrpSpPr/>
            <p:nvPr/>
          </p:nvGrpSpPr>
          <p:grpSpPr>
            <a:xfrm>
              <a:off x="6549187" y="1826407"/>
              <a:ext cx="2296944" cy="1988247"/>
              <a:chOff x="24348367" y="22213264"/>
              <a:chExt cx="1622346" cy="1404312"/>
            </a:xfrm>
          </p:grpSpPr>
          <p:cxnSp>
            <p:nvCxnSpPr>
              <p:cNvPr id="92" name="Connecteur droit avec flèche 91">
                <a:extLst>
                  <a:ext uri="{FF2B5EF4-FFF2-40B4-BE49-F238E27FC236}">
                    <a16:creationId xmlns:a16="http://schemas.microsoft.com/office/drawing/2014/main" id="{7970B5DB-E392-0049-8952-65307BBD282C}"/>
                  </a:ext>
                </a:extLst>
              </p:cNvPr>
              <p:cNvCxnSpPr/>
              <p:nvPr/>
            </p:nvCxnSpPr>
            <p:spPr>
              <a:xfrm>
                <a:off x="24358288" y="23608158"/>
                <a:ext cx="14639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7DD47E77-60D9-4A42-8524-15FC81E78209}"/>
                  </a:ext>
                </a:extLst>
              </p:cNvPr>
              <p:cNvCxnSpPr/>
              <p:nvPr/>
            </p:nvCxnSpPr>
            <p:spPr>
              <a:xfrm flipV="1">
                <a:off x="24358288" y="22213264"/>
                <a:ext cx="0" cy="1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4341B8ED-0B67-0245-9247-5ECFFB9D2B0D}"/>
                  </a:ext>
                </a:extLst>
              </p:cNvPr>
              <p:cNvSpPr/>
              <p:nvPr/>
            </p:nvSpPr>
            <p:spPr>
              <a:xfrm>
                <a:off x="24623607" y="2318200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580AB00-92AB-9345-AF3A-2927CD1C9B6D}"/>
                  </a:ext>
                </a:extLst>
              </p:cNvPr>
              <p:cNvSpPr/>
              <p:nvPr/>
            </p:nvSpPr>
            <p:spPr>
              <a:xfrm>
                <a:off x="24525275" y="23263189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78C3D87-825B-CB4E-941C-EB00D7C3349D}"/>
                  </a:ext>
                </a:extLst>
              </p:cNvPr>
              <p:cNvSpPr/>
              <p:nvPr/>
            </p:nvSpPr>
            <p:spPr>
              <a:xfrm>
                <a:off x="24644924" y="23298448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BE243952-9637-7F4E-98AA-06268B27D78C}"/>
                  </a:ext>
                </a:extLst>
              </p:cNvPr>
              <p:cNvSpPr/>
              <p:nvPr/>
            </p:nvSpPr>
            <p:spPr>
              <a:xfrm>
                <a:off x="24792718" y="2306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C9D15615-A55F-DA47-B7E6-21B13C75EEAD}"/>
                  </a:ext>
                </a:extLst>
              </p:cNvPr>
              <p:cNvSpPr/>
              <p:nvPr/>
            </p:nvSpPr>
            <p:spPr>
              <a:xfrm>
                <a:off x="24519883" y="233832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CDD576-ADFF-214A-8A4E-FB76E3AA9CF7}"/>
                  </a:ext>
                </a:extLst>
              </p:cNvPr>
              <p:cNvSpPr/>
              <p:nvPr/>
            </p:nvSpPr>
            <p:spPr>
              <a:xfrm>
                <a:off x="24426798" y="2348073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CC513D5-6AD8-F34B-9142-6B2E3DED4D07}"/>
                  </a:ext>
                </a:extLst>
              </p:cNvPr>
              <p:cNvSpPr/>
              <p:nvPr/>
            </p:nvSpPr>
            <p:spPr>
              <a:xfrm>
                <a:off x="24420746" y="2336724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5AD1A803-D9B4-3B45-84FF-DCB56FE3F6C6}"/>
                  </a:ext>
                </a:extLst>
              </p:cNvPr>
              <p:cNvSpPr/>
              <p:nvPr/>
            </p:nvSpPr>
            <p:spPr>
              <a:xfrm>
                <a:off x="24742160" y="2320563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FC70C4E7-72D6-574C-8514-F73C0414B179}"/>
                  </a:ext>
                </a:extLst>
              </p:cNvPr>
              <p:cNvSpPr/>
              <p:nvPr/>
            </p:nvSpPr>
            <p:spPr>
              <a:xfrm>
                <a:off x="24875882" y="229401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1004C916-FF7A-0C48-ADB0-EAD9D63E5FA0}"/>
                  </a:ext>
                </a:extLst>
              </p:cNvPr>
              <p:cNvSpPr/>
              <p:nvPr/>
            </p:nvSpPr>
            <p:spPr>
              <a:xfrm>
                <a:off x="24901491" y="230738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FE935D4E-8680-B14F-BA31-C6FA01A028FA}"/>
                  </a:ext>
                </a:extLst>
              </p:cNvPr>
              <p:cNvSpPr/>
              <p:nvPr/>
            </p:nvSpPr>
            <p:spPr>
              <a:xfrm>
                <a:off x="24868886" y="2318266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6E609160-EDCC-F548-A9B6-862B4AE0CBD3}"/>
                  </a:ext>
                </a:extLst>
              </p:cNvPr>
              <p:cNvSpPr/>
              <p:nvPr/>
            </p:nvSpPr>
            <p:spPr>
              <a:xfrm>
                <a:off x="25002607" y="229754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EFBC356D-0789-ED48-8A25-D77A4D4089AD}"/>
                  </a:ext>
                </a:extLst>
              </p:cNvPr>
              <p:cNvSpPr/>
              <p:nvPr/>
            </p:nvSpPr>
            <p:spPr>
              <a:xfrm>
                <a:off x="25028216" y="2288459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Ellipse 106">
                <a:extLst>
                  <a:ext uri="{FF2B5EF4-FFF2-40B4-BE49-F238E27FC236}">
                    <a16:creationId xmlns:a16="http://schemas.microsoft.com/office/drawing/2014/main" id="{71F6AE53-FCC6-DD40-9041-E505A1C6815F}"/>
                  </a:ext>
                </a:extLst>
              </p:cNvPr>
              <p:cNvSpPr/>
              <p:nvPr/>
            </p:nvSpPr>
            <p:spPr>
              <a:xfrm>
                <a:off x="25150982" y="228826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456666DB-EFBB-604E-BDCB-BEFC2651F69F}"/>
                  </a:ext>
                </a:extLst>
              </p:cNvPr>
              <p:cNvSpPr/>
              <p:nvPr/>
            </p:nvSpPr>
            <p:spPr>
              <a:xfrm>
                <a:off x="25234146" y="227578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95298A1-89E1-874D-9917-6AF359587F78}"/>
                  </a:ext>
                </a:extLst>
              </p:cNvPr>
              <p:cNvSpPr/>
              <p:nvPr/>
            </p:nvSpPr>
            <p:spPr>
              <a:xfrm>
                <a:off x="25259755" y="228915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3012DE37-BB80-C747-9BA9-D9E8A82B0F7C}"/>
                  </a:ext>
                </a:extLst>
              </p:cNvPr>
              <p:cNvSpPr/>
              <p:nvPr/>
            </p:nvSpPr>
            <p:spPr>
              <a:xfrm>
                <a:off x="25360871" y="227931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6DBFCA60-AB21-BA44-89D6-79B14780003E}"/>
                  </a:ext>
                </a:extLst>
              </p:cNvPr>
              <p:cNvSpPr/>
              <p:nvPr/>
            </p:nvSpPr>
            <p:spPr>
              <a:xfrm>
                <a:off x="25119037" y="229754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6DBBF024-4ADA-8849-837C-87D8212D3A04}"/>
                  </a:ext>
                </a:extLst>
              </p:cNvPr>
              <p:cNvSpPr/>
              <p:nvPr/>
            </p:nvSpPr>
            <p:spPr>
              <a:xfrm>
                <a:off x="25309596" y="2270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F3D5D94C-49A9-8D4C-B68E-253C03721D00}"/>
                  </a:ext>
                </a:extLst>
              </p:cNvPr>
              <p:cNvSpPr/>
              <p:nvPr/>
            </p:nvSpPr>
            <p:spPr>
              <a:xfrm>
                <a:off x="25335205" y="2261409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9364CBB6-A8D4-FD45-9982-C4807EBC39C6}"/>
                  </a:ext>
                </a:extLst>
              </p:cNvPr>
              <p:cNvSpPr/>
              <p:nvPr/>
            </p:nvSpPr>
            <p:spPr>
              <a:xfrm>
                <a:off x="25457971" y="226121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A0F52F92-61E1-7C4E-8012-2F08C8A04C47}"/>
                  </a:ext>
                </a:extLst>
              </p:cNvPr>
              <p:cNvSpPr/>
              <p:nvPr/>
            </p:nvSpPr>
            <p:spPr>
              <a:xfrm>
                <a:off x="25541135" y="22487370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E9F19E3B-DA17-CC46-BC3F-1CD9896B4544}"/>
                  </a:ext>
                </a:extLst>
              </p:cNvPr>
              <p:cNvSpPr/>
              <p:nvPr/>
            </p:nvSpPr>
            <p:spPr>
              <a:xfrm>
                <a:off x="25566744" y="2262109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0CD942DE-CC18-674C-B7C4-D094E020BE30}"/>
                  </a:ext>
                </a:extLst>
              </p:cNvPr>
              <p:cNvSpPr/>
              <p:nvPr/>
            </p:nvSpPr>
            <p:spPr>
              <a:xfrm>
                <a:off x="25667860" y="22522615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02659028-6E98-EE42-8C57-F97FCAA6E102}"/>
                  </a:ext>
                </a:extLst>
              </p:cNvPr>
              <p:cNvSpPr/>
              <p:nvPr/>
            </p:nvSpPr>
            <p:spPr>
              <a:xfrm>
                <a:off x="25426026" y="22704916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48216E7B-F6A5-E94C-8C99-42037F77196B}"/>
                  </a:ext>
                </a:extLst>
              </p:cNvPr>
              <p:cNvSpPr/>
              <p:nvPr/>
            </p:nvSpPr>
            <p:spPr>
              <a:xfrm>
                <a:off x="24726951" y="22366584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30C501B6-3A1C-F24B-B5B3-566BBA32A6E0}"/>
                  </a:ext>
                </a:extLst>
              </p:cNvPr>
              <p:cNvSpPr/>
              <p:nvPr/>
            </p:nvSpPr>
            <p:spPr>
              <a:xfrm>
                <a:off x="24746176" y="22486003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09ADA5B1-9803-B24F-B587-3962B6384F0A}"/>
                  </a:ext>
                </a:extLst>
              </p:cNvPr>
              <p:cNvSpPr/>
              <p:nvPr/>
            </p:nvSpPr>
            <p:spPr>
              <a:xfrm>
                <a:off x="24699634" y="22439797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D9419863-4F4C-E34A-8A7D-E135D54C94C4}"/>
                  </a:ext>
                </a:extLst>
              </p:cNvPr>
              <p:cNvSpPr/>
              <p:nvPr/>
            </p:nvSpPr>
            <p:spPr>
              <a:xfrm>
                <a:off x="24864869" y="22476072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3725979C-A8C0-7741-8D9A-D85B90DA3AA7}"/>
                  </a:ext>
                </a:extLst>
              </p:cNvPr>
              <p:cNvSpPr/>
              <p:nvPr/>
            </p:nvSpPr>
            <p:spPr>
              <a:xfrm>
                <a:off x="24885803" y="22370169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B796AB99-2C06-D847-86A8-7BA34B294053}"/>
                  </a:ext>
                </a:extLst>
              </p:cNvPr>
              <p:cNvSpPr/>
              <p:nvPr/>
            </p:nvSpPr>
            <p:spPr>
              <a:xfrm>
                <a:off x="24796384" y="22382987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BCEBA151-213A-FA4A-8184-FBF922014F3E}"/>
                  </a:ext>
                </a:extLst>
              </p:cNvPr>
              <p:cNvSpPr/>
              <p:nvPr/>
            </p:nvSpPr>
            <p:spPr>
              <a:xfrm>
                <a:off x="24792718" y="22320041"/>
                <a:ext cx="93085" cy="93085"/>
              </a:xfrm>
              <a:prstGeom prst="ellipse">
                <a:avLst/>
              </a:prstGeom>
              <a:solidFill>
                <a:srgbClr val="A6A6A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6" name="Connecteur droit avec flèche 125">
                <a:extLst>
                  <a:ext uri="{FF2B5EF4-FFF2-40B4-BE49-F238E27FC236}">
                    <a16:creationId xmlns:a16="http://schemas.microsoft.com/office/drawing/2014/main" id="{9C2E7D47-58D5-354E-A83B-208ED1B634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48367" y="22539018"/>
                <a:ext cx="1622346" cy="1078558"/>
              </a:xfrm>
              <a:prstGeom prst="straightConnector1">
                <a:avLst/>
              </a:prstGeom>
              <a:ln w="38100">
                <a:solidFill>
                  <a:srgbClr val="3D8E63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eur droit avec flèche 126">
                <a:extLst>
                  <a:ext uri="{FF2B5EF4-FFF2-40B4-BE49-F238E27FC236}">
                    <a16:creationId xmlns:a16="http://schemas.microsoft.com/office/drawing/2014/main" id="{7F76343C-CFE7-D746-964D-C94744C2DF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71449" y="22277043"/>
                <a:ext cx="374727" cy="1332179"/>
              </a:xfrm>
              <a:prstGeom prst="straightConnector1">
                <a:avLst/>
              </a:prstGeom>
              <a:ln w="38100">
                <a:solidFill>
                  <a:srgbClr val="3D8E63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E7E216A9-9503-7846-A7E7-4D95FA608F00}"/>
                  </a:ext>
                </a:extLst>
              </p:cNvPr>
              <p:cNvSpPr txBox="1"/>
              <p:nvPr/>
            </p:nvSpPr>
            <p:spPr>
              <a:xfrm>
                <a:off x="25634220" y="22215947"/>
                <a:ext cx="336493" cy="217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NF1</a:t>
                </a:r>
              </a:p>
            </p:txBody>
          </p: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30DA71C0-49EB-C64D-9830-C1C7E0DAD755}"/>
                  </a:ext>
                </a:extLst>
              </p:cNvPr>
              <p:cNvSpPr txBox="1"/>
              <p:nvPr/>
            </p:nvSpPr>
            <p:spPr>
              <a:xfrm>
                <a:off x="24974824" y="22229741"/>
                <a:ext cx="336493" cy="217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NF2</a:t>
                </a:r>
              </a:p>
            </p:txBody>
          </p:sp>
        </p:grpSp>
        <p:pic>
          <p:nvPicPr>
            <p:cNvPr id="147" name="Image 146">
              <a:extLst>
                <a:ext uri="{FF2B5EF4-FFF2-40B4-BE49-F238E27FC236}">
                  <a16:creationId xmlns:a16="http://schemas.microsoft.com/office/drawing/2014/main" id="{D8299363-93CC-9243-81CB-5D7F4CFD6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9702" y="1629507"/>
              <a:ext cx="2611897" cy="2308188"/>
            </a:xfrm>
            <a:prstGeom prst="rect">
              <a:avLst/>
            </a:prstGeom>
          </p:spPr>
        </p:pic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DFE5AC94-277E-AC4D-AB20-FEB0FBD3933A}"/>
                </a:ext>
              </a:extLst>
            </p:cNvPr>
            <p:cNvSpPr txBox="1"/>
            <p:nvPr/>
          </p:nvSpPr>
          <p:spPr>
            <a:xfrm>
              <a:off x="9050710" y="984488"/>
              <a:ext cx="2706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Fitting data to a </a:t>
              </a:r>
            </a:p>
            <a:p>
              <a:pPr algn="ctr"/>
              <a:r>
                <a:rPr lang="en-US" b="1" dirty="0"/>
                <a:t>convex hull</a:t>
              </a:r>
              <a:r>
                <a:rPr lang="en-US" dirty="0"/>
                <a:t> shape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3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0F9D721-4FE6-AC46-9618-450CBD588347}"/>
              </a:ext>
            </a:extLst>
          </p:cNvPr>
          <p:cNvSpPr txBox="1"/>
          <p:nvPr/>
        </p:nvSpPr>
        <p:spPr>
          <a:xfrm>
            <a:off x="1621016" y="3921139"/>
            <a:ext cx="1668602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dirty="0"/>
              <a:t>Biological  context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AFB60-0BC3-6F49-8216-DD94CAFB3827}"/>
              </a:ext>
            </a:extLst>
          </p:cNvPr>
          <p:cNvSpPr/>
          <p:nvPr/>
        </p:nvSpPr>
        <p:spPr>
          <a:xfrm>
            <a:off x="7625188" y="224470"/>
            <a:ext cx="2858316" cy="4868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Mathematical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D583F7-0532-984F-A24A-46BE034BCC29}"/>
              </a:ext>
            </a:extLst>
          </p:cNvPr>
          <p:cNvSpPr/>
          <p:nvPr/>
        </p:nvSpPr>
        <p:spPr>
          <a:xfrm>
            <a:off x="2875394" y="5465622"/>
            <a:ext cx="1191439" cy="6454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raw real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E8327-2765-CF40-AB0F-FDE2DC04564D}"/>
              </a:ext>
            </a:extLst>
          </p:cNvPr>
          <p:cNvSpPr/>
          <p:nvPr/>
        </p:nvSpPr>
        <p:spPr>
          <a:xfrm>
            <a:off x="8472488" y="2129658"/>
            <a:ext cx="1163717" cy="3555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implementation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DEF2518-4C71-6D4B-A4B0-4F6CB3A24D04}"/>
              </a:ext>
            </a:extLst>
          </p:cNvPr>
          <p:cNvCxnSpPr>
            <a:cxnSpLocks/>
          </p:cNvCxnSpPr>
          <p:nvPr/>
        </p:nvCxnSpPr>
        <p:spPr>
          <a:xfrm flipH="1">
            <a:off x="9051377" y="711298"/>
            <a:ext cx="5939" cy="56516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0C9A54A-8D3C-B348-B052-0334AA2F1A6B}"/>
              </a:ext>
            </a:extLst>
          </p:cNvPr>
          <p:cNvSpPr txBox="1"/>
          <p:nvPr/>
        </p:nvSpPr>
        <p:spPr>
          <a:xfrm>
            <a:off x="5648082" y="475196"/>
            <a:ext cx="198564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Are results numerically valid?</a:t>
            </a:r>
          </a:p>
          <a:p>
            <a:r>
              <a:rPr lang="en-US" sz="1013" dirty="0"/>
              <a:t>In the (almost) ideal conditions, are the results coherent?</a:t>
            </a:r>
          </a:p>
          <a:p>
            <a:r>
              <a:rPr lang="en-US" sz="1013" dirty="0"/>
              <a:t>Are the results reproducible?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096233-51E7-B849-A9E5-A05C70EAB144}"/>
              </a:ext>
            </a:extLst>
          </p:cNvPr>
          <p:cNvSpPr txBox="1"/>
          <p:nvPr/>
        </p:nvSpPr>
        <p:spPr>
          <a:xfrm>
            <a:off x="3521591" y="464815"/>
            <a:ext cx="1913478" cy="1495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Can I  use this data as an input of my model?</a:t>
            </a:r>
          </a:p>
          <a:p>
            <a:r>
              <a:rPr lang="en-US" sz="1013" dirty="0"/>
              <a:t>Are results numerically valid?</a:t>
            </a:r>
          </a:p>
          <a:p>
            <a:r>
              <a:rPr lang="en-US" sz="1013" dirty="0"/>
              <a:t>Are the results reproducible?</a:t>
            </a:r>
          </a:p>
          <a:p>
            <a:r>
              <a:rPr lang="en-US" sz="1013" dirty="0"/>
              <a:t>Are the results interpretable?</a:t>
            </a:r>
          </a:p>
          <a:p>
            <a:r>
              <a:rPr lang="en-US" sz="1013" dirty="0"/>
              <a:t>Is is giving expected result in controlled conditions?</a:t>
            </a:r>
            <a:endParaRPr lang="en-US" sz="700" dirty="0"/>
          </a:p>
          <a:p>
            <a:r>
              <a:rPr lang="en-US" sz="1013" dirty="0"/>
              <a:t>Can we learn something new from the result?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DD3252-0A01-7743-B938-4897268A8FDA}"/>
              </a:ext>
            </a:extLst>
          </p:cNvPr>
          <p:cNvSpPr txBox="1"/>
          <p:nvPr/>
        </p:nvSpPr>
        <p:spPr>
          <a:xfrm>
            <a:off x="5402484" y="5554161"/>
            <a:ext cx="1274492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Transformed real data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598C43-CDD5-EA4C-83CD-012DC654B887}"/>
              </a:ext>
            </a:extLst>
          </p:cNvPr>
          <p:cNvSpPr txBox="1"/>
          <p:nvPr/>
        </p:nvSpPr>
        <p:spPr>
          <a:xfrm>
            <a:off x="3922592" y="5957199"/>
            <a:ext cx="14798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Cleaning</a:t>
            </a:r>
          </a:p>
          <a:p>
            <a:pPr algn="ctr"/>
            <a:r>
              <a:rPr lang="en-US" sz="1100" dirty="0"/>
              <a:t>Normalization 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AE60C3-9871-2A41-8D49-BB6F50CE552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471114" y="5000699"/>
            <a:ext cx="1186665" cy="46492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6EBEEB-DBD1-FD42-9AED-451FA6A5D9E9}"/>
              </a:ext>
            </a:extLst>
          </p:cNvPr>
          <p:cNvSpPr txBox="1"/>
          <p:nvPr/>
        </p:nvSpPr>
        <p:spPr>
          <a:xfrm flipH="1">
            <a:off x="3506112" y="3006713"/>
            <a:ext cx="211375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Easier than in context A</a:t>
            </a:r>
          </a:p>
          <a:p>
            <a:r>
              <a:rPr lang="en-US" sz="1013" dirty="0"/>
              <a:t>Cheaper than in context A</a:t>
            </a:r>
          </a:p>
          <a:p>
            <a:r>
              <a:rPr lang="en-US" sz="1013" dirty="0"/>
              <a:t>More accessible than in context 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907773-781A-BB4D-B258-3FF04FFE24F3}"/>
              </a:ext>
            </a:extLst>
          </p:cNvPr>
          <p:cNvSpPr txBox="1"/>
          <p:nvPr/>
        </p:nvSpPr>
        <p:spPr>
          <a:xfrm>
            <a:off x="1536382" y="2694961"/>
            <a:ext cx="1765440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Data not perfect for the algorithm</a:t>
            </a:r>
          </a:p>
          <a:p>
            <a:r>
              <a:rPr lang="en-US" sz="1013" dirty="0"/>
              <a:t>a lot of noise</a:t>
            </a:r>
          </a:p>
          <a:p>
            <a:r>
              <a:rPr lang="en-US" sz="1013" dirty="0"/>
              <a:t>Only partial/no validation available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4AF2E4-433A-BD4C-BBC1-BA6CD6D291D0}"/>
              </a:ext>
            </a:extLst>
          </p:cNvPr>
          <p:cNvSpPr txBox="1"/>
          <p:nvPr/>
        </p:nvSpPr>
        <p:spPr>
          <a:xfrm>
            <a:off x="5726753" y="2611193"/>
            <a:ext cx="167974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Simulated data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EED038E-23EB-6245-96CB-6438C5E0C3CF}"/>
              </a:ext>
            </a:extLst>
          </p:cNvPr>
          <p:cNvSpPr txBox="1"/>
          <p:nvPr/>
        </p:nvSpPr>
        <p:spPr>
          <a:xfrm>
            <a:off x="1548587" y="464815"/>
            <a:ext cx="1904271" cy="133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Are results numerically valid?</a:t>
            </a:r>
          </a:p>
          <a:p>
            <a:r>
              <a:rPr lang="en-US" sz="1013" dirty="0"/>
              <a:t>Are the results reproducible?</a:t>
            </a:r>
          </a:p>
          <a:p>
            <a:r>
              <a:rPr lang="en-US" sz="1013" dirty="0"/>
              <a:t>Are the results interpretable?</a:t>
            </a:r>
          </a:p>
          <a:p>
            <a:r>
              <a:rPr lang="en-US" sz="1013" dirty="0"/>
              <a:t>Can we learn something new from the results?</a:t>
            </a:r>
          </a:p>
          <a:p>
            <a:r>
              <a:rPr lang="en-US" sz="1013" b="1" i="1" dirty="0"/>
              <a:t>Can we answer the biological problem?</a:t>
            </a:r>
          </a:p>
          <a:p>
            <a:endParaRPr lang="en-US" sz="1013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93D986-AB02-E44C-B166-CFB38A208056}"/>
              </a:ext>
            </a:extLst>
          </p:cNvPr>
          <p:cNvSpPr txBox="1"/>
          <p:nvPr/>
        </p:nvSpPr>
        <p:spPr>
          <a:xfrm>
            <a:off x="5495062" y="6308261"/>
            <a:ext cx="1089336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7A22221-0828-2449-BCC3-2BB25921F582}"/>
              </a:ext>
            </a:extLst>
          </p:cNvPr>
          <p:cNvSpPr txBox="1"/>
          <p:nvPr/>
        </p:nvSpPr>
        <p:spPr>
          <a:xfrm>
            <a:off x="5648082" y="2123359"/>
            <a:ext cx="1316386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(almost) perfect for the model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311BF7-C45F-114D-8B79-F92DC6E77AF6}"/>
              </a:ext>
            </a:extLst>
          </p:cNvPr>
          <p:cNvSpPr txBox="1"/>
          <p:nvPr/>
        </p:nvSpPr>
        <p:spPr>
          <a:xfrm>
            <a:off x="5648082" y="1455154"/>
            <a:ext cx="200960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Show the model  is better (faster, more accurate) than others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F0EF4E9-20B8-8642-BEE7-4E72A5B4B8E9}"/>
              </a:ext>
            </a:extLst>
          </p:cNvPr>
          <p:cNvSpPr txBox="1"/>
          <p:nvPr/>
        </p:nvSpPr>
        <p:spPr>
          <a:xfrm>
            <a:off x="5648082" y="1169205"/>
            <a:ext cx="60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</a:t>
            </a:r>
            <a:endParaRPr lang="en-US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9E2E406-0936-9A4F-B267-80B85AF01977}"/>
              </a:ext>
            </a:extLst>
          </p:cNvPr>
          <p:cNvSpPr txBox="1"/>
          <p:nvPr/>
        </p:nvSpPr>
        <p:spPr>
          <a:xfrm>
            <a:off x="5648081" y="189247"/>
            <a:ext cx="126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QUESTIONS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7222C3C-1015-1941-87A8-D53C0F89BC51}"/>
              </a:ext>
            </a:extLst>
          </p:cNvPr>
          <p:cNvSpPr txBox="1"/>
          <p:nvPr/>
        </p:nvSpPr>
        <p:spPr>
          <a:xfrm>
            <a:off x="5648082" y="1837411"/>
            <a:ext cx="195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CHARACTERISTICS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BB6491D-46C0-0047-919D-6967A898C27B}"/>
              </a:ext>
            </a:extLst>
          </p:cNvPr>
          <p:cNvCxnSpPr>
            <a:cxnSpLocks/>
          </p:cNvCxnSpPr>
          <p:nvPr/>
        </p:nvCxnSpPr>
        <p:spPr>
          <a:xfrm>
            <a:off x="8976427" y="2493858"/>
            <a:ext cx="0" cy="935186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32D432E-DB1C-E84B-9257-D32161393C5D}"/>
              </a:ext>
            </a:extLst>
          </p:cNvPr>
          <p:cNvCxnSpPr>
            <a:cxnSpLocks/>
          </p:cNvCxnSpPr>
          <p:nvPr/>
        </p:nvCxnSpPr>
        <p:spPr>
          <a:xfrm flipH="1">
            <a:off x="6612690" y="3429044"/>
            <a:ext cx="2363737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1A96A0E-45A2-664C-99C2-32FCA26242FC}"/>
              </a:ext>
            </a:extLst>
          </p:cNvPr>
          <p:cNvCxnSpPr>
            <a:cxnSpLocks/>
          </p:cNvCxnSpPr>
          <p:nvPr/>
        </p:nvCxnSpPr>
        <p:spPr>
          <a:xfrm flipH="1" flipV="1">
            <a:off x="6602102" y="2955505"/>
            <a:ext cx="10587" cy="47354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2322A118-2B5F-F949-9B50-A55F1EEDBCB1}"/>
              </a:ext>
            </a:extLst>
          </p:cNvPr>
          <p:cNvSpPr txBox="1"/>
          <p:nvPr/>
        </p:nvSpPr>
        <p:spPr>
          <a:xfrm>
            <a:off x="3521591" y="2731144"/>
            <a:ext cx="1997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CHARACTERISTICS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14A72054-3E8F-8E4A-82A3-F60E5A66655B}"/>
              </a:ext>
            </a:extLst>
          </p:cNvPr>
          <p:cNvSpPr txBox="1"/>
          <p:nvPr/>
        </p:nvSpPr>
        <p:spPr>
          <a:xfrm>
            <a:off x="3521591" y="1927824"/>
            <a:ext cx="60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</a:t>
            </a:r>
            <a:endParaRPr lang="en-US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F2421FB-FEEB-004B-8A2D-03ECF88DCAB3}"/>
              </a:ext>
            </a:extLst>
          </p:cNvPr>
          <p:cNvSpPr txBox="1"/>
          <p:nvPr/>
        </p:nvSpPr>
        <p:spPr>
          <a:xfrm>
            <a:off x="3521591" y="189247"/>
            <a:ext cx="1194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QUESTIONS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4FDE9941-961A-654F-A16D-95A67D8C024E}"/>
              </a:ext>
            </a:extLst>
          </p:cNvPr>
          <p:cNvSpPr txBox="1"/>
          <p:nvPr/>
        </p:nvSpPr>
        <p:spPr>
          <a:xfrm>
            <a:off x="3521591" y="2203392"/>
            <a:ext cx="207274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Demonstrate validity of the method on real data  with a validation</a:t>
            </a:r>
          </a:p>
          <a:p>
            <a:r>
              <a:rPr lang="en-US" sz="1013" dirty="0"/>
              <a:t>Compare with other methods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A39605-5A60-8340-B447-ACEAE1EFCF82}"/>
              </a:ext>
            </a:extLst>
          </p:cNvPr>
          <p:cNvSpPr txBox="1"/>
          <p:nvPr/>
        </p:nvSpPr>
        <p:spPr>
          <a:xfrm>
            <a:off x="1548587" y="189247"/>
            <a:ext cx="124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QUESTIONS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9FCA0BD-EEF5-D147-AAA5-856528CEACF6}"/>
              </a:ext>
            </a:extLst>
          </p:cNvPr>
          <p:cNvSpPr txBox="1"/>
          <p:nvPr/>
        </p:nvSpPr>
        <p:spPr>
          <a:xfrm>
            <a:off x="7118546" y="5569549"/>
            <a:ext cx="185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 it work with real data?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E96B24A-B283-6948-AE3F-38EB6E0D74C0}"/>
              </a:ext>
            </a:extLst>
          </p:cNvPr>
          <p:cNvSpPr txBox="1"/>
          <p:nvPr/>
        </p:nvSpPr>
        <p:spPr>
          <a:xfrm>
            <a:off x="1548587" y="1771947"/>
            <a:ext cx="602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GOAL</a:t>
            </a:r>
            <a:endParaRPr lang="en-US" b="1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E4B6758-20CB-6347-8A8D-7D76507BA292}"/>
              </a:ext>
            </a:extLst>
          </p:cNvPr>
          <p:cNvSpPr txBox="1"/>
          <p:nvPr/>
        </p:nvSpPr>
        <p:spPr>
          <a:xfrm>
            <a:off x="1548587" y="2047515"/>
            <a:ext cx="174103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b="1" i="1" dirty="0"/>
              <a:t>Solve a complex biological problem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CFA01CE-7D21-854A-9E20-629FE917C06E}"/>
              </a:ext>
            </a:extLst>
          </p:cNvPr>
          <p:cNvSpPr txBox="1"/>
          <p:nvPr/>
        </p:nvSpPr>
        <p:spPr>
          <a:xfrm>
            <a:off x="1548587" y="2419391"/>
            <a:ext cx="1957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DATA CHARACTERISTICS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AD07817F-69E6-4D49-8292-875DB4B2E9D0}"/>
              </a:ext>
            </a:extLst>
          </p:cNvPr>
          <p:cNvSpPr txBox="1"/>
          <p:nvPr/>
        </p:nvSpPr>
        <p:spPr>
          <a:xfrm>
            <a:off x="6676976" y="3115672"/>
            <a:ext cx="2235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 it work with simulated data?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5A68F378-F05B-9041-B55B-470502C87C03}"/>
              </a:ext>
            </a:extLst>
          </p:cNvPr>
          <p:cNvCxnSpPr>
            <a:cxnSpLocks/>
          </p:cNvCxnSpPr>
          <p:nvPr/>
        </p:nvCxnSpPr>
        <p:spPr>
          <a:xfrm flipH="1">
            <a:off x="9164910" y="2485165"/>
            <a:ext cx="2" cy="3361383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4E318E2-7FAC-0247-9224-68AF84DF68D1}"/>
              </a:ext>
            </a:extLst>
          </p:cNvPr>
          <p:cNvGrpSpPr/>
          <p:nvPr/>
        </p:nvGrpSpPr>
        <p:grpSpPr>
          <a:xfrm>
            <a:off x="3778371" y="3866928"/>
            <a:ext cx="1676575" cy="1088497"/>
            <a:chOff x="2464961" y="3889401"/>
            <a:chExt cx="1676575" cy="108849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0E2B65E-4DD4-7547-A75F-C96D4BC16660}"/>
                </a:ext>
              </a:extLst>
            </p:cNvPr>
            <p:cNvSpPr/>
            <p:nvPr/>
          </p:nvSpPr>
          <p:spPr>
            <a:xfrm>
              <a:off x="2464961" y="3889401"/>
              <a:ext cx="1555201" cy="108849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95" name="ZoneTexte 94">
              <a:extLst>
                <a:ext uri="{FF2B5EF4-FFF2-40B4-BE49-F238E27FC236}">
                  <a16:creationId xmlns:a16="http://schemas.microsoft.com/office/drawing/2014/main" id="{0C4CD377-CFAE-BB49-9C80-8A90723D790E}"/>
                </a:ext>
              </a:extLst>
            </p:cNvPr>
            <p:cNvSpPr txBox="1"/>
            <p:nvPr/>
          </p:nvSpPr>
          <p:spPr>
            <a:xfrm>
              <a:off x="2472934" y="3934675"/>
              <a:ext cx="166860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13" b="1" dirty="0"/>
                <a:t>Biological  context B</a:t>
              </a:r>
            </a:p>
          </p:txBody>
        </p: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E7DD5BA8-D2CA-704D-899B-9A7A0271B3B6}"/>
                </a:ext>
              </a:extLst>
            </p:cNvPr>
            <p:cNvSpPr txBox="1"/>
            <p:nvPr/>
          </p:nvSpPr>
          <p:spPr>
            <a:xfrm>
              <a:off x="2472149" y="4255440"/>
              <a:ext cx="1445935" cy="715837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b="1" dirty="0"/>
                <a:t>Biological  problem 1</a:t>
              </a:r>
            </a:p>
            <a:p>
              <a:endParaRPr lang="en-US" sz="1013" dirty="0"/>
            </a:p>
            <a:p>
              <a:endParaRPr lang="en-US" sz="1013" dirty="0"/>
            </a:p>
            <a:p>
              <a:endParaRPr lang="en-US" sz="1013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96006D8-2364-7544-B9E1-7590023C65BF}"/>
                </a:ext>
              </a:extLst>
            </p:cNvPr>
            <p:cNvSpPr/>
            <p:nvPr/>
          </p:nvSpPr>
          <p:spPr>
            <a:xfrm>
              <a:off x="2498179" y="4643337"/>
              <a:ext cx="857737" cy="3063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ysClr val="windowText" lastClr="000000"/>
                  </a:solidFill>
                </a:rPr>
                <a:t>experiment</a:t>
              </a:r>
            </a:p>
          </p:txBody>
        </p: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0C8AE5F2-04BA-A142-B69B-CFB121E9C4D5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390644" y="4964362"/>
            <a:ext cx="1080470" cy="50126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0FECBD8-C5CF-F84E-BC66-9831CAAF097E}"/>
              </a:ext>
            </a:extLst>
          </p:cNvPr>
          <p:cNvCxnSpPr>
            <a:cxnSpLocks/>
          </p:cNvCxnSpPr>
          <p:nvPr/>
        </p:nvCxnSpPr>
        <p:spPr>
          <a:xfrm>
            <a:off x="4088706" y="5887149"/>
            <a:ext cx="1291905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248991-3EE1-2542-A124-7720D8F2FDFE}"/>
              </a:ext>
            </a:extLst>
          </p:cNvPr>
          <p:cNvSpPr/>
          <p:nvPr/>
        </p:nvSpPr>
        <p:spPr>
          <a:xfrm>
            <a:off x="8472488" y="1276466"/>
            <a:ext cx="1163717" cy="3555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model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C4165F02-4AA8-3F4E-812D-621A4EB59415}"/>
              </a:ext>
            </a:extLst>
          </p:cNvPr>
          <p:cNvCxnSpPr>
            <a:cxnSpLocks/>
          </p:cNvCxnSpPr>
          <p:nvPr/>
        </p:nvCxnSpPr>
        <p:spPr>
          <a:xfrm>
            <a:off x="9054346" y="1687816"/>
            <a:ext cx="1" cy="44184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27C37329-9D08-C542-9D4D-FC604D19F734}"/>
              </a:ext>
            </a:extLst>
          </p:cNvPr>
          <p:cNvGrpSpPr/>
          <p:nvPr/>
        </p:nvGrpSpPr>
        <p:grpSpPr>
          <a:xfrm>
            <a:off x="1613043" y="3875865"/>
            <a:ext cx="1555201" cy="1088497"/>
            <a:chOff x="299633" y="3898338"/>
            <a:chExt cx="1555201" cy="1088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8FA654-5245-3144-B6BB-8602190D9C85}"/>
                </a:ext>
              </a:extLst>
            </p:cNvPr>
            <p:cNvSpPr/>
            <p:nvPr/>
          </p:nvSpPr>
          <p:spPr>
            <a:xfrm>
              <a:off x="299633" y="3898338"/>
              <a:ext cx="1555201" cy="1088497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128" name="ZoneTexte 127">
              <a:extLst>
                <a:ext uri="{FF2B5EF4-FFF2-40B4-BE49-F238E27FC236}">
                  <a16:creationId xmlns:a16="http://schemas.microsoft.com/office/drawing/2014/main" id="{07ED79A8-C0EF-6643-A289-A070C83D1C48}"/>
                </a:ext>
              </a:extLst>
            </p:cNvPr>
            <p:cNvSpPr txBox="1"/>
            <p:nvPr/>
          </p:nvSpPr>
          <p:spPr>
            <a:xfrm>
              <a:off x="315310" y="4237095"/>
              <a:ext cx="1449710" cy="721073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13" b="1" dirty="0"/>
                <a:t>Biological  problem 1</a:t>
              </a:r>
            </a:p>
            <a:p>
              <a:endParaRPr lang="en-US" sz="1013" b="1" dirty="0"/>
            </a:p>
            <a:p>
              <a:endParaRPr lang="en-US" sz="1013" b="1" dirty="0"/>
            </a:p>
            <a:p>
              <a:r>
                <a:rPr lang="en-US" sz="1013" b="1" dirty="0"/>
                <a:t> 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72F4777-D8E0-164C-ABE1-543CD25FB5BD}"/>
                </a:ext>
              </a:extLst>
            </p:cNvPr>
            <p:cNvSpPr/>
            <p:nvPr/>
          </p:nvSpPr>
          <p:spPr>
            <a:xfrm>
              <a:off x="332851" y="4652274"/>
              <a:ext cx="857737" cy="3063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13" b="1" dirty="0">
                  <a:solidFill>
                    <a:sysClr val="windowText" lastClr="000000"/>
                  </a:solidFill>
                </a:rPr>
                <a:t>experiment</a:t>
              </a:r>
            </a:p>
          </p:txBody>
        </p:sp>
      </p:grp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F25A8588-7CE2-BE43-B287-D42AFAA7243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676976" y="5846549"/>
            <a:ext cx="2487934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2F601941-ED6D-E146-A5B1-6FA3FB2AD7A1}"/>
              </a:ext>
            </a:extLst>
          </p:cNvPr>
          <p:cNvSpPr txBox="1"/>
          <p:nvPr/>
        </p:nvSpPr>
        <p:spPr>
          <a:xfrm>
            <a:off x="1108087" y="46313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82B65CDC-98AA-C34A-8B07-5A24DD9F6B5E}"/>
              </a:ext>
            </a:extLst>
          </p:cNvPr>
          <p:cNvSpPr txBox="1"/>
          <p:nvPr/>
        </p:nvSpPr>
        <p:spPr>
          <a:xfrm>
            <a:off x="3356725" y="459503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97032971-0435-B54C-B57A-237E2FD43BE3}"/>
              </a:ext>
            </a:extLst>
          </p:cNvPr>
          <p:cNvSpPr txBox="1"/>
          <p:nvPr/>
        </p:nvSpPr>
        <p:spPr>
          <a:xfrm>
            <a:off x="7245474" y="14479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B99AF161-A1B9-E043-9501-F2EEFDC1C73A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6039730" y="6138936"/>
            <a:ext cx="0" cy="16932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299C01B-3F35-E94F-8C46-A2C390AE01C3}"/>
              </a:ext>
            </a:extLst>
          </p:cNvPr>
          <p:cNvSpPr txBox="1"/>
          <p:nvPr/>
        </p:nvSpPr>
        <p:spPr>
          <a:xfrm>
            <a:off x="5651368" y="300770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DAFC6413-707F-804B-93B3-E5D988F1D028}"/>
              </a:ext>
            </a:extLst>
          </p:cNvPr>
          <p:cNvSpPr txBox="1"/>
          <p:nvPr/>
        </p:nvSpPr>
        <p:spPr>
          <a:xfrm>
            <a:off x="2472848" y="541902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40658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20CDDC-2BAE-5F48-8C0E-6B5283823848}"/>
              </a:ext>
            </a:extLst>
          </p:cNvPr>
          <p:cNvSpPr/>
          <p:nvPr/>
        </p:nvSpPr>
        <p:spPr>
          <a:xfrm>
            <a:off x="971550" y="153769"/>
            <a:ext cx="2971800" cy="29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62D03A-63EA-DD42-B40F-E28826C86235}"/>
              </a:ext>
            </a:extLst>
          </p:cNvPr>
          <p:cNvSpPr txBox="1"/>
          <p:nvPr/>
        </p:nvSpPr>
        <p:spPr>
          <a:xfrm>
            <a:off x="1113716" y="572214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 context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F17A5-3119-7E4D-847D-90E1072A4D05}"/>
              </a:ext>
            </a:extLst>
          </p:cNvPr>
          <p:cNvSpPr/>
          <p:nvPr/>
        </p:nvSpPr>
        <p:spPr>
          <a:xfrm>
            <a:off x="1651787" y="1148715"/>
            <a:ext cx="1925956" cy="164984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B0DA669-EC2A-E845-B91A-AEC56574D3BA}"/>
              </a:ext>
            </a:extLst>
          </p:cNvPr>
          <p:cNvSpPr txBox="1"/>
          <p:nvPr/>
        </p:nvSpPr>
        <p:spPr>
          <a:xfrm>
            <a:off x="1651787" y="1148715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CE8AB-5CA5-7147-BD1B-B1891325E434}"/>
              </a:ext>
            </a:extLst>
          </p:cNvPr>
          <p:cNvSpPr/>
          <p:nvPr/>
        </p:nvSpPr>
        <p:spPr>
          <a:xfrm>
            <a:off x="9698355" y="572214"/>
            <a:ext cx="184023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Mathemathical</a:t>
            </a:r>
            <a:r>
              <a:rPr lang="en-US" dirty="0"/>
              <a:t> theory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46E88-BEBB-A549-A3F0-26A48A771ED1}"/>
              </a:ext>
            </a:extLst>
          </p:cNvPr>
          <p:cNvSpPr/>
          <p:nvPr/>
        </p:nvSpPr>
        <p:spPr>
          <a:xfrm>
            <a:off x="5051909" y="3346132"/>
            <a:ext cx="1211580" cy="65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26205-EA12-6C47-861C-E2DE12B88E65}"/>
              </a:ext>
            </a:extLst>
          </p:cNvPr>
          <p:cNvSpPr/>
          <p:nvPr/>
        </p:nvSpPr>
        <p:spPr>
          <a:xfrm>
            <a:off x="2446020" y="1980962"/>
            <a:ext cx="960120" cy="6479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1551CF-0132-6644-A1F6-FF4106342F76}"/>
              </a:ext>
            </a:extLst>
          </p:cNvPr>
          <p:cNvCxnSpPr>
            <a:cxnSpLocks/>
          </p:cNvCxnSpPr>
          <p:nvPr/>
        </p:nvCxnSpPr>
        <p:spPr>
          <a:xfrm>
            <a:off x="2923374" y="2730966"/>
            <a:ext cx="367125" cy="177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BFAC1-4BB8-E14E-8871-04370C2E4E50}"/>
              </a:ext>
            </a:extLst>
          </p:cNvPr>
          <p:cNvSpPr/>
          <p:nvPr/>
        </p:nvSpPr>
        <p:spPr>
          <a:xfrm>
            <a:off x="8206740" y="2798564"/>
            <a:ext cx="2068830" cy="81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65B38F0-9E1D-304F-AC92-28BFC7CBBBB5}"/>
              </a:ext>
            </a:extLst>
          </p:cNvPr>
          <p:cNvCxnSpPr/>
          <p:nvPr/>
        </p:nvCxnSpPr>
        <p:spPr>
          <a:xfrm flipH="1">
            <a:off x="6126478" y="3451860"/>
            <a:ext cx="2057325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3D053C1-8FC6-DE44-A66E-A8999805AB51}"/>
              </a:ext>
            </a:extLst>
          </p:cNvPr>
          <p:cNvCxnSpPr/>
          <p:nvPr/>
        </p:nvCxnSpPr>
        <p:spPr>
          <a:xfrm flipH="1">
            <a:off x="10046970" y="2401014"/>
            <a:ext cx="228600" cy="39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485B200-67A1-2544-BB36-E016CA91D022}"/>
              </a:ext>
            </a:extLst>
          </p:cNvPr>
          <p:cNvSpPr txBox="1"/>
          <p:nvPr/>
        </p:nvSpPr>
        <p:spPr>
          <a:xfrm>
            <a:off x="6640830" y="3830122"/>
            <a:ext cx="415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valid to apply to this data (statistically)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4ECA66-7B01-E246-B095-1D1C2B77016B}"/>
              </a:ext>
            </a:extLst>
          </p:cNvPr>
          <p:cNvSpPr txBox="1"/>
          <p:nvPr/>
        </p:nvSpPr>
        <p:spPr>
          <a:xfrm>
            <a:off x="6740021" y="4901416"/>
            <a:ext cx="500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is giving expected result in controlled conditions?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69AAE2-050A-324F-9ADF-9F7792B376E5}"/>
              </a:ext>
            </a:extLst>
          </p:cNvPr>
          <p:cNvSpPr txBox="1"/>
          <p:nvPr/>
        </p:nvSpPr>
        <p:spPr>
          <a:xfrm>
            <a:off x="6740021" y="5270748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 applicable in other context?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0FAF7C-5432-824E-A655-7719D04D228D}"/>
              </a:ext>
            </a:extLst>
          </p:cNvPr>
          <p:cNvSpPr txBox="1"/>
          <p:nvPr/>
        </p:nvSpPr>
        <p:spPr>
          <a:xfrm>
            <a:off x="6657259" y="4320717"/>
            <a:ext cx="33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data form good for my method?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22079B-1E80-6E41-9DB3-A75D6DF537B0}"/>
              </a:ext>
            </a:extLst>
          </p:cNvPr>
          <p:cNvSpPr txBox="1"/>
          <p:nvPr/>
        </p:nvSpPr>
        <p:spPr>
          <a:xfrm>
            <a:off x="4594860" y="4753361"/>
            <a:ext cx="183524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Transformed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369B7F7-C9F9-F34C-BBA1-8300C852D733}"/>
              </a:ext>
            </a:extLst>
          </p:cNvPr>
          <p:cNvSpPr txBox="1"/>
          <p:nvPr/>
        </p:nvSpPr>
        <p:spPr>
          <a:xfrm>
            <a:off x="4920980" y="4251960"/>
            <a:ext cx="247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Cleaning, Normalization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ADCF7-E760-B044-A7D1-FD5DDDCEB169}"/>
              </a:ext>
            </a:extLst>
          </p:cNvPr>
          <p:cNvSpPr/>
          <p:nvPr/>
        </p:nvSpPr>
        <p:spPr>
          <a:xfrm>
            <a:off x="4594860" y="308610"/>
            <a:ext cx="1531618" cy="2205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context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83EA9C7-AE9E-1947-B70B-2EF8FD3E3C63}"/>
              </a:ext>
            </a:extLst>
          </p:cNvPr>
          <p:cNvCxnSpPr/>
          <p:nvPr/>
        </p:nvCxnSpPr>
        <p:spPr>
          <a:xfrm flipH="1">
            <a:off x="5417973" y="2599789"/>
            <a:ext cx="25746" cy="70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6AFDF0A-608B-414E-A636-42C7274C79CA}"/>
              </a:ext>
            </a:extLst>
          </p:cNvPr>
          <p:cNvSpPr txBox="1"/>
          <p:nvPr/>
        </p:nvSpPr>
        <p:spPr>
          <a:xfrm>
            <a:off x="6484176" y="764381"/>
            <a:ext cx="11512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Easier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Accessible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73E2840-1CD4-2748-9379-CD67C6AC39A0}"/>
              </a:ext>
            </a:extLst>
          </p:cNvPr>
          <p:cNvSpPr txBox="1"/>
          <p:nvPr/>
        </p:nvSpPr>
        <p:spPr>
          <a:xfrm>
            <a:off x="922743" y="3346132"/>
            <a:ext cx="24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complex problem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D241BF-55C7-5A4A-88C7-512030154FBD}"/>
              </a:ext>
            </a:extLst>
          </p:cNvPr>
          <p:cNvSpPr/>
          <p:nvPr/>
        </p:nvSpPr>
        <p:spPr>
          <a:xfrm>
            <a:off x="2840552" y="4466338"/>
            <a:ext cx="1211580" cy="656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2A9BEE-E5DF-344D-A7D6-C9C4FA90DF33}"/>
              </a:ext>
            </a:extLst>
          </p:cNvPr>
          <p:cNvSpPr/>
          <p:nvPr/>
        </p:nvSpPr>
        <p:spPr>
          <a:xfrm>
            <a:off x="4920980" y="1571599"/>
            <a:ext cx="1027400" cy="9010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9EC06B5-3406-804D-BF42-69F9A8A58439}"/>
              </a:ext>
            </a:extLst>
          </p:cNvPr>
          <p:cNvSpPr txBox="1"/>
          <p:nvPr/>
        </p:nvSpPr>
        <p:spPr>
          <a:xfrm>
            <a:off x="2383503" y="5873567"/>
            <a:ext cx="183524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Transformed data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72957F-3EB5-D84C-A086-0E2D89C59FE3}"/>
              </a:ext>
            </a:extLst>
          </p:cNvPr>
          <p:cNvSpPr txBox="1"/>
          <p:nvPr/>
        </p:nvSpPr>
        <p:spPr>
          <a:xfrm>
            <a:off x="2709623" y="5372166"/>
            <a:ext cx="247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Cleaning, Normalization 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A4499DC-1EC3-2A41-8353-888AA07376AB}"/>
              </a:ext>
            </a:extLst>
          </p:cNvPr>
          <p:cNvCxnSpPr>
            <a:endCxn id="36" idx="3"/>
          </p:cNvCxnSpPr>
          <p:nvPr/>
        </p:nvCxnSpPr>
        <p:spPr>
          <a:xfrm flipH="1">
            <a:off x="4052132" y="3451860"/>
            <a:ext cx="4131671" cy="1342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6A0D9A90-087B-054F-ABA6-850FACB70DFA}"/>
              </a:ext>
            </a:extLst>
          </p:cNvPr>
          <p:cNvSpPr txBox="1"/>
          <p:nvPr/>
        </p:nvSpPr>
        <p:spPr>
          <a:xfrm>
            <a:off x="6430106" y="2682478"/>
            <a:ext cx="159056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Simulated data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3BF3CA3-98B9-B64E-BB6A-0E1703461822}"/>
              </a:ext>
            </a:extLst>
          </p:cNvPr>
          <p:cNvSpPr txBox="1"/>
          <p:nvPr/>
        </p:nvSpPr>
        <p:spPr>
          <a:xfrm>
            <a:off x="-997582" y="4186838"/>
            <a:ext cx="4001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results numerically valid?</a:t>
            </a:r>
          </a:p>
          <a:p>
            <a:r>
              <a:rPr lang="en-US" dirty="0"/>
              <a:t>Are the results reproducible</a:t>
            </a:r>
          </a:p>
          <a:p>
            <a:r>
              <a:rPr lang="en-US" dirty="0"/>
              <a:t>Are the results interpretable</a:t>
            </a:r>
          </a:p>
          <a:p>
            <a:r>
              <a:rPr lang="en-US" dirty="0"/>
              <a:t>Can we learn something from the results</a:t>
            </a:r>
          </a:p>
          <a:p>
            <a:r>
              <a:rPr lang="en-US" dirty="0"/>
              <a:t>Can we answer the biological problem</a:t>
            </a:r>
          </a:p>
          <a:p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7679F54-D151-A948-B280-7A28FF23D02B}"/>
              </a:ext>
            </a:extLst>
          </p:cNvPr>
          <p:cNvSpPr txBox="1"/>
          <p:nvPr/>
        </p:nvSpPr>
        <p:spPr>
          <a:xfrm>
            <a:off x="1380174" y="6264306"/>
            <a:ext cx="937564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C7D541-1225-C746-8247-B8D7B4AA7ED5}"/>
              </a:ext>
            </a:extLst>
          </p:cNvPr>
          <p:cNvSpPr/>
          <p:nvPr/>
        </p:nvSpPr>
        <p:spPr>
          <a:xfrm>
            <a:off x="4972049" y="1814379"/>
            <a:ext cx="960120" cy="6479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FC3E7EE-22DF-C342-BD29-B013118886A7}"/>
              </a:ext>
            </a:extLst>
          </p:cNvPr>
          <p:cNvSpPr txBox="1"/>
          <p:nvPr/>
        </p:nvSpPr>
        <p:spPr>
          <a:xfrm>
            <a:off x="697230" y="6915150"/>
            <a:ext cx="9386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I replicate the analysis using the same data (are they accessible, is the full pipeline available?)</a:t>
            </a:r>
          </a:p>
          <a:p>
            <a:r>
              <a:rPr lang="en-US" dirty="0"/>
              <a:t>Can I apply it to my data? (the same context, the same problem)</a:t>
            </a:r>
          </a:p>
          <a:p>
            <a:r>
              <a:rPr lang="en-US" dirty="0"/>
              <a:t>Can I apply to a different context?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48E7CA-87E8-9F40-A258-0C7A4A47D2C9}"/>
              </a:ext>
            </a:extLst>
          </p:cNvPr>
          <p:cNvSpPr txBox="1"/>
          <p:nvPr/>
        </p:nvSpPr>
        <p:spPr>
          <a:xfrm>
            <a:off x="7001359" y="2259701"/>
            <a:ext cx="21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for the model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630106-B442-4C42-930A-9265A3FB3A9B}"/>
              </a:ext>
            </a:extLst>
          </p:cNvPr>
          <p:cNvSpPr txBox="1"/>
          <p:nvPr/>
        </p:nvSpPr>
        <p:spPr>
          <a:xfrm>
            <a:off x="6117967" y="2982828"/>
            <a:ext cx="328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the model  is better (faster, more accurate) than others</a:t>
            </a:r>
          </a:p>
        </p:txBody>
      </p:sp>
    </p:spTree>
    <p:extLst>
      <p:ext uri="{BB962C8B-B14F-4D97-AF65-F5344CB8AC3E}">
        <p14:creationId xmlns:p14="http://schemas.microsoft.com/office/powerpoint/2010/main" val="3385918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426</Words>
  <Application>Microsoft Macintosh PowerPoint</Application>
  <PresentationFormat>Grand écran</PresentationFormat>
  <Paragraphs>106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ヒラギノ角ゴ Pro W3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Ulcia '</cp:lastModifiedBy>
  <cp:revision>15</cp:revision>
  <cp:lastPrinted>2018-06-11T22:52:00Z</cp:lastPrinted>
  <dcterms:created xsi:type="dcterms:W3CDTF">2018-04-23T06:23:40Z</dcterms:created>
  <dcterms:modified xsi:type="dcterms:W3CDTF">2018-06-17T07:21:01Z</dcterms:modified>
</cp:coreProperties>
</file>