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411913" cy="926306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66"/>
    <a:srgbClr val="33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>
        <p:scale>
          <a:sx n="116" d="100"/>
          <a:sy n="116" d="100"/>
        </p:scale>
        <p:origin x="2384" y="320"/>
      </p:cViewPr>
      <p:guideLst>
        <p:guide orient="horz" pos="2734"/>
        <p:guide pos="2160"/>
        <p:guide pos="2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2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7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9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8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56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7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51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5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04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1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B5FE-7D45-456E-BE59-4A367705099E}" type="datetimeFigureOut">
              <a:rPr lang="pl-PL" smtClean="0"/>
              <a:t>03.02.2017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EFD1-E6DA-4BB7-8519-BABB5E44B4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4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stokąt 164"/>
          <p:cNvSpPr/>
          <p:nvPr/>
        </p:nvSpPr>
        <p:spPr>
          <a:xfrm>
            <a:off x="5144197" y="-238339"/>
            <a:ext cx="1716628" cy="1582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rostokąt 1"/>
          <p:cNvSpPr/>
          <p:nvPr/>
        </p:nvSpPr>
        <p:spPr>
          <a:xfrm>
            <a:off x="5148690" y="2449680"/>
            <a:ext cx="1716628" cy="753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73780" y="262068"/>
            <a:ext cx="2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latin typeface="LockSmith" pitchFamily="50" charset="0"/>
              </a:rPr>
              <a:t>URSZULA CZERWINSKA</a:t>
            </a:r>
            <a:endParaRPr lang="en-US" sz="2400" spc="300" dirty="0">
              <a:latin typeface="LockSmith" pitchFamily="50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49122" y="1349460"/>
            <a:ext cx="6168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00B0F0"/>
                </a:solidFill>
                <a:latin typeface="Locksmith"/>
                <a:cs typeface="Locksmith"/>
              </a:rPr>
              <a:t>Dynamic young scientist with an </a:t>
            </a:r>
            <a:r>
              <a:rPr lang="en-US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entrepreneu</a:t>
            </a:r>
            <a:r>
              <a:rPr lang="pl-PL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ri</a:t>
            </a:r>
            <a:r>
              <a:rPr lang="en-US" sz="1600" dirty="0" smtClean="0">
                <a:solidFill>
                  <a:srgbClr val="00B0F0"/>
                </a:solidFill>
                <a:latin typeface="Locksmith"/>
                <a:cs typeface="Locksmith"/>
              </a:rPr>
              <a:t>al spirit and high interest in Big Data, </a:t>
            </a:r>
            <a:r>
              <a:rPr lang="en-US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IoT</a:t>
            </a:r>
            <a:r>
              <a:rPr lang="en-US" sz="1600" dirty="0" smtClean="0">
                <a:solidFill>
                  <a:srgbClr val="00B0F0"/>
                </a:solidFill>
                <a:latin typeface="Locksmith"/>
                <a:cs typeface="Locksmith"/>
              </a:rPr>
              <a:t>, </a:t>
            </a:r>
            <a:r>
              <a:rPr lang="en-US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fintech</a:t>
            </a:r>
            <a:r>
              <a:rPr lang="en-US" sz="1600" dirty="0" smtClean="0">
                <a:solidFill>
                  <a:srgbClr val="00B0F0"/>
                </a:solidFill>
                <a:latin typeface="Locksmith"/>
                <a:cs typeface="Locksmith"/>
              </a:rPr>
              <a:t> &amp; business analytics. Communicating in five languages, with two years experience working in scientific projects and a </a:t>
            </a:r>
            <a:r>
              <a:rPr lang="pl-PL" sz="1600" dirty="0" smtClean="0">
                <a:solidFill>
                  <a:srgbClr val="00B0F0"/>
                </a:solidFill>
                <a:latin typeface="Locksmith"/>
                <a:cs typeface="Locksmith"/>
              </a:rPr>
              <a:t>g</a:t>
            </a:r>
            <a:r>
              <a:rPr lang="en-US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reen</a:t>
            </a:r>
            <a:r>
              <a:rPr lang="pl-PL" sz="1600" dirty="0" smtClean="0">
                <a:solidFill>
                  <a:srgbClr val="00B0F0"/>
                </a:solidFill>
                <a:latin typeface="Locksmith"/>
                <a:cs typeface="Locksmith"/>
              </a:rPr>
              <a:t>t</a:t>
            </a:r>
            <a:r>
              <a:rPr lang="en-US" sz="1600" dirty="0" err="1" smtClean="0">
                <a:solidFill>
                  <a:srgbClr val="00B0F0"/>
                </a:solidFill>
                <a:latin typeface="Locksmith"/>
                <a:cs typeface="Locksmith"/>
              </a:rPr>
              <a:t>ech</a:t>
            </a:r>
            <a:r>
              <a:rPr lang="en-US" sz="1600" dirty="0" smtClean="0">
                <a:solidFill>
                  <a:srgbClr val="00B0F0"/>
                </a:solidFill>
                <a:latin typeface="Locksmith"/>
                <a:cs typeface="Locksmith"/>
              </a:rPr>
              <a:t> start-up co-founder. Self-directed innovator looking for an opportunity to transfer from academia to industry. </a:t>
            </a:r>
            <a:endParaRPr lang="en-US" sz="1600" dirty="0">
              <a:solidFill>
                <a:srgbClr val="00B0F0"/>
              </a:solidFill>
              <a:latin typeface="Locksmith"/>
              <a:cs typeface="Locksmith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141374" y="2450956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COMPETENCES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5134961" y="5201367"/>
            <a:ext cx="1533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Communication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5141374" y="3601927"/>
            <a:ext cx="954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66"/>
                </a:solidFill>
              </a:rPr>
              <a:t>Languages</a:t>
            </a:r>
          </a:p>
          <a:p>
            <a:r>
              <a:rPr lang="en-US" sz="1100" dirty="0" smtClean="0"/>
              <a:t>French</a:t>
            </a:r>
          </a:p>
          <a:p>
            <a:r>
              <a:rPr lang="en-US" sz="1100" dirty="0" smtClean="0"/>
              <a:t>English</a:t>
            </a:r>
          </a:p>
          <a:p>
            <a:r>
              <a:rPr lang="en-US" sz="1100" dirty="0" smtClean="0"/>
              <a:t>Polish</a:t>
            </a:r>
          </a:p>
          <a:p>
            <a:r>
              <a:rPr lang="en-US" sz="1100" dirty="0" smtClean="0"/>
              <a:t>Spanish</a:t>
            </a:r>
          </a:p>
          <a:p>
            <a:r>
              <a:rPr lang="en-US" sz="1100" dirty="0" smtClean="0"/>
              <a:t>Russian</a:t>
            </a:r>
          </a:p>
        </p:txBody>
      </p:sp>
      <p:sp>
        <p:nvSpPr>
          <p:cNvPr id="42" name="Elipsa 41"/>
          <p:cNvSpPr/>
          <p:nvPr/>
        </p:nvSpPr>
        <p:spPr>
          <a:xfrm>
            <a:off x="6399908" y="3306218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Elipsa 42"/>
          <p:cNvSpPr/>
          <p:nvPr/>
        </p:nvSpPr>
        <p:spPr>
          <a:xfrm>
            <a:off x="6483485" y="3306218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Elipsa 43"/>
          <p:cNvSpPr/>
          <p:nvPr/>
        </p:nvSpPr>
        <p:spPr>
          <a:xfrm>
            <a:off x="6565890" y="3306218"/>
            <a:ext cx="57802" cy="57802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Elipsa 77"/>
          <p:cNvSpPr/>
          <p:nvPr/>
        </p:nvSpPr>
        <p:spPr>
          <a:xfrm>
            <a:off x="6399908" y="3523140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lipsa 78"/>
          <p:cNvSpPr/>
          <p:nvPr/>
        </p:nvSpPr>
        <p:spPr>
          <a:xfrm>
            <a:off x="6483485" y="3523140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Elipsa 98"/>
          <p:cNvSpPr/>
          <p:nvPr/>
        </p:nvSpPr>
        <p:spPr>
          <a:xfrm>
            <a:off x="6399908" y="2901425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Elipsa 99"/>
          <p:cNvSpPr/>
          <p:nvPr/>
        </p:nvSpPr>
        <p:spPr>
          <a:xfrm>
            <a:off x="6483485" y="2901425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7" name="Grupa 216"/>
          <p:cNvGrpSpPr/>
          <p:nvPr/>
        </p:nvGrpSpPr>
        <p:grpSpPr>
          <a:xfrm>
            <a:off x="6397324" y="5308066"/>
            <a:ext cx="244850" cy="57802"/>
            <a:chOff x="6397425" y="4987589"/>
            <a:chExt cx="244850" cy="57802"/>
          </a:xfrm>
        </p:grpSpPr>
        <p:sp>
          <p:nvSpPr>
            <p:cNvPr id="90" name="Elipsa 89"/>
            <p:cNvSpPr/>
            <p:nvPr/>
          </p:nvSpPr>
          <p:spPr>
            <a:xfrm>
              <a:off x="6397425" y="4987589"/>
              <a:ext cx="57802" cy="5780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Elipsa 90"/>
            <p:cNvSpPr/>
            <p:nvPr/>
          </p:nvSpPr>
          <p:spPr>
            <a:xfrm>
              <a:off x="6486747" y="4987589"/>
              <a:ext cx="57802" cy="5780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Elipsa 100"/>
            <p:cNvSpPr/>
            <p:nvPr/>
          </p:nvSpPr>
          <p:spPr>
            <a:xfrm>
              <a:off x="6584473" y="4987589"/>
              <a:ext cx="57802" cy="5780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6" name="Grupa 215"/>
          <p:cNvGrpSpPr/>
          <p:nvPr/>
        </p:nvGrpSpPr>
        <p:grpSpPr>
          <a:xfrm>
            <a:off x="6397324" y="4932909"/>
            <a:ext cx="244850" cy="57804"/>
            <a:chOff x="6397425" y="4599606"/>
            <a:chExt cx="244850" cy="57804"/>
          </a:xfrm>
        </p:grpSpPr>
        <p:sp>
          <p:nvSpPr>
            <p:cNvPr id="102" name="Elipsa 101"/>
            <p:cNvSpPr/>
            <p:nvPr/>
          </p:nvSpPr>
          <p:spPr>
            <a:xfrm>
              <a:off x="6397425" y="4599608"/>
              <a:ext cx="57802" cy="5780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Elipsa 102"/>
            <p:cNvSpPr/>
            <p:nvPr/>
          </p:nvSpPr>
          <p:spPr>
            <a:xfrm>
              <a:off x="6490949" y="4599606"/>
              <a:ext cx="57802" cy="5780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Elipsa 103"/>
            <p:cNvSpPr/>
            <p:nvPr/>
          </p:nvSpPr>
          <p:spPr>
            <a:xfrm>
              <a:off x="6584473" y="4599606"/>
              <a:ext cx="57802" cy="5780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Elipsa 108"/>
          <p:cNvSpPr/>
          <p:nvPr/>
        </p:nvSpPr>
        <p:spPr>
          <a:xfrm>
            <a:off x="6397324" y="5128167"/>
            <a:ext cx="58005" cy="58005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Elipsa 109"/>
          <p:cNvSpPr/>
          <p:nvPr/>
        </p:nvSpPr>
        <p:spPr>
          <a:xfrm>
            <a:off x="6582297" y="5126092"/>
            <a:ext cx="62155" cy="62155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Elipsa 128"/>
          <p:cNvSpPr/>
          <p:nvPr/>
        </p:nvSpPr>
        <p:spPr>
          <a:xfrm>
            <a:off x="6399908" y="3882531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Elipsa 129"/>
          <p:cNvSpPr/>
          <p:nvPr/>
        </p:nvSpPr>
        <p:spPr>
          <a:xfrm>
            <a:off x="6483485" y="3880694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Elipsa 134"/>
          <p:cNvSpPr/>
          <p:nvPr/>
        </p:nvSpPr>
        <p:spPr>
          <a:xfrm>
            <a:off x="6399908" y="4056234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Elipsa 135"/>
          <p:cNvSpPr/>
          <p:nvPr/>
        </p:nvSpPr>
        <p:spPr>
          <a:xfrm>
            <a:off x="6486914" y="4056234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Elipsa 142"/>
          <p:cNvSpPr/>
          <p:nvPr/>
        </p:nvSpPr>
        <p:spPr>
          <a:xfrm>
            <a:off x="6399198" y="4225263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Elipsa 143"/>
          <p:cNvSpPr/>
          <p:nvPr/>
        </p:nvSpPr>
        <p:spPr>
          <a:xfrm>
            <a:off x="6486252" y="4225263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Elipsa 144"/>
          <p:cNvSpPr/>
          <p:nvPr/>
        </p:nvSpPr>
        <p:spPr>
          <a:xfrm>
            <a:off x="6573305" y="4225263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Elipsa 145"/>
          <p:cNvSpPr/>
          <p:nvPr/>
        </p:nvSpPr>
        <p:spPr>
          <a:xfrm>
            <a:off x="6402142" y="4374796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Elipsa 146"/>
          <p:cNvSpPr/>
          <p:nvPr/>
        </p:nvSpPr>
        <p:spPr>
          <a:xfrm>
            <a:off x="6494203" y="4374796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Elipsa 147"/>
          <p:cNvSpPr/>
          <p:nvPr/>
        </p:nvSpPr>
        <p:spPr>
          <a:xfrm>
            <a:off x="6575287" y="4374796"/>
            <a:ext cx="57802" cy="57802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Elipsa 152"/>
          <p:cNvSpPr/>
          <p:nvPr/>
        </p:nvSpPr>
        <p:spPr>
          <a:xfrm>
            <a:off x="6401210" y="4533423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Elipsa 153"/>
          <p:cNvSpPr/>
          <p:nvPr/>
        </p:nvSpPr>
        <p:spPr>
          <a:xfrm>
            <a:off x="6578912" y="4536851"/>
            <a:ext cx="57802" cy="57802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pole tekstowe 154"/>
          <p:cNvSpPr txBox="1"/>
          <p:nvPr/>
        </p:nvSpPr>
        <p:spPr>
          <a:xfrm>
            <a:off x="451246" y="2551930"/>
            <a:ext cx="2037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PROFESSIONAL EXPERIENCE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156" name="Prostokąt 155"/>
          <p:cNvSpPr/>
          <p:nvPr/>
        </p:nvSpPr>
        <p:spPr>
          <a:xfrm>
            <a:off x="26224" y="2875060"/>
            <a:ext cx="699119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2015-</a:t>
            </a:r>
            <a:r>
              <a:rPr lang="en-US" sz="1000" b="1" dirty="0" smtClean="0">
                <a:solidFill>
                  <a:srgbClr val="FF66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rgbClr val="00B0F0"/>
              </a:solidFill>
              <a:latin typeface="LockSmith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900" b="1" i="0" u="none" strike="noStrike" dirty="0" smtClean="0">
                <a:solidFill>
                  <a:srgbClr val="FF6600"/>
                </a:solidFill>
              </a:rPr>
              <a:t>  </a:t>
            </a:r>
            <a:endParaRPr lang="en-US" sz="900" b="0" i="0" u="none" strike="noStrike" baseline="0" dirty="0" smtClean="0">
              <a:solidFill>
                <a:srgbClr val="000000"/>
              </a:solidFill>
            </a:endParaRPr>
          </a:p>
        </p:txBody>
      </p:sp>
      <p:sp>
        <p:nvSpPr>
          <p:cNvPr id="157" name="pole tekstowe 156"/>
          <p:cNvSpPr txBox="1"/>
          <p:nvPr/>
        </p:nvSpPr>
        <p:spPr>
          <a:xfrm>
            <a:off x="473781" y="4966613"/>
            <a:ext cx="2035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OTHER EXPERIENCE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158" name="Prostokąt 157"/>
          <p:cNvSpPr/>
          <p:nvPr/>
        </p:nvSpPr>
        <p:spPr>
          <a:xfrm>
            <a:off x="435102" y="5227660"/>
            <a:ext cx="472055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1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st</a:t>
            </a:r>
            <a:r>
              <a:rPr lang="en-US" sz="1100" b="1" dirty="0" smtClean="0">
                <a:solidFill>
                  <a:srgbClr val="000000"/>
                </a:solidFill>
              </a:rPr>
              <a:t> in Europe, </a:t>
            </a:r>
            <a:r>
              <a:rPr lang="en-US" sz="1100" dirty="0" smtClean="0">
                <a:solidFill>
                  <a:srgbClr val="000000"/>
                </a:solidFill>
              </a:rPr>
              <a:t>8</a:t>
            </a:r>
            <a:r>
              <a:rPr lang="en-US" sz="1100" baseline="30000" dirty="0" smtClean="0">
                <a:solidFill>
                  <a:srgbClr val="000000"/>
                </a:solidFill>
              </a:rPr>
              <a:t>th</a:t>
            </a:r>
            <a:r>
              <a:rPr lang="en-US" sz="1100" dirty="0" smtClean="0">
                <a:solidFill>
                  <a:srgbClr val="000000"/>
                </a:solidFill>
              </a:rPr>
              <a:t>/208 in </a:t>
            </a:r>
            <a:r>
              <a:rPr lang="en-US" sz="1100" b="1" dirty="0" smtClean="0">
                <a:solidFill>
                  <a:srgbClr val="000000"/>
                </a:solidFill>
              </a:rPr>
              <a:t>Business Simulation </a:t>
            </a:r>
            <a:r>
              <a:rPr lang="en-US" sz="1100" dirty="0" err="1" smtClean="0">
                <a:solidFill>
                  <a:srgbClr val="000000"/>
                </a:solidFill>
              </a:rPr>
              <a:t>Capsim</a:t>
            </a:r>
            <a:r>
              <a:rPr lang="en-US" sz="1100" dirty="0" smtClean="0">
                <a:solidFill>
                  <a:srgbClr val="000000"/>
                </a:solidFill>
              </a:rPr>
              <a:t> Challenge Fall 2016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2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nd</a:t>
            </a:r>
            <a:r>
              <a:rPr lang="en-US" sz="1100" b="1" dirty="0" smtClean="0">
                <a:solidFill>
                  <a:srgbClr val="000000"/>
                </a:solidFill>
              </a:rPr>
              <a:t> award </a:t>
            </a:r>
            <a:r>
              <a:rPr lang="en-US" sz="1100" b="1" dirty="0" smtClean="0">
                <a:solidFill>
                  <a:srgbClr val="000000"/>
                </a:solidFill>
              </a:rPr>
              <a:t>and </a:t>
            </a:r>
            <a:r>
              <a:rPr lang="en-US" sz="1100" b="1" dirty="0" smtClean="0">
                <a:solidFill>
                  <a:srgbClr val="000000"/>
                </a:solidFill>
              </a:rPr>
              <a:t>audience award </a:t>
            </a:r>
            <a:r>
              <a:rPr lang="en-US" sz="1100" dirty="0" smtClean="0">
                <a:solidFill>
                  <a:srgbClr val="000000"/>
                </a:solidFill>
              </a:rPr>
              <a:t>in </a:t>
            </a:r>
            <a:r>
              <a:rPr lang="en-US" sz="1100" dirty="0" smtClean="0">
                <a:solidFill>
                  <a:srgbClr val="000000"/>
                </a:solidFill>
              </a:rPr>
              <a:t>professional pitch competition at </a:t>
            </a:r>
            <a:r>
              <a:rPr lang="en-US" sz="1100" dirty="0" err="1" smtClean="0">
                <a:solidFill>
                  <a:srgbClr val="000000"/>
                </a:solidFill>
              </a:rPr>
              <a:t>PhDTalent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Founder </a:t>
            </a:r>
            <a:r>
              <a:rPr lang="en-US" sz="1100" dirty="0" smtClean="0">
                <a:solidFill>
                  <a:srgbClr val="000000"/>
                </a:solidFill>
              </a:rPr>
              <a:t>of </a:t>
            </a:r>
            <a:r>
              <a:rPr lang="en-US" sz="1100" b="1" dirty="0" smtClean="0">
                <a:solidFill>
                  <a:srgbClr val="000000"/>
                </a:solidFill>
              </a:rPr>
              <a:t>CRI-Data Science Club </a:t>
            </a:r>
            <a:r>
              <a:rPr lang="en-US" sz="1100" dirty="0" smtClean="0">
                <a:solidFill>
                  <a:srgbClr val="000000"/>
                </a:solidFill>
              </a:rPr>
              <a:t>(Paris)</a:t>
            </a:r>
            <a:endParaRPr lang="en-US" sz="1100" b="1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Senior </a:t>
            </a:r>
            <a:r>
              <a:rPr lang="en-US" sz="1100" b="1" dirty="0" smtClean="0">
                <a:solidFill>
                  <a:srgbClr val="000000"/>
                </a:solidFill>
              </a:rPr>
              <a:t>blogger </a:t>
            </a:r>
            <a:r>
              <a:rPr lang="en-US" sz="1100" dirty="0" smtClean="0">
                <a:solidFill>
                  <a:srgbClr val="000000"/>
                </a:solidFill>
              </a:rPr>
              <a:t>at PLOS Computational Biology</a:t>
            </a:r>
            <a:endParaRPr lang="en-US" sz="1100" b="1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Data</a:t>
            </a:r>
            <a:r>
              <a:rPr lang="en-US" sz="1100" b="1" i="0" u="none" strike="noStrike" dirty="0" smtClean="0">
                <a:solidFill>
                  <a:srgbClr val="000000"/>
                </a:solidFill>
              </a:rPr>
              <a:t> Science Ambassador  </a:t>
            </a:r>
            <a:r>
              <a:rPr lang="en-US" sz="1100" i="0" u="none" strike="noStrike" dirty="0" smtClean="0">
                <a:solidFill>
                  <a:srgbClr val="000000"/>
                </a:solidFill>
              </a:rPr>
              <a:t>at</a:t>
            </a:r>
            <a:r>
              <a:rPr lang="en-US" sz="1100" b="1" i="0" u="none" strike="noStrike" dirty="0" smtClean="0">
                <a:solidFill>
                  <a:srgbClr val="000000"/>
                </a:solidFill>
              </a:rPr>
              <a:t> </a:t>
            </a:r>
            <a:r>
              <a:rPr lang="en-US" sz="1100" i="0" u="none" strike="noStrike" dirty="0" err="1" smtClean="0">
                <a:solidFill>
                  <a:srgbClr val="000000"/>
                </a:solidFill>
              </a:rPr>
              <a:t>Pivigo</a:t>
            </a:r>
            <a:r>
              <a:rPr lang="en-US" sz="1100" i="0" u="none" strike="noStrike" dirty="0" smtClean="0">
                <a:solidFill>
                  <a:srgbClr val="000000"/>
                </a:solidFill>
              </a:rPr>
              <a:t>. Communication as @</a:t>
            </a:r>
            <a:r>
              <a:rPr lang="en-US" sz="1100" i="0" u="none" strike="noStrike" dirty="0" err="1" smtClean="0">
                <a:solidFill>
                  <a:srgbClr val="000000"/>
                </a:solidFill>
              </a:rPr>
              <a:t>UlaLaParis</a:t>
            </a:r>
            <a:endParaRPr lang="en-US" sz="1100" i="0" u="none" strike="noStrike" dirty="0" smtClean="0">
              <a:solidFill>
                <a:srgbClr val="000000"/>
              </a:solidFill>
            </a:endParaRPr>
          </a:p>
          <a:p>
            <a:r>
              <a:rPr lang="en-US" sz="1100" b="1" baseline="0" dirty="0" smtClean="0">
                <a:solidFill>
                  <a:srgbClr val="000000"/>
                </a:solidFill>
              </a:rPr>
              <a:t>Tutoring </a:t>
            </a:r>
            <a:r>
              <a:rPr lang="en-US" sz="1100" baseline="0" dirty="0" smtClean="0">
                <a:solidFill>
                  <a:srgbClr val="000000"/>
                </a:solidFill>
              </a:rPr>
              <a:t>in Informatics, Statistics and Mathematics, Pharmacology,</a:t>
            </a:r>
            <a:r>
              <a:rPr lang="en-US" sz="1100" dirty="0" smtClean="0">
                <a:solidFill>
                  <a:srgbClr val="000000"/>
                </a:solidFill>
              </a:rPr>
              <a:t> Paris V</a:t>
            </a:r>
            <a:endParaRPr lang="en-US" sz="1100" b="1" i="0" u="none" strike="noStrike" baseline="0" dirty="0" smtClean="0">
              <a:solidFill>
                <a:srgbClr val="000000"/>
              </a:solidFill>
            </a:endParaRPr>
          </a:p>
          <a:p>
            <a:endParaRPr lang="en-US" sz="400" b="1" i="0" u="none" strike="noStrike" baseline="0" dirty="0" smtClean="0">
              <a:solidFill>
                <a:srgbClr val="000000"/>
              </a:solidFill>
            </a:endParaRPr>
          </a:p>
          <a:p>
            <a:r>
              <a:rPr lang="pl-PL" sz="1100" b="1" dirty="0">
                <a:solidFill>
                  <a:srgbClr val="000000"/>
                </a:solidFill>
              </a:rPr>
              <a:t>S</a:t>
            </a:r>
            <a:r>
              <a:rPr lang="en-US" sz="1100" b="1" dirty="0">
                <a:solidFill>
                  <a:srgbClr val="000000"/>
                </a:solidFill>
              </a:rPr>
              <a:t>tart‐up </a:t>
            </a:r>
            <a:r>
              <a:rPr lang="en-US" sz="1100" b="1" dirty="0" smtClean="0">
                <a:solidFill>
                  <a:srgbClr val="000000"/>
                </a:solidFill>
              </a:rPr>
              <a:t>co‐founder</a:t>
            </a:r>
            <a:r>
              <a:rPr lang="pl-PL" sz="1100" dirty="0" smtClean="0">
                <a:solidFill>
                  <a:srgbClr val="000000"/>
                </a:solidFill>
              </a:rPr>
              <a:t>, </a:t>
            </a:r>
            <a:r>
              <a:rPr lang="en-US" sz="1100" i="0" u="none" strike="noStrike" baseline="0" dirty="0" smtClean="0">
                <a:solidFill>
                  <a:srgbClr val="000000"/>
                </a:solidFill>
              </a:rPr>
              <a:t>Eco‐Smart Solutions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,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</a:rPr>
              <a:t>L’Open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 Lab</a:t>
            </a:r>
            <a:endParaRPr lang="en-US" sz="1100" b="1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Association General Secretary</a:t>
            </a:r>
            <a:r>
              <a:rPr lang="pl-PL" sz="1100" b="1" i="0" u="none" strike="noStrike" baseline="0" dirty="0" smtClean="0">
                <a:solidFill>
                  <a:srgbClr val="000000"/>
                </a:solidFill>
              </a:rPr>
              <a:t>,</a:t>
            </a:r>
            <a:r>
              <a:rPr lang="en-US" sz="1100" b="1" dirty="0">
                <a:solidFill>
                  <a:srgbClr val="000000"/>
                </a:solidFill>
              </a:rPr>
              <a:t> </a:t>
            </a:r>
            <a:r>
              <a:rPr lang="en-US" sz="1100" dirty="0">
                <a:solidFill>
                  <a:srgbClr val="000000"/>
                </a:solidFill>
              </a:rPr>
              <a:t>Open Science </a:t>
            </a:r>
            <a:r>
              <a:rPr lang="en-US" sz="1100" dirty="0" smtClean="0">
                <a:solidFill>
                  <a:srgbClr val="000000"/>
                </a:solidFill>
              </a:rPr>
              <a:t>School</a:t>
            </a:r>
            <a:r>
              <a:rPr lang="pl-PL" sz="1100" dirty="0" smtClean="0">
                <a:solidFill>
                  <a:srgbClr val="000000"/>
                </a:solidFill>
              </a:rPr>
              <a:t>,</a:t>
            </a:r>
            <a:r>
              <a:rPr lang="en-US" sz="110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Innovative education fo</a:t>
            </a:r>
            <a:r>
              <a:rPr lang="en-US" sz="1100" dirty="0" smtClean="0">
                <a:solidFill>
                  <a:srgbClr val="000000"/>
                </a:solidFill>
              </a:rPr>
              <a:t>r high 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schools</a:t>
            </a: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Tutoring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in Computational Biology,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</a:rPr>
              <a:t>Licence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</a:rPr>
              <a:t>FdV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 2nd year</a:t>
            </a:r>
          </a:p>
          <a:p>
            <a:endParaRPr lang="en-US" sz="300" b="1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Class for researchers</a:t>
            </a:r>
            <a:r>
              <a:rPr lang="en-US" sz="1100" i="0" u="none" strike="noStrike" baseline="0" dirty="0" smtClean="0">
                <a:solidFill>
                  <a:srgbClr val="000000"/>
                </a:solidFill>
              </a:rPr>
              <a:t> on Data Visualization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Curie Institute, Paris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W</a:t>
            </a:r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orkshop of bio‐design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i="0" u="none" strike="noStrike" baseline="0" dirty="0" smtClean="0">
                <a:solidFill>
                  <a:srgbClr val="000000"/>
                </a:solidFill>
              </a:rPr>
              <a:t> BODYWARE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, “Second skin” project</a:t>
            </a:r>
          </a:p>
          <a:p>
            <a:r>
              <a:rPr lang="pl-PL" sz="1100" b="1" dirty="0">
                <a:solidFill>
                  <a:srgbClr val="000000"/>
                </a:solidFill>
              </a:rPr>
              <a:t>V</a:t>
            </a:r>
            <a:r>
              <a:rPr lang="en-US" sz="1100" b="1" dirty="0" err="1" smtClean="0">
                <a:solidFill>
                  <a:srgbClr val="000000"/>
                </a:solidFill>
              </a:rPr>
              <a:t>olunteer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  <a:r>
              <a:rPr lang="en-US" sz="1100" b="1" dirty="0">
                <a:solidFill>
                  <a:srgbClr val="000000"/>
                </a:solidFill>
              </a:rPr>
              <a:t>event </a:t>
            </a:r>
            <a:r>
              <a:rPr lang="en-US" sz="1100" b="1" dirty="0" smtClean="0">
                <a:solidFill>
                  <a:srgbClr val="000000"/>
                </a:solidFill>
              </a:rPr>
              <a:t>animator</a:t>
            </a:r>
            <a:r>
              <a:rPr lang="pl-PL" sz="1100" dirty="0" smtClean="0">
                <a:solidFill>
                  <a:srgbClr val="000000"/>
                </a:solidFill>
              </a:rPr>
              <a:t>,</a:t>
            </a:r>
            <a:r>
              <a:rPr lang="en-US" sz="1100" b="1" dirty="0" smtClean="0">
                <a:solidFill>
                  <a:srgbClr val="000000"/>
                </a:solidFill>
              </a:rPr>
              <a:t> </a:t>
            </a:r>
            <a:r>
              <a:rPr lang="en-US" sz="1100" dirty="0">
                <a:solidFill>
                  <a:srgbClr val="000000"/>
                </a:solidFill>
              </a:rPr>
              <a:t>Pint </a:t>
            </a:r>
            <a:r>
              <a:rPr lang="en-US" sz="1100" i="0" u="none" strike="noStrike" baseline="0" dirty="0" smtClean="0">
                <a:solidFill>
                  <a:srgbClr val="000000"/>
                </a:solidFill>
              </a:rPr>
              <a:t>of Science,</a:t>
            </a:r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Paris</a:t>
            </a: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community manager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: administrator of the Facebook page</a:t>
            </a:r>
          </a:p>
          <a:p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scientific education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: article writing, events and workshops organization</a:t>
            </a:r>
            <a:endParaRPr lang="pl-PL" sz="1100" dirty="0">
              <a:solidFill>
                <a:srgbClr val="000000"/>
              </a:solidFill>
            </a:endParaRPr>
          </a:p>
        </p:txBody>
      </p:sp>
      <p:sp>
        <p:nvSpPr>
          <p:cNvPr id="159" name="Prostokąt 158"/>
          <p:cNvSpPr/>
          <p:nvPr/>
        </p:nvSpPr>
        <p:spPr>
          <a:xfrm>
            <a:off x="451246" y="2885098"/>
            <a:ext cx="484586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Data Science for Cancer Immunology 	</a:t>
            </a:r>
            <a:endParaRPr lang="en-US" sz="1100" dirty="0" smtClean="0"/>
          </a:p>
          <a:p>
            <a:r>
              <a:rPr lang="en-US" sz="1050" dirty="0" smtClean="0"/>
              <a:t>PhD candidate Institute Curie / Paris Descartes </a:t>
            </a:r>
          </a:p>
          <a:p>
            <a:r>
              <a:rPr lang="en-US" sz="1050" dirty="0" smtClean="0"/>
              <a:t>Computational Systems Biology Lab</a:t>
            </a:r>
          </a:p>
          <a:p>
            <a:endParaRPr lang="en-US" sz="400" b="0" i="0" u="none" strike="noStrike" baseline="0" dirty="0" smtClean="0">
              <a:solidFill>
                <a:srgbClr val="000000"/>
              </a:solidFill>
            </a:endParaRPr>
          </a:p>
          <a:p>
            <a:endParaRPr lang="en-US" sz="200" u="sng" dirty="0" smtClean="0">
              <a:solidFill>
                <a:srgbClr val="000000"/>
              </a:solidFill>
            </a:endParaRPr>
          </a:p>
          <a:p>
            <a:r>
              <a:rPr lang="en-US" sz="1100" u="sng" dirty="0" smtClean="0">
                <a:solidFill>
                  <a:srgbClr val="000000"/>
                </a:solidFill>
              </a:rPr>
              <a:t>Research internships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Paris metro </a:t>
            </a:r>
            <a:r>
              <a:rPr lang="en-US" sz="1100" b="1" i="0" u="none" strike="noStrike" baseline="0" dirty="0" err="1" smtClean="0">
                <a:solidFill>
                  <a:srgbClr val="000000"/>
                </a:solidFill>
              </a:rPr>
              <a:t>microbiome</a:t>
            </a:r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 study, </a:t>
            </a:r>
            <a:r>
              <a:rPr lang="en-US" sz="1100" dirty="0">
                <a:solidFill>
                  <a:srgbClr val="000000"/>
                </a:solidFill>
              </a:rPr>
              <a:t>Paris Descartes University. </a:t>
            </a:r>
            <a:r>
              <a:rPr lang="en-US" sz="1100" b="1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(3,5 months)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Machine learning 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</a:rPr>
              <a:t>Institut</a:t>
            </a:r>
            <a:r>
              <a:rPr lang="en-US" sz="1100" dirty="0" smtClean="0">
                <a:solidFill>
                  <a:srgbClr val="000000"/>
                </a:solidFill>
              </a:rPr>
              <a:t> Pasteur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Systems biology lab. (4,5 months)</a:t>
            </a:r>
          </a:p>
          <a:p>
            <a:r>
              <a:rPr lang="en-US" sz="1100" dirty="0">
                <a:solidFill>
                  <a:srgbClr val="000000"/>
                </a:solidFill>
              </a:rPr>
              <a:t>Human skin </a:t>
            </a:r>
            <a:r>
              <a:rPr lang="en-US" sz="1100" b="1" dirty="0" err="1">
                <a:solidFill>
                  <a:srgbClr val="000000"/>
                </a:solidFill>
              </a:rPr>
              <a:t>microbiome</a:t>
            </a:r>
            <a:r>
              <a:rPr lang="en-US" sz="1100" b="1" dirty="0">
                <a:solidFill>
                  <a:srgbClr val="000000"/>
                </a:solidFill>
              </a:rPr>
              <a:t> engineering 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</a:rPr>
              <a:t>iGEM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 competition. (4 months)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Java </a:t>
            </a:r>
            <a:r>
              <a:rPr lang="en-US" sz="1100" b="1" dirty="0" smtClean="0">
                <a:solidFill>
                  <a:srgbClr val="000000"/>
                </a:solidFill>
              </a:rPr>
              <a:t>programming</a:t>
            </a:r>
            <a:r>
              <a:rPr lang="en-US" sz="1100" b="1" dirty="0">
                <a:solidFill>
                  <a:srgbClr val="000000"/>
                </a:solidFill>
              </a:rPr>
              <a:t>, data visualization 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</a:rPr>
              <a:t>Institut</a:t>
            </a:r>
            <a:r>
              <a:rPr lang="en-US" sz="1100" dirty="0" smtClean="0">
                <a:solidFill>
                  <a:srgbClr val="000000"/>
                </a:solidFill>
              </a:rPr>
              <a:t> Curie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, Systems Biology (5 months)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Networks </a:t>
            </a:r>
            <a:r>
              <a:rPr lang="en-US" sz="1100" b="1" dirty="0" smtClean="0">
                <a:solidFill>
                  <a:srgbClr val="000000"/>
                </a:solidFill>
              </a:rPr>
              <a:t>biology,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Montpellier University II, Systems Biology. (2 months)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Bioinformatics, </a:t>
            </a:r>
            <a:r>
              <a:rPr lang="en-US" sz="1100" b="1" dirty="0" smtClean="0">
                <a:solidFill>
                  <a:srgbClr val="000000"/>
                </a:solidFill>
              </a:rPr>
              <a:t>programming,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CNRS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</a:rPr>
              <a:t>Roscoff</a:t>
            </a:r>
            <a:r>
              <a:rPr lang="en-US" sz="1100" dirty="0">
                <a:solidFill>
                  <a:srgbClr val="000000"/>
                </a:solidFill>
              </a:rPr>
              <a:t>.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</a:rPr>
              <a:t> (1 month)</a:t>
            </a:r>
            <a:endParaRPr lang="en-US" sz="1100" dirty="0"/>
          </a:p>
        </p:txBody>
      </p:sp>
      <p:sp>
        <p:nvSpPr>
          <p:cNvPr id="160" name="Prostokąt 159"/>
          <p:cNvSpPr/>
          <p:nvPr/>
        </p:nvSpPr>
        <p:spPr>
          <a:xfrm>
            <a:off x="0" y="5205091"/>
            <a:ext cx="1124531" cy="293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2016</a:t>
            </a:r>
            <a:endParaRPr lang="en-US" sz="1000" b="1" dirty="0" smtClean="0"/>
          </a:p>
        </p:txBody>
      </p:sp>
      <p:sp>
        <p:nvSpPr>
          <p:cNvPr id="168" name="Prostokąt 167"/>
          <p:cNvSpPr/>
          <p:nvPr/>
        </p:nvSpPr>
        <p:spPr>
          <a:xfrm>
            <a:off x="5141373" y="2799521"/>
            <a:ext cx="9300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Data Science</a:t>
            </a:r>
            <a:endParaRPr lang="en-US" sz="1100" dirty="0"/>
          </a:p>
        </p:txBody>
      </p:sp>
      <p:sp>
        <p:nvSpPr>
          <p:cNvPr id="170" name="Elipsa 169"/>
          <p:cNvSpPr/>
          <p:nvPr/>
        </p:nvSpPr>
        <p:spPr>
          <a:xfrm>
            <a:off x="6565890" y="2901425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Elipsa 170"/>
          <p:cNvSpPr/>
          <p:nvPr/>
        </p:nvSpPr>
        <p:spPr>
          <a:xfrm>
            <a:off x="6399908" y="3096778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Elipsa 171"/>
          <p:cNvSpPr/>
          <p:nvPr/>
        </p:nvSpPr>
        <p:spPr>
          <a:xfrm>
            <a:off x="6483485" y="3096778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Elipsa 172"/>
          <p:cNvSpPr/>
          <p:nvPr/>
        </p:nvSpPr>
        <p:spPr>
          <a:xfrm>
            <a:off x="6565890" y="3096778"/>
            <a:ext cx="57802" cy="57802"/>
          </a:xfrm>
          <a:prstGeom prst="ellipse">
            <a:avLst/>
          </a:prstGeom>
          <a:solidFill>
            <a:srgbClr val="00B0F0"/>
          </a:solidFill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Prostokąt 179"/>
          <p:cNvSpPr/>
          <p:nvPr/>
        </p:nvSpPr>
        <p:spPr>
          <a:xfrm>
            <a:off x="5141373" y="3385579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Data Visualization</a:t>
            </a:r>
            <a:endParaRPr lang="en-US" sz="1100" dirty="0"/>
          </a:p>
        </p:txBody>
      </p:sp>
      <p:sp>
        <p:nvSpPr>
          <p:cNvPr id="182" name="Prostokąt 181"/>
          <p:cNvSpPr/>
          <p:nvPr/>
        </p:nvSpPr>
        <p:spPr>
          <a:xfrm>
            <a:off x="5141374" y="2642791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srgbClr val="FF0066"/>
                </a:solidFill>
              </a:rPr>
              <a:t>Technical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84" name="Prostokąt 183"/>
          <p:cNvSpPr/>
          <p:nvPr/>
        </p:nvSpPr>
        <p:spPr>
          <a:xfrm>
            <a:off x="5134961" y="4616060"/>
            <a:ext cx="5261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srgbClr val="FF0066"/>
                </a:solidFill>
              </a:rPr>
              <a:t>Other</a:t>
            </a:r>
            <a:endParaRPr lang="en-US" sz="1100" b="1" dirty="0">
              <a:solidFill>
                <a:srgbClr val="FF0066"/>
              </a:solidFill>
            </a:endParaRPr>
          </a:p>
        </p:txBody>
      </p:sp>
      <p:sp>
        <p:nvSpPr>
          <p:cNvPr id="186" name="Prostokąt 185"/>
          <p:cNvSpPr/>
          <p:nvPr/>
        </p:nvSpPr>
        <p:spPr>
          <a:xfrm>
            <a:off x="5134961" y="4827875"/>
            <a:ext cx="619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Biology</a:t>
            </a:r>
            <a:endParaRPr lang="en-US" sz="1100" dirty="0"/>
          </a:p>
        </p:txBody>
      </p:sp>
      <p:sp>
        <p:nvSpPr>
          <p:cNvPr id="187" name="Prostokąt 186"/>
          <p:cNvSpPr/>
          <p:nvPr/>
        </p:nvSpPr>
        <p:spPr>
          <a:xfrm>
            <a:off x="5134961" y="5014621"/>
            <a:ext cx="11897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/>
              <a:t>Entrepreneurship</a:t>
            </a:r>
            <a:endParaRPr lang="en-US" sz="1100" dirty="0"/>
          </a:p>
        </p:txBody>
      </p:sp>
      <p:sp>
        <p:nvSpPr>
          <p:cNvPr id="188" name="Prostokąt 187"/>
          <p:cNvSpPr/>
          <p:nvPr/>
        </p:nvSpPr>
        <p:spPr>
          <a:xfrm>
            <a:off x="5141372" y="2980289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</a:rPr>
              <a:t>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89" name="Prostokąt 188"/>
          <p:cNvSpPr/>
          <p:nvPr/>
        </p:nvSpPr>
        <p:spPr>
          <a:xfrm>
            <a:off x="5133046" y="3159237"/>
            <a:ext cx="5886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</a:rPr>
              <a:t>Python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90" name="Prostokąt 189"/>
          <p:cNvSpPr/>
          <p:nvPr/>
        </p:nvSpPr>
        <p:spPr>
          <a:xfrm>
            <a:off x="451246" y="8304302"/>
            <a:ext cx="49781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Master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Interdisciplinary Approaches to Life Sciences (</a:t>
            </a:r>
            <a:r>
              <a:rPr lang="en-US" sz="11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AIV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), Center for Interdisciplinary Research</a:t>
            </a:r>
            <a:r>
              <a:rPr lang="pl-PL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(CRI)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Paris Diderot 1</a:t>
            </a:r>
            <a:r>
              <a:rPr lang="en-US" sz="1100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/25, </a:t>
            </a:r>
            <a:r>
              <a:rPr lang="fr-FR" sz="1100" b="1" dirty="0" err="1"/>
              <a:t>summa</a:t>
            </a:r>
            <a:r>
              <a:rPr lang="fr-FR" sz="1100" b="1" dirty="0"/>
              <a:t> cum </a:t>
            </a:r>
            <a:r>
              <a:rPr lang="fr-FR" sz="1100" b="1" dirty="0" err="1"/>
              <a:t>laude</a:t>
            </a:r>
            <a:endParaRPr lang="en-US" sz="1100" b="1" i="0" u="none" strike="noStrike" baseline="0" dirty="0" smtClean="0">
              <a:latin typeface="Calibri" panose="020F0502020204030204" pitchFamily="34" charset="0"/>
            </a:endParaRPr>
          </a:p>
        </p:txBody>
      </p:sp>
      <p:sp>
        <p:nvSpPr>
          <p:cNvPr id="191" name="pole tekstowe 190"/>
          <p:cNvSpPr txBox="1"/>
          <p:nvPr/>
        </p:nvSpPr>
        <p:spPr>
          <a:xfrm>
            <a:off x="473781" y="806571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EDUCATION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193" name="Prostokąt 192"/>
          <p:cNvSpPr/>
          <p:nvPr/>
        </p:nvSpPr>
        <p:spPr>
          <a:xfrm>
            <a:off x="26224" y="8344199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2015</a:t>
            </a:r>
            <a:endParaRPr lang="en-US" dirty="0"/>
          </a:p>
        </p:txBody>
      </p:sp>
      <p:sp>
        <p:nvSpPr>
          <p:cNvPr id="194" name="Prostokąt 193"/>
          <p:cNvSpPr/>
          <p:nvPr/>
        </p:nvSpPr>
        <p:spPr>
          <a:xfrm>
            <a:off x="451246" y="8709021"/>
            <a:ext cx="5231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Exchange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Student at National</a:t>
            </a:r>
            <a:r>
              <a:rPr lang="en-US" sz="11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University of Singapore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96" name="Prostokąt 195"/>
          <p:cNvSpPr/>
          <p:nvPr/>
        </p:nvSpPr>
        <p:spPr>
          <a:xfrm>
            <a:off x="17680" y="8740299"/>
            <a:ext cx="444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2013</a:t>
            </a:r>
            <a:endParaRPr lang="en-US" sz="2000" dirty="0"/>
          </a:p>
        </p:txBody>
      </p:sp>
      <p:sp>
        <p:nvSpPr>
          <p:cNvPr id="197" name="Prostokąt 196"/>
          <p:cNvSpPr/>
          <p:nvPr/>
        </p:nvSpPr>
        <p:spPr>
          <a:xfrm>
            <a:off x="451246" y="8900968"/>
            <a:ext cx="44835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150" algn="just"/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Double </a:t>
            </a:r>
            <a:r>
              <a:rPr lang="en-US" sz="11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Bachelor in Science 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Biology‐Mathematics in UPMC, </a:t>
            </a:r>
            <a:r>
              <a:rPr lang="fr-FR" sz="1100" b="1" dirty="0">
                <a:solidFill>
                  <a:srgbClr val="000000"/>
                </a:solidFill>
              </a:rPr>
              <a:t>cum </a:t>
            </a:r>
            <a:r>
              <a:rPr lang="fr-FR" sz="1100" b="1" dirty="0" err="1">
                <a:solidFill>
                  <a:srgbClr val="000000"/>
                </a:solidFill>
              </a:rPr>
              <a:t>laude</a:t>
            </a:r>
            <a:endParaRPr lang="en-US" sz="1100" b="1" dirty="0">
              <a:solidFill>
                <a:srgbClr val="000000"/>
              </a:solidFill>
            </a:endParaRPr>
          </a:p>
          <a:p>
            <a:pPr marR="8150" algn="just"/>
            <a:endParaRPr lang="en-US" sz="11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8" name="Prostokąt 197"/>
          <p:cNvSpPr/>
          <p:nvPr/>
        </p:nvSpPr>
        <p:spPr>
          <a:xfrm>
            <a:off x="451246" y="9220121"/>
            <a:ext cx="5426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70"/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Bilingual High School in Warsaw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fr-FR" sz="1100" b="1" dirty="0" err="1" smtClean="0">
                <a:solidFill>
                  <a:srgbClr val="000000"/>
                </a:solidFill>
              </a:rPr>
              <a:t>summa</a:t>
            </a:r>
            <a:r>
              <a:rPr lang="fr-FR" sz="1100" b="1" dirty="0" smtClean="0">
                <a:solidFill>
                  <a:srgbClr val="000000"/>
                </a:solidFill>
              </a:rPr>
              <a:t> </a:t>
            </a:r>
            <a:r>
              <a:rPr lang="fr-FR" sz="1100" b="1" dirty="0">
                <a:solidFill>
                  <a:srgbClr val="000000"/>
                </a:solidFill>
              </a:rPr>
              <a:t>cum </a:t>
            </a:r>
            <a:r>
              <a:rPr lang="fr-FR" sz="1100" b="1" dirty="0" err="1">
                <a:solidFill>
                  <a:srgbClr val="000000"/>
                </a:solidFill>
              </a:rPr>
              <a:t>laude</a:t>
            </a:r>
            <a:endParaRPr lang="en-US" sz="1100" b="1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Prostokąt 198"/>
          <p:cNvSpPr/>
          <p:nvPr/>
        </p:nvSpPr>
        <p:spPr>
          <a:xfrm>
            <a:off x="27025" y="92420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2010</a:t>
            </a:r>
            <a:endParaRPr lang="en-US" dirty="0"/>
          </a:p>
        </p:txBody>
      </p:sp>
      <p:sp>
        <p:nvSpPr>
          <p:cNvPr id="200" name="pole tekstowe 199"/>
          <p:cNvSpPr txBox="1"/>
          <p:nvPr/>
        </p:nvSpPr>
        <p:spPr>
          <a:xfrm>
            <a:off x="5141374" y="5532082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CERTIFICATES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201" name="pole tekstowe 200"/>
          <p:cNvSpPr txBox="1"/>
          <p:nvPr/>
        </p:nvSpPr>
        <p:spPr>
          <a:xfrm>
            <a:off x="5091411" y="7828510"/>
            <a:ext cx="2356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English certificate </a:t>
            </a:r>
            <a:r>
              <a:rPr lang="en-US" sz="1050" dirty="0" smtClean="0">
                <a:solidFill>
                  <a:srgbClr val="FF0066"/>
                </a:solidFill>
              </a:rPr>
              <a:t>TOEFL C1</a:t>
            </a:r>
            <a:endParaRPr lang="en-US" sz="1050" dirty="0">
              <a:solidFill>
                <a:srgbClr val="FF0066"/>
              </a:solidFill>
            </a:endParaRPr>
          </a:p>
        </p:txBody>
      </p:sp>
      <p:sp>
        <p:nvSpPr>
          <p:cNvPr id="202" name="pole tekstowe 201"/>
          <p:cNvSpPr txBox="1"/>
          <p:nvPr/>
        </p:nvSpPr>
        <p:spPr>
          <a:xfrm>
            <a:off x="5091411" y="7303051"/>
            <a:ext cx="15900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Machine Learning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rgbClr val="FF0066"/>
                </a:solidFill>
              </a:rPr>
              <a:t>Analytics Edge</a:t>
            </a:r>
          </a:p>
          <a:p>
            <a:r>
              <a:rPr lang="en-US" sz="1050" dirty="0" smtClean="0"/>
              <a:t>online courses</a:t>
            </a:r>
          </a:p>
        </p:txBody>
      </p:sp>
      <p:sp>
        <p:nvSpPr>
          <p:cNvPr id="203" name="pole tekstowe 202"/>
          <p:cNvSpPr txBox="1"/>
          <p:nvPr/>
        </p:nvSpPr>
        <p:spPr>
          <a:xfrm>
            <a:off x="5141374" y="81396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ockSmith" pitchFamily="50" charset="0"/>
              </a:rPr>
              <a:t>ACHIEVEMENTS</a:t>
            </a:r>
            <a:endParaRPr lang="en-US" b="1" dirty="0" smtClean="0">
              <a:latin typeface="LockSmith" pitchFamily="50" charset="0"/>
            </a:endParaRPr>
          </a:p>
        </p:txBody>
      </p:sp>
      <p:sp>
        <p:nvSpPr>
          <p:cNvPr id="204" name="pole tekstowe 203"/>
          <p:cNvSpPr txBox="1"/>
          <p:nvPr/>
        </p:nvSpPr>
        <p:spPr>
          <a:xfrm>
            <a:off x="5141374" y="8388067"/>
            <a:ext cx="16403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1st authored </a:t>
            </a:r>
            <a:r>
              <a:rPr lang="en-US" sz="1050" dirty="0" smtClean="0">
                <a:solidFill>
                  <a:srgbClr val="FF0066"/>
                </a:solidFill>
              </a:rPr>
              <a:t>publication</a:t>
            </a:r>
            <a:r>
              <a:rPr lang="en-US" sz="1050" dirty="0" smtClean="0"/>
              <a:t> in a peer-reviewed scientific journal</a:t>
            </a:r>
            <a:endParaRPr lang="en-US" sz="1050" dirty="0"/>
          </a:p>
        </p:txBody>
      </p:sp>
      <p:sp>
        <p:nvSpPr>
          <p:cNvPr id="205" name="pole tekstowe 204"/>
          <p:cNvSpPr txBox="1"/>
          <p:nvPr/>
        </p:nvSpPr>
        <p:spPr>
          <a:xfrm>
            <a:off x="5141374" y="8901446"/>
            <a:ext cx="1614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Software</a:t>
            </a:r>
            <a:r>
              <a:rPr lang="en-US" sz="1050" dirty="0" smtClean="0"/>
              <a:t>: </a:t>
            </a:r>
            <a:r>
              <a:rPr lang="en-US" sz="1050" dirty="0" err="1" smtClean="0"/>
              <a:t>DeDaL</a:t>
            </a:r>
            <a:r>
              <a:rPr lang="en-US" sz="1050" dirty="0" smtClean="0"/>
              <a:t> </a:t>
            </a:r>
            <a:r>
              <a:rPr lang="en-US" sz="1050" dirty="0" err="1" smtClean="0"/>
              <a:t>Cytoscape</a:t>
            </a:r>
            <a:r>
              <a:rPr lang="en-US" sz="1050" dirty="0" smtClean="0"/>
              <a:t> app</a:t>
            </a:r>
            <a:endParaRPr lang="en-US" sz="1050" dirty="0"/>
          </a:p>
        </p:txBody>
      </p:sp>
      <p:sp>
        <p:nvSpPr>
          <p:cNvPr id="206" name="pole tekstowe 205"/>
          <p:cNvSpPr txBox="1"/>
          <p:nvPr/>
        </p:nvSpPr>
        <p:spPr>
          <a:xfrm>
            <a:off x="5141374" y="9273555"/>
            <a:ext cx="16146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Talks </a:t>
            </a:r>
            <a:r>
              <a:rPr lang="en-US" sz="1050" dirty="0" smtClean="0"/>
              <a:t>at international conferences (&gt;100 people)</a:t>
            </a:r>
            <a:endParaRPr lang="en-US" sz="1050" dirty="0"/>
          </a:p>
        </p:txBody>
      </p:sp>
      <p:sp>
        <p:nvSpPr>
          <p:cNvPr id="210" name="Prostokąt 209"/>
          <p:cNvSpPr/>
          <p:nvPr/>
        </p:nvSpPr>
        <p:spPr>
          <a:xfrm>
            <a:off x="5091411" y="6814778"/>
            <a:ext cx="160386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Marketing and Business Strategies</a:t>
            </a:r>
            <a:r>
              <a:rPr lang="en-US" sz="1050" dirty="0" smtClean="0"/>
              <a:t>, Smart Albinos online course</a:t>
            </a:r>
            <a:endParaRPr lang="en-US" sz="1050" dirty="0"/>
          </a:p>
        </p:txBody>
      </p:sp>
      <p:grpSp>
        <p:nvGrpSpPr>
          <p:cNvPr id="223" name="Grupa 222"/>
          <p:cNvGrpSpPr/>
          <p:nvPr/>
        </p:nvGrpSpPr>
        <p:grpSpPr>
          <a:xfrm>
            <a:off x="5182373" y="162180"/>
            <a:ext cx="2488988" cy="900913"/>
            <a:chOff x="4844537" y="211108"/>
            <a:chExt cx="2488988" cy="900913"/>
          </a:xfrm>
        </p:grpSpPr>
        <p:grpSp>
          <p:nvGrpSpPr>
            <p:cNvPr id="219" name="Grupa 218"/>
            <p:cNvGrpSpPr/>
            <p:nvPr/>
          </p:nvGrpSpPr>
          <p:grpSpPr>
            <a:xfrm>
              <a:off x="4972197" y="211108"/>
              <a:ext cx="2361328" cy="900913"/>
              <a:chOff x="5007934" y="211397"/>
              <a:chExt cx="2361328" cy="900913"/>
            </a:xfrm>
          </p:grpSpPr>
          <p:sp>
            <p:nvSpPr>
              <p:cNvPr id="5" name="pole tekstowe 4"/>
              <p:cNvSpPr txBox="1"/>
              <p:nvPr/>
            </p:nvSpPr>
            <p:spPr>
              <a:xfrm>
                <a:off x="5007934" y="211397"/>
                <a:ext cx="23446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25, rue des </a:t>
                </a:r>
                <a:r>
                  <a:rPr lang="en-US" sz="700" dirty="0" err="1" smtClean="0"/>
                  <a:t>Grands</a:t>
                </a:r>
                <a:r>
                  <a:rPr lang="en-US" sz="700" dirty="0" smtClean="0"/>
                  <a:t> Champs; 75020</a:t>
                </a:r>
              </a:p>
            </p:txBody>
          </p:sp>
          <p:sp>
            <p:nvSpPr>
              <p:cNvPr id="6" name="pole tekstowe 5"/>
              <p:cNvSpPr txBox="1"/>
              <p:nvPr/>
            </p:nvSpPr>
            <p:spPr>
              <a:xfrm>
                <a:off x="5007934" y="382764"/>
                <a:ext cx="19225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0698210283</a:t>
                </a:r>
                <a:endParaRPr lang="en-US" sz="800" dirty="0"/>
              </a:p>
            </p:txBody>
          </p:sp>
          <p:sp>
            <p:nvSpPr>
              <p:cNvPr id="7" name="pole tekstowe 6"/>
              <p:cNvSpPr txBox="1"/>
              <p:nvPr/>
            </p:nvSpPr>
            <p:spPr>
              <a:xfrm>
                <a:off x="5024646" y="554131"/>
                <a:ext cx="23446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urszula.czerwinska@cri-paris.org</a:t>
                </a:r>
                <a:endParaRPr lang="en-US" sz="800" b="1" dirty="0"/>
              </a:p>
            </p:txBody>
          </p:sp>
          <p:sp>
            <p:nvSpPr>
              <p:cNvPr id="9" name="pole tekstowe 8"/>
              <p:cNvSpPr txBox="1"/>
              <p:nvPr/>
            </p:nvSpPr>
            <p:spPr>
              <a:xfrm>
                <a:off x="5007934" y="725498"/>
                <a:ext cx="23446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/</a:t>
                </a:r>
                <a:r>
                  <a:rPr lang="en-US" sz="700" dirty="0" err="1" smtClean="0"/>
                  <a:t>urszulaczerwinska</a:t>
                </a:r>
                <a:endParaRPr lang="en-US" sz="700" dirty="0"/>
              </a:p>
            </p:txBody>
          </p:sp>
          <p:sp>
            <p:nvSpPr>
              <p:cNvPr id="10" name="pole tekstowe 9"/>
              <p:cNvSpPr txBox="1"/>
              <p:nvPr/>
            </p:nvSpPr>
            <p:spPr>
              <a:xfrm>
                <a:off x="5007934" y="896866"/>
                <a:ext cx="23446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@</a:t>
                </a:r>
                <a:r>
                  <a:rPr lang="en-US" sz="800" dirty="0" err="1" smtClean="0"/>
                  <a:t>UlaLaParis</a:t>
                </a:r>
                <a:endParaRPr lang="en-US" sz="800" dirty="0"/>
              </a:p>
            </p:txBody>
          </p:sp>
        </p:grpSp>
        <p:pic>
          <p:nvPicPr>
            <p:cNvPr id="1026" name="Picture 2" descr="See original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146" y="765880"/>
              <a:ext cx="182734" cy="18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e original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633" y="941251"/>
              <a:ext cx="149760" cy="14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Obraz 2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84"/>
            <a:stretch/>
          </p:blipFill>
          <p:spPr>
            <a:xfrm>
              <a:off x="4854373" y="601398"/>
              <a:ext cx="180337" cy="147725"/>
            </a:xfrm>
            <a:prstGeom prst="rect">
              <a:avLst/>
            </a:prstGeom>
          </p:spPr>
        </p:pic>
        <p:pic>
          <p:nvPicPr>
            <p:cNvPr id="221" name="Obraz 2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33"/>
            <a:stretch/>
          </p:blipFill>
          <p:spPr>
            <a:xfrm>
              <a:off x="4850063" y="435671"/>
              <a:ext cx="180900" cy="150992"/>
            </a:xfrm>
            <a:prstGeom prst="rect">
              <a:avLst/>
            </a:prstGeom>
          </p:spPr>
        </p:pic>
        <p:pic>
          <p:nvPicPr>
            <p:cNvPr id="222" name="Obraz 2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471"/>
            <a:stretch/>
          </p:blipFill>
          <p:spPr>
            <a:xfrm>
              <a:off x="4844537" y="270071"/>
              <a:ext cx="191953" cy="160336"/>
            </a:xfrm>
            <a:prstGeom prst="rect">
              <a:avLst/>
            </a:prstGeom>
          </p:spPr>
        </p:pic>
      </p:grpSp>
      <p:grpSp>
        <p:nvGrpSpPr>
          <p:cNvPr id="14" name="Grupa 13"/>
          <p:cNvGrpSpPr/>
          <p:nvPr/>
        </p:nvGrpSpPr>
        <p:grpSpPr>
          <a:xfrm>
            <a:off x="6488975" y="5126007"/>
            <a:ext cx="59386" cy="59386"/>
            <a:chOff x="7059447" y="4723821"/>
            <a:chExt cx="273630" cy="273630"/>
          </a:xfrm>
        </p:grpSpPr>
        <p:grpSp>
          <p:nvGrpSpPr>
            <p:cNvPr id="13" name="Grupa 12"/>
            <p:cNvGrpSpPr/>
            <p:nvPr/>
          </p:nvGrpSpPr>
          <p:grpSpPr>
            <a:xfrm>
              <a:off x="7059447" y="4723821"/>
              <a:ext cx="273630" cy="273630"/>
              <a:chOff x="7059447" y="4723821"/>
              <a:chExt cx="273630" cy="273630"/>
            </a:xfrm>
          </p:grpSpPr>
          <p:sp>
            <p:nvSpPr>
              <p:cNvPr id="112" name="Elipsa 111"/>
              <p:cNvSpPr/>
              <p:nvPr/>
            </p:nvSpPr>
            <p:spPr>
              <a:xfrm>
                <a:off x="7061517" y="4724964"/>
                <a:ext cx="270674" cy="270674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Cięciwa 7"/>
              <p:cNvSpPr/>
              <p:nvPr/>
            </p:nvSpPr>
            <p:spPr>
              <a:xfrm rot="12153479">
                <a:off x="7059447" y="4723821"/>
                <a:ext cx="273630" cy="273630"/>
              </a:xfrm>
              <a:prstGeom prst="chord">
                <a:avLst>
                  <a:gd name="adj1" fmla="val 3954114"/>
                  <a:gd name="adj2" fmla="val 149740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6" name="Elipsa 115"/>
            <p:cNvSpPr/>
            <p:nvPr/>
          </p:nvSpPr>
          <p:spPr>
            <a:xfrm>
              <a:off x="7061517" y="4724696"/>
              <a:ext cx="270674" cy="270674"/>
            </a:xfrm>
            <a:prstGeom prst="ellipse">
              <a:avLst/>
            </a:prstGeom>
            <a:noFill/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upa 118"/>
          <p:cNvGrpSpPr/>
          <p:nvPr/>
        </p:nvGrpSpPr>
        <p:grpSpPr>
          <a:xfrm>
            <a:off x="6494112" y="4534065"/>
            <a:ext cx="59386" cy="59386"/>
            <a:chOff x="7059447" y="4723821"/>
            <a:chExt cx="273630" cy="273630"/>
          </a:xfrm>
        </p:grpSpPr>
        <p:grpSp>
          <p:nvGrpSpPr>
            <p:cNvPr id="120" name="Grupa 119"/>
            <p:cNvGrpSpPr/>
            <p:nvPr/>
          </p:nvGrpSpPr>
          <p:grpSpPr>
            <a:xfrm>
              <a:off x="7059447" y="4723821"/>
              <a:ext cx="273630" cy="273630"/>
              <a:chOff x="7059447" y="4723821"/>
              <a:chExt cx="273630" cy="273630"/>
            </a:xfrm>
          </p:grpSpPr>
          <p:sp>
            <p:nvSpPr>
              <p:cNvPr id="122" name="Elipsa 121"/>
              <p:cNvSpPr/>
              <p:nvPr/>
            </p:nvSpPr>
            <p:spPr>
              <a:xfrm>
                <a:off x="7061517" y="4724964"/>
                <a:ext cx="270674" cy="270674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Cięciwa 122"/>
              <p:cNvSpPr/>
              <p:nvPr/>
            </p:nvSpPr>
            <p:spPr>
              <a:xfrm rot="12153479">
                <a:off x="7059447" y="4723821"/>
                <a:ext cx="273630" cy="273630"/>
              </a:xfrm>
              <a:prstGeom prst="chord">
                <a:avLst>
                  <a:gd name="adj1" fmla="val 3954114"/>
                  <a:gd name="adj2" fmla="val 149740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1" name="Elipsa 120"/>
            <p:cNvSpPr/>
            <p:nvPr/>
          </p:nvSpPr>
          <p:spPr>
            <a:xfrm>
              <a:off x="7061517" y="4724696"/>
              <a:ext cx="270674" cy="270674"/>
            </a:xfrm>
            <a:prstGeom prst="ellipse">
              <a:avLst/>
            </a:prstGeom>
            <a:noFill/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Grupa 123"/>
          <p:cNvGrpSpPr/>
          <p:nvPr/>
        </p:nvGrpSpPr>
        <p:grpSpPr>
          <a:xfrm>
            <a:off x="6572115" y="3879698"/>
            <a:ext cx="59386" cy="59386"/>
            <a:chOff x="7059447" y="4723821"/>
            <a:chExt cx="273630" cy="273630"/>
          </a:xfrm>
        </p:grpSpPr>
        <p:grpSp>
          <p:nvGrpSpPr>
            <p:cNvPr id="125" name="Grupa 124"/>
            <p:cNvGrpSpPr/>
            <p:nvPr/>
          </p:nvGrpSpPr>
          <p:grpSpPr>
            <a:xfrm>
              <a:off x="7059447" y="4723821"/>
              <a:ext cx="273630" cy="273630"/>
              <a:chOff x="7059447" y="4723821"/>
              <a:chExt cx="273630" cy="273630"/>
            </a:xfrm>
          </p:grpSpPr>
          <p:sp>
            <p:nvSpPr>
              <p:cNvPr id="127" name="Elipsa 126"/>
              <p:cNvSpPr/>
              <p:nvPr/>
            </p:nvSpPr>
            <p:spPr>
              <a:xfrm>
                <a:off x="7061517" y="4724964"/>
                <a:ext cx="270674" cy="270674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Cięciwa 127"/>
              <p:cNvSpPr/>
              <p:nvPr/>
            </p:nvSpPr>
            <p:spPr>
              <a:xfrm rot="12153479">
                <a:off x="7059447" y="4723821"/>
                <a:ext cx="273630" cy="273630"/>
              </a:xfrm>
              <a:prstGeom prst="chord">
                <a:avLst>
                  <a:gd name="adj1" fmla="val 3954114"/>
                  <a:gd name="adj2" fmla="val 149740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Elipsa 125"/>
            <p:cNvSpPr/>
            <p:nvPr/>
          </p:nvSpPr>
          <p:spPr>
            <a:xfrm>
              <a:off x="7061517" y="4724696"/>
              <a:ext cx="270674" cy="270674"/>
            </a:xfrm>
            <a:prstGeom prst="ellipse">
              <a:avLst/>
            </a:prstGeom>
            <a:noFill/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upa 140"/>
          <p:cNvGrpSpPr/>
          <p:nvPr/>
        </p:nvGrpSpPr>
        <p:grpSpPr>
          <a:xfrm>
            <a:off x="6568447" y="4056392"/>
            <a:ext cx="59386" cy="59386"/>
            <a:chOff x="7059447" y="4723821"/>
            <a:chExt cx="273630" cy="273630"/>
          </a:xfrm>
        </p:grpSpPr>
        <p:grpSp>
          <p:nvGrpSpPr>
            <p:cNvPr id="142" name="Grupa 141"/>
            <p:cNvGrpSpPr/>
            <p:nvPr/>
          </p:nvGrpSpPr>
          <p:grpSpPr>
            <a:xfrm>
              <a:off x="7059447" y="4723821"/>
              <a:ext cx="273630" cy="273630"/>
              <a:chOff x="7059447" y="4723821"/>
              <a:chExt cx="273630" cy="273630"/>
            </a:xfrm>
          </p:grpSpPr>
          <p:sp>
            <p:nvSpPr>
              <p:cNvPr id="163" name="Elipsa 162"/>
              <p:cNvSpPr/>
              <p:nvPr/>
            </p:nvSpPr>
            <p:spPr>
              <a:xfrm>
                <a:off x="7061517" y="4724964"/>
                <a:ext cx="270674" cy="270674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Cięciwa 163"/>
              <p:cNvSpPr/>
              <p:nvPr/>
            </p:nvSpPr>
            <p:spPr>
              <a:xfrm rot="12153479">
                <a:off x="7059447" y="4723821"/>
                <a:ext cx="273630" cy="273630"/>
              </a:xfrm>
              <a:prstGeom prst="chord">
                <a:avLst>
                  <a:gd name="adj1" fmla="val 3954114"/>
                  <a:gd name="adj2" fmla="val 149740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2" name="Elipsa 161"/>
            <p:cNvSpPr/>
            <p:nvPr/>
          </p:nvSpPr>
          <p:spPr>
            <a:xfrm>
              <a:off x="7061517" y="4724696"/>
              <a:ext cx="270674" cy="270674"/>
            </a:xfrm>
            <a:prstGeom prst="ellipse">
              <a:avLst/>
            </a:prstGeom>
            <a:noFill/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upa 110"/>
          <p:cNvGrpSpPr/>
          <p:nvPr/>
        </p:nvGrpSpPr>
        <p:grpSpPr>
          <a:xfrm>
            <a:off x="6572490" y="3521545"/>
            <a:ext cx="59386" cy="59386"/>
            <a:chOff x="7059447" y="4723821"/>
            <a:chExt cx="273630" cy="273630"/>
          </a:xfrm>
        </p:grpSpPr>
        <p:grpSp>
          <p:nvGrpSpPr>
            <p:cNvPr id="113" name="Grupa 112"/>
            <p:cNvGrpSpPr/>
            <p:nvPr/>
          </p:nvGrpSpPr>
          <p:grpSpPr>
            <a:xfrm>
              <a:off x="7059447" y="4723821"/>
              <a:ext cx="273630" cy="273630"/>
              <a:chOff x="7059447" y="4723821"/>
              <a:chExt cx="273630" cy="273630"/>
            </a:xfrm>
          </p:grpSpPr>
          <p:sp>
            <p:nvSpPr>
              <p:cNvPr id="115" name="Elipsa 114"/>
              <p:cNvSpPr/>
              <p:nvPr/>
            </p:nvSpPr>
            <p:spPr>
              <a:xfrm>
                <a:off x="7061517" y="4724964"/>
                <a:ext cx="270674" cy="270674"/>
              </a:xfrm>
              <a:prstGeom prst="ellipse">
                <a:avLst/>
              </a:prstGeom>
              <a:solidFill>
                <a:srgbClr val="00B0F0"/>
              </a:solidFill>
              <a:ln w="3175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Cięciwa 116"/>
              <p:cNvSpPr/>
              <p:nvPr/>
            </p:nvSpPr>
            <p:spPr>
              <a:xfrm rot="12153479">
                <a:off x="7059447" y="4723821"/>
                <a:ext cx="273630" cy="273630"/>
              </a:xfrm>
              <a:prstGeom prst="chord">
                <a:avLst>
                  <a:gd name="adj1" fmla="val 3954114"/>
                  <a:gd name="adj2" fmla="val 149740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4" name="Elipsa 113"/>
            <p:cNvSpPr/>
            <p:nvPr/>
          </p:nvSpPr>
          <p:spPr>
            <a:xfrm>
              <a:off x="7061517" y="4724696"/>
              <a:ext cx="270674" cy="270674"/>
            </a:xfrm>
            <a:prstGeom prst="ellipse">
              <a:avLst/>
            </a:prstGeom>
            <a:noFill/>
            <a:ln w="31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Prostokąt 14"/>
          <p:cNvSpPr/>
          <p:nvPr/>
        </p:nvSpPr>
        <p:spPr>
          <a:xfrm>
            <a:off x="26224" y="3592641"/>
            <a:ext cx="3429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>
                <a:solidFill>
                  <a:srgbClr val="00B0F0"/>
                </a:solidFill>
                <a:latin typeface="LockSmith" pitchFamily="50" charset="0"/>
              </a:rPr>
              <a:t>2015</a:t>
            </a:r>
            <a:r>
              <a:rPr lang="en-US" sz="500" dirty="0">
                <a:solidFill>
                  <a:srgbClr val="00B0F0"/>
                </a:solidFill>
                <a:latin typeface="LockSmith" pitchFamily="50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sz="300" dirty="0">
              <a:solidFill>
                <a:srgbClr val="00B0F0"/>
              </a:solidFill>
              <a:latin typeface="LockSmith" pitchFamily="50" charset="0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26224" y="3954787"/>
            <a:ext cx="3429000" cy="2654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2014</a:t>
            </a:r>
            <a:endParaRPr lang="en-US" sz="1000" dirty="0">
              <a:solidFill>
                <a:srgbClr val="00B0F0"/>
              </a:solidFill>
              <a:latin typeface="LockSmith" pitchFamily="50" charset="0"/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20558" y="4304903"/>
            <a:ext cx="3429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2013</a:t>
            </a:r>
            <a:endParaRPr lang="en-US" sz="1000" dirty="0">
              <a:solidFill>
                <a:srgbClr val="00B0F0"/>
              </a:solidFill>
              <a:latin typeface="LockSmith" pitchFamily="50" charset="0"/>
            </a:endParaRPr>
          </a:p>
          <a:p>
            <a:pPr lvl="0"/>
            <a:endParaRPr lang="en-US" sz="1200" dirty="0">
              <a:solidFill>
                <a:srgbClr val="00B0F0"/>
              </a:solidFill>
              <a:latin typeface="LockSmith" pitchFamily="50" charset="0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-2666" y="4492649"/>
            <a:ext cx="4908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srgbClr val="00B0F0"/>
                </a:solidFill>
                <a:latin typeface="LockSmith" pitchFamily="50" charset="0"/>
              </a:rPr>
              <a:t>.2012</a:t>
            </a:r>
            <a:r>
              <a:rPr lang="en-US" sz="1000" b="1" dirty="0">
                <a:solidFill>
                  <a:srgbClr val="FF6600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1" name="Prostokąt 130"/>
          <p:cNvSpPr/>
          <p:nvPr/>
        </p:nvSpPr>
        <p:spPr>
          <a:xfrm>
            <a:off x="10030" y="6279877"/>
            <a:ext cx="3429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>
                <a:solidFill>
                  <a:srgbClr val="00B0F0"/>
                </a:solidFill>
                <a:latin typeface="LockSmith" pitchFamily="50" charset="0"/>
              </a:rPr>
              <a:t>2015</a:t>
            </a:r>
            <a:r>
              <a:rPr lang="en-US" sz="500" dirty="0">
                <a:solidFill>
                  <a:srgbClr val="00B0F0"/>
                </a:solidFill>
                <a:latin typeface="LockSmith" pitchFamily="50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sz="300" dirty="0">
              <a:solidFill>
                <a:srgbClr val="00B0F0"/>
              </a:solidFill>
              <a:latin typeface="LockSmith" pitchFamily="50" charset="0"/>
            </a:endParaRPr>
          </a:p>
        </p:txBody>
      </p:sp>
      <p:sp>
        <p:nvSpPr>
          <p:cNvPr id="132" name="Prostokąt 131"/>
          <p:cNvSpPr/>
          <p:nvPr/>
        </p:nvSpPr>
        <p:spPr>
          <a:xfrm>
            <a:off x="21938" y="6770055"/>
            <a:ext cx="3429000" cy="2654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dirty="0" smtClean="0">
                <a:solidFill>
                  <a:srgbClr val="00B0F0"/>
                </a:solidFill>
                <a:latin typeface="LockSmith" pitchFamily="50" charset="0"/>
              </a:rPr>
              <a:t>2014</a:t>
            </a:r>
            <a:endParaRPr lang="en-US" sz="1000" dirty="0">
              <a:solidFill>
                <a:srgbClr val="00B0F0"/>
              </a:solidFill>
              <a:latin typeface="LockSmith" pitchFamily="50" charset="0"/>
            </a:endParaRPr>
          </a:p>
        </p:txBody>
      </p:sp>
      <p:sp>
        <p:nvSpPr>
          <p:cNvPr id="118" name="pole tekstowe 208"/>
          <p:cNvSpPr txBox="1"/>
          <p:nvPr/>
        </p:nvSpPr>
        <p:spPr>
          <a:xfrm>
            <a:off x="5091411" y="5754353"/>
            <a:ext cx="18961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Certificate of Business and Administration </a:t>
            </a:r>
            <a:r>
              <a:rPr lang="en-US" sz="1050" dirty="0" smtClean="0">
                <a:solidFill>
                  <a:srgbClr val="000000"/>
                </a:solidFill>
              </a:rPr>
              <a:t>Sorbonne</a:t>
            </a:r>
          </a:p>
          <a:p>
            <a:r>
              <a:rPr lang="en-US" sz="1050" dirty="0" err="1" smtClean="0">
                <a:solidFill>
                  <a:srgbClr val="000000"/>
                </a:solidFill>
              </a:rPr>
              <a:t>Adoc</a:t>
            </a:r>
            <a:r>
              <a:rPr lang="en-US" sz="1050" dirty="0" smtClean="0">
                <a:solidFill>
                  <a:srgbClr val="000000"/>
                </a:solidFill>
              </a:rPr>
              <a:t> management</a:t>
            </a:r>
            <a:endParaRPr lang="en-US" sz="1050" dirty="0"/>
          </a:p>
        </p:txBody>
      </p:sp>
      <p:sp>
        <p:nvSpPr>
          <p:cNvPr id="133" name="pole tekstowe 208"/>
          <p:cNvSpPr txBox="1"/>
          <p:nvPr/>
        </p:nvSpPr>
        <p:spPr>
          <a:xfrm>
            <a:off x="5091411" y="6278077"/>
            <a:ext cx="18961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66"/>
                </a:solidFill>
              </a:rPr>
              <a:t>Certificate of Disruptive </a:t>
            </a:r>
            <a:r>
              <a:rPr lang="en-US" sz="1050" dirty="0">
                <a:solidFill>
                  <a:srgbClr val="FF0066"/>
                </a:solidFill>
              </a:rPr>
              <a:t>T</a:t>
            </a:r>
            <a:r>
              <a:rPr lang="en-US" sz="1050" dirty="0" smtClean="0">
                <a:solidFill>
                  <a:srgbClr val="FF0066"/>
                </a:solidFill>
              </a:rPr>
              <a:t>echnologies and Public Policy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</a:rPr>
              <a:t>SciencesPo</a:t>
            </a:r>
            <a:r>
              <a:rPr lang="en-US" sz="1050" dirty="0" smtClean="0">
                <a:solidFill>
                  <a:srgbClr val="000000"/>
                </a:solidFill>
              </a:rPr>
              <a:t> Paris</a:t>
            </a:r>
            <a:endParaRPr lang="en-US" sz="1050" dirty="0"/>
          </a:p>
        </p:txBody>
      </p:sp>
      <p:sp>
        <p:nvSpPr>
          <p:cNvPr id="3" name="ZoneTexte 2"/>
          <p:cNvSpPr txBox="1"/>
          <p:nvPr/>
        </p:nvSpPr>
        <p:spPr>
          <a:xfrm>
            <a:off x="5134879" y="1057022"/>
            <a:ext cx="17375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 smtClean="0">
                <a:solidFill>
                  <a:srgbClr val="FF0066"/>
                </a:solidFill>
              </a:rPr>
              <a:t>urszulaczerwinska.github.io</a:t>
            </a:r>
            <a:endParaRPr lang="fr-FR" sz="1050" b="1" dirty="0">
              <a:solidFill>
                <a:srgbClr val="FF0066"/>
              </a:solidFill>
            </a:endParaRPr>
          </a:p>
        </p:txBody>
      </p:sp>
      <p:pic>
        <p:nvPicPr>
          <p:cNvPr id="20" name="Image 19" descr="qrcode.374968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44" y="200695"/>
            <a:ext cx="964145" cy="9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5005</TotalTime>
  <Words>365</Words>
  <Application>Microsoft Macintosh PowerPoint</Application>
  <PresentationFormat>Format A4 (210 x 297 mm)</PresentationFormat>
  <Paragraphs>84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LockSmith</vt:lpstr>
      <vt:lpstr>LockSmith</vt:lpstr>
      <vt:lpstr>Motyw pakietu Office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Ulcia '</dc:creator>
  <cp:lastModifiedBy>Ulcia '</cp:lastModifiedBy>
  <cp:revision>55</cp:revision>
  <cp:lastPrinted>2016-01-14T09:27:30Z</cp:lastPrinted>
  <dcterms:created xsi:type="dcterms:W3CDTF">2016-01-09T12:52:34Z</dcterms:created>
  <dcterms:modified xsi:type="dcterms:W3CDTF">2017-02-03T11:01:44Z</dcterms:modified>
</cp:coreProperties>
</file>