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6"/>
  </p:notesMasterIdLst>
  <p:sldIdLst>
    <p:sldId id="259" r:id="rId2"/>
    <p:sldId id="260" r:id="rId3"/>
    <p:sldId id="261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57FDE-E3EE-43DE-BA6E-F048E4ED34C4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F86FB-322E-477D-8523-5FF8A5311B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704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064" y="2410921"/>
            <a:ext cx="8960219" cy="3861600"/>
          </a:xfrm>
        </p:spPr>
        <p:txBody>
          <a:bodyPr anchor="t">
            <a:noAutofit/>
          </a:bodyPr>
          <a:lstStyle>
            <a:lvl1pPr algn="l"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/>
              <a:t>PRESENTATION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5AAFEA-9797-719F-034E-1443278D0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3792" y="1123641"/>
            <a:ext cx="5184775" cy="1197600"/>
          </a:xfrm>
        </p:spPr>
        <p:txBody>
          <a:bodyPr anchor="ctr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385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908D4B-9946-0E0A-8BEE-BB1C6BFDBDE6}"/>
              </a:ext>
            </a:extLst>
          </p:cNvPr>
          <p:cNvSpPr/>
          <p:nvPr userDrawn="1"/>
        </p:nvSpPr>
        <p:spPr>
          <a:xfrm>
            <a:off x="4275667" y="2355849"/>
            <a:ext cx="6692532" cy="1642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007C1-A2D2-F1A6-D730-4F0C404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035" y="619623"/>
            <a:ext cx="6692532" cy="1633247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DCB85-C1AE-389B-180B-F0755C755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B6781-E0BB-8244-2B18-81C5A89AB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13D6F03-414F-3442-0C5B-EC8851378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619622"/>
            <a:ext cx="3279453" cy="3279453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AB61BF6E-948C-4AEB-61A4-244B2DE035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90380" y="4162370"/>
            <a:ext cx="2278187" cy="2278187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A50E1A-8491-728C-9FA7-3C2B65D8B0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9017" y="4385089"/>
            <a:ext cx="7732183" cy="2054400"/>
          </a:xfrm>
        </p:spPr>
        <p:txBody>
          <a:bodyPr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AD539BA3-D11E-897F-CE18-588B0DC93D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76035" y="2607013"/>
            <a:ext cx="6692532" cy="1382400"/>
          </a:xfrm>
          <a:noFill/>
        </p:spPr>
        <p:txBody>
          <a:bodyPr lIns="90000" tIns="46800" rIns="90000" bIns="4680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910887-9DF9-8E41-CBB1-3C2A4179AC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9017" y="4126524"/>
            <a:ext cx="7732183" cy="2496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F6B920-074C-FD0C-40EB-802122795E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75667" y="2355849"/>
            <a:ext cx="6692900" cy="249599"/>
          </a:xfrm>
          <a:noFill/>
        </p:spPr>
        <p:txBody>
          <a:bodyPr anchor="ctr" anchorCtr="0">
            <a:noAutofit/>
          </a:bodyPr>
          <a:lstStyle>
            <a:lvl1pPr>
              <a:defRPr sz="12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105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419B-0A7A-D6A9-278B-3CB3F6B1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860" y="619622"/>
            <a:ext cx="4448707" cy="1968969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75DCC-A5DC-45EE-5280-E6AF55C5FB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54E76-F34B-95F8-FD2E-0312C265AE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FD592EB7-0888-4601-189D-47D758F2EA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783792" cy="3855843"/>
          </a:xfrm>
        </p:spPr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5089FCE-DB18-D776-A8F9-8E69AD01AA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5734" y="4512078"/>
            <a:ext cx="5208058" cy="1987053"/>
          </a:xfrm>
        </p:spPr>
        <p:txBody>
          <a:bodyPr>
            <a:noAutofit/>
          </a:bodyPr>
          <a:lstStyle>
            <a:lvl1pPr>
              <a:defRPr>
                <a:latin typeface="+mn-lt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1pPr>
            <a:lvl2pPr>
              <a:defRPr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2pPr>
            <a:lvl3pPr>
              <a:defRPr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3pPr>
            <a:lvl4pPr>
              <a:defRPr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4pPr>
            <a:lvl5pPr>
              <a:defRPr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0477A3C-2108-3003-027C-E88B14294E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19862" y="3429000"/>
            <a:ext cx="4448705" cy="2852921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447C4F-9DF9-4C69-F400-0A0CE900741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5733" y="4066517"/>
            <a:ext cx="5208059" cy="4032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FE6426-8335-E1C3-FB13-43F08A52D6E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519862" y="3091241"/>
            <a:ext cx="4448706" cy="2880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3104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442312-9E63-3A81-2CB4-8F85F5C2CD49}"/>
              </a:ext>
            </a:extLst>
          </p:cNvPr>
          <p:cNvSpPr/>
          <p:nvPr userDrawn="1"/>
        </p:nvSpPr>
        <p:spPr>
          <a:xfrm>
            <a:off x="0" y="1945185"/>
            <a:ext cx="3878469" cy="49128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0176E-FDDF-30CB-EB74-A75B39D0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94" y="501649"/>
            <a:ext cx="10270873" cy="132556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0C34D-8F75-41B3-4243-E45FBD015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13D18-EF04-D403-494B-02A03A28B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A0E6078-78A1-619C-E7B0-63DBC649FF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9017" y="2686751"/>
            <a:ext cx="2702983" cy="36696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3E87E0F-2528-3A8B-F312-9C9235E586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8771" y="2686751"/>
            <a:ext cx="2850043" cy="36696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75F903-A46A-31EE-9532-17999D9477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9016" y="2275974"/>
            <a:ext cx="2702984" cy="369600"/>
          </a:xfrm>
        </p:spPr>
        <p:txBody>
          <a:bodyPr anchor="b">
            <a:noAutofit/>
          </a:bodyPr>
          <a:lstStyle>
            <a:lvl1pPr>
              <a:defRPr sz="12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746F59D-CF95-DEC8-5CAA-EE08708A53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58771" y="2275974"/>
            <a:ext cx="2851200" cy="3696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CDD7BE0-BC6C-5AE9-BCEE-9C91EA7B4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8524" y="2686751"/>
            <a:ext cx="2850043" cy="36696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C0FB17E-6098-251C-5B8E-56C2FE57DE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7367" y="2275974"/>
            <a:ext cx="2851200" cy="3696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24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EB1E-7063-62F6-6178-84A09252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83764"/>
            <a:ext cx="10369550" cy="9624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88764-10F6-E04C-94EB-0287F12582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32E04-1353-E30E-552C-E54A3DA074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10D922AA-24B6-6B14-7A38-DBC7EDED764B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200000" y="1738097"/>
            <a:ext cx="2037784" cy="168428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FB6B8F6-C436-9978-2F4B-4A4FAEFE52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1381" y="4112515"/>
            <a:ext cx="2396467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504E407-1287-6C2D-410A-98BC0C86744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83792" y="1711315"/>
            <a:ext cx="2400000" cy="4802400"/>
          </a:xfrm>
        </p:spPr>
        <p:txBody>
          <a:bodyPr/>
          <a:lstStyle/>
          <a:p>
            <a:endParaRPr lang="en-UZ"/>
          </a:p>
        </p:txBody>
      </p: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1BE74FB2-1D73-647C-5C92-0AA274565BB5}"/>
              </a:ext>
            </a:extLst>
          </p:cNvPr>
          <p:cNvSpPr>
            <a:spLocks noGrp="1"/>
          </p:cNvSpPr>
          <p:nvPr>
            <p:ph type="chart" sz="quarter" idx="30"/>
          </p:nvPr>
        </p:nvSpPr>
        <p:spPr>
          <a:xfrm>
            <a:off x="8329800" y="1738097"/>
            <a:ext cx="2037784" cy="1684283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7C4768-2F14-E327-6DA3-6E37F58CFAB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1381" y="3535556"/>
            <a:ext cx="2396467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E210F19-1CD2-510F-9EF1-7A725C1F08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148693" y="3535556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1CE4C3-5BFE-BA45-1C06-0F5D8259E68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154626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5754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EB1E-7063-62F6-6178-84A09252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83764"/>
            <a:ext cx="10369550" cy="9624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88764-10F6-E04C-94EB-0287F12582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32E04-1353-E30E-552C-E54A3DA074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10D922AA-24B6-6B14-7A38-DBC7EDED764B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237772" y="1738097"/>
            <a:ext cx="2037784" cy="168428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FB6B8F6-C436-9978-2F4B-4A4FAEFE52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54623" y="4123971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1BE74FB2-1D73-647C-5C92-0AA274565BB5}"/>
              </a:ext>
            </a:extLst>
          </p:cNvPr>
          <p:cNvSpPr>
            <a:spLocks noGrp="1"/>
          </p:cNvSpPr>
          <p:nvPr>
            <p:ph type="chart" sz="quarter" idx="30"/>
          </p:nvPr>
        </p:nvSpPr>
        <p:spPr>
          <a:xfrm>
            <a:off x="8329800" y="1738097"/>
            <a:ext cx="2037784" cy="1684283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7C4768-2F14-E327-6DA3-6E37F58CFAB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57469" y="3535556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E210F19-1CD2-510F-9EF1-7A725C1F08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148693" y="3535556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1CE4C3-5BFE-BA45-1C06-0F5D8259E68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154626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6034BEDD-4A10-0EE9-2B80-CC48F6463E58}"/>
              </a:ext>
            </a:extLst>
          </p:cNvPr>
          <p:cNvSpPr>
            <a:spLocks noGrp="1"/>
          </p:cNvSpPr>
          <p:nvPr>
            <p:ph type="chart" sz="quarter" idx="34"/>
          </p:nvPr>
        </p:nvSpPr>
        <p:spPr>
          <a:xfrm>
            <a:off x="4764900" y="1738097"/>
            <a:ext cx="2037784" cy="168428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AF6507D-02F3-DCED-4A26-289016D4AA4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592749" y="3535556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DD65D9A-82AD-5F53-C8F5-B476568A76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04627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6744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EB1E-7063-62F6-6178-84A09252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83764"/>
            <a:ext cx="10369550" cy="9624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88764-10F6-E04C-94EB-0287F12582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32E04-1353-E30E-552C-E54A3DA074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10D922AA-24B6-6B14-7A38-DBC7EDED764B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758041" y="1738097"/>
            <a:ext cx="2037784" cy="168428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FB6B8F6-C436-9978-2F4B-4A4FAEFE52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5733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1BE74FB2-1D73-647C-5C92-0AA274565BB5}"/>
              </a:ext>
            </a:extLst>
          </p:cNvPr>
          <p:cNvSpPr>
            <a:spLocks noGrp="1"/>
          </p:cNvSpPr>
          <p:nvPr>
            <p:ph type="chart" sz="quarter" idx="30"/>
          </p:nvPr>
        </p:nvSpPr>
        <p:spPr>
          <a:xfrm>
            <a:off x="8735824" y="1744717"/>
            <a:ext cx="2037784" cy="1684283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7C4768-2F14-E327-6DA3-6E37F58CFAB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81086" y="3537499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E210F19-1CD2-510F-9EF1-7A725C1F08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554717" y="3540182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1CE4C3-5BFE-BA45-1C06-0F5D8259E68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566167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6034BEDD-4A10-0EE9-2B80-CC48F6463E58}"/>
              </a:ext>
            </a:extLst>
          </p:cNvPr>
          <p:cNvSpPr>
            <a:spLocks noGrp="1"/>
          </p:cNvSpPr>
          <p:nvPr>
            <p:ph type="chart" sz="quarter" idx="34"/>
          </p:nvPr>
        </p:nvSpPr>
        <p:spPr>
          <a:xfrm>
            <a:off x="3370625" y="1744717"/>
            <a:ext cx="2037784" cy="168428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AF6507D-02F3-DCED-4A26-289016D4AA4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189519" y="3537499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DD65D9A-82AD-5F53-C8F5-B476568A76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189518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8B133C47-E461-5076-CFB7-81D33483F78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971041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610F9E3-7283-B27D-D134-C4587A57822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971041" y="3530456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hart Placeholder 22">
            <a:extLst>
              <a:ext uri="{FF2B5EF4-FFF2-40B4-BE49-F238E27FC236}">
                <a16:creationId xmlns:a16="http://schemas.microsoft.com/office/drawing/2014/main" id="{55CE330B-87B2-E709-8431-E977F2430003}"/>
              </a:ext>
            </a:extLst>
          </p:cNvPr>
          <p:cNvSpPr>
            <a:spLocks noGrp="1"/>
          </p:cNvSpPr>
          <p:nvPr>
            <p:ph type="chart" sz="quarter" idx="39"/>
          </p:nvPr>
        </p:nvSpPr>
        <p:spPr>
          <a:xfrm>
            <a:off x="6152148" y="1744717"/>
            <a:ext cx="2037784" cy="168428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0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A9BB-4EB7-026F-4816-EB928B5D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83764"/>
            <a:ext cx="10369550" cy="9600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5F750-4EF6-B33F-4FD2-2D9576B1F3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428C6-0B9B-0025-A8AE-3EE85EAAD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C73C4683-1814-6BFA-2362-08272BB995A4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184191" y="2398620"/>
            <a:ext cx="9199200" cy="3875617"/>
          </a:xfrm>
        </p:spPr>
        <p:txBody>
          <a:bodyPr/>
          <a:lstStyle/>
          <a:p>
            <a:endParaRPr lang="en-UZ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24791E-5C2D-05F7-7815-AE0E39BA9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4358" y="1875366"/>
            <a:ext cx="9199033" cy="388800"/>
          </a:xfrm>
        </p:spPr>
        <p:txBody>
          <a:bodyPr anchor="b"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696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01C7-D54C-B4CE-4985-D871336E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2109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D2E36-BADF-8412-F354-96F2041DC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1D5FD-C837-C92F-8E5D-69F1993012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5890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E2A2-57CA-76B4-7FC7-0E7E733D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75019"/>
            <a:ext cx="4876800" cy="132556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9D59CD-16F0-1FCD-4958-4D19378595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83793" y="0"/>
            <a:ext cx="5798607" cy="6858000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694355-D2F1-6177-CA10-2FB2BDCA9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733" y="3072977"/>
            <a:ext cx="4631139" cy="3196800"/>
          </a:xfrm>
        </p:spPr>
        <p:txBody>
          <a:bodyPr>
            <a:noAutofit/>
          </a:bodyPr>
          <a:lstStyle>
            <a:lvl1pPr>
              <a:spcBef>
                <a:spcPts val="400"/>
              </a:spcBef>
              <a:defRPr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686FCB5-A714-48C5-F801-8BC93CA09E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4733" y="2656167"/>
            <a:ext cx="4634868" cy="3696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192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B17-B4A1-EB92-A298-388D035B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70115"/>
            <a:ext cx="3323629" cy="5725248"/>
          </a:xfrm>
        </p:spPr>
        <p:txBody>
          <a:bodyPr anchor="ctr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E9A8-062F-E52A-B822-F2C682A3C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DBD3-C06B-F685-6F3A-17047C93B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DEB065-BE89-3D91-17A6-55B54A0585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05357" y="579430"/>
            <a:ext cx="2120348" cy="5715933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DCE6C6-C40C-F791-B3FF-EEAA2288C0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8418" y="1058563"/>
            <a:ext cx="4360149" cy="5236800"/>
          </a:xfrm>
        </p:spPr>
        <p:txBody>
          <a:bodyPr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0A1734-9E96-C076-6109-08BEAB597B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8233" y="577373"/>
            <a:ext cx="4360800" cy="387187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1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B17-B4A1-EB92-A298-388D035B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687" y="574467"/>
            <a:ext cx="6780880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E9A8-062F-E52A-B822-F2C682A3C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DBD3-C06B-F685-6F3A-17047C93B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DEB065-BE89-3D91-17A6-55B54A0585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563302"/>
            <a:ext cx="3160552" cy="5720232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DCE6C6-C40C-F791-B3FF-EEAA2288C0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7687" y="2625934"/>
            <a:ext cx="6780880" cy="36576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D0ED4B-C12C-75E2-03E5-013A94AE89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87826" y="2281008"/>
            <a:ext cx="6780741" cy="314400"/>
          </a:xfrm>
        </p:spPr>
        <p:txBody>
          <a:bodyPr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751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07C1-A2D2-F1A6-D730-4F0C404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8" y="4162370"/>
            <a:ext cx="4118757" cy="2278186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DCB85-C1AE-389B-180B-F0755C755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B6781-E0BB-8244-2B18-81C5A89AB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13D6F03-414F-3442-0C5B-EC8851378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576078"/>
            <a:ext cx="3279453" cy="3279453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E5AE0EA-E418-F652-0112-3BBECBF9F3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44065" y="576078"/>
            <a:ext cx="3279453" cy="3279453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AB61BF6E-948C-4AEB-61A4-244B2DE035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9114" y="576078"/>
            <a:ext cx="3279453" cy="3279453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A50E1A-8491-728C-9FA7-3C2B65D8B0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82818" y="4496555"/>
            <a:ext cx="5985749" cy="1944000"/>
          </a:xfrm>
        </p:spPr>
        <p:txBody>
          <a:bodyPr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C11A40-5DE3-08FC-B5EC-62212BF67E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82818" y="4162369"/>
            <a:ext cx="5985933" cy="2712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589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07BE-2E01-93C2-881C-035E1AEE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052" y="566058"/>
            <a:ext cx="1924741" cy="5704114"/>
          </a:xfrm>
        </p:spPr>
        <p:txBody>
          <a:bodyPr vert="vert27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4A2B-1547-1655-29B9-2804D5FE37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4879-2CE9-2FEA-4087-F8FC1C8C0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EB0609-9FA3-D912-5F69-9CD9658CA1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1428516"/>
            <a:ext cx="3067418" cy="4000969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A2439D-33F0-4626-5731-8FB5D5295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6409" y="1597361"/>
            <a:ext cx="4992158" cy="4207567"/>
          </a:xfrm>
        </p:spPr>
        <p:txBody>
          <a:bodyPr anchor="t">
            <a:noAutofit/>
          </a:bodyPr>
          <a:lstStyle>
            <a:lvl1pPr>
              <a:spcBef>
                <a:spcPts val="400"/>
              </a:spcBef>
              <a:defRPr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1CC2E2-7A85-770A-CED5-0E6F307BA9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76409" y="1248046"/>
            <a:ext cx="4992158" cy="3048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078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07BE-2E01-93C2-881C-035E1AEE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426" y="573517"/>
            <a:ext cx="4307141" cy="1454400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4A2B-1547-1655-29B9-2804D5FE37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4879-2CE9-2FEA-4087-F8FC1C8C0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EB0609-9FA3-D912-5F69-9CD9658CA1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619622"/>
            <a:ext cx="5618760" cy="5618400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A2439D-33F0-4626-5731-8FB5D5295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1426" y="2841588"/>
            <a:ext cx="4307141" cy="36144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9F0EDF-ED0D-7DF6-3D16-36E44C839E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61150" y="2474023"/>
            <a:ext cx="4307417" cy="3336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652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8E67-9FD7-A8F8-75F6-2FF3CD0D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01649"/>
            <a:ext cx="10369550" cy="758604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FFE8E-6F6C-1E23-79C9-808201616E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39AAF-82A4-7672-8873-E691CE5C39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2550198D-18A3-B15D-CC93-17763FFE6A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9017" y="3233531"/>
            <a:ext cx="3122820" cy="312282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E06D47-5795-E8A4-6688-63C0FCAB2B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45747" y="3233531"/>
            <a:ext cx="3122820" cy="3122820"/>
          </a:xfrm>
        </p:spPr>
        <p:txBody>
          <a:bodyPr/>
          <a:lstStyle/>
          <a:p>
            <a:endParaRPr lang="en-ID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BFB99BAA-F395-0232-ED1F-8AC6BA5C78B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22381" y="3233531"/>
            <a:ext cx="3122820" cy="3122820"/>
          </a:xfrm>
        </p:spPr>
        <p:txBody>
          <a:bodyPr/>
          <a:lstStyle/>
          <a:p>
            <a:endParaRPr lang="en-ID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F44B7A2-957C-93E8-8209-7EE97327682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5734" y="1702061"/>
            <a:ext cx="10392833" cy="14376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7F51D89-C7C9-35E8-B687-68AAC511FE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5734" y="1340909"/>
            <a:ext cx="10392833" cy="3360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817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B309-9F80-5BE3-F82C-91733414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3640482"/>
            <a:ext cx="3478419" cy="2809378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27C05-E3B0-EFC4-2286-5860D4A1AC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3CF6B-04E5-9AB9-2466-0284576F03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54F23F8-6331-43CC-E76A-052E46B7754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6" y="562709"/>
            <a:ext cx="4994450" cy="2866292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11F901-3943-1C25-A696-666A0EBDBC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0380" y="4054660"/>
            <a:ext cx="6678187" cy="2395200"/>
          </a:xfrm>
        </p:spPr>
        <p:txBody>
          <a:bodyPr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9263BE0-4D84-7BD4-D81B-B266C5C1C4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74117" y="562709"/>
            <a:ext cx="4994450" cy="2866292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F9E850-0A01-918A-C1F1-461E6D7C1A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0380" y="3640666"/>
            <a:ext cx="6678187" cy="3432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765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A7B8A4-ABCC-D9A5-163D-95AADEB96E20}"/>
              </a:ext>
            </a:extLst>
          </p:cNvPr>
          <p:cNvSpPr/>
          <p:nvPr userDrawn="1"/>
        </p:nvSpPr>
        <p:spPr>
          <a:xfrm>
            <a:off x="11582400" y="0"/>
            <a:ext cx="609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9017" y="583764"/>
            <a:ext cx="10369550" cy="96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017" y="1991065"/>
            <a:ext cx="10369550" cy="4283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829799" y="2011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ID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399" y="635635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0" b="1">
                <a:solidFill>
                  <a:schemeClr val="bg1"/>
                </a:solidFill>
              </a:defRPr>
            </a:lvl1pPr>
          </a:lstStyle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385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7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7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465">
          <p15:clr>
            <a:srgbClr val="F26B43"/>
          </p15:clr>
        </p15:guide>
        <p15:guide id="2" orient="horz" pos="3240">
          <p15:clr>
            <a:srgbClr val="F26B43"/>
          </p15:clr>
        </p15:guide>
        <p15:guide id="3" pos="10364">
          <p15:clr>
            <a:srgbClr val="F26B43"/>
          </p15:clr>
        </p15:guide>
        <p15:guide id="4" pos="5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EDC587-F10B-50CB-7BC4-8A25EAC71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064" y="4078615"/>
            <a:ext cx="8960219" cy="2253107"/>
          </a:xfrm>
        </p:spPr>
        <p:txBody>
          <a:bodyPr anchor="t" anchorCtr="0">
            <a:normAutofit fontScale="90000"/>
          </a:bodyPr>
          <a:lstStyle/>
          <a:p>
            <a:r>
              <a:rPr lang="ru-RU" sz="7500"/>
              <a:t>ШАБЛОН </a:t>
            </a:r>
            <a:r>
              <a:rPr lang="ru-RU" sz="7500" err="1"/>
              <a:t>ПРОЕКТУВАННЯ</a:t>
            </a:r>
            <a:r>
              <a:rPr lang="ru-RU" sz="7500"/>
              <a:t> «Адаптер»</a:t>
            </a:r>
            <a:endParaRPr lang="en-GB" sz="75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66EC97-5F7F-F0A9-08D2-20C3527FB6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uk-UA"/>
              <a:t>ЗРОБИВ</a:t>
            </a:r>
            <a:r>
              <a:rPr lang="en-US"/>
              <a:t>: </a:t>
            </a:r>
            <a:r>
              <a:rPr lang="uk-UA"/>
              <a:t>МАРЕНИЧ ФЕДІР</a:t>
            </a:r>
            <a:r>
              <a:rPr lang="en-US"/>
              <a:t>
</a:t>
            </a:r>
            <a:r>
              <a:rPr lang="uk-UA"/>
              <a:t>ГРУПА</a:t>
            </a:r>
            <a:r>
              <a:rPr lang="en-US"/>
              <a:t>: </a:t>
            </a:r>
            <a:r>
              <a:rPr lang="uk-UA" err="1"/>
              <a:t>1П</a:t>
            </a:r>
            <a:r>
              <a:rPr lang="uk-UA"/>
              <a:t>-22</a:t>
            </a:r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E0C2E3-CA8C-11A5-4187-F0CF961435E7}"/>
              </a:ext>
            </a:extLst>
          </p:cNvPr>
          <p:cNvCxnSpPr>
            <a:cxnSpLocks/>
          </p:cNvCxnSpPr>
          <p:nvPr/>
        </p:nvCxnSpPr>
        <p:spPr>
          <a:xfrm>
            <a:off x="694583" y="3947073"/>
            <a:ext cx="149504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Adapter design pattern">
            <a:extLst>
              <a:ext uri="{FF2B5EF4-FFF2-40B4-BE49-F238E27FC236}">
                <a16:creationId xmlns:a16="http://schemas.microsoft.com/office/drawing/2014/main" id="{0139C1C5-7001-1983-3D1E-9F35A1FB5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88" y="202845"/>
            <a:ext cx="5470230" cy="341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646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BD046969-6559-C275-1DAE-099B1B2B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Переваги шаблону "Адаптер"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7800B6-5F6D-61A7-F9B6-CEF16E5BA9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10</a:t>
            </a:fld>
            <a:endParaRPr lang="en-ID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4FE2F781-7B34-5FDB-027E-B5D186F29B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9016" y="2778972"/>
            <a:ext cx="2702983" cy="3669600"/>
          </a:xfrm>
        </p:spPr>
        <p:txBody>
          <a:bodyPr/>
          <a:lstStyle/>
          <a:p>
            <a:r>
              <a:rPr lang="ru-RU" sz="1800"/>
              <a:t>Розділення коду конвертації та основної логіки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D4928945-68B8-C1AE-BCCF-503872AC89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800"/>
              <a:t>Можна додавати нові адаптери, не змінюючи клієнтський код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1AFC85F-B1C7-1A8D-E07B-E45F992FA8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9016" y="2022377"/>
            <a:ext cx="2702983" cy="664374"/>
          </a:xfrm>
        </p:spPr>
        <p:txBody>
          <a:bodyPr/>
          <a:lstStyle/>
          <a:p>
            <a:r>
              <a:rPr lang="ru-RU" sz="1800"/>
              <a:t>Принцип єдиного обов'язку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329C9F9C-90E7-A28B-FF87-870C9B7E0B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58771" y="2275974"/>
            <a:ext cx="3126758" cy="369600"/>
          </a:xfrm>
        </p:spPr>
        <p:txBody>
          <a:bodyPr/>
          <a:lstStyle/>
          <a:p>
            <a:r>
              <a:rPr lang="ru-RU" sz="1800"/>
              <a:t>Принцип відкритості/закритості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806299C6-3A15-76A6-5848-80267D7909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sz="1800"/>
              <a:t>Адаптер дозволяє змінювати інтерфейс без зміни основного коду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C84800B4-A1AC-9F5F-B99A-3B373A5AD2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7367" y="2273545"/>
            <a:ext cx="2851200" cy="369600"/>
          </a:xfrm>
        </p:spPr>
        <p:txBody>
          <a:bodyPr/>
          <a:lstStyle/>
          <a:p>
            <a:r>
              <a:rPr lang="ru-RU" sz="1800"/>
              <a:t>Зменшення залежностей</a:t>
            </a:r>
          </a:p>
        </p:txBody>
      </p:sp>
    </p:spTree>
    <p:extLst>
      <p:ext uri="{BB962C8B-B14F-4D97-AF65-F5344CB8AC3E}">
        <p14:creationId xmlns:p14="http://schemas.microsoft.com/office/powerpoint/2010/main" val="3524469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506B74A3-D024-2194-1BD4-D1DC2371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Недоліки шаблону "Адаптер"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94850F-6374-CC81-9341-38D33B81FC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11</a:t>
            </a:fld>
            <a:endParaRPr lang="en-ID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4C510E6E-9C4B-5ADA-ACD3-46F461810935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99018" y="1608101"/>
            <a:ext cx="99345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Збільшення кількості класів та інтерфейсів, що може ускладнити код.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Необхідність ретельного проектування, щоб забезпечити відповідність інтерфейсам і логіці клієнта. </a:t>
            </a:r>
          </a:p>
        </p:txBody>
      </p:sp>
    </p:spTree>
    <p:extLst>
      <p:ext uri="{BB962C8B-B14F-4D97-AF65-F5344CB8AC3E}">
        <p14:creationId xmlns:p14="http://schemas.microsoft.com/office/powerpoint/2010/main" val="15723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FD1DF-BE0A-B80A-31A9-C59B751F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/>
              <a:t>Коли варто використовувати адаптер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7FD4E4-EA94-F876-571E-053BB9E37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12</a:t>
            </a:fld>
            <a:endParaRPr lang="en-ID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D029272-3C1C-27E1-84ED-DF11FE8143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9017" y="1891553"/>
            <a:ext cx="9784374" cy="1936376"/>
          </a:xfrm>
        </p:spPr>
        <p:txBody>
          <a:bodyPr>
            <a:noAutofit/>
          </a:bodyPr>
          <a:lstStyle/>
          <a:p>
            <a:r>
              <a:rPr lang="ru-RU" sz="1600" b="1"/>
              <a:t>Приклади застосування:Використання несумісних класів</a:t>
            </a:r>
            <a:r>
              <a:rPr lang="ru-RU" sz="1600"/>
              <a:t> — коли інтерфейс одного класу не відповідає вимогам іншого.</a:t>
            </a:r>
          </a:p>
          <a:p>
            <a:r>
              <a:rPr lang="ru-RU" sz="1600" b="1"/>
              <a:t>Додавання функціональності до існуючих класів</a:t>
            </a:r>
            <a:r>
              <a:rPr lang="ru-RU" sz="1600"/>
              <a:t> — якщо потрібно додати функції, але немає можливості змінити існуючий клас.</a:t>
            </a:r>
          </a:p>
          <a:p>
            <a:r>
              <a:rPr lang="ru-RU" sz="1600" b="1"/>
              <a:t>Інтеграція застарілих бібліотек</a:t>
            </a:r>
            <a:r>
              <a:rPr lang="ru-RU" sz="1600"/>
              <a:t> — щоб використовувати старий код з новим.</a:t>
            </a:r>
          </a:p>
        </p:txBody>
      </p:sp>
    </p:spTree>
    <p:extLst>
      <p:ext uri="{BB962C8B-B14F-4D97-AF65-F5344CB8AC3E}">
        <p14:creationId xmlns:p14="http://schemas.microsoft.com/office/powerpoint/2010/main" val="1501207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A877F3-15DB-9BC7-407E-06B02DC4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Алгоритм реалізації адаптера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AFC461-6B74-8D5F-271D-0A0B60522E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13</a:t>
            </a:fld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F92D0-AFF3-5CBE-6A2E-3BBE0E4C8D82}"/>
              </a:ext>
            </a:extLst>
          </p:cNvPr>
          <p:cNvSpPr txBox="1"/>
          <p:nvPr/>
        </p:nvSpPr>
        <p:spPr>
          <a:xfrm>
            <a:off x="599017" y="1543764"/>
            <a:ext cx="8544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/>
              <a:t>КРОКИ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A67557-F0E8-F7E1-4359-22EC1D1D7FFF}"/>
              </a:ext>
            </a:extLst>
          </p:cNvPr>
          <p:cNvSpPr txBox="1"/>
          <p:nvPr/>
        </p:nvSpPr>
        <p:spPr>
          <a:xfrm>
            <a:off x="599017" y="2077614"/>
            <a:ext cx="86884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/>
              <a:t>1. Визначте, які інтерфейси мають клієнт та сервіс.</a:t>
            </a:r>
          </a:p>
          <a:p>
            <a:endParaRPr lang="ru-RU"/>
          </a:p>
          <a:p>
            <a:r>
              <a:rPr lang="ru-RU"/>
              <a:t>2. Створіть інтерфейс клієнта, що визначає, як клієнт працює з сервісом.</a:t>
            </a:r>
          </a:p>
          <a:p>
            <a:endParaRPr lang="ru-RU"/>
          </a:p>
          <a:p>
            <a:r>
              <a:rPr lang="ru-RU"/>
              <a:t>3. Створіть адаптер, що реалізує клієнтський інтерфейс та "загортає" сервіс.</a:t>
            </a:r>
          </a:p>
          <a:p>
            <a:endParaRPr lang="ru-RU"/>
          </a:p>
          <a:p>
            <a:r>
              <a:rPr lang="ru-RU"/>
              <a:t>4. Реалізуйте методи клієнтського інтерфейсу в адаптері з конвертацією даних у формат, що розуміє сервіс.</a:t>
            </a:r>
          </a:p>
        </p:txBody>
      </p:sp>
    </p:spTree>
    <p:extLst>
      <p:ext uri="{BB962C8B-B14F-4D97-AF65-F5344CB8AC3E}">
        <p14:creationId xmlns:p14="http://schemas.microsoft.com/office/powerpoint/2010/main" val="2912993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E1F143A-699D-8486-0CC3-440BE609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Підсумок та висновки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6C3C88-D75C-C960-1B8E-1F5148E344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14</a:t>
            </a:fld>
            <a:endParaRPr lang="en-ID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9831ADB-FDD3-8D9B-0E3E-F538AD04043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sz="1800"/>
              <a:t>Використовуйте "Адаптер", коли потрібна сумісність без зміни існуючого коду.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F72F1B4-B34A-1246-3C5D-C39789BBDD3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sz="1600"/>
              <a:t>РЕКОМЕНДАЦІЇ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8468B769-AC0C-6C6C-20F7-E2B1B123E89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519860" y="4066517"/>
            <a:ext cx="4448706" cy="403200"/>
          </a:xfrm>
        </p:spPr>
        <p:txBody>
          <a:bodyPr/>
          <a:lstStyle/>
          <a:p>
            <a:r>
              <a:rPr lang="ru-RU" sz="1600"/>
              <a:t>ЗАГАЛЬНІ ПЕРЕВАГИ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C4AC92F-9239-CE00-E158-9E0CF4B0BD1E}"/>
              </a:ext>
            </a:extLst>
          </p:cNvPr>
          <p:cNvSpPr>
            <a:spLocks noGrp="1" noChangeArrowheads="1"/>
          </p:cNvSpPr>
          <p:nvPr>
            <p:ph type="body" sz="quarter" idx="24"/>
          </p:nvPr>
        </p:nvSpPr>
        <p:spPr bwMode="auto">
          <a:xfrm>
            <a:off x="6519860" y="4512078"/>
            <a:ext cx="468384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Шаблон "Адаптер" дозволяє забезпечити сумісність несумісних класів, полегшуючи інтеграцію старого коду та сторонніх бібліотек.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D191686-11F9-481B-FC25-6E9964E9C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3" y="380230"/>
            <a:ext cx="5520267" cy="36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6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F238D-EF27-DE53-06E5-EBD5177C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err="1"/>
              <a:t>ОПИС</a:t>
            </a:r>
            <a:r>
              <a:rPr lang="ru-RU"/>
              <a:t> ШАБЛОНУ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AEEC0A-31E4-19B1-9A3F-CB20911FF4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2</a:t>
            </a:fld>
            <a:endParaRPr lang="en-ID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51243FB-1E25-5022-F996-78205187D13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21813" r="21813"/>
          <a:stretch>
            <a:fillRect/>
          </a:stretch>
        </p:blipFill>
        <p:spPr/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7FB0B07D-5FEE-61E7-30E6-B91E1F09FA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1400"/>
              <a:t>"Адаптер" (</a:t>
            </a:r>
            <a:r>
              <a:rPr lang="en-US" sz="1400"/>
              <a:t>Adapter) — </a:t>
            </a:r>
            <a:r>
              <a:rPr lang="ru-RU" sz="1400" err="1"/>
              <a:t>це</a:t>
            </a:r>
            <a:r>
              <a:rPr lang="ru-RU" sz="1400"/>
              <a:t> </a:t>
            </a:r>
            <a:r>
              <a:rPr lang="ru-RU" sz="1400" err="1"/>
              <a:t>структурний</a:t>
            </a:r>
            <a:r>
              <a:rPr lang="ru-RU" sz="1400"/>
              <a:t> шаблон </a:t>
            </a:r>
            <a:r>
              <a:rPr lang="ru-RU" sz="1400" err="1"/>
              <a:t>проєктування</a:t>
            </a:r>
            <a:r>
              <a:rPr lang="ru-RU" sz="1400"/>
              <a:t>, </a:t>
            </a:r>
            <a:r>
              <a:rPr lang="ru-RU" sz="1400" err="1"/>
              <a:t>що</a:t>
            </a:r>
            <a:r>
              <a:rPr lang="ru-RU" sz="1400"/>
              <a:t> </a:t>
            </a:r>
            <a:r>
              <a:rPr lang="ru-RU" sz="1400" err="1"/>
              <a:t>дозволяє</a:t>
            </a:r>
            <a:r>
              <a:rPr lang="ru-RU" sz="1400"/>
              <a:t> </a:t>
            </a:r>
            <a:r>
              <a:rPr lang="ru-RU" sz="1400" err="1"/>
              <a:t>об'єктам</a:t>
            </a:r>
            <a:r>
              <a:rPr lang="ru-RU" sz="1400"/>
              <a:t> </a:t>
            </a:r>
            <a:r>
              <a:rPr lang="ru-RU" sz="1400" err="1"/>
              <a:t>із</a:t>
            </a:r>
            <a:r>
              <a:rPr lang="ru-RU" sz="1400"/>
              <a:t> </a:t>
            </a:r>
            <a:r>
              <a:rPr lang="ru-RU" sz="1400" err="1"/>
              <a:t>несумісними</a:t>
            </a:r>
            <a:r>
              <a:rPr lang="ru-RU" sz="1400"/>
              <a:t> </a:t>
            </a:r>
            <a:r>
              <a:rPr lang="ru-RU" sz="1400" err="1"/>
              <a:t>інтерфейсами</a:t>
            </a:r>
            <a:r>
              <a:rPr lang="ru-RU" sz="1400"/>
              <a:t> </a:t>
            </a:r>
            <a:r>
              <a:rPr lang="ru-RU" sz="1400" err="1"/>
              <a:t>працювати</a:t>
            </a:r>
            <a:r>
              <a:rPr lang="ru-RU" sz="1400"/>
              <a:t> разом. Шаблон </a:t>
            </a:r>
            <a:r>
              <a:rPr lang="ru-RU" sz="1400" err="1"/>
              <a:t>створює</a:t>
            </a:r>
            <a:r>
              <a:rPr lang="ru-RU" sz="1400"/>
              <a:t> </a:t>
            </a:r>
            <a:r>
              <a:rPr lang="ru-RU" sz="1400" err="1"/>
              <a:t>спеціальний</a:t>
            </a:r>
            <a:r>
              <a:rPr lang="ru-RU" sz="1400"/>
              <a:t> "</a:t>
            </a:r>
            <a:r>
              <a:rPr lang="ru-RU" sz="1400" err="1"/>
              <a:t>перехідний</a:t>
            </a:r>
            <a:r>
              <a:rPr lang="ru-RU" sz="1400"/>
              <a:t>" </a:t>
            </a:r>
            <a:r>
              <a:rPr lang="ru-RU" sz="1400" err="1"/>
              <a:t>об'єкт</a:t>
            </a:r>
            <a:r>
              <a:rPr lang="ru-RU" sz="1400"/>
              <a:t>, </a:t>
            </a:r>
            <a:r>
              <a:rPr lang="ru-RU" sz="1400" err="1"/>
              <a:t>який</a:t>
            </a:r>
            <a:r>
              <a:rPr lang="ru-RU" sz="1400"/>
              <a:t> </a:t>
            </a:r>
            <a:r>
              <a:rPr lang="ru-RU" sz="1400" err="1"/>
              <a:t>перетворює</a:t>
            </a:r>
            <a:r>
              <a:rPr lang="ru-RU" sz="1400"/>
              <a:t> </a:t>
            </a:r>
            <a:r>
              <a:rPr lang="ru-RU" sz="1400" err="1"/>
              <a:t>інтерфейс</a:t>
            </a:r>
            <a:r>
              <a:rPr lang="ru-RU" sz="1400"/>
              <a:t> одного </a:t>
            </a:r>
            <a:r>
              <a:rPr lang="ru-RU" sz="1400" err="1"/>
              <a:t>об'єкта</a:t>
            </a:r>
            <a:r>
              <a:rPr lang="ru-RU" sz="1400"/>
              <a:t> так, </a:t>
            </a:r>
            <a:r>
              <a:rPr lang="ru-RU" sz="1400" err="1"/>
              <a:t>щоб</a:t>
            </a:r>
            <a:r>
              <a:rPr lang="ru-RU" sz="1400"/>
              <a:t> </a:t>
            </a:r>
            <a:r>
              <a:rPr lang="ru-RU" sz="1400" err="1"/>
              <a:t>він</a:t>
            </a:r>
            <a:r>
              <a:rPr lang="ru-RU" sz="1400"/>
              <a:t> </a:t>
            </a:r>
            <a:r>
              <a:rPr lang="ru-RU" sz="1400" err="1"/>
              <a:t>був</a:t>
            </a:r>
            <a:r>
              <a:rPr lang="ru-RU" sz="1400"/>
              <a:t> </a:t>
            </a:r>
            <a:r>
              <a:rPr lang="ru-RU" sz="1400" err="1"/>
              <a:t>зрозумілим</a:t>
            </a:r>
            <a:r>
              <a:rPr lang="ru-RU" sz="1400"/>
              <a:t> </a:t>
            </a:r>
            <a:r>
              <a:rPr lang="ru-RU" sz="1400" err="1"/>
              <a:t>іншому</a:t>
            </a:r>
            <a:r>
              <a:rPr lang="ru-RU" sz="1400"/>
              <a:t>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6DBA3B9A-BDFA-4B7A-96A4-43C3688C5C4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err="1"/>
              <a:t>ЩО</a:t>
            </a:r>
            <a:r>
              <a:rPr lang="ru-RU"/>
              <a:t> </a:t>
            </a:r>
            <a:r>
              <a:rPr lang="ru-RU" err="1"/>
              <a:t>ТАКЕ</a:t>
            </a:r>
            <a:r>
              <a:rPr lang="ru-RU"/>
              <a:t> ШАБЛОН "АДАПТЕР"?</a:t>
            </a:r>
          </a:p>
        </p:txBody>
      </p:sp>
    </p:spTree>
    <p:extLst>
      <p:ext uri="{BB962C8B-B14F-4D97-AF65-F5344CB8AC3E}">
        <p14:creationId xmlns:p14="http://schemas.microsoft.com/office/powerpoint/2010/main" val="126832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1995A-B1D8-0DF5-F83A-B4918C20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Проблема, яку </a:t>
            </a:r>
            <a:r>
              <a:rPr lang="ru-RU" sz="3600" err="1"/>
              <a:t>вирішує</a:t>
            </a:r>
            <a:r>
              <a:rPr lang="ru-RU" sz="3600"/>
              <a:t> шаблон "Адаптер"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F95EEE-3370-23B0-5757-0FAD19EA37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3</a:t>
            </a:fld>
            <a:endParaRPr lang="en-ID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1E64583-F7D0-DDE1-0A3B-086A726D70F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6667" r="16667"/>
          <a:stretch>
            <a:fillRect/>
          </a:stretch>
        </p:blipFill>
        <p:spPr/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id="{FAE06040-901A-C6EB-3FD3-8C0B7C3566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9017" y="4385089"/>
            <a:ext cx="7732183" cy="563429"/>
          </a:xfrm>
        </p:spPr>
        <p:txBody>
          <a:bodyPr/>
          <a:lstStyle/>
          <a:p>
            <a:r>
              <a:rPr lang="ru-RU"/>
              <a:t>Ви </a:t>
            </a:r>
            <a:r>
              <a:rPr lang="ru-RU" err="1"/>
              <a:t>вирішуєте</a:t>
            </a:r>
            <a:r>
              <a:rPr lang="ru-RU"/>
              <a:t> </a:t>
            </a:r>
            <a:r>
              <a:rPr lang="ru-RU" err="1"/>
              <a:t>інтегрувати</a:t>
            </a:r>
            <a:r>
              <a:rPr lang="ru-RU"/>
              <a:t> </a:t>
            </a:r>
            <a:r>
              <a:rPr lang="ru-RU" err="1"/>
              <a:t>сторонню</a:t>
            </a:r>
            <a:r>
              <a:rPr lang="ru-RU"/>
              <a:t> </a:t>
            </a:r>
            <a:r>
              <a:rPr lang="ru-RU" err="1"/>
              <a:t>бібліотеку</a:t>
            </a:r>
            <a:r>
              <a:rPr lang="ru-RU"/>
              <a:t> </a:t>
            </a:r>
            <a:r>
              <a:rPr lang="ru-RU" err="1"/>
              <a:t>аналітики</a:t>
            </a:r>
            <a:r>
              <a:rPr lang="ru-RU"/>
              <a:t>, яка </a:t>
            </a:r>
            <a:r>
              <a:rPr lang="ru-RU" err="1"/>
              <a:t>працює</a:t>
            </a:r>
            <a:r>
              <a:rPr lang="ru-RU"/>
              <a:t> </a:t>
            </a:r>
            <a:r>
              <a:rPr lang="ru-RU" err="1"/>
              <a:t>лише</a:t>
            </a:r>
            <a:r>
              <a:rPr lang="ru-RU"/>
              <a:t> з форматом </a:t>
            </a:r>
            <a:r>
              <a:rPr lang="en-US"/>
              <a:t>JSON. </a:t>
            </a:r>
            <a:r>
              <a:rPr lang="ru-RU" err="1"/>
              <a:t>Однак</a:t>
            </a:r>
            <a:r>
              <a:rPr lang="ru-RU"/>
              <a:t> </a:t>
            </a:r>
            <a:r>
              <a:rPr lang="ru-RU" err="1"/>
              <a:t>інтерфейси</a:t>
            </a:r>
            <a:r>
              <a:rPr lang="ru-RU"/>
              <a:t> </a:t>
            </a:r>
            <a:r>
              <a:rPr lang="ru-RU" err="1"/>
              <a:t>застосунку</a:t>
            </a:r>
            <a:r>
              <a:rPr lang="ru-RU"/>
              <a:t> і </a:t>
            </a:r>
            <a:r>
              <a:rPr lang="ru-RU" err="1"/>
              <a:t>бібліотеки</a:t>
            </a:r>
            <a:r>
              <a:rPr lang="ru-RU"/>
              <a:t> </a:t>
            </a:r>
            <a:r>
              <a:rPr lang="ru-RU" err="1"/>
              <a:t>несумісні</a:t>
            </a:r>
            <a:r>
              <a:rPr lang="ru-RU"/>
              <a:t>.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644D9A06-F6CF-D61B-151F-8404D8C97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/>
              <a:t>Уявімо, </a:t>
            </a:r>
            <a:r>
              <a:rPr lang="ru-RU" err="1"/>
              <a:t>що</a:t>
            </a:r>
            <a:r>
              <a:rPr lang="ru-RU"/>
              <a:t> </a:t>
            </a:r>
            <a:r>
              <a:rPr lang="ru-RU" err="1"/>
              <a:t>ви</a:t>
            </a:r>
            <a:r>
              <a:rPr lang="ru-RU"/>
              <a:t> </a:t>
            </a:r>
            <a:r>
              <a:rPr lang="ru-RU" err="1"/>
              <a:t>створюєте</a:t>
            </a:r>
            <a:r>
              <a:rPr lang="ru-RU"/>
              <a:t> </a:t>
            </a:r>
            <a:r>
              <a:rPr lang="ru-RU" err="1"/>
              <a:t>застосунок</a:t>
            </a:r>
            <a:r>
              <a:rPr lang="ru-RU"/>
              <a:t> для </a:t>
            </a:r>
            <a:r>
              <a:rPr lang="ru-RU" err="1"/>
              <a:t>моніторингу</a:t>
            </a:r>
            <a:r>
              <a:rPr lang="ru-RU"/>
              <a:t> фондового ринку, </a:t>
            </a:r>
            <a:r>
              <a:rPr lang="ru-RU" err="1"/>
              <a:t>який</a:t>
            </a:r>
            <a:r>
              <a:rPr lang="ru-RU"/>
              <a:t> </a:t>
            </a:r>
            <a:r>
              <a:rPr lang="ru-RU" err="1"/>
              <a:t>завантажує</a:t>
            </a:r>
            <a:r>
              <a:rPr lang="ru-RU"/>
              <a:t> </a:t>
            </a:r>
            <a:r>
              <a:rPr lang="ru-RU" err="1"/>
              <a:t>дані</a:t>
            </a:r>
            <a:r>
              <a:rPr lang="ru-RU"/>
              <a:t> у </a:t>
            </a:r>
            <a:r>
              <a:rPr lang="ru-RU" err="1"/>
              <a:t>форматі</a:t>
            </a:r>
            <a:r>
              <a:rPr lang="ru-RU"/>
              <a:t> </a:t>
            </a:r>
            <a:r>
              <a:rPr lang="en-US"/>
              <a:t>XML </a:t>
            </a:r>
            <a:r>
              <a:rPr lang="ru-RU"/>
              <a:t>для </a:t>
            </a:r>
            <a:r>
              <a:rPr lang="ru-RU" err="1"/>
              <a:t>відображення</a:t>
            </a:r>
            <a:r>
              <a:rPr lang="ru-RU"/>
              <a:t> </a:t>
            </a:r>
            <a:r>
              <a:rPr lang="ru-RU" err="1"/>
              <a:t>графіків</a:t>
            </a:r>
            <a:r>
              <a:rPr lang="ru-RU"/>
              <a:t> і </a:t>
            </a:r>
            <a:r>
              <a:rPr lang="ru-RU" err="1"/>
              <a:t>діаграм</a:t>
            </a:r>
            <a:r>
              <a:rPr lang="ru-RU"/>
              <a:t>.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655A1A63-01A5-874C-4367-62333D2BDE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err="1"/>
              <a:t>СКЛАДНІСТЬ</a:t>
            </a:r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EFA3018D-6F52-A39D-5951-529CBB6FAD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/>
              <a:t>ПРИКЛАД </a:t>
            </a:r>
            <a:r>
              <a:rPr lang="ru-RU" err="1"/>
              <a:t>СИТУАЦІЇ</a:t>
            </a:r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68FFB8-181F-D1EF-F455-DDD3DD5FD468}"/>
              </a:ext>
            </a:extLst>
          </p:cNvPr>
          <p:cNvSpPr txBox="1"/>
          <p:nvPr/>
        </p:nvSpPr>
        <p:spPr>
          <a:xfrm>
            <a:off x="599017" y="5050819"/>
            <a:ext cx="3540560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50" b="1" err="1"/>
              <a:t>ОСНОВНИЙ</a:t>
            </a:r>
            <a:r>
              <a:rPr lang="ru-RU" sz="1250" b="1"/>
              <a:t> </a:t>
            </a:r>
            <a:r>
              <a:rPr lang="ru-RU" sz="1250" b="1" err="1"/>
              <a:t>ВИКЛИК</a:t>
            </a:r>
            <a:endParaRPr lang="ru-RU" sz="125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07D3C-F382-712A-F75C-A05B22D7C3AD}"/>
              </a:ext>
            </a:extLst>
          </p:cNvPr>
          <p:cNvSpPr txBox="1"/>
          <p:nvPr/>
        </p:nvSpPr>
        <p:spPr>
          <a:xfrm>
            <a:off x="599017" y="5335512"/>
            <a:ext cx="7732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err="1"/>
              <a:t>Зміна</a:t>
            </a:r>
            <a:r>
              <a:rPr lang="ru-RU" sz="1200"/>
              <a:t> формату </a:t>
            </a:r>
            <a:r>
              <a:rPr lang="ru-RU" sz="1200" err="1"/>
              <a:t>даних</a:t>
            </a:r>
            <a:r>
              <a:rPr lang="ru-RU" sz="1200"/>
              <a:t> для </a:t>
            </a:r>
            <a:r>
              <a:rPr lang="ru-RU" sz="1200" err="1"/>
              <a:t>сумісності</a:t>
            </a:r>
            <a:r>
              <a:rPr lang="ru-RU" sz="1200"/>
              <a:t> </a:t>
            </a:r>
            <a:r>
              <a:rPr lang="ru-RU" sz="1200" err="1"/>
              <a:t>може</a:t>
            </a:r>
            <a:r>
              <a:rPr lang="ru-RU" sz="1200"/>
              <a:t> </a:t>
            </a:r>
            <a:r>
              <a:rPr lang="ru-RU" sz="1200" err="1"/>
              <a:t>порушити</a:t>
            </a:r>
            <a:r>
              <a:rPr lang="ru-RU" sz="1200"/>
              <a:t> </a:t>
            </a:r>
            <a:r>
              <a:rPr lang="ru-RU" sz="1200" err="1"/>
              <a:t>існуючий</a:t>
            </a:r>
            <a:r>
              <a:rPr lang="ru-RU" sz="1200"/>
              <a:t> код, а доступу до </a:t>
            </a:r>
            <a:r>
              <a:rPr lang="ru-RU" sz="1200" err="1"/>
              <a:t>вихідного</a:t>
            </a:r>
            <a:r>
              <a:rPr lang="ru-RU" sz="1200"/>
              <a:t> коду </a:t>
            </a:r>
            <a:r>
              <a:rPr lang="ru-RU" sz="1200" err="1"/>
              <a:t>бібліотеки</a:t>
            </a:r>
            <a:r>
              <a:rPr lang="ru-RU" sz="1200"/>
              <a:t> </a:t>
            </a:r>
            <a:r>
              <a:rPr lang="ru-RU" sz="1200" err="1"/>
              <a:t>немає</a:t>
            </a:r>
            <a:r>
              <a:rPr lang="ru-RU" sz="1200"/>
              <a:t>.</a:t>
            </a:r>
          </a:p>
        </p:txBody>
      </p:sp>
      <p:pic>
        <p:nvPicPr>
          <p:cNvPr id="9220" name="Picture 4" descr="The structure of the app before integration with the analytics library">
            <a:extLst>
              <a:ext uri="{FF2B5EF4-FFF2-40B4-BE49-F238E27FC236}">
                <a16:creationId xmlns:a16="http://schemas.microsoft.com/office/drawing/2014/main" id="{D48C6A8D-33DD-5E6A-7200-49E5BC73A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77" y="610658"/>
            <a:ext cx="3934640" cy="163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70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009BC906-088D-5A09-A130-04E7328B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75019"/>
            <a:ext cx="4876800" cy="2051640"/>
          </a:xfrm>
        </p:spPr>
        <p:txBody>
          <a:bodyPr/>
          <a:lstStyle/>
          <a:p>
            <a:r>
              <a:rPr lang="ru-RU" sz="3600" b="1" err="1"/>
              <a:t>Рішення</a:t>
            </a:r>
            <a:r>
              <a:rPr lang="ru-RU" sz="3600" b="1"/>
              <a:t> з </a:t>
            </a:r>
            <a:r>
              <a:rPr lang="ru-RU" sz="3600" b="1" err="1"/>
              <a:t>використанням</a:t>
            </a:r>
            <a:r>
              <a:rPr lang="ru-RU" sz="3600" b="1"/>
              <a:t> шаблону "Адаптер"</a:t>
            </a:r>
            <a:br>
              <a:rPr lang="ru-RU" sz="3600" b="1"/>
            </a:br>
            <a:endParaRPr lang="ru-RU" sz="360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2AB20A-7033-417D-729F-EDCA4254AC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4</a:t>
            </a:fld>
            <a:endParaRPr lang="en-ID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91171A91-8483-C092-F717-D1593D4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733" y="2734235"/>
            <a:ext cx="4631139" cy="3535542"/>
          </a:xfrm>
        </p:spPr>
        <p:txBody>
          <a:bodyPr/>
          <a:lstStyle/>
          <a:p>
            <a:r>
              <a:rPr lang="ru-RU" sz="1400"/>
              <a:t>Адаптер </a:t>
            </a:r>
            <a:r>
              <a:rPr lang="ru-RU" sz="1400" err="1"/>
              <a:t>створює</a:t>
            </a:r>
            <a:r>
              <a:rPr lang="ru-RU" sz="1400"/>
              <a:t> </a:t>
            </a:r>
            <a:r>
              <a:rPr lang="ru-RU" sz="1400" err="1"/>
              <a:t>об'єкт</a:t>
            </a:r>
            <a:r>
              <a:rPr lang="ru-RU" sz="1400"/>
              <a:t>, </a:t>
            </a:r>
            <a:r>
              <a:rPr lang="ru-RU" sz="1400" err="1"/>
              <a:t>який</a:t>
            </a:r>
            <a:r>
              <a:rPr lang="ru-RU" sz="1400"/>
              <a:t> </a:t>
            </a:r>
            <a:r>
              <a:rPr lang="ru-RU" sz="1400" err="1"/>
              <a:t>конвертує</a:t>
            </a:r>
            <a:r>
              <a:rPr lang="ru-RU" sz="1400"/>
              <a:t> </a:t>
            </a:r>
            <a:r>
              <a:rPr lang="ru-RU" sz="1400" err="1"/>
              <a:t>дані</a:t>
            </a:r>
            <a:r>
              <a:rPr lang="ru-RU" sz="1400"/>
              <a:t> з </a:t>
            </a:r>
            <a:r>
              <a:rPr lang="en-US" sz="1400"/>
              <a:t>XML </a:t>
            </a:r>
            <a:r>
              <a:rPr lang="ru-RU" sz="1400"/>
              <a:t>у </a:t>
            </a:r>
            <a:r>
              <a:rPr lang="en-US" sz="1400"/>
              <a:t>JSON </a:t>
            </a:r>
            <a:r>
              <a:rPr lang="ru-RU" sz="1400"/>
              <a:t>для </a:t>
            </a:r>
            <a:r>
              <a:rPr lang="ru-RU" sz="1400" err="1"/>
              <a:t>сумісності</a:t>
            </a:r>
            <a:r>
              <a:rPr lang="ru-RU" sz="1400"/>
              <a:t>. </a:t>
            </a:r>
            <a:r>
              <a:rPr lang="ru-RU" sz="1400" err="1"/>
              <a:t>Цей</a:t>
            </a:r>
            <a:r>
              <a:rPr lang="ru-RU" sz="1400"/>
              <a:t> </a:t>
            </a:r>
            <a:r>
              <a:rPr lang="ru-RU" sz="1400" err="1"/>
              <a:t>об'єкт</a:t>
            </a:r>
            <a:r>
              <a:rPr lang="ru-RU" sz="1400"/>
              <a:t> "</a:t>
            </a:r>
            <a:r>
              <a:rPr lang="ru-RU" sz="1400" err="1"/>
              <a:t>загортає</a:t>
            </a:r>
            <a:r>
              <a:rPr lang="ru-RU" sz="1400"/>
              <a:t>" один </a:t>
            </a:r>
            <a:r>
              <a:rPr lang="ru-RU" sz="1400" err="1"/>
              <a:t>із</a:t>
            </a:r>
            <a:r>
              <a:rPr lang="ru-RU" sz="1400"/>
              <a:t> </a:t>
            </a:r>
            <a:r>
              <a:rPr lang="ru-RU" sz="1400" err="1"/>
              <a:t>класів</a:t>
            </a:r>
            <a:r>
              <a:rPr lang="ru-RU" sz="1400"/>
              <a:t>, </a:t>
            </a:r>
            <a:r>
              <a:rPr lang="ru-RU" sz="1400" err="1"/>
              <a:t>ховаючи</a:t>
            </a:r>
            <a:r>
              <a:rPr lang="ru-RU" sz="1400"/>
              <a:t> </a:t>
            </a:r>
            <a:r>
              <a:rPr lang="ru-RU" sz="1400" err="1"/>
              <a:t>складність</a:t>
            </a:r>
            <a:r>
              <a:rPr lang="ru-RU" sz="1400"/>
              <a:t> </a:t>
            </a:r>
            <a:r>
              <a:rPr lang="ru-RU" sz="1400" err="1"/>
              <a:t>перетворень</a:t>
            </a:r>
            <a:r>
              <a:rPr lang="ru-RU" sz="1400"/>
              <a:t> "за </a:t>
            </a:r>
            <a:r>
              <a:rPr lang="ru-RU" sz="1400" err="1"/>
              <a:t>кулісами</a:t>
            </a:r>
            <a:r>
              <a:rPr lang="ru-RU" sz="1400"/>
              <a:t>". Таким чином, </a:t>
            </a:r>
            <a:r>
              <a:rPr lang="ru-RU" sz="1400" err="1"/>
              <a:t>застосунок</a:t>
            </a:r>
            <a:r>
              <a:rPr lang="ru-RU" sz="1400"/>
              <a:t> </a:t>
            </a:r>
            <a:r>
              <a:rPr lang="ru-RU" sz="1400" err="1"/>
              <a:t>отримує</a:t>
            </a:r>
            <a:r>
              <a:rPr lang="ru-RU" sz="1400"/>
              <a:t> </a:t>
            </a:r>
            <a:r>
              <a:rPr lang="ru-RU" sz="1400" err="1"/>
              <a:t>необхідний</a:t>
            </a:r>
            <a:r>
              <a:rPr lang="ru-RU" sz="1400"/>
              <a:t> формат без </a:t>
            </a:r>
            <a:r>
              <a:rPr lang="ru-RU" sz="1400" err="1"/>
              <a:t>зміни</a:t>
            </a:r>
            <a:r>
              <a:rPr lang="ru-RU" sz="1400"/>
              <a:t> </a:t>
            </a:r>
            <a:r>
              <a:rPr lang="ru-RU" sz="1400" err="1"/>
              <a:t>існуючої</a:t>
            </a:r>
            <a:r>
              <a:rPr lang="ru-RU" sz="1400"/>
              <a:t> </a:t>
            </a:r>
            <a:r>
              <a:rPr lang="ru-RU" sz="1400" err="1"/>
              <a:t>логіки</a:t>
            </a:r>
            <a:r>
              <a:rPr lang="ru-RU" sz="1400"/>
              <a:t>.</a:t>
            </a:r>
          </a:p>
        </p:txBody>
      </p:sp>
      <p:pic>
        <p:nvPicPr>
          <p:cNvPr id="10242" name="Picture 2" descr="Adapter's solution">
            <a:extLst>
              <a:ext uri="{FF2B5EF4-FFF2-40B4-BE49-F238E27FC236}">
                <a16:creationId xmlns:a16="http://schemas.microsoft.com/office/drawing/2014/main" id="{58C41ECD-7483-4A1B-D4DE-14DE28ECE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638" y="715784"/>
            <a:ext cx="5353819" cy="353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44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847D043-EB5B-2F99-D511-00BD6119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Принцип </a:t>
            </a:r>
            <a:r>
              <a:rPr lang="ru-RU" b="1" err="1"/>
              <a:t>роботи</a:t>
            </a:r>
            <a:r>
              <a:rPr lang="ru-RU" b="1"/>
              <a:t> адаптера</a:t>
            </a:r>
            <a:br>
              <a:rPr lang="ru-RU" b="1"/>
            </a:b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1BA685-4E0F-3854-0A08-32F00B220C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5</a:t>
            </a:fld>
            <a:endParaRPr lang="en-ID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182D144-DCCC-257C-9903-2050DCF00D8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19861" y="3224366"/>
            <a:ext cx="4730030" cy="822325"/>
          </a:xfrm>
        </p:spPr>
        <p:txBody>
          <a:bodyPr/>
          <a:lstStyle/>
          <a:p>
            <a:r>
              <a:rPr lang="ru-RU" sz="1800"/>
              <a:t>Інтерфейс </a:t>
            </a:r>
            <a:r>
              <a:rPr lang="ru-RU" sz="1800" err="1"/>
              <a:t>сумісний</a:t>
            </a:r>
            <a:r>
              <a:rPr lang="ru-RU" sz="1800"/>
              <a:t> з </a:t>
            </a:r>
            <a:r>
              <a:rPr lang="ru-RU" sz="1800" err="1"/>
              <a:t>клієнтським</a:t>
            </a:r>
            <a:r>
              <a:rPr lang="ru-RU" sz="1800"/>
              <a:t> кодом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51834E15-67ED-CE30-80C8-7E217DAC45F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5733" y="4251770"/>
            <a:ext cx="5208059" cy="403200"/>
          </a:xfrm>
        </p:spPr>
        <p:txBody>
          <a:bodyPr/>
          <a:lstStyle/>
          <a:p>
            <a:r>
              <a:rPr lang="ru-RU" b="1" err="1"/>
              <a:t>ВЗАЄМОДІЯ</a:t>
            </a:r>
            <a:r>
              <a:rPr lang="ru-RU"/>
              <a:t> 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213BC1E-1E9B-EC40-53A1-2800F9C7A29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519860" y="2798034"/>
            <a:ext cx="4448706" cy="288000"/>
          </a:xfrm>
        </p:spPr>
        <p:txBody>
          <a:bodyPr/>
          <a:lstStyle/>
          <a:p>
            <a:r>
              <a:rPr lang="ru-RU" err="1"/>
              <a:t>ІНТЕРФЕЙС</a:t>
            </a:r>
            <a:r>
              <a:rPr lang="ru-RU"/>
              <a:t> АДАПТЕРА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70435A4-1DAF-09DA-7C52-CF7DD6B22F40}"/>
              </a:ext>
            </a:extLst>
          </p:cNvPr>
          <p:cNvSpPr>
            <a:spLocks noGrp="1" noChangeArrowheads="1"/>
          </p:cNvSpPr>
          <p:nvPr>
            <p:ph type="body" sz="quarter" idx="23"/>
          </p:nvPr>
        </p:nvSpPr>
        <p:spPr bwMode="auto">
          <a:xfrm>
            <a:off x="575733" y="4905441"/>
            <a:ext cx="52080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1800">
                <a:solidFill>
                  <a:schemeClr val="tx1"/>
                </a:solidFill>
              </a:rPr>
              <a:t>К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лієнтський код </a:t>
            </a:r>
            <a:r>
              <a:rPr kumimoji="0" lang="ru-RU" altLang="ru-RU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викликає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методи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адаптера,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який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отримує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дані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конвертує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їх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у </a:t>
            </a:r>
            <a:r>
              <a:rPr kumimoji="0" lang="ru-RU" altLang="ru-RU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потрібний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формат і </a:t>
            </a:r>
            <a:r>
              <a:rPr kumimoji="0" lang="ru-RU" altLang="ru-RU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передає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в </a:t>
            </a:r>
            <a:r>
              <a:rPr kumimoji="0" lang="ru-RU" altLang="ru-RU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сервісний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об'єкт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003FB-37D0-20A8-7922-E40B90535EC7}"/>
              </a:ext>
            </a:extLst>
          </p:cNvPr>
          <p:cNvSpPr txBox="1"/>
          <p:nvPr/>
        </p:nvSpPr>
        <p:spPr>
          <a:xfrm>
            <a:off x="6408209" y="4368378"/>
            <a:ext cx="3132140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50" b="1" err="1"/>
              <a:t>ПРОЗОРІСТЬ</a:t>
            </a:r>
            <a:r>
              <a:rPr lang="ru-RU" sz="125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35377C-3515-8E01-D579-6580E4DAFE77}"/>
              </a:ext>
            </a:extLst>
          </p:cNvPr>
          <p:cNvSpPr txBox="1"/>
          <p:nvPr/>
        </p:nvSpPr>
        <p:spPr>
          <a:xfrm>
            <a:off x="6408209" y="4865821"/>
            <a:ext cx="4448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Основний код </a:t>
            </a:r>
            <a:r>
              <a:rPr lang="ru-RU" err="1"/>
              <a:t>застосунку</a:t>
            </a:r>
            <a:r>
              <a:rPr lang="ru-RU"/>
              <a:t> не "</a:t>
            </a:r>
            <a:r>
              <a:rPr lang="ru-RU" err="1"/>
              <a:t>знає</a:t>
            </a:r>
            <a:r>
              <a:rPr lang="ru-RU"/>
              <a:t>" про </a:t>
            </a:r>
            <a:r>
              <a:rPr lang="ru-RU" err="1"/>
              <a:t>існування</a:t>
            </a:r>
            <a:r>
              <a:rPr lang="ru-RU"/>
              <a:t> адаптера, </a:t>
            </a:r>
            <a:r>
              <a:rPr lang="ru-RU" err="1"/>
              <a:t>він</a:t>
            </a:r>
            <a:r>
              <a:rPr lang="ru-RU"/>
              <a:t> </a:t>
            </a:r>
            <a:r>
              <a:rPr lang="ru-RU" err="1"/>
              <a:t>працює</a:t>
            </a:r>
            <a:r>
              <a:rPr lang="ru-RU"/>
              <a:t> з ним через </a:t>
            </a:r>
            <a:r>
              <a:rPr lang="ru-RU" err="1"/>
              <a:t>інтерфейс</a:t>
            </a:r>
            <a:r>
              <a:rPr lang="ru-RU"/>
              <a:t>.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E751D3F6-6FF5-1C4F-7BB8-0890ED24E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" y="196500"/>
            <a:ext cx="2545323" cy="38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405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9F914-C1FC-70AF-F937-7D0432DA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Приклад з реального </a:t>
            </a:r>
            <a:r>
              <a:rPr lang="ru-RU" b="1" err="1"/>
              <a:t>життя</a:t>
            </a:r>
            <a:br>
              <a:rPr lang="ru-RU" b="1"/>
            </a:b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DAE4C5-706E-F453-A523-21CF3076C0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6</a:t>
            </a:fld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0676DA-3B58-10D2-1721-5C830A22F8F4}"/>
              </a:ext>
            </a:extLst>
          </p:cNvPr>
          <p:cNvSpPr txBox="1"/>
          <p:nvPr/>
        </p:nvSpPr>
        <p:spPr>
          <a:xfrm>
            <a:off x="4290380" y="3696325"/>
            <a:ext cx="6678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err="1"/>
              <a:t>Ілюстрація</a:t>
            </a:r>
            <a:r>
              <a:rPr lang="ru-RU" b="1"/>
              <a:t>:</a:t>
            </a:r>
            <a:r>
              <a:rPr lang="ru-RU"/>
              <a:t> </a:t>
            </a:r>
            <a:r>
              <a:rPr lang="ru-RU" err="1"/>
              <a:t>Подорож</a:t>
            </a:r>
            <a:r>
              <a:rPr lang="ru-RU"/>
              <a:t> до </a:t>
            </a:r>
            <a:r>
              <a:rPr lang="ru-RU" err="1"/>
              <a:t>Європи</a:t>
            </a:r>
            <a:r>
              <a:rPr lang="ru-RU"/>
              <a:t>, де </a:t>
            </a:r>
            <a:r>
              <a:rPr lang="ru-RU" err="1"/>
              <a:t>стандарти</a:t>
            </a:r>
            <a:r>
              <a:rPr lang="ru-RU"/>
              <a:t> розеток </a:t>
            </a:r>
            <a:r>
              <a:rPr lang="ru-RU" err="1"/>
              <a:t>відрізняються</a:t>
            </a:r>
            <a:r>
              <a:rPr lang="ru-RU"/>
              <a:t> </a:t>
            </a:r>
            <a:r>
              <a:rPr lang="ru-RU" err="1"/>
              <a:t>від</a:t>
            </a:r>
            <a:r>
              <a:rPr lang="ru-RU"/>
              <a:t> </a:t>
            </a:r>
            <a:r>
              <a:rPr lang="ru-RU" err="1"/>
              <a:t>американських</a:t>
            </a:r>
            <a:r>
              <a:rPr lang="ru-RU"/>
              <a:t>. Адаптер </a:t>
            </a:r>
            <a:r>
              <a:rPr lang="ru-RU" err="1"/>
              <a:t>дозволяє</a:t>
            </a:r>
            <a:r>
              <a:rPr lang="ru-RU"/>
              <a:t> </a:t>
            </a:r>
            <a:r>
              <a:rPr lang="ru-RU" err="1"/>
              <a:t>підключити</a:t>
            </a:r>
            <a:r>
              <a:rPr lang="ru-RU"/>
              <a:t> </a:t>
            </a:r>
            <a:r>
              <a:rPr lang="ru-RU" err="1"/>
              <a:t>пристрій</a:t>
            </a:r>
            <a:r>
              <a:rPr lang="ru-RU"/>
              <a:t> з </a:t>
            </a:r>
            <a:r>
              <a:rPr lang="ru-RU" err="1"/>
              <a:t>американським</a:t>
            </a:r>
            <a:r>
              <a:rPr lang="ru-RU"/>
              <a:t> штекером до </a:t>
            </a:r>
            <a:r>
              <a:rPr lang="ru-RU" err="1"/>
              <a:t>європейської</a:t>
            </a:r>
            <a:r>
              <a:rPr lang="ru-RU"/>
              <a:t> розетки.</a:t>
            </a:r>
          </a:p>
          <a:p>
            <a:endParaRPr lang="ru-RU"/>
          </a:p>
          <a:p>
            <a:r>
              <a:rPr lang="ru-RU" b="1" err="1"/>
              <a:t>Пояснення</a:t>
            </a:r>
            <a:r>
              <a:rPr lang="ru-RU" b="1"/>
              <a:t>:</a:t>
            </a:r>
            <a:r>
              <a:rPr lang="ru-RU"/>
              <a:t> Адаптер </a:t>
            </a:r>
            <a:r>
              <a:rPr lang="ru-RU" err="1"/>
              <a:t>виступає</a:t>
            </a:r>
            <a:r>
              <a:rPr lang="ru-RU"/>
              <a:t> як "</a:t>
            </a:r>
            <a:r>
              <a:rPr lang="ru-RU" err="1"/>
              <a:t>перехідник</a:t>
            </a:r>
            <a:r>
              <a:rPr lang="ru-RU"/>
              <a:t>", </a:t>
            </a:r>
            <a:r>
              <a:rPr lang="ru-RU" err="1"/>
              <a:t>що</a:t>
            </a:r>
            <a:r>
              <a:rPr lang="ru-RU"/>
              <a:t> </a:t>
            </a:r>
            <a:r>
              <a:rPr lang="ru-RU" err="1"/>
              <a:t>змінює</a:t>
            </a:r>
            <a:r>
              <a:rPr lang="ru-RU"/>
              <a:t> форму та </a:t>
            </a:r>
            <a:r>
              <a:rPr lang="ru-RU" err="1"/>
              <a:t>спосіб</a:t>
            </a:r>
            <a:r>
              <a:rPr lang="ru-RU"/>
              <a:t> </a:t>
            </a:r>
            <a:r>
              <a:rPr lang="ru-RU" err="1"/>
              <a:t>підключення</a:t>
            </a:r>
            <a:r>
              <a:rPr lang="ru-RU"/>
              <a:t>, </a:t>
            </a:r>
            <a:r>
              <a:rPr lang="ru-RU" err="1"/>
              <a:t>дозволяючи</a:t>
            </a:r>
            <a:r>
              <a:rPr lang="ru-RU"/>
              <a:t> пристроям </a:t>
            </a:r>
            <a:r>
              <a:rPr lang="ru-RU" err="1"/>
              <a:t>взаємодіяти</a:t>
            </a:r>
            <a:r>
              <a:rPr lang="ru-RU"/>
              <a:t> з </a:t>
            </a:r>
            <a:r>
              <a:rPr lang="ru-RU" err="1"/>
              <a:t>несумісними</a:t>
            </a:r>
            <a:r>
              <a:rPr lang="ru-RU"/>
              <a:t> стандартами.</a:t>
            </a:r>
          </a:p>
        </p:txBody>
      </p:sp>
      <p:pic>
        <p:nvPicPr>
          <p:cNvPr id="2052" name="Picture 4" descr="The Adapter pattern example">
            <a:extLst>
              <a:ext uri="{FF2B5EF4-FFF2-40B4-BE49-F238E27FC236}">
                <a16:creationId xmlns:a16="http://schemas.microsoft.com/office/drawing/2014/main" id="{CB23F287-016A-BB3F-4BCB-A052746DE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423" y="275462"/>
            <a:ext cx="5602786" cy="315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11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189A889C-DA78-030D-17E8-0092E532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860" y="571378"/>
            <a:ext cx="4448707" cy="2017213"/>
          </a:xfrm>
        </p:spPr>
        <p:txBody>
          <a:bodyPr/>
          <a:lstStyle/>
          <a:p>
            <a:r>
              <a:rPr lang="ru-RU"/>
              <a:t>Структура шаблону "Адаптер"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07212D-D104-15DA-E71D-F3204814C9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7</a:t>
            </a:fld>
            <a:endParaRPr lang="en-ID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2BFA560-2EEC-5A19-A1F9-389BACB9941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6000" y="4266003"/>
            <a:ext cx="5208058" cy="2049983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Сервіс (Service)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— корисний клас, інтерфейс якого несумісний із клієнтом.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Адаптер (Adapter)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— реалізує інтерфейс клієнта та "загортає" сервіс, перетворюючи виклики клієнта у формат, який розуміє сервіс. </a:t>
            </a:r>
          </a:p>
          <a:p>
            <a:endParaRPr lang="ru-RU" sz="180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1E5E3975-39CB-3D83-9197-16F79DC43CC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96000" y="3567843"/>
            <a:ext cx="4448706" cy="288000"/>
          </a:xfrm>
        </p:spPr>
        <p:txBody>
          <a:bodyPr/>
          <a:lstStyle/>
          <a:p>
            <a:r>
              <a:rPr lang="ru-RU" sz="1800"/>
              <a:t>ОСНОВНІ КОМПОНЕНТИ: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1EF7499B-9E54-DD9A-0F8C-23BEF2836D9D}"/>
              </a:ext>
            </a:extLst>
          </p:cNvPr>
          <p:cNvSpPr>
            <a:spLocks noGrp="1" noChangeArrowheads="1"/>
          </p:cNvSpPr>
          <p:nvPr>
            <p:ph type="body" sz="quarter" idx="24"/>
          </p:nvPr>
        </p:nvSpPr>
        <p:spPr bwMode="auto">
          <a:xfrm>
            <a:off x="1039907" y="4404502"/>
            <a:ext cx="474388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Клієнт (Client)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— клас із бізнес-логікою.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Інтерфейс клієнта (Client Interface)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— протокол, через який клієнт працює з іншими класами.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9C2F3A8-78FF-B313-D136-2515466E2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30" y="221689"/>
            <a:ext cx="5855770" cy="334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9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A1EC2B7B-BEC8-75DE-EAFC-45E1CF34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Приклад коду адаптера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630FEE-0498-00B2-CA2C-2AA68B144C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8</a:t>
            </a:fld>
            <a:endParaRPr lang="en-ID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119184A8-6145-07A4-8B12-A7B093F27E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733" y="2133600"/>
            <a:ext cx="7904739" cy="1325563"/>
          </a:xfrm>
        </p:spPr>
        <p:txBody>
          <a:bodyPr/>
          <a:lstStyle/>
          <a:p>
            <a:r>
              <a:rPr lang="ru-RU" sz="1600"/>
              <a:t>Цей фрагмент код показує адаптер, який отримує дані від класу </a:t>
            </a:r>
            <a:r>
              <a:rPr lang="en-US" sz="1600"/>
              <a:t>Adaptee </a:t>
            </a:r>
            <a:r>
              <a:rPr lang="ru-RU" sz="1600"/>
              <a:t>і перетворює їх для інтерфейсу </a:t>
            </a:r>
            <a:r>
              <a:rPr lang="en-US" sz="1600"/>
              <a:t>ITarget, </a:t>
            </a:r>
            <a:r>
              <a:rPr lang="ru-RU" sz="1600"/>
              <a:t>щоб клієнтський код міг використовувати його без змін.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51BBB78-A948-C026-F870-FE73EB772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33" y="3585697"/>
            <a:ext cx="7904739" cy="152456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17BA9D4-82FA-0122-458A-D2A04CAFA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33" y="5266954"/>
            <a:ext cx="3743325" cy="1295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8B312B-042C-1E4A-8EFE-17C1F78EBE93}"/>
              </a:ext>
            </a:extLst>
          </p:cNvPr>
          <p:cNvSpPr txBox="1"/>
          <p:nvPr/>
        </p:nvSpPr>
        <p:spPr>
          <a:xfrm>
            <a:off x="6096000" y="5892582"/>
            <a:ext cx="527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/>
              <a:t>Повний код:</a:t>
            </a:r>
          </a:p>
          <a:p>
            <a:r>
              <a:rPr lang="en-US"/>
              <a:t>https://github.com/Ururu221/adapter-prak3-4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23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EE583B27-98B4-4FD3-3149-5F26CF67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Класичний приклад застосування в програмуванні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24A714-91CD-6A78-8F99-4B98A1C435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9</a:t>
            </a:fld>
            <a:endParaRPr lang="en-ID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FFDE7375-FE92-F7CC-86FD-C759D323F6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D5D2C929-5E3E-38E5-E81F-B233DCD3335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ru-RU" sz="1600"/>
              <a:t>Використання адаптера для перетворення даних, що дозволяє основному застосунку використовувати бібліотеку без зміни існуючого коду.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B94BB8C7-0B61-D971-0AF5-082F4D927F9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19861" y="4512078"/>
            <a:ext cx="4448705" cy="1700689"/>
          </a:xfrm>
        </p:spPr>
        <p:txBody>
          <a:bodyPr/>
          <a:lstStyle/>
          <a:p>
            <a:r>
              <a:rPr lang="ru-RU" sz="1600"/>
              <a:t>Застосування сторонньої бібліотеки, яка має власний формат обробки даних (наприклад, JSON), тоді як основний застосунок використовує XML.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958D6407-BFFC-2133-FE36-D73758674C6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sz="1400"/>
              <a:t>РІШЕННЯ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22194F4A-63CF-BCA7-33F3-0D51A98D312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519860" y="4181717"/>
            <a:ext cx="4448706" cy="288000"/>
          </a:xfrm>
        </p:spPr>
        <p:txBody>
          <a:bodyPr/>
          <a:lstStyle/>
          <a:p>
            <a:r>
              <a:rPr lang="ru-RU" sz="1400"/>
              <a:t>СИТУАЦІЯ</a:t>
            </a:r>
          </a:p>
        </p:txBody>
      </p:sp>
    </p:spTree>
    <p:extLst>
      <p:ext uri="{BB962C8B-B14F-4D97-AF65-F5344CB8AC3E}">
        <p14:creationId xmlns:p14="http://schemas.microsoft.com/office/powerpoint/2010/main" val="414430253"/>
      </p:ext>
    </p:extLst>
  </p:cSld>
  <p:clrMapOvr>
    <a:masterClrMapping/>
  </p:clrMapOvr>
</p:sld>
</file>

<file path=ppt/theme/theme1.xml><?xml version="1.0" encoding="utf-8"?>
<a:theme xmlns:a="http://schemas.openxmlformats.org/drawingml/2006/main" name="Ocean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58F7"/>
      </a:accent1>
      <a:accent2>
        <a:srgbClr val="FE7032"/>
      </a:accent2>
      <a:accent3>
        <a:srgbClr val="91BED4"/>
      </a:accent3>
      <a:accent4>
        <a:srgbClr val="FFC000"/>
      </a:accent4>
      <a:accent5>
        <a:srgbClr val="D9E8F5"/>
      </a:accent5>
      <a:accent6>
        <a:srgbClr val="FFAD8D"/>
      </a:accent6>
      <a:hlink>
        <a:srgbClr val="0563C1"/>
      </a:hlink>
      <a:folHlink>
        <a:srgbClr val="954F72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F5DA033-64BA-4E62-B55B-8D74A62E0AAB}">
  <we:reference id="wa200005566" version="3.0.0.2" store="ru-RU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678</Words>
  <Application>Microsoft Office PowerPoint</Application>
  <PresentationFormat>Широкоэкранный</PresentationFormat>
  <Paragraphs>85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Aptos</vt:lpstr>
      <vt:lpstr>Arial</vt:lpstr>
      <vt:lpstr>Cascadia Mono SemiBold</vt:lpstr>
      <vt:lpstr>Montserrat ExtraBold</vt:lpstr>
      <vt:lpstr>Open Sans</vt:lpstr>
      <vt:lpstr>Ocean</vt:lpstr>
      <vt:lpstr>ШАБЛОН ПРОЕКТУВАННЯ «Адаптер»</vt:lpstr>
      <vt:lpstr>ОПИС ШАБЛОНУ</vt:lpstr>
      <vt:lpstr>Проблема, яку вирішує шаблон "Адаптер"</vt:lpstr>
      <vt:lpstr>Рішення з використанням шаблону "Адаптер" </vt:lpstr>
      <vt:lpstr>Принцип роботи адаптера </vt:lpstr>
      <vt:lpstr>Приклад з реального життя </vt:lpstr>
      <vt:lpstr>Структура шаблону "Адаптер"</vt:lpstr>
      <vt:lpstr>Приклад коду адаптера</vt:lpstr>
      <vt:lpstr>Класичний приклад застосування в програмуванні</vt:lpstr>
      <vt:lpstr>Переваги шаблону "Адаптер"</vt:lpstr>
      <vt:lpstr>Недоліки шаблону "Адаптер"</vt:lpstr>
      <vt:lpstr>Коли варто використовувати адаптер</vt:lpstr>
      <vt:lpstr>Алгоритм реалізації адаптера</vt:lpstr>
      <vt:lpstr>Підсумок та 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Пикник Федя</dc:creator>
  <cp:lastModifiedBy>Пикник Федя</cp:lastModifiedBy>
  <cp:revision>2</cp:revision>
  <dcterms:created xsi:type="dcterms:W3CDTF">2024-11-03T18:30:07Z</dcterms:created>
  <dcterms:modified xsi:type="dcterms:W3CDTF">2024-11-03T20:01:35Z</dcterms:modified>
</cp:coreProperties>
</file>