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65" r:id="rId10"/>
    <p:sldId id="264" r:id="rId11"/>
    <p:sldId id="267" r:id="rId12"/>
    <p:sldId id="266" r:id="rId13"/>
    <p:sldId id="269" r:id="rId14"/>
    <p:sldId id="268" r:id="rId15"/>
    <p:sldId id="271" r:id="rId16"/>
    <p:sldId id="270" r:id="rId17"/>
    <p:sldId id="272" r:id="rId18"/>
    <p:sldId id="273" r:id="rId19"/>
    <p:sldId id="283" r:id="rId20"/>
    <p:sldId id="274" r:id="rId21"/>
    <p:sldId id="275" r:id="rId22"/>
    <p:sldId id="276" r:id="rId23"/>
    <p:sldId id="284" r:id="rId24"/>
    <p:sldId id="280" r:id="rId25"/>
    <p:sldId id="278" r:id="rId26"/>
    <p:sldId id="281" r:id="rId27"/>
    <p:sldId id="293" r:id="rId28"/>
    <p:sldId id="294" r:id="rId29"/>
    <p:sldId id="286" r:id="rId30"/>
    <p:sldId id="279" r:id="rId31"/>
    <p:sldId id="285" r:id="rId32"/>
    <p:sldId id="282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A8D27-FE76-4A0F-A6CB-9E861CA21116}" v="12" dt="2023-05-19T13:49:27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769B0-0205-7EB5-9411-A3C803150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31A88B-BAD3-4272-C3A6-39304339D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24F70E-1D14-B515-E460-CEABDA4A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2065-9D0F-4008-BE4F-4121B742AE30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F20D0C-BAFB-71F1-F3E9-0E2A1923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BF0FD9-1E7B-45B7-C0DF-89496D0C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EC2B-85CD-4041-B83C-DBDCFCAA6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72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711DE-1E3D-3AF1-B493-A304C842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8CF16E-53E9-C3D8-79B6-E447D8C64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203073-D733-6A3A-1815-2CAEB7F4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2065-9D0F-4008-BE4F-4121B742AE30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52202F-8148-8B40-A414-5FA3956E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E53EA0-7244-609A-8414-E9BE54AF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EC2B-85CD-4041-B83C-DBDCFCAA6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94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F321F9-A647-6E9B-066A-6ECD671CD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CBC933-A61A-9F3D-AABE-0C6CD9F92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9C7250-8C84-8677-04A8-D288A6B0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2065-9D0F-4008-BE4F-4121B742AE30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CA4FC3-5C77-A929-C1B1-C5A4AF94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07E2EF-089D-67FF-ADD5-D0F6CC34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EC2B-85CD-4041-B83C-DBDCFCAA6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1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87132-74E7-E464-3C0A-6DC91439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D98D1C-26AE-FFF5-2234-45FF4B462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266A6B-A2C0-CE97-B502-D156EA69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2065-9D0F-4008-BE4F-4121B742AE30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DF894B-B55F-8D73-7A23-A07B2F07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F1242B-9149-5531-539B-D5707F5A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EC2B-85CD-4041-B83C-DBDCFCAA6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00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0D93E-2960-46E9-4C54-B92BD28B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E2F95D-9C5A-2398-A180-955ED98EF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05D87B-22DB-2799-AD76-07EB64AE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2065-9D0F-4008-BE4F-4121B742AE30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7E788-3B75-152F-24D1-C569AE79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F51B06-3974-50C3-B1C4-EE091908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EC2B-85CD-4041-B83C-DBDCFCAA6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0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EFA6F-C88E-25EA-B4A3-45EA302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6A59C7-E74F-00E7-969B-F79C6433C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7E9DA3-2B75-736D-E5B0-4C074E8C1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BD2ECC-B96F-AC42-C2CC-4E130DB8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2065-9D0F-4008-BE4F-4121B742AE30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9A7641-0F53-4EA8-3D42-B341704A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5DA624-481E-859E-4714-0C1106E5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EC2B-85CD-4041-B83C-DBDCFCAA6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92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89486-2C55-1F97-E09C-9A6E6C98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BCC0BE-A20C-8730-A384-F2F97DE5F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04BFC0-F7C7-2530-0FA1-E2115E4B4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50C183-E3E3-DB88-9016-4CB7896E3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062ED8-A828-DEF8-7758-7243118F0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E0DBC8-0456-E9ED-3B5A-3D76419C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2065-9D0F-4008-BE4F-4121B742AE30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1125CD-B8F2-0272-6120-40E8126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B86AAC-7A58-B3B7-D9FA-62D9FC35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EC2B-85CD-4041-B83C-DBDCFCAA6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A763D-B085-05B8-BDAD-F0B660C8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4ADB13-2A2F-2265-9563-F2BFCE7D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2065-9D0F-4008-BE4F-4121B742AE30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62D7FC-B698-23C4-A2F1-FDB1CDFB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F1C014-5629-0D57-6447-7EB5D2C6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EC2B-85CD-4041-B83C-DBDCFCAA6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4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4BBFF2-763C-C646-C8F1-74F4B333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2065-9D0F-4008-BE4F-4121B742AE30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32CFB9-19FE-71BE-4ED1-95A30B2C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83C2D3-6689-277C-5A4B-A26AF0C5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EC2B-85CD-4041-B83C-DBDCFCAA6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88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8B9EE-7561-058A-584C-0504D9C2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8AD1BA-2195-0974-3149-83ED9687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C324D6-E748-D04A-601E-F423D72F1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34041E-4106-9C6B-A0D2-28D296E7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2065-9D0F-4008-BE4F-4121B742AE30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E648CB-E421-71EE-2E36-0198FDA5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5A6E9A-F5E8-41E8-0A36-C47155DD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EC2B-85CD-4041-B83C-DBDCFCAA6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9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38B6E-7D71-2B8F-D883-9BB5A58C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09FDC4-A417-29DC-35EE-FCEF63F86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51DF48-F46D-3687-3E57-B7866505A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CE3C73-9F01-73D9-5D43-91EA6AF6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2065-9D0F-4008-BE4F-4121B742AE30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1E45BB-FCC4-D075-0DC0-06CF9F0E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2ACD02-713C-10B2-44C1-4D0809DA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EC2B-85CD-4041-B83C-DBDCFCAA6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15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67292B-2586-7FCF-A507-711CB5BD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DC911F-DEBD-1E9E-3DD1-B458D0694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B1F39F-ABC4-32FF-D6C8-176BC54BC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32065-9D0F-4008-BE4F-4121B742AE30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0FF1FF-FF45-38D3-8874-761ED0AA3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F3B19A-E252-063A-9CC6-84C9920E0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FEC2B-85CD-4041-B83C-DBDCFCAA6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04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letsdefend.io/download/downloadfile/port%20scan.zi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192.168.10.8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DE5DFC3-3F1E-236F-BA3B-9944DB75E4A1}"/>
              </a:ext>
            </a:extLst>
          </p:cNvPr>
          <p:cNvSpPr txBox="1"/>
          <p:nvPr/>
        </p:nvSpPr>
        <p:spPr>
          <a:xfrm>
            <a:off x="2524765" y="3291967"/>
            <a:ext cx="714246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/>
              <a:t>REDES DE COMPUTADORES</a:t>
            </a:r>
          </a:p>
          <a:p>
            <a:pPr algn="ctr"/>
            <a:r>
              <a:rPr lang="pt-BR" sz="3600" dirty="0" err="1"/>
              <a:t>UrutauSec</a:t>
            </a:r>
            <a:endParaRPr lang="pt-BR" sz="3600" dirty="0"/>
          </a:p>
          <a:p>
            <a:pPr algn="ctr"/>
            <a:r>
              <a:rPr lang="pt-BR" dirty="0"/>
              <a:t>Por: Luan Weba Soares</a:t>
            </a:r>
            <a:endParaRPr lang="pt-BR" sz="1600" dirty="0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FEB9D64A-4E8B-6788-D3AC-6F77F1E390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3715047" y="219013"/>
            <a:ext cx="4761905" cy="237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8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365125"/>
            <a:ext cx="10515600" cy="1325563"/>
          </a:xfrm>
        </p:spPr>
        <p:txBody>
          <a:bodyPr/>
          <a:lstStyle/>
          <a:p>
            <a:r>
              <a:rPr lang="pt-BR" dirty="0"/>
              <a:t>Uma História de amor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BB95B71-3998-C47D-D8F2-D43C5633FC1E}"/>
              </a:ext>
            </a:extLst>
          </p:cNvPr>
          <p:cNvGrpSpPr/>
          <p:nvPr/>
        </p:nvGrpSpPr>
        <p:grpSpPr>
          <a:xfrm>
            <a:off x="1000153" y="3894127"/>
            <a:ext cx="3000890" cy="2107158"/>
            <a:chOff x="750017" y="2660785"/>
            <a:chExt cx="3000890" cy="2107158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0F01C06E-48F1-FDE0-2CED-B1C329B754FC}"/>
                </a:ext>
              </a:extLst>
            </p:cNvPr>
            <p:cNvGrpSpPr/>
            <p:nvPr/>
          </p:nvGrpSpPr>
          <p:grpSpPr>
            <a:xfrm>
              <a:off x="2827176" y="3200400"/>
              <a:ext cx="923731" cy="1567543"/>
              <a:chOff x="2743200" y="3228392"/>
              <a:chExt cx="923731" cy="1567543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329F60CE-FE75-1D27-232A-9A80B023E9BF}"/>
                  </a:ext>
                </a:extLst>
              </p:cNvPr>
              <p:cNvGrpSpPr/>
              <p:nvPr/>
            </p:nvGrpSpPr>
            <p:grpSpPr>
              <a:xfrm>
                <a:off x="2743200" y="3228392"/>
                <a:ext cx="811764" cy="1567543"/>
                <a:chOff x="2472612" y="3228392"/>
                <a:chExt cx="811764" cy="1567543"/>
              </a:xfrm>
            </p:grpSpPr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68C0D818-3345-EBC9-919C-89E2F0549E1F}"/>
                    </a:ext>
                  </a:extLst>
                </p:cNvPr>
                <p:cNvSpPr/>
                <p:nvPr/>
              </p:nvSpPr>
              <p:spPr>
                <a:xfrm>
                  <a:off x="2696547" y="3228392"/>
                  <a:ext cx="485192" cy="57849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1" name="Conector reto 10">
                  <a:extLst>
                    <a:ext uri="{FF2B5EF4-FFF2-40B4-BE49-F238E27FC236}">
                      <a16:creationId xmlns:a16="http://schemas.microsoft.com/office/drawing/2014/main" id="{56568FF6-438E-9DE5-4E7C-DF83A2E051F4}"/>
                    </a:ext>
                  </a:extLst>
                </p:cNvPr>
                <p:cNvCxnSpPr>
                  <a:stCxn id="7" idx="4"/>
                </p:cNvCxnSpPr>
                <p:nvPr/>
              </p:nvCxnSpPr>
              <p:spPr>
                <a:xfrm flipH="1">
                  <a:off x="2929812" y="3806890"/>
                  <a:ext cx="9331" cy="6811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to 12">
                  <a:extLst>
                    <a:ext uri="{FF2B5EF4-FFF2-40B4-BE49-F238E27FC236}">
                      <a16:creationId xmlns:a16="http://schemas.microsoft.com/office/drawing/2014/main" id="{A5BFCE5E-A2E1-4556-9E0E-7DA0426C1600}"/>
                    </a:ext>
                  </a:extLst>
                </p:cNvPr>
                <p:cNvCxnSpPr/>
                <p:nvPr/>
              </p:nvCxnSpPr>
              <p:spPr>
                <a:xfrm flipH="1">
                  <a:off x="2472612" y="4488024"/>
                  <a:ext cx="457200" cy="3079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to 13">
                  <a:extLst>
                    <a:ext uri="{FF2B5EF4-FFF2-40B4-BE49-F238E27FC236}">
                      <a16:creationId xmlns:a16="http://schemas.microsoft.com/office/drawing/2014/main" id="{36EA53A1-059A-B749-D23A-DAAD591A18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143" y="4488024"/>
                  <a:ext cx="345233" cy="3079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10E4627B-89F6-BD61-2F5C-52A4B004CACE}"/>
                  </a:ext>
                </a:extLst>
              </p:cNvPr>
              <p:cNvCxnSpPr/>
              <p:nvPr/>
            </p:nvCxnSpPr>
            <p:spPr>
              <a:xfrm flipH="1">
                <a:off x="27432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3FF639B5-EAE5-A4EF-7062-EB6F4AC6728F}"/>
                  </a:ext>
                </a:extLst>
              </p:cNvPr>
              <p:cNvCxnSpPr/>
              <p:nvPr/>
            </p:nvCxnSpPr>
            <p:spPr>
              <a:xfrm flipH="1">
                <a:off x="32004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Imagem 2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35E8963B-43BC-F022-19AC-7AB13A6BB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17" y="3328224"/>
              <a:ext cx="1439719" cy="1439719"/>
            </a:xfrm>
            <a:prstGeom prst="rect">
              <a:avLst/>
            </a:prstGeom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0089ABF-7864-9994-380C-325CF68129FE}"/>
                </a:ext>
              </a:extLst>
            </p:cNvPr>
            <p:cNvSpPr txBox="1"/>
            <p:nvPr/>
          </p:nvSpPr>
          <p:spPr>
            <a:xfrm>
              <a:off x="3017028" y="2660785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Bob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A5711357-B4F9-AB55-E4ED-420AB62794E2}"/>
              </a:ext>
            </a:extLst>
          </p:cNvPr>
          <p:cNvGrpSpPr/>
          <p:nvPr/>
        </p:nvGrpSpPr>
        <p:grpSpPr>
          <a:xfrm>
            <a:off x="7893698" y="4036805"/>
            <a:ext cx="3415156" cy="2107158"/>
            <a:chOff x="7679094" y="2660785"/>
            <a:chExt cx="3415156" cy="210715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E87B350B-33DA-F8D9-CD82-A9E57A195FAE}"/>
                </a:ext>
              </a:extLst>
            </p:cNvPr>
            <p:cNvGrpSpPr/>
            <p:nvPr/>
          </p:nvGrpSpPr>
          <p:grpSpPr>
            <a:xfrm>
              <a:off x="7974564" y="3200400"/>
              <a:ext cx="923731" cy="1567543"/>
              <a:chOff x="2743200" y="3228392"/>
              <a:chExt cx="923731" cy="1567543"/>
            </a:xfrm>
            <a:solidFill>
              <a:schemeClr val="accent2"/>
            </a:solidFill>
          </p:grpSpPr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5F657D68-4091-9E4D-0A51-6757E3C1D1EF}"/>
                  </a:ext>
                </a:extLst>
              </p:cNvPr>
              <p:cNvGrpSpPr/>
              <p:nvPr/>
            </p:nvGrpSpPr>
            <p:grpSpPr>
              <a:xfrm>
                <a:off x="2743200" y="3228392"/>
                <a:ext cx="811764" cy="1567543"/>
                <a:chOff x="2472612" y="3228392"/>
                <a:chExt cx="811764" cy="1567543"/>
              </a:xfrm>
              <a:grpFill/>
            </p:grpSpPr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A19A8D99-8660-0174-36B4-9F760ADC1D96}"/>
                    </a:ext>
                  </a:extLst>
                </p:cNvPr>
                <p:cNvSpPr/>
                <p:nvPr/>
              </p:nvSpPr>
              <p:spPr>
                <a:xfrm>
                  <a:off x="2696547" y="3228392"/>
                  <a:ext cx="485192" cy="57849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1" name="Conector reto 30">
                  <a:extLst>
                    <a:ext uri="{FF2B5EF4-FFF2-40B4-BE49-F238E27FC236}">
                      <a16:creationId xmlns:a16="http://schemas.microsoft.com/office/drawing/2014/main" id="{DACC06A2-AB34-4EFE-A8F5-A0D973B91B24}"/>
                    </a:ext>
                  </a:extLst>
                </p:cNvPr>
                <p:cNvCxnSpPr>
                  <a:stCxn id="30" idx="4"/>
                </p:cNvCxnSpPr>
                <p:nvPr/>
              </p:nvCxnSpPr>
              <p:spPr>
                <a:xfrm flipH="1">
                  <a:off x="2929812" y="3806890"/>
                  <a:ext cx="9331" cy="68113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to 31">
                  <a:extLst>
                    <a:ext uri="{FF2B5EF4-FFF2-40B4-BE49-F238E27FC236}">
                      <a16:creationId xmlns:a16="http://schemas.microsoft.com/office/drawing/2014/main" id="{4DF7A924-6EEC-25BB-710A-6EA7A290642F}"/>
                    </a:ext>
                  </a:extLst>
                </p:cNvPr>
                <p:cNvCxnSpPr/>
                <p:nvPr/>
              </p:nvCxnSpPr>
              <p:spPr>
                <a:xfrm flipH="1">
                  <a:off x="2472612" y="4488024"/>
                  <a:ext cx="457200" cy="30791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39712968-950E-BE6F-6451-318372D785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143" y="4488024"/>
                  <a:ext cx="345233" cy="30791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F44A3FDD-D3FB-467F-D776-01850CE6C6A0}"/>
                  </a:ext>
                </a:extLst>
              </p:cNvPr>
              <p:cNvCxnSpPr/>
              <p:nvPr/>
            </p:nvCxnSpPr>
            <p:spPr>
              <a:xfrm flipH="1">
                <a:off x="27432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6C46EA07-0805-5BE2-40BA-06563BBBE5E1}"/>
                  </a:ext>
                </a:extLst>
              </p:cNvPr>
              <p:cNvCxnSpPr/>
              <p:nvPr/>
            </p:nvCxnSpPr>
            <p:spPr>
              <a:xfrm flipH="1">
                <a:off x="32004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4BEA71EA-451B-A173-23CF-362F1B0B8A1A}"/>
                </a:ext>
              </a:extLst>
            </p:cNvPr>
            <p:cNvSpPr/>
            <p:nvPr/>
          </p:nvSpPr>
          <p:spPr>
            <a:xfrm>
              <a:off x="7679094" y="3100318"/>
              <a:ext cx="774441" cy="566659"/>
            </a:xfrm>
            <a:custGeom>
              <a:avLst/>
              <a:gdLst>
                <a:gd name="connsiteX0" fmla="*/ 774441 w 774441"/>
                <a:gd name="connsiteY0" fmla="*/ 128074 h 566659"/>
                <a:gd name="connsiteX1" fmla="*/ 727788 w 774441"/>
                <a:gd name="connsiteY1" fmla="*/ 81421 h 566659"/>
                <a:gd name="connsiteX2" fmla="*/ 466530 w 774441"/>
                <a:gd name="connsiteY2" fmla="*/ 44098 h 566659"/>
                <a:gd name="connsiteX3" fmla="*/ 429208 w 774441"/>
                <a:gd name="connsiteY3" fmla="*/ 53429 h 566659"/>
                <a:gd name="connsiteX4" fmla="*/ 345233 w 774441"/>
                <a:gd name="connsiteY4" fmla="*/ 100082 h 566659"/>
                <a:gd name="connsiteX5" fmla="*/ 307910 w 774441"/>
                <a:gd name="connsiteY5" fmla="*/ 128074 h 566659"/>
                <a:gd name="connsiteX6" fmla="*/ 279918 w 774441"/>
                <a:gd name="connsiteY6" fmla="*/ 165396 h 566659"/>
                <a:gd name="connsiteX7" fmla="*/ 270588 w 774441"/>
                <a:gd name="connsiteY7" fmla="*/ 193388 h 566659"/>
                <a:gd name="connsiteX8" fmla="*/ 289249 w 774441"/>
                <a:gd name="connsiteY8" fmla="*/ 314686 h 566659"/>
                <a:gd name="connsiteX9" fmla="*/ 298579 w 774441"/>
                <a:gd name="connsiteY9" fmla="*/ 342678 h 566659"/>
                <a:gd name="connsiteX10" fmla="*/ 317241 w 774441"/>
                <a:gd name="connsiteY10" fmla="*/ 370670 h 566659"/>
                <a:gd name="connsiteX11" fmla="*/ 261257 w 774441"/>
                <a:gd name="connsiteY11" fmla="*/ 501298 h 566659"/>
                <a:gd name="connsiteX12" fmla="*/ 242596 w 774441"/>
                <a:gd name="connsiteY12" fmla="*/ 519960 h 566659"/>
                <a:gd name="connsiteX13" fmla="*/ 167951 w 774441"/>
                <a:gd name="connsiteY13" fmla="*/ 538621 h 566659"/>
                <a:gd name="connsiteX14" fmla="*/ 121298 w 774441"/>
                <a:gd name="connsiteY14" fmla="*/ 566613 h 566659"/>
                <a:gd name="connsiteX15" fmla="*/ 0 w 774441"/>
                <a:gd name="connsiteY15" fmla="*/ 519960 h 56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74441" h="566659">
                  <a:moveTo>
                    <a:pt x="774441" y="128074"/>
                  </a:moveTo>
                  <a:cubicBezTo>
                    <a:pt x="758890" y="112523"/>
                    <a:pt x="740983" y="99015"/>
                    <a:pt x="727788" y="81421"/>
                  </a:cubicBezTo>
                  <a:cubicBezTo>
                    <a:pt x="631815" y="-46542"/>
                    <a:pt x="779327" y="4998"/>
                    <a:pt x="466530" y="44098"/>
                  </a:cubicBezTo>
                  <a:cubicBezTo>
                    <a:pt x="454089" y="47208"/>
                    <a:pt x="441215" y="48926"/>
                    <a:pt x="429208" y="53429"/>
                  </a:cubicBezTo>
                  <a:cubicBezTo>
                    <a:pt x="408880" y="61052"/>
                    <a:pt x="360505" y="89901"/>
                    <a:pt x="345233" y="100082"/>
                  </a:cubicBezTo>
                  <a:cubicBezTo>
                    <a:pt x="332294" y="108708"/>
                    <a:pt x="318906" y="117078"/>
                    <a:pt x="307910" y="128074"/>
                  </a:cubicBezTo>
                  <a:cubicBezTo>
                    <a:pt x="296914" y="139070"/>
                    <a:pt x="289249" y="152955"/>
                    <a:pt x="279918" y="165396"/>
                  </a:cubicBezTo>
                  <a:cubicBezTo>
                    <a:pt x="276808" y="174727"/>
                    <a:pt x="269974" y="183572"/>
                    <a:pt x="270588" y="193388"/>
                  </a:cubicBezTo>
                  <a:cubicBezTo>
                    <a:pt x="273140" y="234217"/>
                    <a:pt x="281710" y="274478"/>
                    <a:pt x="289249" y="314686"/>
                  </a:cubicBezTo>
                  <a:cubicBezTo>
                    <a:pt x="291061" y="324353"/>
                    <a:pt x="294181" y="333881"/>
                    <a:pt x="298579" y="342678"/>
                  </a:cubicBezTo>
                  <a:cubicBezTo>
                    <a:pt x="303594" y="352708"/>
                    <a:pt x="311020" y="361339"/>
                    <a:pt x="317241" y="370670"/>
                  </a:cubicBezTo>
                  <a:cubicBezTo>
                    <a:pt x="297108" y="426035"/>
                    <a:pt x="293635" y="460824"/>
                    <a:pt x="261257" y="501298"/>
                  </a:cubicBezTo>
                  <a:cubicBezTo>
                    <a:pt x="255762" y="508167"/>
                    <a:pt x="250764" y="516693"/>
                    <a:pt x="242596" y="519960"/>
                  </a:cubicBezTo>
                  <a:cubicBezTo>
                    <a:pt x="218783" y="529485"/>
                    <a:pt x="192833" y="532401"/>
                    <a:pt x="167951" y="538621"/>
                  </a:cubicBezTo>
                  <a:cubicBezTo>
                    <a:pt x="152400" y="547952"/>
                    <a:pt x="139398" y="567744"/>
                    <a:pt x="121298" y="566613"/>
                  </a:cubicBezTo>
                  <a:cubicBezTo>
                    <a:pt x="87276" y="564487"/>
                    <a:pt x="36866" y="538392"/>
                    <a:pt x="0" y="51996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50FAE5DE-C0C2-7CFD-1C38-63731EBF4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4531" y="3174268"/>
              <a:ext cx="1439719" cy="1439719"/>
            </a:xfrm>
            <a:prstGeom prst="rect">
              <a:avLst/>
            </a:prstGeom>
          </p:spPr>
        </p:pic>
        <p:pic>
          <p:nvPicPr>
            <p:cNvPr id="38" name="Imagem 3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025C2730-8AB8-9FFA-A8C0-D5D585BD2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127" y="3666977"/>
              <a:ext cx="559531" cy="559531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B61F6BC-EF88-E720-2F63-14027B4AF4E1}"/>
                </a:ext>
              </a:extLst>
            </p:cNvPr>
            <p:cNvSpPr txBox="1"/>
            <p:nvPr/>
          </p:nvSpPr>
          <p:spPr>
            <a:xfrm>
              <a:off x="7974564" y="266078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Maria</a:t>
              </a:r>
            </a:p>
          </p:txBody>
        </p:sp>
      </p:grpSp>
      <p:sp>
        <p:nvSpPr>
          <p:cNvPr id="41" name="Retângulo 40">
            <a:extLst>
              <a:ext uri="{FF2B5EF4-FFF2-40B4-BE49-F238E27FC236}">
                <a16:creationId xmlns:a16="http://schemas.microsoft.com/office/drawing/2014/main" id="{25921D1A-1A8B-7D82-CC3D-B03FC224BE17}"/>
              </a:ext>
            </a:extLst>
          </p:cNvPr>
          <p:cNvSpPr/>
          <p:nvPr/>
        </p:nvSpPr>
        <p:spPr>
          <a:xfrm>
            <a:off x="578498" y="2136710"/>
            <a:ext cx="11374016" cy="4356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30C9E09-4F8F-A05C-751C-0AA29404BBFF}"/>
              </a:ext>
            </a:extLst>
          </p:cNvPr>
          <p:cNvSpPr txBox="1"/>
          <p:nvPr/>
        </p:nvSpPr>
        <p:spPr>
          <a:xfrm>
            <a:off x="9656171" y="4237782"/>
            <a:ext cx="23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http</a:t>
            </a:r>
            <a:r>
              <a:rPr lang="pt-BR" dirty="0"/>
              <a:t>:</a:t>
            </a:r>
            <a:r>
              <a:rPr lang="pt-BR" dirty="0">
                <a:solidFill>
                  <a:srgbClr val="FF0000"/>
                </a:solidFill>
              </a:rPr>
              <a:t>//</a:t>
            </a:r>
            <a:r>
              <a:rPr lang="pt-BR" dirty="0"/>
              <a:t>192.168.10.8:</a:t>
            </a:r>
            <a:r>
              <a:rPr lang="pt-BR" dirty="0">
                <a:solidFill>
                  <a:srgbClr val="00B0F0"/>
                </a:solidFill>
              </a:rPr>
              <a:t>80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D31B87B2-418F-3DC5-BD0F-B4103AF5D627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3093569" y="2262042"/>
            <a:ext cx="925969" cy="3673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a 15">
            <a:extLst>
              <a:ext uri="{FF2B5EF4-FFF2-40B4-BE49-F238E27FC236}">
                <a16:creationId xmlns:a16="http://schemas.microsoft.com/office/drawing/2014/main" id="{301242AA-FD5D-F31D-E9ED-9BE4D6F14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88076"/>
              </p:ext>
            </p:extLst>
          </p:nvPr>
        </p:nvGraphicFramePr>
        <p:xfrm>
          <a:off x="1213392" y="2600453"/>
          <a:ext cx="4107544" cy="79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6886">
                  <a:extLst>
                    <a:ext uri="{9D8B030D-6E8A-4147-A177-3AD203B41FA5}">
                      <a16:colId xmlns:a16="http://schemas.microsoft.com/office/drawing/2014/main" val="2991156118"/>
                    </a:ext>
                  </a:extLst>
                </a:gridCol>
                <a:gridCol w="1026886">
                  <a:extLst>
                    <a:ext uri="{9D8B030D-6E8A-4147-A177-3AD203B41FA5}">
                      <a16:colId xmlns:a16="http://schemas.microsoft.com/office/drawing/2014/main" val="2262228111"/>
                    </a:ext>
                  </a:extLst>
                </a:gridCol>
                <a:gridCol w="1026886">
                  <a:extLst>
                    <a:ext uri="{9D8B030D-6E8A-4147-A177-3AD203B41FA5}">
                      <a16:colId xmlns:a16="http://schemas.microsoft.com/office/drawing/2014/main" val="404990288"/>
                    </a:ext>
                  </a:extLst>
                </a:gridCol>
                <a:gridCol w="1026886">
                  <a:extLst>
                    <a:ext uri="{9D8B030D-6E8A-4147-A177-3AD203B41FA5}">
                      <a16:colId xmlns:a16="http://schemas.microsoft.com/office/drawing/2014/main" val="272962157"/>
                    </a:ext>
                  </a:extLst>
                </a:gridCol>
              </a:tblGrid>
              <a:tr h="3514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FF0000"/>
                          </a:solidFill>
                        </a:rPr>
                        <a:t>GET http Request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B0F0"/>
                          </a:solidFill>
                        </a:rPr>
                        <a:t>TCP Porta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80651"/>
                  </a:ext>
                </a:extLst>
              </a:tr>
            </a:tbl>
          </a:graphicData>
        </a:graphic>
      </p:graphicFrame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FC766090-9663-F72D-4ABE-8327E5048C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84" b="43971"/>
          <a:stretch/>
        </p:blipFill>
        <p:spPr>
          <a:xfrm>
            <a:off x="7300116" y="2590633"/>
            <a:ext cx="4626462" cy="330750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C4C12A35-A34C-9974-BFDD-4198B9E2A0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29F599F-26A7-2299-8153-937CFCDA311B}"/>
              </a:ext>
            </a:extLst>
          </p:cNvPr>
          <p:cNvSpPr txBox="1"/>
          <p:nvPr/>
        </p:nvSpPr>
        <p:spPr>
          <a:xfrm>
            <a:off x="1027557" y="5959297"/>
            <a:ext cx="144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192.168.1.5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677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rede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3A7F3AB-74BB-4B65-BA65-6462761FBB8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458366" y="2718980"/>
            <a:ext cx="6368636" cy="3464844"/>
          </a:xfrm>
        </p:spPr>
        <p:txBody>
          <a:bodyPr>
            <a:normAutofit/>
          </a:bodyPr>
          <a:lstStyle/>
          <a:p>
            <a:r>
              <a:rPr lang="pt-BR" sz="2000" dirty="0"/>
              <a:t>Endereçamento Lógico</a:t>
            </a:r>
          </a:p>
          <a:p>
            <a:pPr lvl="1"/>
            <a:r>
              <a:rPr lang="pt-BR" sz="1600" dirty="0"/>
              <a:t>Endereço de IP (Internet </a:t>
            </a:r>
            <a:r>
              <a:rPr lang="pt-BR" sz="1600" dirty="0" err="1"/>
              <a:t>Protocol</a:t>
            </a:r>
            <a:r>
              <a:rPr lang="pt-BR" sz="1600" dirty="0"/>
              <a:t>)</a:t>
            </a:r>
          </a:p>
          <a:p>
            <a:pPr lvl="1"/>
            <a:r>
              <a:rPr lang="pt-BR" sz="1600" dirty="0"/>
              <a:t>IPv4(32 bits) -&gt; 4 octetos em binário</a:t>
            </a:r>
          </a:p>
          <a:p>
            <a:pPr lvl="1"/>
            <a:r>
              <a:rPr lang="pt-BR" sz="1600" dirty="0" err="1"/>
              <a:t>Ex</a:t>
            </a:r>
            <a:r>
              <a:rPr lang="pt-BR" sz="1600" dirty="0"/>
              <a:t>: 11000000.10101000.00001010.00001000-&gt;192.168.10.8</a:t>
            </a:r>
          </a:p>
          <a:p>
            <a:pPr lvl="1"/>
            <a:r>
              <a:rPr lang="pt-BR" sz="1600" dirty="0"/>
              <a:t>IPv6(128 bits) -&gt; 8 quartetos em hexadecimal</a:t>
            </a:r>
          </a:p>
          <a:p>
            <a:pPr lvl="1"/>
            <a:r>
              <a:rPr lang="pt-BR" sz="1600" dirty="0" err="1"/>
              <a:t>Ex</a:t>
            </a:r>
            <a:r>
              <a:rPr lang="pt-BR" sz="1600" dirty="0"/>
              <a:t>: 2001:0db8:85a3:0000:0000:8a2e:0370:7334</a:t>
            </a:r>
            <a:br>
              <a:rPr lang="pt-BR" sz="1600" dirty="0"/>
            </a:br>
            <a:br>
              <a:rPr lang="pt-BR" sz="400" dirty="0"/>
            </a:br>
            <a:endParaRPr lang="pt-BR" sz="400" dirty="0"/>
          </a:p>
          <a:p>
            <a:r>
              <a:rPr lang="pt-BR" sz="2000" dirty="0"/>
              <a:t>Roteamento</a:t>
            </a:r>
          </a:p>
          <a:p>
            <a:pPr lvl="1"/>
            <a:r>
              <a:rPr lang="pt-BR" sz="1600" dirty="0"/>
              <a:t>Defini a melhor rota por onde um pacote percorre</a:t>
            </a:r>
          </a:p>
          <a:p>
            <a:pPr lvl="1"/>
            <a:r>
              <a:rPr lang="pt-BR" sz="1600" dirty="0"/>
              <a:t>Dispositivos de Camada 3 analisam essa camada (Roteadores, </a:t>
            </a:r>
            <a:r>
              <a:rPr lang="pt-BR" sz="1600" dirty="0" err="1"/>
              <a:t>Switchs</a:t>
            </a:r>
            <a:r>
              <a:rPr lang="pt-BR" sz="1600" dirty="0"/>
              <a:t> de camada 3...)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6243B2-EE23-6395-876D-9DA73E1E8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529" y="2544880"/>
            <a:ext cx="4409103" cy="3070097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4E7CA7A6-F708-DA74-0437-6A4FF462BE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4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365125"/>
            <a:ext cx="10515600" cy="1325563"/>
          </a:xfrm>
        </p:spPr>
        <p:txBody>
          <a:bodyPr/>
          <a:lstStyle/>
          <a:p>
            <a:r>
              <a:rPr lang="pt-BR" dirty="0"/>
              <a:t>Uma História de amor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BB95B71-3998-C47D-D8F2-D43C5633FC1E}"/>
              </a:ext>
            </a:extLst>
          </p:cNvPr>
          <p:cNvGrpSpPr/>
          <p:nvPr/>
        </p:nvGrpSpPr>
        <p:grpSpPr>
          <a:xfrm>
            <a:off x="1000153" y="3894127"/>
            <a:ext cx="3000890" cy="2107158"/>
            <a:chOff x="750017" y="2660785"/>
            <a:chExt cx="3000890" cy="2107158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0F01C06E-48F1-FDE0-2CED-B1C329B754FC}"/>
                </a:ext>
              </a:extLst>
            </p:cNvPr>
            <p:cNvGrpSpPr/>
            <p:nvPr/>
          </p:nvGrpSpPr>
          <p:grpSpPr>
            <a:xfrm>
              <a:off x="2827176" y="3200400"/>
              <a:ext cx="923731" cy="1567543"/>
              <a:chOff x="2743200" y="3228392"/>
              <a:chExt cx="923731" cy="1567543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329F60CE-FE75-1D27-232A-9A80B023E9BF}"/>
                  </a:ext>
                </a:extLst>
              </p:cNvPr>
              <p:cNvGrpSpPr/>
              <p:nvPr/>
            </p:nvGrpSpPr>
            <p:grpSpPr>
              <a:xfrm>
                <a:off x="2743200" y="3228392"/>
                <a:ext cx="811764" cy="1567543"/>
                <a:chOff x="2472612" y="3228392"/>
                <a:chExt cx="811764" cy="1567543"/>
              </a:xfrm>
            </p:grpSpPr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68C0D818-3345-EBC9-919C-89E2F0549E1F}"/>
                    </a:ext>
                  </a:extLst>
                </p:cNvPr>
                <p:cNvSpPr/>
                <p:nvPr/>
              </p:nvSpPr>
              <p:spPr>
                <a:xfrm>
                  <a:off x="2696547" y="3228392"/>
                  <a:ext cx="485192" cy="57849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1" name="Conector reto 10">
                  <a:extLst>
                    <a:ext uri="{FF2B5EF4-FFF2-40B4-BE49-F238E27FC236}">
                      <a16:creationId xmlns:a16="http://schemas.microsoft.com/office/drawing/2014/main" id="{56568FF6-438E-9DE5-4E7C-DF83A2E051F4}"/>
                    </a:ext>
                  </a:extLst>
                </p:cNvPr>
                <p:cNvCxnSpPr>
                  <a:stCxn id="7" idx="4"/>
                </p:cNvCxnSpPr>
                <p:nvPr/>
              </p:nvCxnSpPr>
              <p:spPr>
                <a:xfrm flipH="1">
                  <a:off x="2929812" y="3806890"/>
                  <a:ext cx="9331" cy="6811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to 12">
                  <a:extLst>
                    <a:ext uri="{FF2B5EF4-FFF2-40B4-BE49-F238E27FC236}">
                      <a16:creationId xmlns:a16="http://schemas.microsoft.com/office/drawing/2014/main" id="{A5BFCE5E-A2E1-4556-9E0E-7DA0426C1600}"/>
                    </a:ext>
                  </a:extLst>
                </p:cNvPr>
                <p:cNvCxnSpPr/>
                <p:nvPr/>
              </p:nvCxnSpPr>
              <p:spPr>
                <a:xfrm flipH="1">
                  <a:off x="2472612" y="4488024"/>
                  <a:ext cx="457200" cy="3079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to 13">
                  <a:extLst>
                    <a:ext uri="{FF2B5EF4-FFF2-40B4-BE49-F238E27FC236}">
                      <a16:creationId xmlns:a16="http://schemas.microsoft.com/office/drawing/2014/main" id="{36EA53A1-059A-B749-D23A-DAAD591A18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143" y="4488024"/>
                  <a:ext cx="345233" cy="3079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10E4627B-89F6-BD61-2F5C-52A4B004CACE}"/>
                  </a:ext>
                </a:extLst>
              </p:cNvPr>
              <p:cNvCxnSpPr/>
              <p:nvPr/>
            </p:nvCxnSpPr>
            <p:spPr>
              <a:xfrm flipH="1">
                <a:off x="27432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3FF639B5-EAE5-A4EF-7062-EB6F4AC6728F}"/>
                  </a:ext>
                </a:extLst>
              </p:cNvPr>
              <p:cNvCxnSpPr/>
              <p:nvPr/>
            </p:nvCxnSpPr>
            <p:spPr>
              <a:xfrm flipH="1">
                <a:off x="32004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Imagem 2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35E8963B-43BC-F022-19AC-7AB13A6BB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17" y="3328224"/>
              <a:ext cx="1439719" cy="1439719"/>
            </a:xfrm>
            <a:prstGeom prst="rect">
              <a:avLst/>
            </a:prstGeom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0089ABF-7864-9994-380C-325CF68129FE}"/>
                </a:ext>
              </a:extLst>
            </p:cNvPr>
            <p:cNvSpPr txBox="1"/>
            <p:nvPr/>
          </p:nvSpPr>
          <p:spPr>
            <a:xfrm>
              <a:off x="3017028" y="2660785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Bob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A5711357-B4F9-AB55-E4ED-420AB62794E2}"/>
              </a:ext>
            </a:extLst>
          </p:cNvPr>
          <p:cNvGrpSpPr/>
          <p:nvPr/>
        </p:nvGrpSpPr>
        <p:grpSpPr>
          <a:xfrm>
            <a:off x="7893698" y="4036805"/>
            <a:ext cx="3415156" cy="2107158"/>
            <a:chOff x="7679094" y="2660785"/>
            <a:chExt cx="3415156" cy="210715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E87B350B-33DA-F8D9-CD82-A9E57A195FAE}"/>
                </a:ext>
              </a:extLst>
            </p:cNvPr>
            <p:cNvGrpSpPr/>
            <p:nvPr/>
          </p:nvGrpSpPr>
          <p:grpSpPr>
            <a:xfrm>
              <a:off x="7974564" y="3200400"/>
              <a:ext cx="923731" cy="1567543"/>
              <a:chOff x="2743200" y="3228392"/>
              <a:chExt cx="923731" cy="1567543"/>
            </a:xfrm>
            <a:solidFill>
              <a:schemeClr val="accent2"/>
            </a:solidFill>
          </p:grpSpPr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5F657D68-4091-9E4D-0A51-6757E3C1D1EF}"/>
                  </a:ext>
                </a:extLst>
              </p:cNvPr>
              <p:cNvGrpSpPr/>
              <p:nvPr/>
            </p:nvGrpSpPr>
            <p:grpSpPr>
              <a:xfrm>
                <a:off x="2743200" y="3228392"/>
                <a:ext cx="811764" cy="1567543"/>
                <a:chOff x="2472612" y="3228392"/>
                <a:chExt cx="811764" cy="1567543"/>
              </a:xfrm>
              <a:grpFill/>
            </p:grpSpPr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A19A8D99-8660-0174-36B4-9F760ADC1D96}"/>
                    </a:ext>
                  </a:extLst>
                </p:cNvPr>
                <p:cNvSpPr/>
                <p:nvPr/>
              </p:nvSpPr>
              <p:spPr>
                <a:xfrm>
                  <a:off x="2696547" y="3228392"/>
                  <a:ext cx="485192" cy="57849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1" name="Conector reto 30">
                  <a:extLst>
                    <a:ext uri="{FF2B5EF4-FFF2-40B4-BE49-F238E27FC236}">
                      <a16:creationId xmlns:a16="http://schemas.microsoft.com/office/drawing/2014/main" id="{DACC06A2-AB34-4EFE-A8F5-A0D973B91B24}"/>
                    </a:ext>
                  </a:extLst>
                </p:cNvPr>
                <p:cNvCxnSpPr>
                  <a:stCxn id="30" idx="4"/>
                </p:cNvCxnSpPr>
                <p:nvPr/>
              </p:nvCxnSpPr>
              <p:spPr>
                <a:xfrm flipH="1">
                  <a:off x="2929812" y="3806890"/>
                  <a:ext cx="9331" cy="68113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to 31">
                  <a:extLst>
                    <a:ext uri="{FF2B5EF4-FFF2-40B4-BE49-F238E27FC236}">
                      <a16:creationId xmlns:a16="http://schemas.microsoft.com/office/drawing/2014/main" id="{4DF7A924-6EEC-25BB-710A-6EA7A290642F}"/>
                    </a:ext>
                  </a:extLst>
                </p:cNvPr>
                <p:cNvCxnSpPr/>
                <p:nvPr/>
              </p:nvCxnSpPr>
              <p:spPr>
                <a:xfrm flipH="1">
                  <a:off x="2472612" y="4488024"/>
                  <a:ext cx="457200" cy="30791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39712968-950E-BE6F-6451-318372D785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143" y="4488024"/>
                  <a:ext cx="345233" cy="30791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F44A3FDD-D3FB-467F-D776-01850CE6C6A0}"/>
                  </a:ext>
                </a:extLst>
              </p:cNvPr>
              <p:cNvCxnSpPr/>
              <p:nvPr/>
            </p:nvCxnSpPr>
            <p:spPr>
              <a:xfrm flipH="1">
                <a:off x="27432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6C46EA07-0805-5BE2-40BA-06563BBBE5E1}"/>
                  </a:ext>
                </a:extLst>
              </p:cNvPr>
              <p:cNvCxnSpPr/>
              <p:nvPr/>
            </p:nvCxnSpPr>
            <p:spPr>
              <a:xfrm flipH="1">
                <a:off x="32004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4BEA71EA-451B-A173-23CF-362F1B0B8A1A}"/>
                </a:ext>
              </a:extLst>
            </p:cNvPr>
            <p:cNvSpPr/>
            <p:nvPr/>
          </p:nvSpPr>
          <p:spPr>
            <a:xfrm>
              <a:off x="7679094" y="3100318"/>
              <a:ext cx="774441" cy="566659"/>
            </a:xfrm>
            <a:custGeom>
              <a:avLst/>
              <a:gdLst>
                <a:gd name="connsiteX0" fmla="*/ 774441 w 774441"/>
                <a:gd name="connsiteY0" fmla="*/ 128074 h 566659"/>
                <a:gd name="connsiteX1" fmla="*/ 727788 w 774441"/>
                <a:gd name="connsiteY1" fmla="*/ 81421 h 566659"/>
                <a:gd name="connsiteX2" fmla="*/ 466530 w 774441"/>
                <a:gd name="connsiteY2" fmla="*/ 44098 h 566659"/>
                <a:gd name="connsiteX3" fmla="*/ 429208 w 774441"/>
                <a:gd name="connsiteY3" fmla="*/ 53429 h 566659"/>
                <a:gd name="connsiteX4" fmla="*/ 345233 w 774441"/>
                <a:gd name="connsiteY4" fmla="*/ 100082 h 566659"/>
                <a:gd name="connsiteX5" fmla="*/ 307910 w 774441"/>
                <a:gd name="connsiteY5" fmla="*/ 128074 h 566659"/>
                <a:gd name="connsiteX6" fmla="*/ 279918 w 774441"/>
                <a:gd name="connsiteY6" fmla="*/ 165396 h 566659"/>
                <a:gd name="connsiteX7" fmla="*/ 270588 w 774441"/>
                <a:gd name="connsiteY7" fmla="*/ 193388 h 566659"/>
                <a:gd name="connsiteX8" fmla="*/ 289249 w 774441"/>
                <a:gd name="connsiteY8" fmla="*/ 314686 h 566659"/>
                <a:gd name="connsiteX9" fmla="*/ 298579 w 774441"/>
                <a:gd name="connsiteY9" fmla="*/ 342678 h 566659"/>
                <a:gd name="connsiteX10" fmla="*/ 317241 w 774441"/>
                <a:gd name="connsiteY10" fmla="*/ 370670 h 566659"/>
                <a:gd name="connsiteX11" fmla="*/ 261257 w 774441"/>
                <a:gd name="connsiteY11" fmla="*/ 501298 h 566659"/>
                <a:gd name="connsiteX12" fmla="*/ 242596 w 774441"/>
                <a:gd name="connsiteY12" fmla="*/ 519960 h 566659"/>
                <a:gd name="connsiteX13" fmla="*/ 167951 w 774441"/>
                <a:gd name="connsiteY13" fmla="*/ 538621 h 566659"/>
                <a:gd name="connsiteX14" fmla="*/ 121298 w 774441"/>
                <a:gd name="connsiteY14" fmla="*/ 566613 h 566659"/>
                <a:gd name="connsiteX15" fmla="*/ 0 w 774441"/>
                <a:gd name="connsiteY15" fmla="*/ 519960 h 56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74441" h="566659">
                  <a:moveTo>
                    <a:pt x="774441" y="128074"/>
                  </a:moveTo>
                  <a:cubicBezTo>
                    <a:pt x="758890" y="112523"/>
                    <a:pt x="740983" y="99015"/>
                    <a:pt x="727788" y="81421"/>
                  </a:cubicBezTo>
                  <a:cubicBezTo>
                    <a:pt x="631815" y="-46542"/>
                    <a:pt x="779327" y="4998"/>
                    <a:pt x="466530" y="44098"/>
                  </a:cubicBezTo>
                  <a:cubicBezTo>
                    <a:pt x="454089" y="47208"/>
                    <a:pt x="441215" y="48926"/>
                    <a:pt x="429208" y="53429"/>
                  </a:cubicBezTo>
                  <a:cubicBezTo>
                    <a:pt x="408880" y="61052"/>
                    <a:pt x="360505" y="89901"/>
                    <a:pt x="345233" y="100082"/>
                  </a:cubicBezTo>
                  <a:cubicBezTo>
                    <a:pt x="332294" y="108708"/>
                    <a:pt x="318906" y="117078"/>
                    <a:pt x="307910" y="128074"/>
                  </a:cubicBezTo>
                  <a:cubicBezTo>
                    <a:pt x="296914" y="139070"/>
                    <a:pt x="289249" y="152955"/>
                    <a:pt x="279918" y="165396"/>
                  </a:cubicBezTo>
                  <a:cubicBezTo>
                    <a:pt x="276808" y="174727"/>
                    <a:pt x="269974" y="183572"/>
                    <a:pt x="270588" y="193388"/>
                  </a:cubicBezTo>
                  <a:cubicBezTo>
                    <a:pt x="273140" y="234217"/>
                    <a:pt x="281710" y="274478"/>
                    <a:pt x="289249" y="314686"/>
                  </a:cubicBezTo>
                  <a:cubicBezTo>
                    <a:pt x="291061" y="324353"/>
                    <a:pt x="294181" y="333881"/>
                    <a:pt x="298579" y="342678"/>
                  </a:cubicBezTo>
                  <a:cubicBezTo>
                    <a:pt x="303594" y="352708"/>
                    <a:pt x="311020" y="361339"/>
                    <a:pt x="317241" y="370670"/>
                  </a:cubicBezTo>
                  <a:cubicBezTo>
                    <a:pt x="297108" y="426035"/>
                    <a:pt x="293635" y="460824"/>
                    <a:pt x="261257" y="501298"/>
                  </a:cubicBezTo>
                  <a:cubicBezTo>
                    <a:pt x="255762" y="508167"/>
                    <a:pt x="250764" y="516693"/>
                    <a:pt x="242596" y="519960"/>
                  </a:cubicBezTo>
                  <a:cubicBezTo>
                    <a:pt x="218783" y="529485"/>
                    <a:pt x="192833" y="532401"/>
                    <a:pt x="167951" y="538621"/>
                  </a:cubicBezTo>
                  <a:cubicBezTo>
                    <a:pt x="152400" y="547952"/>
                    <a:pt x="139398" y="567744"/>
                    <a:pt x="121298" y="566613"/>
                  </a:cubicBezTo>
                  <a:cubicBezTo>
                    <a:pt x="87276" y="564487"/>
                    <a:pt x="36866" y="538392"/>
                    <a:pt x="0" y="51996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50FAE5DE-C0C2-7CFD-1C38-63731EBF4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4531" y="3174268"/>
              <a:ext cx="1439719" cy="1439719"/>
            </a:xfrm>
            <a:prstGeom prst="rect">
              <a:avLst/>
            </a:prstGeom>
          </p:spPr>
        </p:pic>
        <p:pic>
          <p:nvPicPr>
            <p:cNvPr id="38" name="Imagem 3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025C2730-8AB8-9FFA-A8C0-D5D585BD2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127" y="3666977"/>
              <a:ext cx="559531" cy="559531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B61F6BC-EF88-E720-2F63-14027B4AF4E1}"/>
                </a:ext>
              </a:extLst>
            </p:cNvPr>
            <p:cNvSpPr txBox="1"/>
            <p:nvPr/>
          </p:nvSpPr>
          <p:spPr>
            <a:xfrm>
              <a:off x="7974564" y="266078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Maria</a:t>
              </a:r>
            </a:p>
          </p:txBody>
        </p:sp>
      </p:grpSp>
      <p:sp>
        <p:nvSpPr>
          <p:cNvPr id="41" name="Retângulo 40">
            <a:extLst>
              <a:ext uri="{FF2B5EF4-FFF2-40B4-BE49-F238E27FC236}">
                <a16:creationId xmlns:a16="http://schemas.microsoft.com/office/drawing/2014/main" id="{25921D1A-1A8B-7D82-CC3D-B03FC224BE17}"/>
              </a:ext>
            </a:extLst>
          </p:cNvPr>
          <p:cNvSpPr/>
          <p:nvPr/>
        </p:nvSpPr>
        <p:spPr>
          <a:xfrm>
            <a:off x="578498" y="2136710"/>
            <a:ext cx="11374016" cy="4356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30C9E09-4F8F-A05C-751C-0AA29404BBFF}"/>
              </a:ext>
            </a:extLst>
          </p:cNvPr>
          <p:cNvSpPr txBox="1"/>
          <p:nvPr/>
        </p:nvSpPr>
        <p:spPr>
          <a:xfrm>
            <a:off x="9656171" y="4237782"/>
            <a:ext cx="239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http://</a:t>
            </a:r>
            <a:r>
              <a:rPr lang="pt-BR" dirty="0"/>
              <a:t>192.168.10.8:</a:t>
            </a:r>
            <a:r>
              <a:rPr lang="pt-BR" dirty="0">
                <a:solidFill>
                  <a:srgbClr val="00B0F0"/>
                </a:solidFill>
              </a:rPr>
              <a:t>80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D31B87B2-418F-3DC5-BD0F-B4103AF5D627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3093569" y="2262042"/>
            <a:ext cx="925969" cy="3673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a 15">
            <a:extLst>
              <a:ext uri="{FF2B5EF4-FFF2-40B4-BE49-F238E27FC236}">
                <a16:creationId xmlns:a16="http://schemas.microsoft.com/office/drawing/2014/main" id="{301242AA-FD5D-F31D-E9ED-9BE4D6F14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06019"/>
              </p:ext>
            </p:extLst>
          </p:nvPr>
        </p:nvGraphicFramePr>
        <p:xfrm>
          <a:off x="1213392" y="2600453"/>
          <a:ext cx="4107544" cy="822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6886">
                  <a:extLst>
                    <a:ext uri="{9D8B030D-6E8A-4147-A177-3AD203B41FA5}">
                      <a16:colId xmlns:a16="http://schemas.microsoft.com/office/drawing/2014/main" val="2991156118"/>
                    </a:ext>
                  </a:extLst>
                </a:gridCol>
                <a:gridCol w="1026886">
                  <a:extLst>
                    <a:ext uri="{9D8B030D-6E8A-4147-A177-3AD203B41FA5}">
                      <a16:colId xmlns:a16="http://schemas.microsoft.com/office/drawing/2014/main" val="2262228111"/>
                    </a:ext>
                  </a:extLst>
                </a:gridCol>
                <a:gridCol w="1026886">
                  <a:extLst>
                    <a:ext uri="{9D8B030D-6E8A-4147-A177-3AD203B41FA5}">
                      <a16:colId xmlns:a16="http://schemas.microsoft.com/office/drawing/2014/main" val="404990288"/>
                    </a:ext>
                  </a:extLst>
                </a:gridCol>
                <a:gridCol w="1026886">
                  <a:extLst>
                    <a:ext uri="{9D8B030D-6E8A-4147-A177-3AD203B41FA5}">
                      <a16:colId xmlns:a16="http://schemas.microsoft.com/office/drawing/2014/main" val="272962157"/>
                    </a:ext>
                  </a:extLst>
                </a:gridCol>
              </a:tblGrid>
              <a:tr h="3514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FF0000"/>
                          </a:solidFill>
                        </a:rPr>
                        <a:t>GET http Request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B0F0"/>
                          </a:solidFill>
                        </a:rPr>
                        <a:t>TCP Porta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IP </a:t>
                      </a:r>
                      <a:r>
                        <a:rPr lang="pt-BR" sz="1200" dirty="0" err="1"/>
                        <a:t>src</a:t>
                      </a:r>
                      <a:r>
                        <a:rPr lang="pt-BR" sz="1200" dirty="0"/>
                        <a:t>: 192.168.1.5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IP </a:t>
                      </a:r>
                      <a:r>
                        <a:rPr lang="pt-BR" sz="1200" dirty="0" err="1"/>
                        <a:t>dst</a:t>
                      </a:r>
                      <a:r>
                        <a:rPr lang="pt-BR" sz="1200" dirty="0"/>
                        <a:t>: 192.168.10.8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80651"/>
                  </a:ext>
                </a:extLst>
              </a:tr>
            </a:tbl>
          </a:graphicData>
        </a:graphic>
      </p:graphicFrame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959C6582-3347-8DE6-9492-87D345255F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03" b="30340"/>
          <a:stretch/>
        </p:blipFill>
        <p:spPr>
          <a:xfrm>
            <a:off x="7271808" y="2480395"/>
            <a:ext cx="4626462" cy="347033"/>
          </a:xfrm>
          <a:prstGeom prst="rect">
            <a:avLst/>
          </a:prstGeom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0A706E4-6C81-6712-D45E-8786AF9CD8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B263A56-2F68-24A9-97B4-8DBC15A88EEA}"/>
              </a:ext>
            </a:extLst>
          </p:cNvPr>
          <p:cNvSpPr txBox="1"/>
          <p:nvPr/>
        </p:nvSpPr>
        <p:spPr>
          <a:xfrm>
            <a:off x="1059725" y="6092487"/>
            <a:ext cx="1320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192.168.1.5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47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Enlace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3A7F3AB-74BB-4B65-BA65-6462761FBB8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25101" y="1972532"/>
            <a:ext cx="4757446" cy="4325632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Enquadramento:</a:t>
            </a:r>
          </a:p>
          <a:p>
            <a:pPr lvl="1"/>
            <a:r>
              <a:rPr lang="pt-BR" sz="1600" dirty="0"/>
              <a:t>“Enlaça” o pacote com cabeçalhos e trailers que contêm informações de controle, como endereços de origem e destino, sequência de quadros e detecção de erros.</a:t>
            </a:r>
          </a:p>
          <a:p>
            <a:pPr lvl="1"/>
            <a:r>
              <a:rPr lang="pt-BR" sz="1600" dirty="0"/>
              <a:t>Diapositivos de camada 2 analisam essa camada (switch, hub)</a:t>
            </a:r>
            <a:br>
              <a:rPr lang="pt-BR" sz="800" dirty="0"/>
            </a:br>
            <a:endParaRPr lang="pt-BR" sz="800" dirty="0"/>
          </a:p>
          <a:p>
            <a:r>
              <a:rPr lang="pt-BR" sz="2000" dirty="0"/>
              <a:t>Controle de Acesso ao Meio</a:t>
            </a:r>
          </a:p>
          <a:p>
            <a:pPr lvl="1"/>
            <a:r>
              <a:rPr lang="en-US" sz="1600" dirty="0"/>
              <a:t>CSMA/CD (Carrier Sense Multiple Access with Collision Detection)</a:t>
            </a:r>
            <a:br>
              <a:rPr lang="pt-BR" sz="1600" dirty="0"/>
            </a:br>
            <a:endParaRPr lang="pt-BR" sz="1600" dirty="0"/>
          </a:p>
          <a:p>
            <a:r>
              <a:rPr lang="pt-BR" sz="2000" dirty="0"/>
              <a:t>Detecção e Correção de Erros:</a:t>
            </a:r>
          </a:p>
          <a:p>
            <a:r>
              <a:rPr lang="pt-BR" sz="2000" dirty="0"/>
              <a:t>Endereçamento Físico:</a:t>
            </a:r>
          </a:p>
          <a:p>
            <a:pPr lvl="1"/>
            <a:r>
              <a:rPr lang="pt-BR" sz="1600" dirty="0"/>
              <a:t>Endereço MAC </a:t>
            </a:r>
          </a:p>
          <a:p>
            <a:pPr lvl="1"/>
            <a:r>
              <a:rPr lang="pt-BR" sz="1600" dirty="0"/>
              <a:t>Formato Hexadecimal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7FFF76F-4C5B-3941-DFB2-D3EA0AA28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325" y="2651153"/>
            <a:ext cx="7021675" cy="148419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0F9B30F-BF91-F419-5CDE-D4F68DE01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49" y="4433817"/>
            <a:ext cx="4008626" cy="1864347"/>
          </a:xfrm>
          <a:prstGeom prst="rect">
            <a:avLst/>
          </a:prstGeom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3C05A8AF-B6F4-19A0-D154-621E7D4041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4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365125"/>
            <a:ext cx="10515600" cy="1325563"/>
          </a:xfrm>
        </p:spPr>
        <p:txBody>
          <a:bodyPr/>
          <a:lstStyle/>
          <a:p>
            <a:r>
              <a:rPr lang="pt-BR" dirty="0"/>
              <a:t>Uma História de amor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BB95B71-3998-C47D-D8F2-D43C5633FC1E}"/>
              </a:ext>
            </a:extLst>
          </p:cNvPr>
          <p:cNvGrpSpPr/>
          <p:nvPr/>
        </p:nvGrpSpPr>
        <p:grpSpPr>
          <a:xfrm>
            <a:off x="1000153" y="3894127"/>
            <a:ext cx="3000890" cy="2107158"/>
            <a:chOff x="750017" y="2660785"/>
            <a:chExt cx="3000890" cy="2107158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0F01C06E-48F1-FDE0-2CED-B1C329B754FC}"/>
                </a:ext>
              </a:extLst>
            </p:cNvPr>
            <p:cNvGrpSpPr/>
            <p:nvPr/>
          </p:nvGrpSpPr>
          <p:grpSpPr>
            <a:xfrm>
              <a:off x="2827176" y="3200400"/>
              <a:ext cx="923731" cy="1567543"/>
              <a:chOff x="2743200" y="3228392"/>
              <a:chExt cx="923731" cy="1567543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329F60CE-FE75-1D27-232A-9A80B023E9BF}"/>
                  </a:ext>
                </a:extLst>
              </p:cNvPr>
              <p:cNvGrpSpPr/>
              <p:nvPr/>
            </p:nvGrpSpPr>
            <p:grpSpPr>
              <a:xfrm>
                <a:off x="2743200" y="3228392"/>
                <a:ext cx="811764" cy="1567543"/>
                <a:chOff x="2472612" y="3228392"/>
                <a:chExt cx="811764" cy="1567543"/>
              </a:xfrm>
            </p:grpSpPr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68C0D818-3345-EBC9-919C-89E2F0549E1F}"/>
                    </a:ext>
                  </a:extLst>
                </p:cNvPr>
                <p:cNvSpPr/>
                <p:nvPr/>
              </p:nvSpPr>
              <p:spPr>
                <a:xfrm>
                  <a:off x="2696547" y="3228392"/>
                  <a:ext cx="485192" cy="57849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1" name="Conector reto 10">
                  <a:extLst>
                    <a:ext uri="{FF2B5EF4-FFF2-40B4-BE49-F238E27FC236}">
                      <a16:creationId xmlns:a16="http://schemas.microsoft.com/office/drawing/2014/main" id="{56568FF6-438E-9DE5-4E7C-DF83A2E051F4}"/>
                    </a:ext>
                  </a:extLst>
                </p:cNvPr>
                <p:cNvCxnSpPr>
                  <a:stCxn id="7" idx="4"/>
                </p:cNvCxnSpPr>
                <p:nvPr/>
              </p:nvCxnSpPr>
              <p:spPr>
                <a:xfrm flipH="1">
                  <a:off x="2929812" y="3806890"/>
                  <a:ext cx="9331" cy="6811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to 12">
                  <a:extLst>
                    <a:ext uri="{FF2B5EF4-FFF2-40B4-BE49-F238E27FC236}">
                      <a16:creationId xmlns:a16="http://schemas.microsoft.com/office/drawing/2014/main" id="{A5BFCE5E-A2E1-4556-9E0E-7DA0426C1600}"/>
                    </a:ext>
                  </a:extLst>
                </p:cNvPr>
                <p:cNvCxnSpPr/>
                <p:nvPr/>
              </p:nvCxnSpPr>
              <p:spPr>
                <a:xfrm flipH="1">
                  <a:off x="2472612" y="4488024"/>
                  <a:ext cx="457200" cy="3079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to 13">
                  <a:extLst>
                    <a:ext uri="{FF2B5EF4-FFF2-40B4-BE49-F238E27FC236}">
                      <a16:creationId xmlns:a16="http://schemas.microsoft.com/office/drawing/2014/main" id="{36EA53A1-059A-B749-D23A-DAAD591A18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143" y="4488024"/>
                  <a:ext cx="345233" cy="3079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10E4627B-89F6-BD61-2F5C-52A4B004CACE}"/>
                  </a:ext>
                </a:extLst>
              </p:cNvPr>
              <p:cNvCxnSpPr/>
              <p:nvPr/>
            </p:nvCxnSpPr>
            <p:spPr>
              <a:xfrm flipH="1">
                <a:off x="27432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3FF639B5-EAE5-A4EF-7062-EB6F4AC6728F}"/>
                  </a:ext>
                </a:extLst>
              </p:cNvPr>
              <p:cNvCxnSpPr/>
              <p:nvPr/>
            </p:nvCxnSpPr>
            <p:spPr>
              <a:xfrm flipH="1">
                <a:off x="32004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Imagem 2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35E8963B-43BC-F022-19AC-7AB13A6BB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17" y="3328224"/>
              <a:ext cx="1439719" cy="1439719"/>
            </a:xfrm>
            <a:prstGeom prst="rect">
              <a:avLst/>
            </a:prstGeom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0089ABF-7864-9994-380C-325CF68129FE}"/>
                </a:ext>
              </a:extLst>
            </p:cNvPr>
            <p:cNvSpPr txBox="1"/>
            <p:nvPr/>
          </p:nvSpPr>
          <p:spPr>
            <a:xfrm>
              <a:off x="3017028" y="2660785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Bob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A5711357-B4F9-AB55-E4ED-420AB62794E2}"/>
              </a:ext>
            </a:extLst>
          </p:cNvPr>
          <p:cNvGrpSpPr/>
          <p:nvPr/>
        </p:nvGrpSpPr>
        <p:grpSpPr>
          <a:xfrm>
            <a:off x="7893698" y="4036805"/>
            <a:ext cx="3415156" cy="2107158"/>
            <a:chOff x="7679094" y="2660785"/>
            <a:chExt cx="3415156" cy="210715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E87B350B-33DA-F8D9-CD82-A9E57A195FAE}"/>
                </a:ext>
              </a:extLst>
            </p:cNvPr>
            <p:cNvGrpSpPr/>
            <p:nvPr/>
          </p:nvGrpSpPr>
          <p:grpSpPr>
            <a:xfrm>
              <a:off x="7974564" y="3200400"/>
              <a:ext cx="923731" cy="1567543"/>
              <a:chOff x="2743200" y="3228392"/>
              <a:chExt cx="923731" cy="1567543"/>
            </a:xfrm>
            <a:solidFill>
              <a:schemeClr val="accent2"/>
            </a:solidFill>
          </p:grpSpPr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5F657D68-4091-9E4D-0A51-6757E3C1D1EF}"/>
                  </a:ext>
                </a:extLst>
              </p:cNvPr>
              <p:cNvGrpSpPr/>
              <p:nvPr/>
            </p:nvGrpSpPr>
            <p:grpSpPr>
              <a:xfrm>
                <a:off x="2743200" y="3228392"/>
                <a:ext cx="811764" cy="1567543"/>
                <a:chOff x="2472612" y="3228392"/>
                <a:chExt cx="811764" cy="1567543"/>
              </a:xfrm>
              <a:grpFill/>
            </p:grpSpPr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A19A8D99-8660-0174-36B4-9F760ADC1D96}"/>
                    </a:ext>
                  </a:extLst>
                </p:cNvPr>
                <p:cNvSpPr/>
                <p:nvPr/>
              </p:nvSpPr>
              <p:spPr>
                <a:xfrm>
                  <a:off x="2696547" y="3228392"/>
                  <a:ext cx="485192" cy="57849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1" name="Conector reto 30">
                  <a:extLst>
                    <a:ext uri="{FF2B5EF4-FFF2-40B4-BE49-F238E27FC236}">
                      <a16:creationId xmlns:a16="http://schemas.microsoft.com/office/drawing/2014/main" id="{DACC06A2-AB34-4EFE-A8F5-A0D973B91B24}"/>
                    </a:ext>
                  </a:extLst>
                </p:cNvPr>
                <p:cNvCxnSpPr>
                  <a:stCxn id="30" idx="4"/>
                </p:cNvCxnSpPr>
                <p:nvPr/>
              </p:nvCxnSpPr>
              <p:spPr>
                <a:xfrm flipH="1">
                  <a:off x="2929812" y="3806890"/>
                  <a:ext cx="9331" cy="68113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to 31">
                  <a:extLst>
                    <a:ext uri="{FF2B5EF4-FFF2-40B4-BE49-F238E27FC236}">
                      <a16:creationId xmlns:a16="http://schemas.microsoft.com/office/drawing/2014/main" id="{4DF7A924-6EEC-25BB-710A-6EA7A290642F}"/>
                    </a:ext>
                  </a:extLst>
                </p:cNvPr>
                <p:cNvCxnSpPr/>
                <p:nvPr/>
              </p:nvCxnSpPr>
              <p:spPr>
                <a:xfrm flipH="1">
                  <a:off x="2472612" y="4488024"/>
                  <a:ext cx="457200" cy="30791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39712968-950E-BE6F-6451-318372D785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143" y="4488024"/>
                  <a:ext cx="345233" cy="30791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F44A3FDD-D3FB-467F-D776-01850CE6C6A0}"/>
                  </a:ext>
                </a:extLst>
              </p:cNvPr>
              <p:cNvCxnSpPr/>
              <p:nvPr/>
            </p:nvCxnSpPr>
            <p:spPr>
              <a:xfrm flipH="1">
                <a:off x="27432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6C46EA07-0805-5BE2-40BA-06563BBBE5E1}"/>
                  </a:ext>
                </a:extLst>
              </p:cNvPr>
              <p:cNvCxnSpPr/>
              <p:nvPr/>
            </p:nvCxnSpPr>
            <p:spPr>
              <a:xfrm flipH="1">
                <a:off x="32004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4BEA71EA-451B-A173-23CF-362F1B0B8A1A}"/>
                </a:ext>
              </a:extLst>
            </p:cNvPr>
            <p:cNvSpPr/>
            <p:nvPr/>
          </p:nvSpPr>
          <p:spPr>
            <a:xfrm>
              <a:off x="7679094" y="3100318"/>
              <a:ext cx="774441" cy="566659"/>
            </a:xfrm>
            <a:custGeom>
              <a:avLst/>
              <a:gdLst>
                <a:gd name="connsiteX0" fmla="*/ 774441 w 774441"/>
                <a:gd name="connsiteY0" fmla="*/ 128074 h 566659"/>
                <a:gd name="connsiteX1" fmla="*/ 727788 w 774441"/>
                <a:gd name="connsiteY1" fmla="*/ 81421 h 566659"/>
                <a:gd name="connsiteX2" fmla="*/ 466530 w 774441"/>
                <a:gd name="connsiteY2" fmla="*/ 44098 h 566659"/>
                <a:gd name="connsiteX3" fmla="*/ 429208 w 774441"/>
                <a:gd name="connsiteY3" fmla="*/ 53429 h 566659"/>
                <a:gd name="connsiteX4" fmla="*/ 345233 w 774441"/>
                <a:gd name="connsiteY4" fmla="*/ 100082 h 566659"/>
                <a:gd name="connsiteX5" fmla="*/ 307910 w 774441"/>
                <a:gd name="connsiteY5" fmla="*/ 128074 h 566659"/>
                <a:gd name="connsiteX6" fmla="*/ 279918 w 774441"/>
                <a:gd name="connsiteY6" fmla="*/ 165396 h 566659"/>
                <a:gd name="connsiteX7" fmla="*/ 270588 w 774441"/>
                <a:gd name="connsiteY7" fmla="*/ 193388 h 566659"/>
                <a:gd name="connsiteX8" fmla="*/ 289249 w 774441"/>
                <a:gd name="connsiteY8" fmla="*/ 314686 h 566659"/>
                <a:gd name="connsiteX9" fmla="*/ 298579 w 774441"/>
                <a:gd name="connsiteY9" fmla="*/ 342678 h 566659"/>
                <a:gd name="connsiteX10" fmla="*/ 317241 w 774441"/>
                <a:gd name="connsiteY10" fmla="*/ 370670 h 566659"/>
                <a:gd name="connsiteX11" fmla="*/ 261257 w 774441"/>
                <a:gd name="connsiteY11" fmla="*/ 501298 h 566659"/>
                <a:gd name="connsiteX12" fmla="*/ 242596 w 774441"/>
                <a:gd name="connsiteY12" fmla="*/ 519960 h 566659"/>
                <a:gd name="connsiteX13" fmla="*/ 167951 w 774441"/>
                <a:gd name="connsiteY13" fmla="*/ 538621 h 566659"/>
                <a:gd name="connsiteX14" fmla="*/ 121298 w 774441"/>
                <a:gd name="connsiteY14" fmla="*/ 566613 h 566659"/>
                <a:gd name="connsiteX15" fmla="*/ 0 w 774441"/>
                <a:gd name="connsiteY15" fmla="*/ 519960 h 56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74441" h="566659">
                  <a:moveTo>
                    <a:pt x="774441" y="128074"/>
                  </a:moveTo>
                  <a:cubicBezTo>
                    <a:pt x="758890" y="112523"/>
                    <a:pt x="740983" y="99015"/>
                    <a:pt x="727788" y="81421"/>
                  </a:cubicBezTo>
                  <a:cubicBezTo>
                    <a:pt x="631815" y="-46542"/>
                    <a:pt x="779327" y="4998"/>
                    <a:pt x="466530" y="44098"/>
                  </a:cubicBezTo>
                  <a:cubicBezTo>
                    <a:pt x="454089" y="47208"/>
                    <a:pt x="441215" y="48926"/>
                    <a:pt x="429208" y="53429"/>
                  </a:cubicBezTo>
                  <a:cubicBezTo>
                    <a:pt x="408880" y="61052"/>
                    <a:pt x="360505" y="89901"/>
                    <a:pt x="345233" y="100082"/>
                  </a:cubicBezTo>
                  <a:cubicBezTo>
                    <a:pt x="332294" y="108708"/>
                    <a:pt x="318906" y="117078"/>
                    <a:pt x="307910" y="128074"/>
                  </a:cubicBezTo>
                  <a:cubicBezTo>
                    <a:pt x="296914" y="139070"/>
                    <a:pt x="289249" y="152955"/>
                    <a:pt x="279918" y="165396"/>
                  </a:cubicBezTo>
                  <a:cubicBezTo>
                    <a:pt x="276808" y="174727"/>
                    <a:pt x="269974" y="183572"/>
                    <a:pt x="270588" y="193388"/>
                  </a:cubicBezTo>
                  <a:cubicBezTo>
                    <a:pt x="273140" y="234217"/>
                    <a:pt x="281710" y="274478"/>
                    <a:pt x="289249" y="314686"/>
                  </a:cubicBezTo>
                  <a:cubicBezTo>
                    <a:pt x="291061" y="324353"/>
                    <a:pt x="294181" y="333881"/>
                    <a:pt x="298579" y="342678"/>
                  </a:cubicBezTo>
                  <a:cubicBezTo>
                    <a:pt x="303594" y="352708"/>
                    <a:pt x="311020" y="361339"/>
                    <a:pt x="317241" y="370670"/>
                  </a:cubicBezTo>
                  <a:cubicBezTo>
                    <a:pt x="297108" y="426035"/>
                    <a:pt x="293635" y="460824"/>
                    <a:pt x="261257" y="501298"/>
                  </a:cubicBezTo>
                  <a:cubicBezTo>
                    <a:pt x="255762" y="508167"/>
                    <a:pt x="250764" y="516693"/>
                    <a:pt x="242596" y="519960"/>
                  </a:cubicBezTo>
                  <a:cubicBezTo>
                    <a:pt x="218783" y="529485"/>
                    <a:pt x="192833" y="532401"/>
                    <a:pt x="167951" y="538621"/>
                  </a:cubicBezTo>
                  <a:cubicBezTo>
                    <a:pt x="152400" y="547952"/>
                    <a:pt x="139398" y="567744"/>
                    <a:pt x="121298" y="566613"/>
                  </a:cubicBezTo>
                  <a:cubicBezTo>
                    <a:pt x="87276" y="564487"/>
                    <a:pt x="36866" y="538392"/>
                    <a:pt x="0" y="51996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50FAE5DE-C0C2-7CFD-1C38-63731EBF4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4531" y="3174268"/>
              <a:ext cx="1439719" cy="1439719"/>
            </a:xfrm>
            <a:prstGeom prst="rect">
              <a:avLst/>
            </a:prstGeom>
          </p:spPr>
        </p:pic>
        <p:pic>
          <p:nvPicPr>
            <p:cNvPr id="38" name="Imagem 3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025C2730-8AB8-9FFA-A8C0-D5D585BD2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127" y="3666977"/>
              <a:ext cx="559531" cy="559531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B61F6BC-EF88-E720-2F63-14027B4AF4E1}"/>
                </a:ext>
              </a:extLst>
            </p:cNvPr>
            <p:cNvSpPr txBox="1"/>
            <p:nvPr/>
          </p:nvSpPr>
          <p:spPr>
            <a:xfrm>
              <a:off x="7974564" y="266078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Maria</a:t>
              </a:r>
            </a:p>
          </p:txBody>
        </p:sp>
      </p:grpSp>
      <p:sp>
        <p:nvSpPr>
          <p:cNvPr id="41" name="Retângulo 40">
            <a:extLst>
              <a:ext uri="{FF2B5EF4-FFF2-40B4-BE49-F238E27FC236}">
                <a16:creationId xmlns:a16="http://schemas.microsoft.com/office/drawing/2014/main" id="{25921D1A-1A8B-7D82-CC3D-B03FC224BE17}"/>
              </a:ext>
            </a:extLst>
          </p:cNvPr>
          <p:cNvSpPr/>
          <p:nvPr/>
        </p:nvSpPr>
        <p:spPr>
          <a:xfrm>
            <a:off x="578498" y="2136710"/>
            <a:ext cx="11374016" cy="4356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30C9E09-4F8F-A05C-751C-0AA29404BBFF}"/>
              </a:ext>
            </a:extLst>
          </p:cNvPr>
          <p:cNvSpPr txBox="1"/>
          <p:nvPr/>
        </p:nvSpPr>
        <p:spPr>
          <a:xfrm>
            <a:off x="9656171" y="4237782"/>
            <a:ext cx="239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http://</a:t>
            </a:r>
            <a:r>
              <a:rPr lang="pt-BR" dirty="0"/>
              <a:t>192.168.10.8:</a:t>
            </a:r>
            <a:r>
              <a:rPr lang="pt-BR" dirty="0">
                <a:solidFill>
                  <a:srgbClr val="00B0F0"/>
                </a:solidFill>
              </a:rPr>
              <a:t>80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D31B87B2-418F-3DC5-BD0F-B4103AF5D627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3093569" y="2262042"/>
            <a:ext cx="925969" cy="3673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a 15">
            <a:extLst>
              <a:ext uri="{FF2B5EF4-FFF2-40B4-BE49-F238E27FC236}">
                <a16:creationId xmlns:a16="http://schemas.microsoft.com/office/drawing/2014/main" id="{301242AA-FD5D-F31D-E9ED-9BE4D6F14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63572"/>
              </p:ext>
            </p:extLst>
          </p:nvPr>
        </p:nvGraphicFramePr>
        <p:xfrm>
          <a:off x="1000153" y="2642354"/>
          <a:ext cx="6367936" cy="822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91984">
                  <a:extLst>
                    <a:ext uri="{9D8B030D-6E8A-4147-A177-3AD203B41FA5}">
                      <a16:colId xmlns:a16="http://schemas.microsoft.com/office/drawing/2014/main" val="2991156118"/>
                    </a:ext>
                  </a:extLst>
                </a:gridCol>
                <a:gridCol w="1591984">
                  <a:extLst>
                    <a:ext uri="{9D8B030D-6E8A-4147-A177-3AD203B41FA5}">
                      <a16:colId xmlns:a16="http://schemas.microsoft.com/office/drawing/2014/main" val="2262228111"/>
                    </a:ext>
                  </a:extLst>
                </a:gridCol>
                <a:gridCol w="1591984">
                  <a:extLst>
                    <a:ext uri="{9D8B030D-6E8A-4147-A177-3AD203B41FA5}">
                      <a16:colId xmlns:a16="http://schemas.microsoft.com/office/drawing/2014/main" val="404990288"/>
                    </a:ext>
                  </a:extLst>
                </a:gridCol>
                <a:gridCol w="1591984">
                  <a:extLst>
                    <a:ext uri="{9D8B030D-6E8A-4147-A177-3AD203B41FA5}">
                      <a16:colId xmlns:a16="http://schemas.microsoft.com/office/drawing/2014/main" val="272962157"/>
                    </a:ext>
                  </a:extLst>
                </a:gridCol>
              </a:tblGrid>
              <a:tr h="6344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FF0000"/>
                          </a:solidFill>
                        </a:rPr>
                        <a:t>GET http Request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B0F0"/>
                          </a:solidFill>
                        </a:rPr>
                        <a:t>TCP Porta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IP </a:t>
                      </a:r>
                      <a:r>
                        <a:rPr lang="pt-BR" sz="1200" dirty="0" err="1"/>
                        <a:t>src</a:t>
                      </a:r>
                      <a:r>
                        <a:rPr lang="pt-BR" sz="1200" dirty="0"/>
                        <a:t>: 192.168.1.5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IP </a:t>
                      </a:r>
                      <a:r>
                        <a:rPr lang="pt-BR" sz="1200" dirty="0" err="1"/>
                        <a:t>dst</a:t>
                      </a:r>
                      <a:r>
                        <a:rPr lang="pt-BR" sz="1200" dirty="0"/>
                        <a:t>: 192.168.10.8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Mac </a:t>
                      </a:r>
                      <a:r>
                        <a:rPr lang="pt-BR" sz="1200" dirty="0" err="1"/>
                        <a:t>dst</a:t>
                      </a:r>
                      <a:r>
                        <a:rPr lang="pt-BR" sz="1200" dirty="0"/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aa:aa:aa:11:11:11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Mac </a:t>
                      </a:r>
                      <a:r>
                        <a:rPr lang="pt-BR" sz="1200" dirty="0" err="1"/>
                        <a:t>src</a:t>
                      </a:r>
                      <a:r>
                        <a:rPr lang="pt-BR" sz="1200" dirty="0"/>
                        <a:t>: aa:aa:aa:00:00:00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80651"/>
                  </a:ext>
                </a:extLst>
              </a:tr>
            </a:tbl>
          </a:graphicData>
        </a:graphic>
      </p:graphicFrame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527BF361-2798-27A0-DAFE-B66CC4591E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40893EE9-B45E-A8CB-6AC0-2CBCF089AF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68" r="23536" b="15735"/>
          <a:stretch/>
        </p:blipFill>
        <p:spPr>
          <a:xfrm>
            <a:off x="7856711" y="2688363"/>
            <a:ext cx="3537575" cy="36933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030B0EA-58E5-EF50-9D8B-1823CDAFF6BB}"/>
              </a:ext>
            </a:extLst>
          </p:cNvPr>
          <p:cNvSpPr txBox="1"/>
          <p:nvPr/>
        </p:nvSpPr>
        <p:spPr>
          <a:xfrm>
            <a:off x="1004999" y="6001285"/>
            <a:ext cx="1434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192.168.1.5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649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Física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3A7F3AB-74BB-4B65-BA65-6462761FBB8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25101" y="1972532"/>
            <a:ext cx="5457858" cy="4325632"/>
          </a:xfrm>
        </p:spPr>
        <p:txBody>
          <a:bodyPr>
            <a:normAutofit/>
          </a:bodyPr>
          <a:lstStyle/>
          <a:p>
            <a:r>
              <a:rPr lang="pt-BR" sz="2000" dirty="0"/>
              <a:t>Transmissão de Bits</a:t>
            </a:r>
          </a:p>
          <a:p>
            <a:pPr lvl="1"/>
            <a:r>
              <a:rPr lang="pt-BR" sz="1200" dirty="0"/>
              <a:t>Converte o pacote em sinais elétricos, ópticos, ondas de rádio... Depende do meio que está sendo transmitido</a:t>
            </a:r>
          </a:p>
          <a:p>
            <a:pPr lvl="1"/>
            <a:r>
              <a:rPr lang="pt-BR" sz="1200" dirty="0"/>
              <a:t>Responsável pela codificação, modulação e transmissão dos bits</a:t>
            </a:r>
            <a:br>
              <a:rPr lang="pt-BR" sz="1200" dirty="0"/>
            </a:br>
            <a:br>
              <a:rPr lang="pt-BR" sz="1200" dirty="0"/>
            </a:br>
            <a:br>
              <a:rPr lang="pt-BR" sz="1200" dirty="0"/>
            </a:br>
            <a:br>
              <a:rPr lang="pt-BR" sz="1200" dirty="0"/>
            </a:br>
            <a:br>
              <a:rPr lang="pt-BR" sz="400" dirty="0"/>
            </a:br>
            <a:endParaRPr lang="pt-BR" sz="400" dirty="0"/>
          </a:p>
          <a:p>
            <a:r>
              <a:rPr lang="pt-BR" sz="2000" dirty="0"/>
              <a:t>Especificações Elétricas e Mecânicas</a:t>
            </a:r>
          </a:p>
          <a:p>
            <a:pPr lvl="1"/>
            <a:r>
              <a:rPr lang="pt-BR" sz="1200" dirty="0"/>
              <a:t>Define as especificações elétricas e mecânicas para as interfaces de rede, como a voltagem utilizada, a taxa de transmissão, o tipo de conector físico e o comprimento máximo dos cabos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83D058-3AE2-BB2C-A450-92746384A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978" y="2364452"/>
            <a:ext cx="2957921" cy="1899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FCAB1C-6B0D-1AFA-D9EA-E343B5ECD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906" y="2341366"/>
            <a:ext cx="2957921" cy="19453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61BB29-3938-8E8D-4AE3-CABF04539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850" y="4709700"/>
            <a:ext cx="3293880" cy="1713934"/>
          </a:xfrm>
          <a:prstGeom prst="rect">
            <a:avLst/>
          </a:prstGeom>
        </p:spPr>
      </p:pic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16D7A7F7-B2B5-C12C-C7EB-AE2AC7F8E9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1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365125"/>
            <a:ext cx="10515600" cy="1325563"/>
          </a:xfrm>
        </p:spPr>
        <p:txBody>
          <a:bodyPr/>
          <a:lstStyle/>
          <a:p>
            <a:r>
              <a:rPr lang="pt-BR" dirty="0"/>
              <a:t>Uma História de amor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BB95B71-3998-C47D-D8F2-D43C5633FC1E}"/>
              </a:ext>
            </a:extLst>
          </p:cNvPr>
          <p:cNvGrpSpPr/>
          <p:nvPr/>
        </p:nvGrpSpPr>
        <p:grpSpPr>
          <a:xfrm>
            <a:off x="1000153" y="3894127"/>
            <a:ext cx="3000890" cy="2107158"/>
            <a:chOff x="750017" y="2660785"/>
            <a:chExt cx="3000890" cy="2107158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0F01C06E-48F1-FDE0-2CED-B1C329B754FC}"/>
                </a:ext>
              </a:extLst>
            </p:cNvPr>
            <p:cNvGrpSpPr/>
            <p:nvPr/>
          </p:nvGrpSpPr>
          <p:grpSpPr>
            <a:xfrm>
              <a:off x="2827176" y="3200400"/>
              <a:ext cx="923731" cy="1567543"/>
              <a:chOff x="2743200" y="3228392"/>
              <a:chExt cx="923731" cy="1567543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329F60CE-FE75-1D27-232A-9A80B023E9BF}"/>
                  </a:ext>
                </a:extLst>
              </p:cNvPr>
              <p:cNvGrpSpPr/>
              <p:nvPr/>
            </p:nvGrpSpPr>
            <p:grpSpPr>
              <a:xfrm>
                <a:off x="2743200" y="3228392"/>
                <a:ext cx="811764" cy="1567543"/>
                <a:chOff x="2472612" y="3228392"/>
                <a:chExt cx="811764" cy="1567543"/>
              </a:xfrm>
            </p:grpSpPr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68C0D818-3345-EBC9-919C-89E2F0549E1F}"/>
                    </a:ext>
                  </a:extLst>
                </p:cNvPr>
                <p:cNvSpPr/>
                <p:nvPr/>
              </p:nvSpPr>
              <p:spPr>
                <a:xfrm>
                  <a:off x="2696547" y="3228392"/>
                  <a:ext cx="485192" cy="57849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1" name="Conector reto 10">
                  <a:extLst>
                    <a:ext uri="{FF2B5EF4-FFF2-40B4-BE49-F238E27FC236}">
                      <a16:creationId xmlns:a16="http://schemas.microsoft.com/office/drawing/2014/main" id="{56568FF6-438E-9DE5-4E7C-DF83A2E051F4}"/>
                    </a:ext>
                  </a:extLst>
                </p:cNvPr>
                <p:cNvCxnSpPr>
                  <a:stCxn id="7" idx="4"/>
                </p:cNvCxnSpPr>
                <p:nvPr/>
              </p:nvCxnSpPr>
              <p:spPr>
                <a:xfrm flipH="1">
                  <a:off x="2929812" y="3806890"/>
                  <a:ext cx="9331" cy="6811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to 12">
                  <a:extLst>
                    <a:ext uri="{FF2B5EF4-FFF2-40B4-BE49-F238E27FC236}">
                      <a16:creationId xmlns:a16="http://schemas.microsoft.com/office/drawing/2014/main" id="{A5BFCE5E-A2E1-4556-9E0E-7DA0426C1600}"/>
                    </a:ext>
                  </a:extLst>
                </p:cNvPr>
                <p:cNvCxnSpPr/>
                <p:nvPr/>
              </p:nvCxnSpPr>
              <p:spPr>
                <a:xfrm flipH="1">
                  <a:off x="2472612" y="4488024"/>
                  <a:ext cx="457200" cy="3079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to 13">
                  <a:extLst>
                    <a:ext uri="{FF2B5EF4-FFF2-40B4-BE49-F238E27FC236}">
                      <a16:creationId xmlns:a16="http://schemas.microsoft.com/office/drawing/2014/main" id="{36EA53A1-059A-B749-D23A-DAAD591A18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143" y="4488024"/>
                  <a:ext cx="345233" cy="3079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10E4627B-89F6-BD61-2F5C-52A4B004CACE}"/>
                  </a:ext>
                </a:extLst>
              </p:cNvPr>
              <p:cNvCxnSpPr/>
              <p:nvPr/>
            </p:nvCxnSpPr>
            <p:spPr>
              <a:xfrm flipH="1">
                <a:off x="27432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3FF639B5-EAE5-A4EF-7062-EB6F4AC6728F}"/>
                  </a:ext>
                </a:extLst>
              </p:cNvPr>
              <p:cNvCxnSpPr/>
              <p:nvPr/>
            </p:nvCxnSpPr>
            <p:spPr>
              <a:xfrm flipH="1">
                <a:off x="32004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Imagem 2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35E8963B-43BC-F022-19AC-7AB13A6BB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17" y="3328224"/>
              <a:ext cx="1439719" cy="1439719"/>
            </a:xfrm>
            <a:prstGeom prst="rect">
              <a:avLst/>
            </a:prstGeom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0089ABF-7864-9994-380C-325CF68129FE}"/>
                </a:ext>
              </a:extLst>
            </p:cNvPr>
            <p:cNvSpPr txBox="1"/>
            <p:nvPr/>
          </p:nvSpPr>
          <p:spPr>
            <a:xfrm>
              <a:off x="3017028" y="2660785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Bob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A5711357-B4F9-AB55-E4ED-420AB62794E2}"/>
              </a:ext>
            </a:extLst>
          </p:cNvPr>
          <p:cNvGrpSpPr/>
          <p:nvPr/>
        </p:nvGrpSpPr>
        <p:grpSpPr>
          <a:xfrm>
            <a:off x="7893698" y="4036805"/>
            <a:ext cx="3415156" cy="2107158"/>
            <a:chOff x="7679094" y="2660785"/>
            <a:chExt cx="3415156" cy="210715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E87B350B-33DA-F8D9-CD82-A9E57A195FAE}"/>
                </a:ext>
              </a:extLst>
            </p:cNvPr>
            <p:cNvGrpSpPr/>
            <p:nvPr/>
          </p:nvGrpSpPr>
          <p:grpSpPr>
            <a:xfrm>
              <a:off x="7974564" y="3200400"/>
              <a:ext cx="923731" cy="1567543"/>
              <a:chOff x="2743200" y="3228392"/>
              <a:chExt cx="923731" cy="1567543"/>
            </a:xfrm>
            <a:solidFill>
              <a:schemeClr val="accent2"/>
            </a:solidFill>
          </p:grpSpPr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5F657D68-4091-9E4D-0A51-6757E3C1D1EF}"/>
                  </a:ext>
                </a:extLst>
              </p:cNvPr>
              <p:cNvGrpSpPr/>
              <p:nvPr/>
            </p:nvGrpSpPr>
            <p:grpSpPr>
              <a:xfrm>
                <a:off x="2743200" y="3228392"/>
                <a:ext cx="811764" cy="1567543"/>
                <a:chOff x="2472612" y="3228392"/>
                <a:chExt cx="811764" cy="1567543"/>
              </a:xfrm>
              <a:grpFill/>
            </p:grpSpPr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A19A8D99-8660-0174-36B4-9F760ADC1D96}"/>
                    </a:ext>
                  </a:extLst>
                </p:cNvPr>
                <p:cNvSpPr/>
                <p:nvPr/>
              </p:nvSpPr>
              <p:spPr>
                <a:xfrm>
                  <a:off x="2696547" y="3228392"/>
                  <a:ext cx="485192" cy="57849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1" name="Conector reto 30">
                  <a:extLst>
                    <a:ext uri="{FF2B5EF4-FFF2-40B4-BE49-F238E27FC236}">
                      <a16:creationId xmlns:a16="http://schemas.microsoft.com/office/drawing/2014/main" id="{DACC06A2-AB34-4EFE-A8F5-A0D973B91B24}"/>
                    </a:ext>
                  </a:extLst>
                </p:cNvPr>
                <p:cNvCxnSpPr>
                  <a:stCxn id="30" idx="4"/>
                </p:cNvCxnSpPr>
                <p:nvPr/>
              </p:nvCxnSpPr>
              <p:spPr>
                <a:xfrm flipH="1">
                  <a:off x="2929812" y="3806890"/>
                  <a:ext cx="9331" cy="68113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to 31">
                  <a:extLst>
                    <a:ext uri="{FF2B5EF4-FFF2-40B4-BE49-F238E27FC236}">
                      <a16:creationId xmlns:a16="http://schemas.microsoft.com/office/drawing/2014/main" id="{4DF7A924-6EEC-25BB-710A-6EA7A290642F}"/>
                    </a:ext>
                  </a:extLst>
                </p:cNvPr>
                <p:cNvCxnSpPr/>
                <p:nvPr/>
              </p:nvCxnSpPr>
              <p:spPr>
                <a:xfrm flipH="1">
                  <a:off x="2472612" y="4488024"/>
                  <a:ext cx="457200" cy="30791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39712968-950E-BE6F-6451-318372D785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143" y="4488024"/>
                  <a:ext cx="345233" cy="30791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F44A3FDD-D3FB-467F-D776-01850CE6C6A0}"/>
                  </a:ext>
                </a:extLst>
              </p:cNvPr>
              <p:cNvCxnSpPr/>
              <p:nvPr/>
            </p:nvCxnSpPr>
            <p:spPr>
              <a:xfrm flipH="1">
                <a:off x="27432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6C46EA07-0805-5BE2-40BA-06563BBBE5E1}"/>
                  </a:ext>
                </a:extLst>
              </p:cNvPr>
              <p:cNvCxnSpPr/>
              <p:nvPr/>
            </p:nvCxnSpPr>
            <p:spPr>
              <a:xfrm flipH="1">
                <a:off x="32004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4BEA71EA-451B-A173-23CF-362F1B0B8A1A}"/>
                </a:ext>
              </a:extLst>
            </p:cNvPr>
            <p:cNvSpPr/>
            <p:nvPr/>
          </p:nvSpPr>
          <p:spPr>
            <a:xfrm>
              <a:off x="7679094" y="3100318"/>
              <a:ext cx="774441" cy="566659"/>
            </a:xfrm>
            <a:custGeom>
              <a:avLst/>
              <a:gdLst>
                <a:gd name="connsiteX0" fmla="*/ 774441 w 774441"/>
                <a:gd name="connsiteY0" fmla="*/ 128074 h 566659"/>
                <a:gd name="connsiteX1" fmla="*/ 727788 w 774441"/>
                <a:gd name="connsiteY1" fmla="*/ 81421 h 566659"/>
                <a:gd name="connsiteX2" fmla="*/ 466530 w 774441"/>
                <a:gd name="connsiteY2" fmla="*/ 44098 h 566659"/>
                <a:gd name="connsiteX3" fmla="*/ 429208 w 774441"/>
                <a:gd name="connsiteY3" fmla="*/ 53429 h 566659"/>
                <a:gd name="connsiteX4" fmla="*/ 345233 w 774441"/>
                <a:gd name="connsiteY4" fmla="*/ 100082 h 566659"/>
                <a:gd name="connsiteX5" fmla="*/ 307910 w 774441"/>
                <a:gd name="connsiteY5" fmla="*/ 128074 h 566659"/>
                <a:gd name="connsiteX6" fmla="*/ 279918 w 774441"/>
                <a:gd name="connsiteY6" fmla="*/ 165396 h 566659"/>
                <a:gd name="connsiteX7" fmla="*/ 270588 w 774441"/>
                <a:gd name="connsiteY7" fmla="*/ 193388 h 566659"/>
                <a:gd name="connsiteX8" fmla="*/ 289249 w 774441"/>
                <a:gd name="connsiteY8" fmla="*/ 314686 h 566659"/>
                <a:gd name="connsiteX9" fmla="*/ 298579 w 774441"/>
                <a:gd name="connsiteY9" fmla="*/ 342678 h 566659"/>
                <a:gd name="connsiteX10" fmla="*/ 317241 w 774441"/>
                <a:gd name="connsiteY10" fmla="*/ 370670 h 566659"/>
                <a:gd name="connsiteX11" fmla="*/ 261257 w 774441"/>
                <a:gd name="connsiteY11" fmla="*/ 501298 h 566659"/>
                <a:gd name="connsiteX12" fmla="*/ 242596 w 774441"/>
                <a:gd name="connsiteY12" fmla="*/ 519960 h 566659"/>
                <a:gd name="connsiteX13" fmla="*/ 167951 w 774441"/>
                <a:gd name="connsiteY13" fmla="*/ 538621 h 566659"/>
                <a:gd name="connsiteX14" fmla="*/ 121298 w 774441"/>
                <a:gd name="connsiteY14" fmla="*/ 566613 h 566659"/>
                <a:gd name="connsiteX15" fmla="*/ 0 w 774441"/>
                <a:gd name="connsiteY15" fmla="*/ 519960 h 56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74441" h="566659">
                  <a:moveTo>
                    <a:pt x="774441" y="128074"/>
                  </a:moveTo>
                  <a:cubicBezTo>
                    <a:pt x="758890" y="112523"/>
                    <a:pt x="740983" y="99015"/>
                    <a:pt x="727788" y="81421"/>
                  </a:cubicBezTo>
                  <a:cubicBezTo>
                    <a:pt x="631815" y="-46542"/>
                    <a:pt x="779327" y="4998"/>
                    <a:pt x="466530" y="44098"/>
                  </a:cubicBezTo>
                  <a:cubicBezTo>
                    <a:pt x="454089" y="47208"/>
                    <a:pt x="441215" y="48926"/>
                    <a:pt x="429208" y="53429"/>
                  </a:cubicBezTo>
                  <a:cubicBezTo>
                    <a:pt x="408880" y="61052"/>
                    <a:pt x="360505" y="89901"/>
                    <a:pt x="345233" y="100082"/>
                  </a:cubicBezTo>
                  <a:cubicBezTo>
                    <a:pt x="332294" y="108708"/>
                    <a:pt x="318906" y="117078"/>
                    <a:pt x="307910" y="128074"/>
                  </a:cubicBezTo>
                  <a:cubicBezTo>
                    <a:pt x="296914" y="139070"/>
                    <a:pt x="289249" y="152955"/>
                    <a:pt x="279918" y="165396"/>
                  </a:cubicBezTo>
                  <a:cubicBezTo>
                    <a:pt x="276808" y="174727"/>
                    <a:pt x="269974" y="183572"/>
                    <a:pt x="270588" y="193388"/>
                  </a:cubicBezTo>
                  <a:cubicBezTo>
                    <a:pt x="273140" y="234217"/>
                    <a:pt x="281710" y="274478"/>
                    <a:pt x="289249" y="314686"/>
                  </a:cubicBezTo>
                  <a:cubicBezTo>
                    <a:pt x="291061" y="324353"/>
                    <a:pt x="294181" y="333881"/>
                    <a:pt x="298579" y="342678"/>
                  </a:cubicBezTo>
                  <a:cubicBezTo>
                    <a:pt x="303594" y="352708"/>
                    <a:pt x="311020" y="361339"/>
                    <a:pt x="317241" y="370670"/>
                  </a:cubicBezTo>
                  <a:cubicBezTo>
                    <a:pt x="297108" y="426035"/>
                    <a:pt x="293635" y="460824"/>
                    <a:pt x="261257" y="501298"/>
                  </a:cubicBezTo>
                  <a:cubicBezTo>
                    <a:pt x="255762" y="508167"/>
                    <a:pt x="250764" y="516693"/>
                    <a:pt x="242596" y="519960"/>
                  </a:cubicBezTo>
                  <a:cubicBezTo>
                    <a:pt x="218783" y="529485"/>
                    <a:pt x="192833" y="532401"/>
                    <a:pt x="167951" y="538621"/>
                  </a:cubicBezTo>
                  <a:cubicBezTo>
                    <a:pt x="152400" y="547952"/>
                    <a:pt x="139398" y="567744"/>
                    <a:pt x="121298" y="566613"/>
                  </a:cubicBezTo>
                  <a:cubicBezTo>
                    <a:pt x="87276" y="564487"/>
                    <a:pt x="36866" y="538392"/>
                    <a:pt x="0" y="51996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50FAE5DE-C0C2-7CFD-1C38-63731EBF4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4531" y="3174268"/>
              <a:ext cx="1439719" cy="1439719"/>
            </a:xfrm>
            <a:prstGeom prst="rect">
              <a:avLst/>
            </a:prstGeom>
          </p:spPr>
        </p:pic>
        <p:pic>
          <p:nvPicPr>
            <p:cNvPr id="38" name="Imagem 3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025C2730-8AB8-9FFA-A8C0-D5D585BD2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127" y="3666977"/>
              <a:ext cx="559531" cy="559531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B61F6BC-EF88-E720-2F63-14027B4AF4E1}"/>
                </a:ext>
              </a:extLst>
            </p:cNvPr>
            <p:cNvSpPr txBox="1"/>
            <p:nvPr/>
          </p:nvSpPr>
          <p:spPr>
            <a:xfrm>
              <a:off x="7974564" y="266078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Maria</a:t>
              </a:r>
            </a:p>
          </p:txBody>
        </p:sp>
      </p:grpSp>
      <p:sp>
        <p:nvSpPr>
          <p:cNvPr id="41" name="Retângulo 40">
            <a:extLst>
              <a:ext uri="{FF2B5EF4-FFF2-40B4-BE49-F238E27FC236}">
                <a16:creationId xmlns:a16="http://schemas.microsoft.com/office/drawing/2014/main" id="{25921D1A-1A8B-7D82-CC3D-B03FC224BE17}"/>
              </a:ext>
            </a:extLst>
          </p:cNvPr>
          <p:cNvSpPr/>
          <p:nvPr/>
        </p:nvSpPr>
        <p:spPr>
          <a:xfrm>
            <a:off x="578498" y="2136710"/>
            <a:ext cx="11374016" cy="4356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30C9E09-4F8F-A05C-751C-0AA29404BBFF}"/>
              </a:ext>
            </a:extLst>
          </p:cNvPr>
          <p:cNvSpPr txBox="1"/>
          <p:nvPr/>
        </p:nvSpPr>
        <p:spPr>
          <a:xfrm>
            <a:off x="9656171" y="4237782"/>
            <a:ext cx="239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http://</a:t>
            </a:r>
            <a:r>
              <a:rPr lang="pt-BR" dirty="0"/>
              <a:t>192.168.10.8:</a:t>
            </a:r>
            <a:r>
              <a:rPr lang="pt-BR" dirty="0">
                <a:solidFill>
                  <a:srgbClr val="00B0F0"/>
                </a:solidFill>
              </a:rPr>
              <a:t>80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D31B87B2-418F-3DC5-BD0F-B4103AF5D627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3093569" y="2262042"/>
            <a:ext cx="925969" cy="3673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a 15">
            <a:extLst>
              <a:ext uri="{FF2B5EF4-FFF2-40B4-BE49-F238E27FC236}">
                <a16:creationId xmlns:a16="http://schemas.microsoft.com/office/drawing/2014/main" id="{301242AA-FD5D-F31D-E9ED-9BE4D6F14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352856"/>
              </p:ext>
            </p:extLst>
          </p:nvPr>
        </p:nvGraphicFramePr>
        <p:xfrm>
          <a:off x="788656" y="2705736"/>
          <a:ext cx="5307344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26836">
                  <a:extLst>
                    <a:ext uri="{9D8B030D-6E8A-4147-A177-3AD203B41FA5}">
                      <a16:colId xmlns:a16="http://schemas.microsoft.com/office/drawing/2014/main" val="2991156118"/>
                    </a:ext>
                  </a:extLst>
                </a:gridCol>
                <a:gridCol w="1326836">
                  <a:extLst>
                    <a:ext uri="{9D8B030D-6E8A-4147-A177-3AD203B41FA5}">
                      <a16:colId xmlns:a16="http://schemas.microsoft.com/office/drawing/2014/main" val="2262228111"/>
                    </a:ext>
                  </a:extLst>
                </a:gridCol>
                <a:gridCol w="1326836">
                  <a:extLst>
                    <a:ext uri="{9D8B030D-6E8A-4147-A177-3AD203B41FA5}">
                      <a16:colId xmlns:a16="http://schemas.microsoft.com/office/drawing/2014/main" val="404990288"/>
                    </a:ext>
                  </a:extLst>
                </a:gridCol>
                <a:gridCol w="1326836">
                  <a:extLst>
                    <a:ext uri="{9D8B030D-6E8A-4147-A177-3AD203B41FA5}">
                      <a16:colId xmlns:a16="http://schemas.microsoft.com/office/drawing/2014/main" val="272962157"/>
                    </a:ext>
                  </a:extLst>
                </a:gridCol>
              </a:tblGrid>
              <a:tr h="315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GET http </a:t>
                      </a:r>
                      <a:r>
                        <a:rPr lang="pt-BR" sz="800" dirty="0" err="1">
                          <a:solidFill>
                            <a:srgbClr val="FF0000"/>
                          </a:solidFill>
                        </a:rPr>
                        <a:t>Request</a:t>
                      </a:r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rgbClr val="00B0F0"/>
                          </a:solidFill>
                        </a:rPr>
                        <a:t>TCP</a:t>
                      </a:r>
                    </a:p>
                    <a:p>
                      <a:pPr algn="ctr"/>
                      <a:r>
                        <a:rPr lang="pt-BR" sz="800" dirty="0">
                          <a:solidFill>
                            <a:srgbClr val="00B0F0"/>
                          </a:solidFill>
                        </a:rPr>
                        <a:t>Porta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IP </a:t>
                      </a:r>
                      <a:r>
                        <a:rPr lang="pt-BR" sz="800" dirty="0" err="1"/>
                        <a:t>src</a:t>
                      </a:r>
                      <a:r>
                        <a:rPr lang="pt-BR" sz="800" dirty="0"/>
                        <a:t>: 192.168.1.5</a:t>
                      </a:r>
                      <a:br>
                        <a:rPr lang="pt-BR" sz="800" dirty="0"/>
                      </a:br>
                      <a:r>
                        <a:rPr lang="pt-BR" sz="800" dirty="0"/>
                        <a:t>IP </a:t>
                      </a:r>
                      <a:r>
                        <a:rPr lang="pt-BR" sz="800" dirty="0" err="1"/>
                        <a:t>dst</a:t>
                      </a:r>
                      <a:r>
                        <a:rPr lang="pt-BR" sz="800" dirty="0"/>
                        <a:t>: 192.168.10.8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Mac </a:t>
                      </a:r>
                      <a:r>
                        <a:rPr lang="pt-BR" sz="800" dirty="0" err="1"/>
                        <a:t>dst</a:t>
                      </a:r>
                      <a:r>
                        <a:rPr lang="pt-BR" sz="800" dirty="0"/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aa:aa:aa:11:11:11</a:t>
                      </a:r>
                      <a:br>
                        <a:rPr lang="pt-BR" sz="800" dirty="0"/>
                      </a:br>
                      <a:r>
                        <a:rPr lang="pt-BR" sz="800" dirty="0"/>
                        <a:t>Mac </a:t>
                      </a:r>
                      <a:r>
                        <a:rPr lang="pt-BR" sz="800" dirty="0" err="1"/>
                        <a:t>src</a:t>
                      </a:r>
                      <a:r>
                        <a:rPr lang="pt-BR" sz="800" dirty="0"/>
                        <a:t>: aa:aa:aa:00:00:00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80651"/>
                  </a:ext>
                </a:extLst>
              </a:tr>
            </a:tbl>
          </a:graphicData>
        </a:graphic>
      </p:graphicFrame>
      <p:sp>
        <p:nvSpPr>
          <p:cNvPr id="10" name="Igual a 9">
            <a:extLst>
              <a:ext uri="{FF2B5EF4-FFF2-40B4-BE49-F238E27FC236}">
                <a16:creationId xmlns:a16="http://schemas.microsoft.com/office/drawing/2014/main" id="{E39BADB5-965D-F0FC-1033-2631255D4D72}"/>
              </a:ext>
            </a:extLst>
          </p:cNvPr>
          <p:cNvSpPr/>
          <p:nvPr/>
        </p:nvSpPr>
        <p:spPr>
          <a:xfrm>
            <a:off x="6287716" y="2775300"/>
            <a:ext cx="287126" cy="35459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F6032DFD-C6AD-FBE2-DFEC-477701FF8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14719"/>
              </p:ext>
            </p:extLst>
          </p:nvPr>
        </p:nvGraphicFramePr>
        <p:xfrm>
          <a:off x="6698560" y="2821195"/>
          <a:ext cx="4828677" cy="2681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28677">
                  <a:extLst>
                    <a:ext uri="{9D8B030D-6E8A-4147-A177-3AD203B41FA5}">
                      <a16:colId xmlns:a16="http://schemas.microsoft.com/office/drawing/2014/main" val="2991156118"/>
                    </a:ext>
                  </a:extLst>
                </a:gridCol>
              </a:tblGrid>
              <a:tr h="2681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>
                          <a:solidFill>
                            <a:srgbClr val="C00000"/>
                          </a:solidFill>
                        </a:rPr>
                        <a:t>000000111101010101010101010110101011010110101010101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80651"/>
                  </a:ext>
                </a:extLst>
              </a:tr>
            </a:tbl>
          </a:graphicData>
        </a:graphic>
      </p:graphicFrame>
      <p:pic>
        <p:nvPicPr>
          <p:cNvPr id="19" name="Imagem 18">
            <a:extLst>
              <a:ext uri="{FF2B5EF4-FFF2-40B4-BE49-F238E27FC236}">
                <a16:creationId xmlns:a16="http://schemas.microsoft.com/office/drawing/2014/main" id="{1DE51B0E-51D8-EF42-1B0A-2E3C14417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102" y="2271078"/>
            <a:ext cx="4724400" cy="419100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46AFFD02-ED34-A371-BCBF-97C6A45F05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6293A5F-6643-0BFF-E1E4-F35323EB100E}"/>
              </a:ext>
            </a:extLst>
          </p:cNvPr>
          <p:cNvSpPr txBox="1"/>
          <p:nvPr/>
        </p:nvSpPr>
        <p:spPr>
          <a:xfrm>
            <a:off x="1031150" y="6034926"/>
            <a:ext cx="1377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192.168.1.5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2651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365125"/>
            <a:ext cx="10515600" cy="1325563"/>
          </a:xfrm>
        </p:spPr>
        <p:txBody>
          <a:bodyPr/>
          <a:lstStyle/>
          <a:p>
            <a:r>
              <a:rPr lang="pt-BR" dirty="0"/>
              <a:t>Uma História de amor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BB95B71-3998-C47D-D8F2-D43C5633FC1E}"/>
              </a:ext>
            </a:extLst>
          </p:cNvPr>
          <p:cNvGrpSpPr/>
          <p:nvPr/>
        </p:nvGrpSpPr>
        <p:grpSpPr>
          <a:xfrm>
            <a:off x="968136" y="4208237"/>
            <a:ext cx="3000890" cy="2107158"/>
            <a:chOff x="750017" y="2660785"/>
            <a:chExt cx="3000890" cy="2107158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0F01C06E-48F1-FDE0-2CED-B1C329B754FC}"/>
                </a:ext>
              </a:extLst>
            </p:cNvPr>
            <p:cNvGrpSpPr/>
            <p:nvPr/>
          </p:nvGrpSpPr>
          <p:grpSpPr>
            <a:xfrm>
              <a:off x="2827176" y="3200400"/>
              <a:ext cx="923731" cy="1567543"/>
              <a:chOff x="2743200" y="3228392"/>
              <a:chExt cx="923731" cy="1567543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329F60CE-FE75-1D27-232A-9A80B023E9BF}"/>
                  </a:ext>
                </a:extLst>
              </p:cNvPr>
              <p:cNvGrpSpPr/>
              <p:nvPr/>
            </p:nvGrpSpPr>
            <p:grpSpPr>
              <a:xfrm>
                <a:off x="2743200" y="3228392"/>
                <a:ext cx="811764" cy="1567543"/>
                <a:chOff x="2472612" y="3228392"/>
                <a:chExt cx="811764" cy="1567543"/>
              </a:xfrm>
            </p:grpSpPr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68C0D818-3345-EBC9-919C-89E2F0549E1F}"/>
                    </a:ext>
                  </a:extLst>
                </p:cNvPr>
                <p:cNvSpPr/>
                <p:nvPr/>
              </p:nvSpPr>
              <p:spPr>
                <a:xfrm>
                  <a:off x="2696547" y="3228392"/>
                  <a:ext cx="485192" cy="57849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1" name="Conector reto 10">
                  <a:extLst>
                    <a:ext uri="{FF2B5EF4-FFF2-40B4-BE49-F238E27FC236}">
                      <a16:creationId xmlns:a16="http://schemas.microsoft.com/office/drawing/2014/main" id="{56568FF6-438E-9DE5-4E7C-DF83A2E051F4}"/>
                    </a:ext>
                  </a:extLst>
                </p:cNvPr>
                <p:cNvCxnSpPr>
                  <a:stCxn id="7" idx="4"/>
                </p:cNvCxnSpPr>
                <p:nvPr/>
              </p:nvCxnSpPr>
              <p:spPr>
                <a:xfrm flipH="1">
                  <a:off x="2929812" y="3806890"/>
                  <a:ext cx="9331" cy="6811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to 12">
                  <a:extLst>
                    <a:ext uri="{FF2B5EF4-FFF2-40B4-BE49-F238E27FC236}">
                      <a16:creationId xmlns:a16="http://schemas.microsoft.com/office/drawing/2014/main" id="{A5BFCE5E-A2E1-4556-9E0E-7DA0426C1600}"/>
                    </a:ext>
                  </a:extLst>
                </p:cNvPr>
                <p:cNvCxnSpPr/>
                <p:nvPr/>
              </p:nvCxnSpPr>
              <p:spPr>
                <a:xfrm flipH="1">
                  <a:off x="2472612" y="4488024"/>
                  <a:ext cx="457200" cy="3079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to 13">
                  <a:extLst>
                    <a:ext uri="{FF2B5EF4-FFF2-40B4-BE49-F238E27FC236}">
                      <a16:creationId xmlns:a16="http://schemas.microsoft.com/office/drawing/2014/main" id="{36EA53A1-059A-B749-D23A-DAAD591A18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143" y="4488024"/>
                  <a:ext cx="345233" cy="3079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10E4627B-89F6-BD61-2F5C-52A4B004CACE}"/>
                  </a:ext>
                </a:extLst>
              </p:cNvPr>
              <p:cNvCxnSpPr/>
              <p:nvPr/>
            </p:nvCxnSpPr>
            <p:spPr>
              <a:xfrm flipH="1">
                <a:off x="27432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3FF639B5-EAE5-A4EF-7062-EB6F4AC6728F}"/>
                  </a:ext>
                </a:extLst>
              </p:cNvPr>
              <p:cNvCxnSpPr/>
              <p:nvPr/>
            </p:nvCxnSpPr>
            <p:spPr>
              <a:xfrm flipH="1">
                <a:off x="32004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Imagem 2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35E8963B-43BC-F022-19AC-7AB13A6BB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17" y="3328224"/>
              <a:ext cx="1439719" cy="1439719"/>
            </a:xfrm>
            <a:prstGeom prst="rect">
              <a:avLst/>
            </a:prstGeom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0089ABF-7864-9994-380C-325CF68129FE}"/>
                </a:ext>
              </a:extLst>
            </p:cNvPr>
            <p:cNvSpPr txBox="1"/>
            <p:nvPr/>
          </p:nvSpPr>
          <p:spPr>
            <a:xfrm>
              <a:off x="3017028" y="2660785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Bob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A5711357-B4F9-AB55-E4ED-420AB62794E2}"/>
              </a:ext>
            </a:extLst>
          </p:cNvPr>
          <p:cNvGrpSpPr/>
          <p:nvPr/>
        </p:nvGrpSpPr>
        <p:grpSpPr>
          <a:xfrm>
            <a:off x="7808708" y="4239618"/>
            <a:ext cx="3415156" cy="2107158"/>
            <a:chOff x="7679094" y="2660785"/>
            <a:chExt cx="3415156" cy="210715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E87B350B-33DA-F8D9-CD82-A9E57A195FAE}"/>
                </a:ext>
              </a:extLst>
            </p:cNvPr>
            <p:cNvGrpSpPr/>
            <p:nvPr/>
          </p:nvGrpSpPr>
          <p:grpSpPr>
            <a:xfrm>
              <a:off x="7974564" y="3200400"/>
              <a:ext cx="923731" cy="1567543"/>
              <a:chOff x="2743200" y="3228392"/>
              <a:chExt cx="923731" cy="1567543"/>
            </a:xfrm>
            <a:solidFill>
              <a:schemeClr val="accent2"/>
            </a:solidFill>
          </p:grpSpPr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5F657D68-4091-9E4D-0A51-6757E3C1D1EF}"/>
                  </a:ext>
                </a:extLst>
              </p:cNvPr>
              <p:cNvGrpSpPr/>
              <p:nvPr/>
            </p:nvGrpSpPr>
            <p:grpSpPr>
              <a:xfrm>
                <a:off x="2743200" y="3228392"/>
                <a:ext cx="811764" cy="1567543"/>
                <a:chOff x="2472612" y="3228392"/>
                <a:chExt cx="811764" cy="1567543"/>
              </a:xfrm>
              <a:grpFill/>
            </p:grpSpPr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A19A8D99-8660-0174-36B4-9F760ADC1D96}"/>
                    </a:ext>
                  </a:extLst>
                </p:cNvPr>
                <p:cNvSpPr/>
                <p:nvPr/>
              </p:nvSpPr>
              <p:spPr>
                <a:xfrm>
                  <a:off x="2696547" y="3228392"/>
                  <a:ext cx="485192" cy="57849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1" name="Conector reto 30">
                  <a:extLst>
                    <a:ext uri="{FF2B5EF4-FFF2-40B4-BE49-F238E27FC236}">
                      <a16:creationId xmlns:a16="http://schemas.microsoft.com/office/drawing/2014/main" id="{DACC06A2-AB34-4EFE-A8F5-A0D973B91B24}"/>
                    </a:ext>
                  </a:extLst>
                </p:cNvPr>
                <p:cNvCxnSpPr>
                  <a:stCxn id="30" idx="4"/>
                </p:cNvCxnSpPr>
                <p:nvPr/>
              </p:nvCxnSpPr>
              <p:spPr>
                <a:xfrm flipH="1">
                  <a:off x="2929812" y="3806890"/>
                  <a:ext cx="9331" cy="68113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to 31">
                  <a:extLst>
                    <a:ext uri="{FF2B5EF4-FFF2-40B4-BE49-F238E27FC236}">
                      <a16:creationId xmlns:a16="http://schemas.microsoft.com/office/drawing/2014/main" id="{4DF7A924-6EEC-25BB-710A-6EA7A290642F}"/>
                    </a:ext>
                  </a:extLst>
                </p:cNvPr>
                <p:cNvCxnSpPr/>
                <p:nvPr/>
              </p:nvCxnSpPr>
              <p:spPr>
                <a:xfrm flipH="1">
                  <a:off x="2472612" y="4488024"/>
                  <a:ext cx="457200" cy="30791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39712968-950E-BE6F-6451-318372D785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143" y="4488024"/>
                  <a:ext cx="345233" cy="30791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F44A3FDD-D3FB-467F-D776-01850CE6C6A0}"/>
                  </a:ext>
                </a:extLst>
              </p:cNvPr>
              <p:cNvCxnSpPr/>
              <p:nvPr/>
            </p:nvCxnSpPr>
            <p:spPr>
              <a:xfrm flipH="1">
                <a:off x="27432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6C46EA07-0805-5BE2-40BA-06563BBBE5E1}"/>
                  </a:ext>
                </a:extLst>
              </p:cNvPr>
              <p:cNvCxnSpPr/>
              <p:nvPr/>
            </p:nvCxnSpPr>
            <p:spPr>
              <a:xfrm flipH="1">
                <a:off x="32004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4BEA71EA-451B-A173-23CF-362F1B0B8A1A}"/>
                </a:ext>
              </a:extLst>
            </p:cNvPr>
            <p:cNvSpPr/>
            <p:nvPr/>
          </p:nvSpPr>
          <p:spPr>
            <a:xfrm>
              <a:off x="7679094" y="3100318"/>
              <a:ext cx="774441" cy="566659"/>
            </a:xfrm>
            <a:custGeom>
              <a:avLst/>
              <a:gdLst>
                <a:gd name="connsiteX0" fmla="*/ 774441 w 774441"/>
                <a:gd name="connsiteY0" fmla="*/ 128074 h 566659"/>
                <a:gd name="connsiteX1" fmla="*/ 727788 w 774441"/>
                <a:gd name="connsiteY1" fmla="*/ 81421 h 566659"/>
                <a:gd name="connsiteX2" fmla="*/ 466530 w 774441"/>
                <a:gd name="connsiteY2" fmla="*/ 44098 h 566659"/>
                <a:gd name="connsiteX3" fmla="*/ 429208 w 774441"/>
                <a:gd name="connsiteY3" fmla="*/ 53429 h 566659"/>
                <a:gd name="connsiteX4" fmla="*/ 345233 w 774441"/>
                <a:gd name="connsiteY4" fmla="*/ 100082 h 566659"/>
                <a:gd name="connsiteX5" fmla="*/ 307910 w 774441"/>
                <a:gd name="connsiteY5" fmla="*/ 128074 h 566659"/>
                <a:gd name="connsiteX6" fmla="*/ 279918 w 774441"/>
                <a:gd name="connsiteY6" fmla="*/ 165396 h 566659"/>
                <a:gd name="connsiteX7" fmla="*/ 270588 w 774441"/>
                <a:gd name="connsiteY7" fmla="*/ 193388 h 566659"/>
                <a:gd name="connsiteX8" fmla="*/ 289249 w 774441"/>
                <a:gd name="connsiteY8" fmla="*/ 314686 h 566659"/>
                <a:gd name="connsiteX9" fmla="*/ 298579 w 774441"/>
                <a:gd name="connsiteY9" fmla="*/ 342678 h 566659"/>
                <a:gd name="connsiteX10" fmla="*/ 317241 w 774441"/>
                <a:gd name="connsiteY10" fmla="*/ 370670 h 566659"/>
                <a:gd name="connsiteX11" fmla="*/ 261257 w 774441"/>
                <a:gd name="connsiteY11" fmla="*/ 501298 h 566659"/>
                <a:gd name="connsiteX12" fmla="*/ 242596 w 774441"/>
                <a:gd name="connsiteY12" fmla="*/ 519960 h 566659"/>
                <a:gd name="connsiteX13" fmla="*/ 167951 w 774441"/>
                <a:gd name="connsiteY13" fmla="*/ 538621 h 566659"/>
                <a:gd name="connsiteX14" fmla="*/ 121298 w 774441"/>
                <a:gd name="connsiteY14" fmla="*/ 566613 h 566659"/>
                <a:gd name="connsiteX15" fmla="*/ 0 w 774441"/>
                <a:gd name="connsiteY15" fmla="*/ 519960 h 56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74441" h="566659">
                  <a:moveTo>
                    <a:pt x="774441" y="128074"/>
                  </a:moveTo>
                  <a:cubicBezTo>
                    <a:pt x="758890" y="112523"/>
                    <a:pt x="740983" y="99015"/>
                    <a:pt x="727788" y="81421"/>
                  </a:cubicBezTo>
                  <a:cubicBezTo>
                    <a:pt x="631815" y="-46542"/>
                    <a:pt x="779327" y="4998"/>
                    <a:pt x="466530" y="44098"/>
                  </a:cubicBezTo>
                  <a:cubicBezTo>
                    <a:pt x="454089" y="47208"/>
                    <a:pt x="441215" y="48926"/>
                    <a:pt x="429208" y="53429"/>
                  </a:cubicBezTo>
                  <a:cubicBezTo>
                    <a:pt x="408880" y="61052"/>
                    <a:pt x="360505" y="89901"/>
                    <a:pt x="345233" y="100082"/>
                  </a:cubicBezTo>
                  <a:cubicBezTo>
                    <a:pt x="332294" y="108708"/>
                    <a:pt x="318906" y="117078"/>
                    <a:pt x="307910" y="128074"/>
                  </a:cubicBezTo>
                  <a:cubicBezTo>
                    <a:pt x="296914" y="139070"/>
                    <a:pt x="289249" y="152955"/>
                    <a:pt x="279918" y="165396"/>
                  </a:cubicBezTo>
                  <a:cubicBezTo>
                    <a:pt x="276808" y="174727"/>
                    <a:pt x="269974" y="183572"/>
                    <a:pt x="270588" y="193388"/>
                  </a:cubicBezTo>
                  <a:cubicBezTo>
                    <a:pt x="273140" y="234217"/>
                    <a:pt x="281710" y="274478"/>
                    <a:pt x="289249" y="314686"/>
                  </a:cubicBezTo>
                  <a:cubicBezTo>
                    <a:pt x="291061" y="324353"/>
                    <a:pt x="294181" y="333881"/>
                    <a:pt x="298579" y="342678"/>
                  </a:cubicBezTo>
                  <a:cubicBezTo>
                    <a:pt x="303594" y="352708"/>
                    <a:pt x="311020" y="361339"/>
                    <a:pt x="317241" y="370670"/>
                  </a:cubicBezTo>
                  <a:cubicBezTo>
                    <a:pt x="297108" y="426035"/>
                    <a:pt x="293635" y="460824"/>
                    <a:pt x="261257" y="501298"/>
                  </a:cubicBezTo>
                  <a:cubicBezTo>
                    <a:pt x="255762" y="508167"/>
                    <a:pt x="250764" y="516693"/>
                    <a:pt x="242596" y="519960"/>
                  </a:cubicBezTo>
                  <a:cubicBezTo>
                    <a:pt x="218783" y="529485"/>
                    <a:pt x="192833" y="532401"/>
                    <a:pt x="167951" y="538621"/>
                  </a:cubicBezTo>
                  <a:cubicBezTo>
                    <a:pt x="152400" y="547952"/>
                    <a:pt x="139398" y="567744"/>
                    <a:pt x="121298" y="566613"/>
                  </a:cubicBezTo>
                  <a:cubicBezTo>
                    <a:pt x="87276" y="564487"/>
                    <a:pt x="36866" y="538392"/>
                    <a:pt x="0" y="51996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50FAE5DE-C0C2-7CFD-1C38-63731EBF4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4531" y="3174268"/>
              <a:ext cx="1439719" cy="1439719"/>
            </a:xfrm>
            <a:prstGeom prst="rect">
              <a:avLst/>
            </a:prstGeom>
          </p:spPr>
        </p:pic>
        <p:pic>
          <p:nvPicPr>
            <p:cNvPr id="38" name="Imagem 3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025C2730-8AB8-9FFA-A8C0-D5D585BD2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127" y="3666977"/>
              <a:ext cx="559531" cy="559531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B61F6BC-EF88-E720-2F63-14027B4AF4E1}"/>
                </a:ext>
              </a:extLst>
            </p:cNvPr>
            <p:cNvSpPr txBox="1"/>
            <p:nvPr/>
          </p:nvSpPr>
          <p:spPr>
            <a:xfrm>
              <a:off x="7974564" y="266078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Maria</a:t>
              </a:r>
            </a:p>
          </p:txBody>
        </p:sp>
      </p:grpSp>
      <p:sp>
        <p:nvSpPr>
          <p:cNvPr id="41" name="Retângulo 40">
            <a:extLst>
              <a:ext uri="{FF2B5EF4-FFF2-40B4-BE49-F238E27FC236}">
                <a16:creationId xmlns:a16="http://schemas.microsoft.com/office/drawing/2014/main" id="{25921D1A-1A8B-7D82-CC3D-B03FC224BE17}"/>
              </a:ext>
            </a:extLst>
          </p:cNvPr>
          <p:cNvSpPr/>
          <p:nvPr/>
        </p:nvSpPr>
        <p:spPr>
          <a:xfrm>
            <a:off x="578498" y="2136710"/>
            <a:ext cx="11374016" cy="4356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30C9E09-4F8F-A05C-751C-0AA29404BBFF}"/>
              </a:ext>
            </a:extLst>
          </p:cNvPr>
          <p:cNvSpPr txBox="1"/>
          <p:nvPr/>
        </p:nvSpPr>
        <p:spPr>
          <a:xfrm>
            <a:off x="8840277" y="4206010"/>
            <a:ext cx="239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http://</a:t>
            </a:r>
            <a:r>
              <a:rPr lang="pt-BR" dirty="0"/>
              <a:t>192.168.10.8:</a:t>
            </a:r>
            <a:r>
              <a:rPr lang="pt-BR" dirty="0">
                <a:solidFill>
                  <a:srgbClr val="00B0F0"/>
                </a:solidFill>
              </a:rPr>
              <a:t>80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7DEE59-56F1-898E-D32A-754274DC5A7C}"/>
              </a:ext>
            </a:extLst>
          </p:cNvPr>
          <p:cNvSpPr txBox="1"/>
          <p:nvPr/>
        </p:nvSpPr>
        <p:spPr>
          <a:xfrm>
            <a:off x="5450679" y="356444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???</a:t>
            </a:r>
          </a:p>
        </p:txBody>
      </p:sp>
      <p:graphicFrame>
        <p:nvGraphicFramePr>
          <p:cNvPr id="5" name="Tabela 15">
            <a:extLst>
              <a:ext uri="{FF2B5EF4-FFF2-40B4-BE49-F238E27FC236}">
                <a16:creationId xmlns:a16="http://schemas.microsoft.com/office/drawing/2014/main" id="{28106C93-90F8-037B-1DD8-C7B80129C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74068"/>
              </p:ext>
            </p:extLst>
          </p:nvPr>
        </p:nvGraphicFramePr>
        <p:xfrm>
          <a:off x="1495115" y="3118987"/>
          <a:ext cx="3845280" cy="57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61320">
                  <a:extLst>
                    <a:ext uri="{9D8B030D-6E8A-4147-A177-3AD203B41FA5}">
                      <a16:colId xmlns:a16="http://schemas.microsoft.com/office/drawing/2014/main" val="2991156118"/>
                    </a:ext>
                  </a:extLst>
                </a:gridCol>
                <a:gridCol w="961320">
                  <a:extLst>
                    <a:ext uri="{9D8B030D-6E8A-4147-A177-3AD203B41FA5}">
                      <a16:colId xmlns:a16="http://schemas.microsoft.com/office/drawing/2014/main" val="2262228111"/>
                    </a:ext>
                  </a:extLst>
                </a:gridCol>
                <a:gridCol w="938810">
                  <a:extLst>
                    <a:ext uri="{9D8B030D-6E8A-4147-A177-3AD203B41FA5}">
                      <a16:colId xmlns:a16="http://schemas.microsoft.com/office/drawing/2014/main" val="404990288"/>
                    </a:ext>
                  </a:extLst>
                </a:gridCol>
                <a:gridCol w="983830">
                  <a:extLst>
                    <a:ext uri="{9D8B030D-6E8A-4147-A177-3AD203B41FA5}">
                      <a16:colId xmlns:a16="http://schemas.microsoft.com/office/drawing/2014/main" val="272962157"/>
                    </a:ext>
                  </a:extLst>
                </a:gridCol>
              </a:tblGrid>
              <a:tr h="462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GET http </a:t>
                      </a:r>
                      <a:r>
                        <a:rPr lang="pt-BR" sz="800" dirty="0" err="1">
                          <a:solidFill>
                            <a:srgbClr val="FF0000"/>
                          </a:solidFill>
                        </a:rPr>
                        <a:t>Request</a:t>
                      </a:r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rgbClr val="00B0F0"/>
                          </a:solidFill>
                        </a:rPr>
                        <a:t>TCP SYN</a:t>
                      </a:r>
                    </a:p>
                    <a:p>
                      <a:pPr algn="ctr"/>
                      <a:r>
                        <a:rPr lang="pt-BR" sz="800" dirty="0">
                          <a:solidFill>
                            <a:srgbClr val="00B0F0"/>
                          </a:solidFill>
                        </a:rPr>
                        <a:t>Porta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IP </a:t>
                      </a:r>
                      <a:r>
                        <a:rPr lang="pt-BR" sz="800" dirty="0" err="1"/>
                        <a:t>src</a:t>
                      </a:r>
                      <a:r>
                        <a:rPr lang="pt-BR" sz="800" dirty="0"/>
                        <a:t>: 192.168.1.5</a:t>
                      </a:r>
                      <a:br>
                        <a:rPr lang="pt-BR" sz="800" dirty="0"/>
                      </a:br>
                      <a:r>
                        <a:rPr lang="pt-BR" sz="800" dirty="0"/>
                        <a:t>IP </a:t>
                      </a:r>
                      <a:r>
                        <a:rPr lang="pt-BR" sz="800" dirty="0" err="1"/>
                        <a:t>dst</a:t>
                      </a:r>
                      <a:r>
                        <a:rPr lang="pt-BR" sz="800" dirty="0"/>
                        <a:t>: 192.168.10.8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Mac </a:t>
                      </a:r>
                      <a:r>
                        <a:rPr lang="pt-BR" sz="800" dirty="0" err="1"/>
                        <a:t>dst</a:t>
                      </a:r>
                      <a:r>
                        <a:rPr lang="pt-BR" sz="800" dirty="0"/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aa:aa:aa:11:11:11</a:t>
                      </a:r>
                      <a:br>
                        <a:rPr lang="pt-BR" sz="800" dirty="0"/>
                      </a:br>
                      <a:r>
                        <a:rPr lang="pt-BR" sz="800" dirty="0"/>
                        <a:t>Mac </a:t>
                      </a:r>
                      <a:r>
                        <a:rPr lang="pt-BR" sz="800" dirty="0" err="1"/>
                        <a:t>src</a:t>
                      </a:r>
                      <a:r>
                        <a:rPr lang="pt-BR" sz="800" dirty="0"/>
                        <a:t>: aa:aa:aa:00:00:00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80651"/>
                  </a:ext>
                </a:extLst>
              </a:tr>
            </a:tbl>
          </a:graphicData>
        </a:graphic>
      </p:graphicFrame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B7B601A6-3405-32E2-DF7C-3CB7FFF202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871C1664-6029-8B71-5C15-2BAA2D51D776}"/>
              </a:ext>
            </a:extLst>
          </p:cNvPr>
          <p:cNvCxnSpPr>
            <a:cxnSpLocks/>
            <a:stCxn id="24" idx="0"/>
            <a:endCxn id="3" idx="1"/>
          </p:cNvCxnSpPr>
          <p:nvPr/>
        </p:nvCxnSpPr>
        <p:spPr>
          <a:xfrm rot="5400000" flipH="1" flipV="1">
            <a:off x="3006056" y="2431054"/>
            <a:ext cx="1126562" cy="3762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90E77BA5-E69E-2B93-124C-565EF4469803}"/>
              </a:ext>
            </a:extLst>
          </p:cNvPr>
          <p:cNvSpPr txBox="1"/>
          <p:nvPr/>
        </p:nvSpPr>
        <p:spPr>
          <a:xfrm>
            <a:off x="1079431" y="6174550"/>
            <a:ext cx="1647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192.168.1.5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230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365125"/>
            <a:ext cx="10515600" cy="1325563"/>
          </a:xfrm>
        </p:spPr>
        <p:txBody>
          <a:bodyPr/>
          <a:lstStyle/>
          <a:p>
            <a:r>
              <a:rPr lang="pt-BR" dirty="0"/>
              <a:t>Uma História de amor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BB95B71-3998-C47D-D8F2-D43C5633FC1E}"/>
              </a:ext>
            </a:extLst>
          </p:cNvPr>
          <p:cNvGrpSpPr/>
          <p:nvPr/>
        </p:nvGrpSpPr>
        <p:grpSpPr>
          <a:xfrm>
            <a:off x="968136" y="4208237"/>
            <a:ext cx="3000890" cy="2107158"/>
            <a:chOff x="750017" y="2660785"/>
            <a:chExt cx="3000890" cy="2107158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0F01C06E-48F1-FDE0-2CED-B1C329B754FC}"/>
                </a:ext>
              </a:extLst>
            </p:cNvPr>
            <p:cNvGrpSpPr/>
            <p:nvPr/>
          </p:nvGrpSpPr>
          <p:grpSpPr>
            <a:xfrm>
              <a:off x="2827176" y="3200400"/>
              <a:ext cx="923731" cy="1567543"/>
              <a:chOff x="2743200" y="3228392"/>
              <a:chExt cx="923731" cy="1567543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329F60CE-FE75-1D27-232A-9A80B023E9BF}"/>
                  </a:ext>
                </a:extLst>
              </p:cNvPr>
              <p:cNvGrpSpPr/>
              <p:nvPr/>
            </p:nvGrpSpPr>
            <p:grpSpPr>
              <a:xfrm>
                <a:off x="2743200" y="3228392"/>
                <a:ext cx="811764" cy="1567543"/>
                <a:chOff x="2472612" y="3228392"/>
                <a:chExt cx="811764" cy="1567543"/>
              </a:xfrm>
            </p:grpSpPr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68C0D818-3345-EBC9-919C-89E2F0549E1F}"/>
                    </a:ext>
                  </a:extLst>
                </p:cNvPr>
                <p:cNvSpPr/>
                <p:nvPr/>
              </p:nvSpPr>
              <p:spPr>
                <a:xfrm>
                  <a:off x="2696547" y="3228392"/>
                  <a:ext cx="485192" cy="57849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1" name="Conector reto 10">
                  <a:extLst>
                    <a:ext uri="{FF2B5EF4-FFF2-40B4-BE49-F238E27FC236}">
                      <a16:creationId xmlns:a16="http://schemas.microsoft.com/office/drawing/2014/main" id="{56568FF6-438E-9DE5-4E7C-DF83A2E051F4}"/>
                    </a:ext>
                  </a:extLst>
                </p:cNvPr>
                <p:cNvCxnSpPr>
                  <a:stCxn id="7" idx="4"/>
                </p:cNvCxnSpPr>
                <p:nvPr/>
              </p:nvCxnSpPr>
              <p:spPr>
                <a:xfrm flipH="1">
                  <a:off x="2929812" y="3806890"/>
                  <a:ext cx="9331" cy="6811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to 12">
                  <a:extLst>
                    <a:ext uri="{FF2B5EF4-FFF2-40B4-BE49-F238E27FC236}">
                      <a16:creationId xmlns:a16="http://schemas.microsoft.com/office/drawing/2014/main" id="{A5BFCE5E-A2E1-4556-9E0E-7DA0426C1600}"/>
                    </a:ext>
                  </a:extLst>
                </p:cNvPr>
                <p:cNvCxnSpPr/>
                <p:nvPr/>
              </p:nvCxnSpPr>
              <p:spPr>
                <a:xfrm flipH="1">
                  <a:off x="2472612" y="4488024"/>
                  <a:ext cx="457200" cy="3079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to 13">
                  <a:extLst>
                    <a:ext uri="{FF2B5EF4-FFF2-40B4-BE49-F238E27FC236}">
                      <a16:creationId xmlns:a16="http://schemas.microsoft.com/office/drawing/2014/main" id="{36EA53A1-059A-B749-D23A-DAAD591A18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143" y="4488024"/>
                  <a:ext cx="345233" cy="3079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10E4627B-89F6-BD61-2F5C-52A4B004CACE}"/>
                  </a:ext>
                </a:extLst>
              </p:cNvPr>
              <p:cNvCxnSpPr/>
              <p:nvPr/>
            </p:nvCxnSpPr>
            <p:spPr>
              <a:xfrm flipH="1">
                <a:off x="27432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3FF639B5-EAE5-A4EF-7062-EB6F4AC6728F}"/>
                  </a:ext>
                </a:extLst>
              </p:cNvPr>
              <p:cNvCxnSpPr/>
              <p:nvPr/>
            </p:nvCxnSpPr>
            <p:spPr>
              <a:xfrm flipH="1">
                <a:off x="32004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Imagem 2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35E8963B-43BC-F022-19AC-7AB13A6BB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17" y="3328224"/>
              <a:ext cx="1439719" cy="1439719"/>
            </a:xfrm>
            <a:prstGeom prst="rect">
              <a:avLst/>
            </a:prstGeom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0089ABF-7864-9994-380C-325CF68129FE}"/>
                </a:ext>
              </a:extLst>
            </p:cNvPr>
            <p:cNvSpPr txBox="1"/>
            <p:nvPr/>
          </p:nvSpPr>
          <p:spPr>
            <a:xfrm>
              <a:off x="3017028" y="2660785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Bob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A5711357-B4F9-AB55-E4ED-420AB62794E2}"/>
              </a:ext>
            </a:extLst>
          </p:cNvPr>
          <p:cNvGrpSpPr/>
          <p:nvPr/>
        </p:nvGrpSpPr>
        <p:grpSpPr>
          <a:xfrm>
            <a:off x="7808708" y="4239618"/>
            <a:ext cx="3415156" cy="2107158"/>
            <a:chOff x="7679094" y="2660785"/>
            <a:chExt cx="3415156" cy="210715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E87B350B-33DA-F8D9-CD82-A9E57A195FAE}"/>
                </a:ext>
              </a:extLst>
            </p:cNvPr>
            <p:cNvGrpSpPr/>
            <p:nvPr/>
          </p:nvGrpSpPr>
          <p:grpSpPr>
            <a:xfrm>
              <a:off x="7974564" y="3200400"/>
              <a:ext cx="923731" cy="1567543"/>
              <a:chOff x="2743200" y="3228392"/>
              <a:chExt cx="923731" cy="1567543"/>
            </a:xfrm>
            <a:solidFill>
              <a:schemeClr val="accent2"/>
            </a:solidFill>
          </p:grpSpPr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5F657D68-4091-9E4D-0A51-6757E3C1D1EF}"/>
                  </a:ext>
                </a:extLst>
              </p:cNvPr>
              <p:cNvGrpSpPr/>
              <p:nvPr/>
            </p:nvGrpSpPr>
            <p:grpSpPr>
              <a:xfrm>
                <a:off x="2743200" y="3228392"/>
                <a:ext cx="811764" cy="1567543"/>
                <a:chOff x="2472612" y="3228392"/>
                <a:chExt cx="811764" cy="1567543"/>
              </a:xfrm>
              <a:grpFill/>
            </p:grpSpPr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A19A8D99-8660-0174-36B4-9F760ADC1D96}"/>
                    </a:ext>
                  </a:extLst>
                </p:cNvPr>
                <p:cNvSpPr/>
                <p:nvPr/>
              </p:nvSpPr>
              <p:spPr>
                <a:xfrm>
                  <a:off x="2696547" y="3228392"/>
                  <a:ext cx="485192" cy="57849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1" name="Conector reto 30">
                  <a:extLst>
                    <a:ext uri="{FF2B5EF4-FFF2-40B4-BE49-F238E27FC236}">
                      <a16:creationId xmlns:a16="http://schemas.microsoft.com/office/drawing/2014/main" id="{DACC06A2-AB34-4EFE-A8F5-A0D973B91B24}"/>
                    </a:ext>
                  </a:extLst>
                </p:cNvPr>
                <p:cNvCxnSpPr>
                  <a:stCxn id="30" idx="4"/>
                </p:cNvCxnSpPr>
                <p:nvPr/>
              </p:nvCxnSpPr>
              <p:spPr>
                <a:xfrm flipH="1">
                  <a:off x="2929812" y="3806890"/>
                  <a:ext cx="9331" cy="68113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to 31">
                  <a:extLst>
                    <a:ext uri="{FF2B5EF4-FFF2-40B4-BE49-F238E27FC236}">
                      <a16:creationId xmlns:a16="http://schemas.microsoft.com/office/drawing/2014/main" id="{4DF7A924-6EEC-25BB-710A-6EA7A290642F}"/>
                    </a:ext>
                  </a:extLst>
                </p:cNvPr>
                <p:cNvCxnSpPr/>
                <p:nvPr/>
              </p:nvCxnSpPr>
              <p:spPr>
                <a:xfrm flipH="1">
                  <a:off x="2472612" y="4488024"/>
                  <a:ext cx="457200" cy="30791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39712968-950E-BE6F-6451-318372D785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143" y="4488024"/>
                  <a:ext cx="345233" cy="30791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F44A3FDD-D3FB-467F-D776-01850CE6C6A0}"/>
                  </a:ext>
                </a:extLst>
              </p:cNvPr>
              <p:cNvCxnSpPr/>
              <p:nvPr/>
            </p:nvCxnSpPr>
            <p:spPr>
              <a:xfrm flipH="1">
                <a:off x="27432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6C46EA07-0805-5BE2-40BA-06563BBBE5E1}"/>
                  </a:ext>
                </a:extLst>
              </p:cNvPr>
              <p:cNvCxnSpPr/>
              <p:nvPr/>
            </p:nvCxnSpPr>
            <p:spPr>
              <a:xfrm flipH="1">
                <a:off x="32004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4BEA71EA-451B-A173-23CF-362F1B0B8A1A}"/>
                </a:ext>
              </a:extLst>
            </p:cNvPr>
            <p:cNvSpPr/>
            <p:nvPr/>
          </p:nvSpPr>
          <p:spPr>
            <a:xfrm>
              <a:off x="7679094" y="3100318"/>
              <a:ext cx="774441" cy="566659"/>
            </a:xfrm>
            <a:custGeom>
              <a:avLst/>
              <a:gdLst>
                <a:gd name="connsiteX0" fmla="*/ 774441 w 774441"/>
                <a:gd name="connsiteY0" fmla="*/ 128074 h 566659"/>
                <a:gd name="connsiteX1" fmla="*/ 727788 w 774441"/>
                <a:gd name="connsiteY1" fmla="*/ 81421 h 566659"/>
                <a:gd name="connsiteX2" fmla="*/ 466530 w 774441"/>
                <a:gd name="connsiteY2" fmla="*/ 44098 h 566659"/>
                <a:gd name="connsiteX3" fmla="*/ 429208 w 774441"/>
                <a:gd name="connsiteY3" fmla="*/ 53429 h 566659"/>
                <a:gd name="connsiteX4" fmla="*/ 345233 w 774441"/>
                <a:gd name="connsiteY4" fmla="*/ 100082 h 566659"/>
                <a:gd name="connsiteX5" fmla="*/ 307910 w 774441"/>
                <a:gd name="connsiteY5" fmla="*/ 128074 h 566659"/>
                <a:gd name="connsiteX6" fmla="*/ 279918 w 774441"/>
                <a:gd name="connsiteY6" fmla="*/ 165396 h 566659"/>
                <a:gd name="connsiteX7" fmla="*/ 270588 w 774441"/>
                <a:gd name="connsiteY7" fmla="*/ 193388 h 566659"/>
                <a:gd name="connsiteX8" fmla="*/ 289249 w 774441"/>
                <a:gd name="connsiteY8" fmla="*/ 314686 h 566659"/>
                <a:gd name="connsiteX9" fmla="*/ 298579 w 774441"/>
                <a:gd name="connsiteY9" fmla="*/ 342678 h 566659"/>
                <a:gd name="connsiteX10" fmla="*/ 317241 w 774441"/>
                <a:gd name="connsiteY10" fmla="*/ 370670 h 566659"/>
                <a:gd name="connsiteX11" fmla="*/ 261257 w 774441"/>
                <a:gd name="connsiteY11" fmla="*/ 501298 h 566659"/>
                <a:gd name="connsiteX12" fmla="*/ 242596 w 774441"/>
                <a:gd name="connsiteY12" fmla="*/ 519960 h 566659"/>
                <a:gd name="connsiteX13" fmla="*/ 167951 w 774441"/>
                <a:gd name="connsiteY13" fmla="*/ 538621 h 566659"/>
                <a:gd name="connsiteX14" fmla="*/ 121298 w 774441"/>
                <a:gd name="connsiteY14" fmla="*/ 566613 h 566659"/>
                <a:gd name="connsiteX15" fmla="*/ 0 w 774441"/>
                <a:gd name="connsiteY15" fmla="*/ 519960 h 56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74441" h="566659">
                  <a:moveTo>
                    <a:pt x="774441" y="128074"/>
                  </a:moveTo>
                  <a:cubicBezTo>
                    <a:pt x="758890" y="112523"/>
                    <a:pt x="740983" y="99015"/>
                    <a:pt x="727788" y="81421"/>
                  </a:cubicBezTo>
                  <a:cubicBezTo>
                    <a:pt x="631815" y="-46542"/>
                    <a:pt x="779327" y="4998"/>
                    <a:pt x="466530" y="44098"/>
                  </a:cubicBezTo>
                  <a:cubicBezTo>
                    <a:pt x="454089" y="47208"/>
                    <a:pt x="441215" y="48926"/>
                    <a:pt x="429208" y="53429"/>
                  </a:cubicBezTo>
                  <a:cubicBezTo>
                    <a:pt x="408880" y="61052"/>
                    <a:pt x="360505" y="89901"/>
                    <a:pt x="345233" y="100082"/>
                  </a:cubicBezTo>
                  <a:cubicBezTo>
                    <a:pt x="332294" y="108708"/>
                    <a:pt x="318906" y="117078"/>
                    <a:pt x="307910" y="128074"/>
                  </a:cubicBezTo>
                  <a:cubicBezTo>
                    <a:pt x="296914" y="139070"/>
                    <a:pt x="289249" y="152955"/>
                    <a:pt x="279918" y="165396"/>
                  </a:cubicBezTo>
                  <a:cubicBezTo>
                    <a:pt x="276808" y="174727"/>
                    <a:pt x="269974" y="183572"/>
                    <a:pt x="270588" y="193388"/>
                  </a:cubicBezTo>
                  <a:cubicBezTo>
                    <a:pt x="273140" y="234217"/>
                    <a:pt x="281710" y="274478"/>
                    <a:pt x="289249" y="314686"/>
                  </a:cubicBezTo>
                  <a:cubicBezTo>
                    <a:pt x="291061" y="324353"/>
                    <a:pt x="294181" y="333881"/>
                    <a:pt x="298579" y="342678"/>
                  </a:cubicBezTo>
                  <a:cubicBezTo>
                    <a:pt x="303594" y="352708"/>
                    <a:pt x="311020" y="361339"/>
                    <a:pt x="317241" y="370670"/>
                  </a:cubicBezTo>
                  <a:cubicBezTo>
                    <a:pt x="297108" y="426035"/>
                    <a:pt x="293635" y="460824"/>
                    <a:pt x="261257" y="501298"/>
                  </a:cubicBezTo>
                  <a:cubicBezTo>
                    <a:pt x="255762" y="508167"/>
                    <a:pt x="250764" y="516693"/>
                    <a:pt x="242596" y="519960"/>
                  </a:cubicBezTo>
                  <a:cubicBezTo>
                    <a:pt x="218783" y="529485"/>
                    <a:pt x="192833" y="532401"/>
                    <a:pt x="167951" y="538621"/>
                  </a:cubicBezTo>
                  <a:cubicBezTo>
                    <a:pt x="152400" y="547952"/>
                    <a:pt x="139398" y="567744"/>
                    <a:pt x="121298" y="566613"/>
                  </a:cubicBezTo>
                  <a:cubicBezTo>
                    <a:pt x="87276" y="564487"/>
                    <a:pt x="36866" y="538392"/>
                    <a:pt x="0" y="51996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50FAE5DE-C0C2-7CFD-1C38-63731EBF4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4531" y="3174268"/>
              <a:ext cx="1439719" cy="1439719"/>
            </a:xfrm>
            <a:prstGeom prst="rect">
              <a:avLst/>
            </a:prstGeom>
          </p:spPr>
        </p:pic>
        <p:pic>
          <p:nvPicPr>
            <p:cNvPr id="38" name="Imagem 3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025C2730-8AB8-9FFA-A8C0-D5D585BD2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127" y="3666977"/>
              <a:ext cx="559531" cy="559531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B61F6BC-EF88-E720-2F63-14027B4AF4E1}"/>
                </a:ext>
              </a:extLst>
            </p:cNvPr>
            <p:cNvSpPr txBox="1"/>
            <p:nvPr/>
          </p:nvSpPr>
          <p:spPr>
            <a:xfrm>
              <a:off x="7974564" y="266078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Maria</a:t>
              </a:r>
            </a:p>
          </p:txBody>
        </p:sp>
      </p:grpSp>
      <p:sp>
        <p:nvSpPr>
          <p:cNvPr id="41" name="Retângulo 40">
            <a:extLst>
              <a:ext uri="{FF2B5EF4-FFF2-40B4-BE49-F238E27FC236}">
                <a16:creationId xmlns:a16="http://schemas.microsoft.com/office/drawing/2014/main" id="{25921D1A-1A8B-7D82-CC3D-B03FC224BE17}"/>
              </a:ext>
            </a:extLst>
          </p:cNvPr>
          <p:cNvSpPr/>
          <p:nvPr/>
        </p:nvSpPr>
        <p:spPr>
          <a:xfrm>
            <a:off x="578498" y="2136710"/>
            <a:ext cx="11374016" cy="4356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30C9E09-4F8F-A05C-751C-0AA29404BBFF}"/>
              </a:ext>
            </a:extLst>
          </p:cNvPr>
          <p:cNvSpPr txBox="1"/>
          <p:nvPr/>
        </p:nvSpPr>
        <p:spPr>
          <a:xfrm>
            <a:off x="8840277" y="4206010"/>
            <a:ext cx="239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http://</a:t>
            </a:r>
            <a:r>
              <a:rPr lang="pt-BR" dirty="0"/>
              <a:t>192.168.10.8:</a:t>
            </a:r>
            <a:r>
              <a:rPr lang="pt-BR" dirty="0">
                <a:solidFill>
                  <a:srgbClr val="00B0F0"/>
                </a:solidFill>
              </a:rPr>
              <a:t>80</a:t>
            </a:r>
          </a:p>
        </p:txBody>
      </p:sp>
      <p:graphicFrame>
        <p:nvGraphicFramePr>
          <p:cNvPr id="5" name="Tabela 15">
            <a:extLst>
              <a:ext uri="{FF2B5EF4-FFF2-40B4-BE49-F238E27FC236}">
                <a16:creationId xmlns:a16="http://schemas.microsoft.com/office/drawing/2014/main" id="{28106C93-90F8-037B-1DD8-C7B80129C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66677"/>
              </p:ext>
            </p:extLst>
          </p:nvPr>
        </p:nvGraphicFramePr>
        <p:xfrm>
          <a:off x="1771827" y="3418373"/>
          <a:ext cx="3673080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8270">
                  <a:extLst>
                    <a:ext uri="{9D8B030D-6E8A-4147-A177-3AD203B41FA5}">
                      <a16:colId xmlns:a16="http://schemas.microsoft.com/office/drawing/2014/main" val="2991156118"/>
                    </a:ext>
                  </a:extLst>
                </a:gridCol>
                <a:gridCol w="918270">
                  <a:extLst>
                    <a:ext uri="{9D8B030D-6E8A-4147-A177-3AD203B41FA5}">
                      <a16:colId xmlns:a16="http://schemas.microsoft.com/office/drawing/2014/main" val="2262228111"/>
                    </a:ext>
                  </a:extLst>
                </a:gridCol>
                <a:gridCol w="918270">
                  <a:extLst>
                    <a:ext uri="{9D8B030D-6E8A-4147-A177-3AD203B41FA5}">
                      <a16:colId xmlns:a16="http://schemas.microsoft.com/office/drawing/2014/main" val="404990288"/>
                    </a:ext>
                  </a:extLst>
                </a:gridCol>
                <a:gridCol w="918270">
                  <a:extLst>
                    <a:ext uri="{9D8B030D-6E8A-4147-A177-3AD203B41FA5}">
                      <a16:colId xmlns:a16="http://schemas.microsoft.com/office/drawing/2014/main" val="272962157"/>
                    </a:ext>
                  </a:extLst>
                </a:gridCol>
              </a:tblGrid>
              <a:tr h="3911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600" dirty="0">
                          <a:solidFill>
                            <a:srgbClr val="FF0000"/>
                          </a:solidFill>
                        </a:rPr>
                        <a:t>GET http </a:t>
                      </a:r>
                      <a:r>
                        <a:rPr lang="pt-BR" sz="600" dirty="0" err="1">
                          <a:solidFill>
                            <a:srgbClr val="FF0000"/>
                          </a:solidFill>
                        </a:rPr>
                        <a:t>Request</a:t>
                      </a:r>
                      <a:endParaRPr lang="pt-BR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solidFill>
                            <a:srgbClr val="00B0F0"/>
                          </a:solidFill>
                        </a:rPr>
                        <a:t>TCP </a:t>
                      </a:r>
                    </a:p>
                    <a:p>
                      <a:pPr algn="ctr"/>
                      <a:r>
                        <a:rPr lang="pt-BR" sz="600" dirty="0">
                          <a:solidFill>
                            <a:srgbClr val="00B0F0"/>
                          </a:solidFill>
                        </a:rPr>
                        <a:t>Porta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/>
                        <a:t>IP </a:t>
                      </a:r>
                      <a:r>
                        <a:rPr lang="pt-BR" sz="600" dirty="0" err="1"/>
                        <a:t>src</a:t>
                      </a:r>
                      <a:r>
                        <a:rPr lang="pt-BR" sz="600" dirty="0"/>
                        <a:t>: IP do Bob</a:t>
                      </a:r>
                      <a:br>
                        <a:rPr lang="pt-BR" sz="600" dirty="0"/>
                      </a:br>
                      <a:r>
                        <a:rPr lang="pt-BR" sz="600" dirty="0"/>
                        <a:t>IP </a:t>
                      </a:r>
                      <a:r>
                        <a:rPr lang="pt-BR" sz="600" dirty="0" err="1"/>
                        <a:t>dst</a:t>
                      </a:r>
                      <a:r>
                        <a:rPr lang="pt-BR" sz="600" dirty="0"/>
                        <a:t>: 192.168.10.8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/>
                        <a:t>Mac </a:t>
                      </a:r>
                      <a:r>
                        <a:rPr lang="pt-BR" sz="600" dirty="0" err="1"/>
                        <a:t>dst</a:t>
                      </a:r>
                      <a:r>
                        <a:rPr lang="pt-BR" sz="600" dirty="0"/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600" dirty="0"/>
                        <a:t>aa:aa:aa:11:11:11</a:t>
                      </a:r>
                      <a:br>
                        <a:rPr lang="pt-BR" sz="600" dirty="0"/>
                      </a:br>
                      <a:r>
                        <a:rPr lang="pt-BR" sz="600" dirty="0"/>
                        <a:t>Mac </a:t>
                      </a:r>
                      <a:r>
                        <a:rPr lang="pt-BR" sz="600" dirty="0" err="1"/>
                        <a:t>src</a:t>
                      </a:r>
                      <a:r>
                        <a:rPr lang="pt-BR" sz="600" dirty="0"/>
                        <a:t>: aa:aa:aa:00:00:00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80651"/>
                  </a:ext>
                </a:extLst>
              </a:tr>
            </a:tbl>
          </a:graphicData>
        </a:graphic>
      </p:graphicFrame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B7B601A6-3405-32E2-DF7C-3CB7FFF202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871C1664-6029-8B71-5C15-2BAA2D51D776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rot="5400000" flipH="1" flipV="1">
            <a:off x="3170583" y="2517521"/>
            <a:ext cx="875568" cy="38407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D9238C4C-E14E-DCC2-2D1B-FE902D3BB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739" y="3760598"/>
            <a:ext cx="1134521" cy="479020"/>
          </a:xfrm>
          <a:prstGeom prst="rect">
            <a:avLst/>
          </a:prstGeom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B0E785E7-1EE3-7445-850E-174CF10DEBA0}"/>
              </a:ext>
            </a:extLst>
          </p:cNvPr>
          <p:cNvCxnSpPr>
            <a:cxnSpLocks/>
            <a:stCxn id="6" idx="3"/>
            <a:endCxn id="47" idx="0"/>
          </p:cNvCxnSpPr>
          <p:nvPr/>
        </p:nvCxnSpPr>
        <p:spPr>
          <a:xfrm>
            <a:off x="6663260" y="4000108"/>
            <a:ext cx="3374332" cy="2059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90C3AA3-BD58-B7BB-E88A-6F6F3E7E0ECD}"/>
              </a:ext>
            </a:extLst>
          </p:cNvPr>
          <p:cNvSpPr txBox="1"/>
          <p:nvPr/>
        </p:nvSpPr>
        <p:spPr>
          <a:xfrm>
            <a:off x="1101591" y="6164213"/>
            <a:ext cx="1736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192.168.1.5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75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553FD-1517-488B-6E08-3D6A41A1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84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Dispositivos de camada 2 </a:t>
            </a:r>
            <a:r>
              <a:rPr lang="pt-BR" sz="3600" dirty="0" err="1"/>
              <a:t>vs</a:t>
            </a:r>
            <a:r>
              <a:rPr lang="pt-BR" sz="3600" dirty="0"/>
              <a:t> Dispositivos de camada 3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15469DD1-1B70-8565-CD81-6960E9B0E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3715047" y="219013"/>
            <a:ext cx="4761905" cy="237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3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553FD-1517-488B-6E08-3D6A41A1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6FB2A-76A8-B454-B6E0-CD72C710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Como dispositivos conversam entre si?</a:t>
            </a:r>
            <a:br>
              <a:rPr lang="pt-BR" dirty="0"/>
            </a:br>
            <a:endParaRPr lang="pt-BR" dirty="0"/>
          </a:p>
          <a:p>
            <a:r>
              <a:rPr lang="pt-BR" sz="2800" dirty="0"/>
              <a:t>Dispositivos de camada 2 </a:t>
            </a:r>
            <a:r>
              <a:rPr lang="pt-BR" sz="2800" dirty="0" err="1"/>
              <a:t>vs</a:t>
            </a:r>
            <a:r>
              <a:rPr lang="pt-BR" sz="2800" dirty="0"/>
              <a:t> Dispositivos de camada 3</a:t>
            </a:r>
            <a:br>
              <a:rPr lang="pt-BR" dirty="0"/>
            </a:br>
            <a:endParaRPr lang="pt-BR" dirty="0"/>
          </a:p>
          <a:p>
            <a:r>
              <a:rPr lang="pt-BR" dirty="0"/>
              <a:t>IPv4</a:t>
            </a:r>
            <a:br>
              <a:rPr lang="pt-BR" dirty="0"/>
            </a:br>
            <a:endParaRPr lang="pt-BR" dirty="0"/>
          </a:p>
          <a:p>
            <a:r>
              <a:rPr lang="pt-BR" dirty="0"/>
              <a:t>Rede Pública </a:t>
            </a:r>
            <a:r>
              <a:rPr lang="pt-BR" dirty="0" err="1"/>
              <a:t>vs</a:t>
            </a:r>
            <a:r>
              <a:rPr lang="pt-BR" dirty="0"/>
              <a:t> Rede Privada</a:t>
            </a:r>
            <a:br>
              <a:rPr lang="pt-BR" dirty="0"/>
            </a:br>
            <a:endParaRPr lang="pt-BR" dirty="0"/>
          </a:p>
          <a:p>
            <a:r>
              <a:rPr lang="pt-BR" dirty="0" err="1"/>
              <a:t>Lab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4E5375AA-3F89-ACA7-D500-922E71A8F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168825" y="132650"/>
            <a:ext cx="3875941" cy="19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53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59" y="423605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/>
              <a:t>Dispositivos Intermediários (Os cupidos)</a:t>
            </a:r>
          </a:p>
        </p:txBody>
      </p:sp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16D7A7F7-B2B5-C12C-C7EB-AE2AC7F8E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D2A0A2C-4D5C-267D-9BB8-1CBBC906BD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3" t="3103" r="1918"/>
          <a:stretch/>
        </p:blipFill>
        <p:spPr>
          <a:xfrm>
            <a:off x="6169740" y="2253159"/>
            <a:ext cx="2673821" cy="132556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4266E13-8AAC-20B8-56AF-45680EC2C8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41" t="5162" r="20764" b="4370"/>
          <a:stretch/>
        </p:blipFill>
        <p:spPr>
          <a:xfrm>
            <a:off x="6563108" y="3913478"/>
            <a:ext cx="1759232" cy="168541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19BE772-17D5-A1B8-7495-43D763FE5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0342" y="2087636"/>
            <a:ext cx="2724150" cy="1504950"/>
          </a:xfrm>
          <a:prstGeom prst="rect">
            <a:avLst/>
          </a:prstGeom>
        </p:spPr>
      </p:pic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157FEB33-129A-240D-2511-A81CD9EA5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25" y="1918402"/>
            <a:ext cx="11829767" cy="1843418"/>
          </a:xfrm>
          <a:ln>
            <a:solidFill>
              <a:schemeClr val="accent6"/>
            </a:solidFill>
          </a:ln>
        </p:spPr>
        <p:txBody>
          <a:bodyPr/>
          <a:lstStyle/>
          <a:p>
            <a:r>
              <a:rPr lang="pt-BR" dirty="0"/>
              <a:t>Camada 2 (Redes Lan)</a:t>
            </a:r>
          </a:p>
          <a:p>
            <a:pPr lvl="1"/>
            <a:r>
              <a:rPr lang="pt-BR" sz="1600" dirty="0"/>
              <a:t>Switches e Hubs são os mais conhecidos</a:t>
            </a:r>
          </a:p>
          <a:p>
            <a:pPr lvl="1"/>
            <a:r>
              <a:rPr lang="pt-BR" sz="1600" dirty="0"/>
              <a:t>Analisam até a camada de enlace</a:t>
            </a:r>
          </a:p>
          <a:p>
            <a:pPr lvl="1"/>
            <a:r>
              <a:rPr lang="pt-BR" sz="1600" dirty="0"/>
              <a:t>Principal função é conectar “</a:t>
            </a:r>
            <a:r>
              <a:rPr lang="pt-BR" sz="1600" dirty="0" err="1"/>
              <a:t>endpoints</a:t>
            </a:r>
            <a:r>
              <a:rPr lang="pt-BR" sz="1600" dirty="0"/>
              <a:t>” da rede local</a:t>
            </a:r>
          </a:p>
          <a:p>
            <a:pPr lvl="1"/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8524126-1823-C56A-886B-E3A965C725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000" t="4515" r="21395" b="10208"/>
          <a:stretch/>
        </p:blipFill>
        <p:spPr>
          <a:xfrm>
            <a:off x="8764291" y="3900754"/>
            <a:ext cx="2603716" cy="1872656"/>
          </a:xfrm>
          <a:prstGeom prst="rect">
            <a:avLst/>
          </a:prstGeom>
        </p:spPr>
      </p:pic>
      <p:sp>
        <p:nvSpPr>
          <p:cNvPr id="18" name="Espaço Reservado para Conteúdo 14">
            <a:extLst>
              <a:ext uri="{FF2B5EF4-FFF2-40B4-BE49-F238E27FC236}">
                <a16:creationId xmlns:a16="http://schemas.microsoft.com/office/drawing/2014/main" id="{E1919AAA-56A7-BAF2-1889-E8F68FE8EE3C}"/>
              </a:ext>
            </a:extLst>
          </p:cNvPr>
          <p:cNvSpPr txBox="1">
            <a:spLocks/>
          </p:cNvSpPr>
          <p:nvPr/>
        </p:nvSpPr>
        <p:spPr>
          <a:xfrm>
            <a:off x="181116" y="3838596"/>
            <a:ext cx="11873376" cy="199697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Camada 3 (Redes </a:t>
            </a:r>
            <a:r>
              <a:rPr lang="pt-BR" dirty="0" err="1"/>
              <a:t>Wan</a:t>
            </a:r>
            <a:r>
              <a:rPr lang="pt-BR" dirty="0"/>
              <a:t>)</a:t>
            </a:r>
          </a:p>
          <a:p>
            <a:pPr lvl="1"/>
            <a:r>
              <a:rPr lang="pt-BR" sz="1600" dirty="0"/>
              <a:t>Roteadores e Modens domésticos são os mais conhecidos</a:t>
            </a:r>
          </a:p>
          <a:p>
            <a:pPr lvl="1"/>
            <a:r>
              <a:rPr lang="pt-BR" sz="1600" dirty="0"/>
              <a:t>Analisam até a camada de rede</a:t>
            </a:r>
          </a:p>
          <a:p>
            <a:pPr lvl="1"/>
            <a:r>
              <a:rPr lang="pt-BR" sz="1600" dirty="0"/>
              <a:t>Principal função é conectar redes distintas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371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365125"/>
            <a:ext cx="10515600" cy="1325563"/>
          </a:xfrm>
        </p:spPr>
        <p:txBody>
          <a:bodyPr/>
          <a:lstStyle/>
          <a:p>
            <a:r>
              <a:rPr lang="pt-BR" dirty="0"/>
              <a:t>Uma História de amor (Camada 2)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BB95B71-3998-C47D-D8F2-D43C5633FC1E}"/>
              </a:ext>
            </a:extLst>
          </p:cNvPr>
          <p:cNvGrpSpPr/>
          <p:nvPr/>
        </p:nvGrpSpPr>
        <p:grpSpPr>
          <a:xfrm>
            <a:off x="968136" y="4208237"/>
            <a:ext cx="3000890" cy="2107158"/>
            <a:chOff x="750017" y="2660785"/>
            <a:chExt cx="3000890" cy="2107158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0F01C06E-48F1-FDE0-2CED-B1C329B754FC}"/>
                </a:ext>
              </a:extLst>
            </p:cNvPr>
            <p:cNvGrpSpPr/>
            <p:nvPr/>
          </p:nvGrpSpPr>
          <p:grpSpPr>
            <a:xfrm>
              <a:off x="2827176" y="3200400"/>
              <a:ext cx="923731" cy="1567543"/>
              <a:chOff x="2743200" y="3228392"/>
              <a:chExt cx="923731" cy="1567543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329F60CE-FE75-1D27-232A-9A80B023E9BF}"/>
                  </a:ext>
                </a:extLst>
              </p:cNvPr>
              <p:cNvGrpSpPr/>
              <p:nvPr/>
            </p:nvGrpSpPr>
            <p:grpSpPr>
              <a:xfrm>
                <a:off x="2743200" y="3228392"/>
                <a:ext cx="811764" cy="1567543"/>
                <a:chOff x="2472612" y="3228392"/>
                <a:chExt cx="811764" cy="1567543"/>
              </a:xfrm>
            </p:grpSpPr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68C0D818-3345-EBC9-919C-89E2F0549E1F}"/>
                    </a:ext>
                  </a:extLst>
                </p:cNvPr>
                <p:cNvSpPr/>
                <p:nvPr/>
              </p:nvSpPr>
              <p:spPr>
                <a:xfrm>
                  <a:off x="2696547" y="3228392"/>
                  <a:ext cx="485192" cy="57849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1" name="Conector reto 10">
                  <a:extLst>
                    <a:ext uri="{FF2B5EF4-FFF2-40B4-BE49-F238E27FC236}">
                      <a16:creationId xmlns:a16="http://schemas.microsoft.com/office/drawing/2014/main" id="{56568FF6-438E-9DE5-4E7C-DF83A2E051F4}"/>
                    </a:ext>
                  </a:extLst>
                </p:cNvPr>
                <p:cNvCxnSpPr>
                  <a:stCxn id="7" idx="4"/>
                </p:cNvCxnSpPr>
                <p:nvPr/>
              </p:nvCxnSpPr>
              <p:spPr>
                <a:xfrm flipH="1">
                  <a:off x="2929812" y="3806890"/>
                  <a:ext cx="9331" cy="6811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to 12">
                  <a:extLst>
                    <a:ext uri="{FF2B5EF4-FFF2-40B4-BE49-F238E27FC236}">
                      <a16:creationId xmlns:a16="http://schemas.microsoft.com/office/drawing/2014/main" id="{A5BFCE5E-A2E1-4556-9E0E-7DA0426C1600}"/>
                    </a:ext>
                  </a:extLst>
                </p:cNvPr>
                <p:cNvCxnSpPr/>
                <p:nvPr/>
              </p:nvCxnSpPr>
              <p:spPr>
                <a:xfrm flipH="1">
                  <a:off x="2472612" y="4488024"/>
                  <a:ext cx="457200" cy="3079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to 13">
                  <a:extLst>
                    <a:ext uri="{FF2B5EF4-FFF2-40B4-BE49-F238E27FC236}">
                      <a16:creationId xmlns:a16="http://schemas.microsoft.com/office/drawing/2014/main" id="{36EA53A1-059A-B749-D23A-DAAD591A18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143" y="4488024"/>
                  <a:ext cx="345233" cy="3079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10E4627B-89F6-BD61-2F5C-52A4B004CACE}"/>
                  </a:ext>
                </a:extLst>
              </p:cNvPr>
              <p:cNvCxnSpPr/>
              <p:nvPr/>
            </p:nvCxnSpPr>
            <p:spPr>
              <a:xfrm flipH="1">
                <a:off x="27432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3FF639B5-EAE5-A4EF-7062-EB6F4AC6728F}"/>
                  </a:ext>
                </a:extLst>
              </p:cNvPr>
              <p:cNvCxnSpPr/>
              <p:nvPr/>
            </p:nvCxnSpPr>
            <p:spPr>
              <a:xfrm flipH="1">
                <a:off x="32004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Imagem 2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35E8963B-43BC-F022-19AC-7AB13A6BB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17" y="3328224"/>
              <a:ext cx="1439719" cy="1439719"/>
            </a:xfrm>
            <a:prstGeom prst="rect">
              <a:avLst/>
            </a:prstGeom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0089ABF-7864-9994-380C-325CF68129FE}"/>
                </a:ext>
              </a:extLst>
            </p:cNvPr>
            <p:cNvSpPr txBox="1"/>
            <p:nvPr/>
          </p:nvSpPr>
          <p:spPr>
            <a:xfrm>
              <a:off x="3017028" y="2660785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Bob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A5711357-B4F9-AB55-E4ED-420AB62794E2}"/>
              </a:ext>
            </a:extLst>
          </p:cNvPr>
          <p:cNvGrpSpPr/>
          <p:nvPr/>
        </p:nvGrpSpPr>
        <p:grpSpPr>
          <a:xfrm>
            <a:off x="7808708" y="4239618"/>
            <a:ext cx="3415156" cy="2107158"/>
            <a:chOff x="7679094" y="2660785"/>
            <a:chExt cx="3415156" cy="210715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E87B350B-33DA-F8D9-CD82-A9E57A195FAE}"/>
                </a:ext>
              </a:extLst>
            </p:cNvPr>
            <p:cNvGrpSpPr/>
            <p:nvPr/>
          </p:nvGrpSpPr>
          <p:grpSpPr>
            <a:xfrm>
              <a:off x="7974564" y="3200400"/>
              <a:ext cx="923731" cy="1567543"/>
              <a:chOff x="2743200" y="3228392"/>
              <a:chExt cx="923731" cy="1567543"/>
            </a:xfrm>
            <a:solidFill>
              <a:schemeClr val="accent2"/>
            </a:solidFill>
          </p:grpSpPr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5F657D68-4091-9E4D-0A51-6757E3C1D1EF}"/>
                  </a:ext>
                </a:extLst>
              </p:cNvPr>
              <p:cNvGrpSpPr/>
              <p:nvPr/>
            </p:nvGrpSpPr>
            <p:grpSpPr>
              <a:xfrm>
                <a:off x="2743200" y="3228392"/>
                <a:ext cx="811764" cy="1567543"/>
                <a:chOff x="2472612" y="3228392"/>
                <a:chExt cx="811764" cy="1567543"/>
              </a:xfrm>
              <a:grpFill/>
            </p:grpSpPr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A19A8D99-8660-0174-36B4-9F760ADC1D96}"/>
                    </a:ext>
                  </a:extLst>
                </p:cNvPr>
                <p:cNvSpPr/>
                <p:nvPr/>
              </p:nvSpPr>
              <p:spPr>
                <a:xfrm>
                  <a:off x="2696547" y="3228392"/>
                  <a:ext cx="485192" cy="57849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1" name="Conector reto 30">
                  <a:extLst>
                    <a:ext uri="{FF2B5EF4-FFF2-40B4-BE49-F238E27FC236}">
                      <a16:creationId xmlns:a16="http://schemas.microsoft.com/office/drawing/2014/main" id="{DACC06A2-AB34-4EFE-A8F5-A0D973B91B24}"/>
                    </a:ext>
                  </a:extLst>
                </p:cNvPr>
                <p:cNvCxnSpPr>
                  <a:stCxn id="30" idx="4"/>
                </p:cNvCxnSpPr>
                <p:nvPr/>
              </p:nvCxnSpPr>
              <p:spPr>
                <a:xfrm flipH="1">
                  <a:off x="2929812" y="3806890"/>
                  <a:ext cx="9331" cy="68113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to 31">
                  <a:extLst>
                    <a:ext uri="{FF2B5EF4-FFF2-40B4-BE49-F238E27FC236}">
                      <a16:creationId xmlns:a16="http://schemas.microsoft.com/office/drawing/2014/main" id="{4DF7A924-6EEC-25BB-710A-6EA7A290642F}"/>
                    </a:ext>
                  </a:extLst>
                </p:cNvPr>
                <p:cNvCxnSpPr/>
                <p:nvPr/>
              </p:nvCxnSpPr>
              <p:spPr>
                <a:xfrm flipH="1">
                  <a:off x="2472612" y="4488024"/>
                  <a:ext cx="457200" cy="30791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39712968-950E-BE6F-6451-318372D785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143" y="4488024"/>
                  <a:ext cx="345233" cy="30791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F44A3FDD-D3FB-467F-D776-01850CE6C6A0}"/>
                  </a:ext>
                </a:extLst>
              </p:cNvPr>
              <p:cNvCxnSpPr/>
              <p:nvPr/>
            </p:nvCxnSpPr>
            <p:spPr>
              <a:xfrm flipH="1">
                <a:off x="27432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6C46EA07-0805-5BE2-40BA-06563BBBE5E1}"/>
                  </a:ext>
                </a:extLst>
              </p:cNvPr>
              <p:cNvCxnSpPr/>
              <p:nvPr/>
            </p:nvCxnSpPr>
            <p:spPr>
              <a:xfrm flipH="1">
                <a:off x="32004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4BEA71EA-451B-A173-23CF-362F1B0B8A1A}"/>
                </a:ext>
              </a:extLst>
            </p:cNvPr>
            <p:cNvSpPr/>
            <p:nvPr/>
          </p:nvSpPr>
          <p:spPr>
            <a:xfrm>
              <a:off x="7679094" y="3100318"/>
              <a:ext cx="774441" cy="566659"/>
            </a:xfrm>
            <a:custGeom>
              <a:avLst/>
              <a:gdLst>
                <a:gd name="connsiteX0" fmla="*/ 774441 w 774441"/>
                <a:gd name="connsiteY0" fmla="*/ 128074 h 566659"/>
                <a:gd name="connsiteX1" fmla="*/ 727788 w 774441"/>
                <a:gd name="connsiteY1" fmla="*/ 81421 h 566659"/>
                <a:gd name="connsiteX2" fmla="*/ 466530 w 774441"/>
                <a:gd name="connsiteY2" fmla="*/ 44098 h 566659"/>
                <a:gd name="connsiteX3" fmla="*/ 429208 w 774441"/>
                <a:gd name="connsiteY3" fmla="*/ 53429 h 566659"/>
                <a:gd name="connsiteX4" fmla="*/ 345233 w 774441"/>
                <a:gd name="connsiteY4" fmla="*/ 100082 h 566659"/>
                <a:gd name="connsiteX5" fmla="*/ 307910 w 774441"/>
                <a:gd name="connsiteY5" fmla="*/ 128074 h 566659"/>
                <a:gd name="connsiteX6" fmla="*/ 279918 w 774441"/>
                <a:gd name="connsiteY6" fmla="*/ 165396 h 566659"/>
                <a:gd name="connsiteX7" fmla="*/ 270588 w 774441"/>
                <a:gd name="connsiteY7" fmla="*/ 193388 h 566659"/>
                <a:gd name="connsiteX8" fmla="*/ 289249 w 774441"/>
                <a:gd name="connsiteY8" fmla="*/ 314686 h 566659"/>
                <a:gd name="connsiteX9" fmla="*/ 298579 w 774441"/>
                <a:gd name="connsiteY9" fmla="*/ 342678 h 566659"/>
                <a:gd name="connsiteX10" fmla="*/ 317241 w 774441"/>
                <a:gd name="connsiteY10" fmla="*/ 370670 h 566659"/>
                <a:gd name="connsiteX11" fmla="*/ 261257 w 774441"/>
                <a:gd name="connsiteY11" fmla="*/ 501298 h 566659"/>
                <a:gd name="connsiteX12" fmla="*/ 242596 w 774441"/>
                <a:gd name="connsiteY12" fmla="*/ 519960 h 566659"/>
                <a:gd name="connsiteX13" fmla="*/ 167951 w 774441"/>
                <a:gd name="connsiteY13" fmla="*/ 538621 h 566659"/>
                <a:gd name="connsiteX14" fmla="*/ 121298 w 774441"/>
                <a:gd name="connsiteY14" fmla="*/ 566613 h 566659"/>
                <a:gd name="connsiteX15" fmla="*/ 0 w 774441"/>
                <a:gd name="connsiteY15" fmla="*/ 519960 h 56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74441" h="566659">
                  <a:moveTo>
                    <a:pt x="774441" y="128074"/>
                  </a:moveTo>
                  <a:cubicBezTo>
                    <a:pt x="758890" y="112523"/>
                    <a:pt x="740983" y="99015"/>
                    <a:pt x="727788" y="81421"/>
                  </a:cubicBezTo>
                  <a:cubicBezTo>
                    <a:pt x="631815" y="-46542"/>
                    <a:pt x="779327" y="4998"/>
                    <a:pt x="466530" y="44098"/>
                  </a:cubicBezTo>
                  <a:cubicBezTo>
                    <a:pt x="454089" y="47208"/>
                    <a:pt x="441215" y="48926"/>
                    <a:pt x="429208" y="53429"/>
                  </a:cubicBezTo>
                  <a:cubicBezTo>
                    <a:pt x="408880" y="61052"/>
                    <a:pt x="360505" y="89901"/>
                    <a:pt x="345233" y="100082"/>
                  </a:cubicBezTo>
                  <a:cubicBezTo>
                    <a:pt x="332294" y="108708"/>
                    <a:pt x="318906" y="117078"/>
                    <a:pt x="307910" y="128074"/>
                  </a:cubicBezTo>
                  <a:cubicBezTo>
                    <a:pt x="296914" y="139070"/>
                    <a:pt x="289249" y="152955"/>
                    <a:pt x="279918" y="165396"/>
                  </a:cubicBezTo>
                  <a:cubicBezTo>
                    <a:pt x="276808" y="174727"/>
                    <a:pt x="269974" y="183572"/>
                    <a:pt x="270588" y="193388"/>
                  </a:cubicBezTo>
                  <a:cubicBezTo>
                    <a:pt x="273140" y="234217"/>
                    <a:pt x="281710" y="274478"/>
                    <a:pt x="289249" y="314686"/>
                  </a:cubicBezTo>
                  <a:cubicBezTo>
                    <a:pt x="291061" y="324353"/>
                    <a:pt x="294181" y="333881"/>
                    <a:pt x="298579" y="342678"/>
                  </a:cubicBezTo>
                  <a:cubicBezTo>
                    <a:pt x="303594" y="352708"/>
                    <a:pt x="311020" y="361339"/>
                    <a:pt x="317241" y="370670"/>
                  </a:cubicBezTo>
                  <a:cubicBezTo>
                    <a:pt x="297108" y="426035"/>
                    <a:pt x="293635" y="460824"/>
                    <a:pt x="261257" y="501298"/>
                  </a:cubicBezTo>
                  <a:cubicBezTo>
                    <a:pt x="255762" y="508167"/>
                    <a:pt x="250764" y="516693"/>
                    <a:pt x="242596" y="519960"/>
                  </a:cubicBezTo>
                  <a:cubicBezTo>
                    <a:pt x="218783" y="529485"/>
                    <a:pt x="192833" y="532401"/>
                    <a:pt x="167951" y="538621"/>
                  </a:cubicBezTo>
                  <a:cubicBezTo>
                    <a:pt x="152400" y="547952"/>
                    <a:pt x="139398" y="567744"/>
                    <a:pt x="121298" y="566613"/>
                  </a:cubicBezTo>
                  <a:cubicBezTo>
                    <a:pt x="87276" y="564487"/>
                    <a:pt x="36866" y="538392"/>
                    <a:pt x="0" y="51996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50FAE5DE-C0C2-7CFD-1C38-63731EBF4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4531" y="3174268"/>
              <a:ext cx="1439719" cy="1439719"/>
            </a:xfrm>
            <a:prstGeom prst="rect">
              <a:avLst/>
            </a:prstGeom>
          </p:spPr>
        </p:pic>
        <p:pic>
          <p:nvPicPr>
            <p:cNvPr id="38" name="Imagem 3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025C2730-8AB8-9FFA-A8C0-D5D585BD2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127" y="3666977"/>
              <a:ext cx="559531" cy="559531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B61F6BC-EF88-E720-2F63-14027B4AF4E1}"/>
                </a:ext>
              </a:extLst>
            </p:cNvPr>
            <p:cNvSpPr txBox="1"/>
            <p:nvPr/>
          </p:nvSpPr>
          <p:spPr>
            <a:xfrm>
              <a:off x="7974564" y="266078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Maria</a:t>
              </a:r>
            </a:p>
          </p:txBody>
        </p:sp>
      </p:grpSp>
      <p:sp>
        <p:nvSpPr>
          <p:cNvPr id="41" name="Retângulo 40">
            <a:extLst>
              <a:ext uri="{FF2B5EF4-FFF2-40B4-BE49-F238E27FC236}">
                <a16:creationId xmlns:a16="http://schemas.microsoft.com/office/drawing/2014/main" id="{25921D1A-1A8B-7D82-CC3D-B03FC224BE17}"/>
              </a:ext>
            </a:extLst>
          </p:cNvPr>
          <p:cNvSpPr/>
          <p:nvPr/>
        </p:nvSpPr>
        <p:spPr>
          <a:xfrm>
            <a:off x="578498" y="2136710"/>
            <a:ext cx="11374016" cy="4356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30C9E09-4F8F-A05C-751C-0AA29404BBFF}"/>
              </a:ext>
            </a:extLst>
          </p:cNvPr>
          <p:cNvSpPr txBox="1"/>
          <p:nvPr/>
        </p:nvSpPr>
        <p:spPr>
          <a:xfrm>
            <a:off x="8840277" y="4206010"/>
            <a:ext cx="239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http://</a:t>
            </a:r>
            <a:r>
              <a:rPr lang="pt-BR" dirty="0"/>
              <a:t>192.168.10.8:</a:t>
            </a:r>
            <a:r>
              <a:rPr lang="pt-BR" dirty="0">
                <a:solidFill>
                  <a:srgbClr val="00B0F0"/>
                </a:solidFill>
              </a:rPr>
              <a:t>80</a:t>
            </a:r>
          </a:p>
        </p:txBody>
      </p:sp>
      <p:graphicFrame>
        <p:nvGraphicFramePr>
          <p:cNvPr id="5" name="Tabela 15">
            <a:extLst>
              <a:ext uri="{FF2B5EF4-FFF2-40B4-BE49-F238E27FC236}">
                <a16:creationId xmlns:a16="http://schemas.microsoft.com/office/drawing/2014/main" id="{28106C93-90F8-037B-1DD8-C7B80129C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63709"/>
              </p:ext>
            </p:extLst>
          </p:nvPr>
        </p:nvGraphicFramePr>
        <p:xfrm>
          <a:off x="1656521" y="3105740"/>
          <a:ext cx="3673080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8270">
                  <a:extLst>
                    <a:ext uri="{9D8B030D-6E8A-4147-A177-3AD203B41FA5}">
                      <a16:colId xmlns:a16="http://schemas.microsoft.com/office/drawing/2014/main" val="2991156118"/>
                    </a:ext>
                  </a:extLst>
                </a:gridCol>
                <a:gridCol w="918270">
                  <a:extLst>
                    <a:ext uri="{9D8B030D-6E8A-4147-A177-3AD203B41FA5}">
                      <a16:colId xmlns:a16="http://schemas.microsoft.com/office/drawing/2014/main" val="2262228111"/>
                    </a:ext>
                  </a:extLst>
                </a:gridCol>
                <a:gridCol w="918270">
                  <a:extLst>
                    <a:ext uri="{9D8B030D-6E8A-4147-A177-3AD203B41FA5}">
                      <a16:colId xmlns:a16="http://schemas.microsoft.com/office/drawing/2014/main" val="404990288"/>
                    </a:ext>
                  </a:extLst>
                </a:gridCol>
                <a:gridCol w="918270">
                  <a:extLst>
                    <a:ext uri="{9D8B030D-6E8A-4147-A177-3AD203B41FA5}">
                      <a16:colId xmlns:a16="http://schemas.microsoft.com/office/drawing/2014/main" val="272962157"/>
                    </a:ext>
                  </a:extLst>
                </a:gridCol>
              </a:tblGrid>
              <a:tr h="3911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600" dirty="0">
                          <a:solidFill>
                            <a:srgbClr val="FF0000"/>
                          </a:solidFill>
                        </a:rPr>
                        <a:t>GET http </a:t>
                      </a:r>
                      <a:r>
                        <a:rPr lang="pt-BR" sz="600" dirty="0" err="1">
                          <a:solidFill>
                            <a:srgbClr val="FF0000"/>
                          </a:solidFill>
                        </a:rPr>
                        <a:t>Request</a:t>
                      </a:r>
                      <a:endParaRPr lang="pt-BR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solidFill>
                            <a:srgbClr val="00B0F0"/>
                          </a:solidFill>
                        </a:rPr>
                        <a:t>TCP SYN</a:t>
                      </a:r>
                    </a:p>
                    <a:p>
                      <a:pPr algn="ctr"/>
                      <a:r>
                        <a:rPr lang="pt-BR" sz="600" dirty="0">
                          <a:solidFill>
                            <a:srgbClr val="00B0F0"/>
                          </a:solidFill>
                        </a:rPr>
                        <a:t>Porta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/>
                        <a:t>IP </a:t>
                      </a:r>
                      <a:r>
                        <a:rPr lang="pt-BR" sz="600" dirty="0" err="1"/>
                        <a:t>src</a:t>
                      </a:r>
                      <a:r>
                        <a:rPr lang="pt-BR" sz="600" dirty="0"/>
                        <a:t>: 192.168.1.5</a:t>
                      </a:r>
                      <a:br>
                        <a:rPr lang="pt-BR" sz="600" dirty="0"/>
                      </a:br>
                      <a:r>
                        <a:rPr lang="pt-BR" sz="600" dirty="0"/>
                        <a:t>IP </a:t>
                      </a:r>
                      <a:r>
                        <a:rPr lang="pt-BR" sz="600" dirty="0" err="1"/>
                        <a:t>dst</a:t>
                      </a:r>
                      <a:r>
                        <a:rPr lang="pt-BR" sz="600" dirty="0"/>
                        <a:t>: 192.168.10.8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/>
                        <a:t>Mac </a:t>
                      </a:r>
                      <a:r>
                        <a:rPr lang="pt-BR" sz="600" dirty="0" err="1"/>
                        <a:t>src</a:t>
                      </a:r>
                      <a:r>
                        <a:rPr lang="pt-BR" sz="600" dirty="0"/>
                        <a:t>: aa:aa:aa:00:00:00</a:t>
                      </a:r>
                    </a:p>
                    <a:p>
                      <a:pPr algn="ctr"/>
                      <a:r>
                        <a:rPr lang="pt-BR" sz="600" dirty="0"/>
                        <a:t>Mac </a:t>
                      </a:r>
                      <a:r>
                        <a:rPr lang="pt-BR" sz="600" dirty="0" err="1"/>
                        <a:t>dst</a:t>
                      </a:r>
                      <a:r>
                        <a:rPr lang="pt-BR" sz="600" dirty="0"/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600" dirty="0"/>
                        <a:t>aa:aa:aa:11:11:11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80651"/>
                  </a:ext>
                </a:extLst>
              </a:tr>
            </a:tbl>
          </a:graphicData>
        </a:graphic>
      </p:graphicFrame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B7B601A6-3405-32E2-DF7C-3CB7FFF202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871C1664-6029-8B71-5C15-2BAA2D51D776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rot="5400000" flipH="1" flipV="1">
            <a:off x="2983349" y="2330287"/>
            <a:ext cx="1250037" cy="38407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D9238C4C-E14E-DCC2-2D1B-FE902D3BB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739" y="3386129"/>
            <a:ext cx="1134521" cy="479020"/>
          </a:xfrm>
          <a:prstGeom prst="rect">
            <a:avLst/>
          </a:prstGeom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B0E785E7-1EE3-7445-850E-174CF10DEBA0}"/>
              </a:ext>
            </a:extLst>
          </p:cNvPr>
          <p:cNvCxnSpPr>
            <a:cxnSpLocks/>
            <a:stCxn id="6" idx="3"/>
            <a:endCxn id="47" idx="0"/>
          </p:cNvCxnSpPr>
          <p:nvPr/>
        </p:nvCxnSpPr>
        <p:spPr>
          <a:xfrm>
            <a:off x="6663260" y="3625639"/>
            <a:ext cx="3374332" cy="580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15">
            <a:extLst>
              <a:ext uri="{FF2B5EF4-FFF2-40B4-BE49-F238E27FC236}">
                <a16:creationId xmlns:a16="http://schemas.microsoft.com/office/drawing/2014/main" id="{E01A3FDF-F3B9-4244-939C-8D00479A8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67090"/>
              </p:ext>
            </p:extLst>
          </p:nvPr>
        </p:nvGraphicFramePr>
        <p:xfrm>
          <a:off x="4926396" y="4040393"/>
          <a:ext cx="2315052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57526">
                  <a:extLst>
                    <a:ext uri="{9D8B030D-6E8A-4147-A177-3AD203B41FA5}">
                      <a16:colId xmlns:a16="http://schemas.microsoft.com/office/drawing/2014/main" val="2991156118"/>
                    </a:ext>
                  </a:extLst>
                </a:gridCol>
                <a:gridCol w="1157526">
                  <a:extLst>
                    <a:ext uri="{9D8B030D-6E8A-4147-A177-3AD203B41FA5}">
                      <a16:colId xmlns:a16="http://schemas.microsoft.com/office/drawing/2014/main" val="2262228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Porta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Endereço 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80651"/>
                  </a:ext>
                </a:extLst>
              </a:tr>
              <a:tr h="1343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>
                          <a:solidFill>
                            <a:schemeClr val="tx1"/>
                          </a:solidFill>
                        </a:rPr>
                        <a:t>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/01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aa:aa:aa:00:00:00</a:t>
                      </a:r>
                      <a:endParaRPr lang="pt-BR" sz="10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015908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>
                          <a:solidFill>
                            <a:schemeClr val="tx1"/>
                          </a:solidFill>
                        </a:rPr>
                        <a:t>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aa:aa:aa:11:11:11</a:t>
                      </a:r>
                      <a:endParaRPr lang="pt-BR" sz="1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23696"/>
                  </a:ext>
                </a:extLst>
              </a:tr>
            </a:tbl>
          </a:graphicData>
        </a:graphic>
      </p:graphicFrame>
      <p:sp>
        <p:nvSpPr>
          <p:cNvPr id="15" name="Balão de Fala: Oval 14">
            <a:extLst>
              <a:ext uri="{FF2B5EF4-FFF2-40B4-BE49-F238E27FC236}">
                <a16:creationId xmlns:a16="http://schemas.microsoft.com/office/drawing/2014/main" id="{A591E33C-5A75-792D-9073-84451AB3018C}"/>
              </a:ext>
            </a:extLst>
          </p:cNvPr>
          <p:cNvSpPr/>
          <p:nvPr/>
        </p:nvSpPr>
        <p:spPr>
          <a:xfrm>
            <a:off x="5592733" y="2580571"/>
            <a:ext cx="2539335" cy="629285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Mac </a:t>
            </a:r>
            <a:r>
              <a:rPr lang="pt-BR" dirty="0" err="1">
                <a:solidFill>
                  <a:schemeClr val="tx1"/>
                </a:solidFill>
              </a:rPr>
              <a:t>dst</a:t>
            </a:r>
            <a:r>
              <a:rPr lang="pt-BR" dirty="0">
                <a:solidFill>
                  <a:schemeClr val="tx1"/>
                </a:solidFill>
              </a:rPr>
              <a:t> = </a:t>
            </a:r>
            <a:r>
              <a:rPr lang="pt-BR" dirty="0" err="1">
                <a:solidFill>
                  <a:schemeClr val="tx1"/>
                </a:solidFill>
              </a:rPr>
              <a:t>Fa</a:t>
            </a:r>
            <a:r>
              <a:rPr lang="pt-BR" dirty="0">
                <a:solidFill>
                  <a:schemeClr val="tx1"/>
                </a:solidFill>
              </a:rPr>
              <a:t>/10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1454365-1948-5218-6D28-316276BB4F93}"/>
              </a:ext>
            </a:extLst>
          </p:cNvPr>
          <p:cNvSpPr txBox="1"/>
          <p:nvPr/>
        </p:nvSpPr>
        <p:spPr>
          <a:xfrm>
            <a:off x="4864090" y="3649705"/>
            <a:ext cx="6646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dirty="0" err="1">
                <a:solidFill>
                  <a:schemeClr val="tx1"/>
                </a:solidFill>
              </a:rPr>
              <a:t>Fa</a:t>
            </a:r>
            <a:r>
              <a:rPr lang="pt-BR" sz="1000" dirty="0">
                <a:solidFill>
                  <a:schemeClr val="tx1"/>
                </a:solidFill>
              </a:rPr>
              <a:t>/01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D004A98-BBE6-4B18-27AB-7321706BA8CD}"/>
              </a:ext>
            </a:extLst>
          </p:cNvPr>
          <p:cNvSpPr txBox="1"/>
          <p:nvPr/>
        </p:nvSpPr>
        <p:spPr>
          <a:xfrm>
            <a:off x="6484134" y="3614586"/>
            <a:ext cx="6646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dirty="0" err="1">
                <a:solidFill>
                  <a:schemeClr val="tx1"/>
                </a:solidFill>
              </a:rPr>
              <a:t>Fa</a:t>
            </a:r>
            <a:r>
              <a:rPr lang="pt-BR" sz="1000" dirty="0">
                <a:solidFill>
                  <a:schemeClr val="tx1"/>
                </a:solidFill>
              </a:rPr>
              <a:t>/10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55D35EC-3F9E-D23D-EE05-F46822449AAB}"/>
              </a:ext>
            </a:extLst>
          </p:cNvPr>
          <p:cNvSpPr txBox="1"/>
          <p:nvPr/>
        </p:nvSpPr>
        <p:spPr>
          <a:xfrm>
            <a:off x="1043111" y="6144414"/>
            <a:ext cx="1879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192.168.1.5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295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365125"/>
            <a:ext cx="10515600" cy="1325563"/>
          </a:xfrm>
        </p:spPr>
        <p:txBody>
          <a:bodyPr/>
          <a:lstStyle/>
          <a:p>
            <a:r>
              <a:rPr lang="pt-BR" dirty="0"/>
              <a:t>Uma História de amor (Camada 3)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BB95B71-3998-C47D-D8F2-D43C5633FC1E}"/>
              </a:ext>
            </a:extLst>
          </p:cNvPr>
          <p:cNvGrpSpPr/>
          <p:nvPr/>
        </p:nvGrpSpPr>
        <p:grpSpPr>
          <a:xfrm>
            <a:off x="968136" y="4262652"/>
            <a:ext cx="3000890" cy="2052743"/>
            <a:chOff x="750017" y="2715200"/>
            <a:chExt cx="3000890" cy="2052743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0F01C06E-48F1-FDE0-2CED-B1C329B754FC}"/>
                </a:ext>
              </a:extLst>
            </p:cNvPr>
            <p:cNvGrpSpPr/>
            <p:nvPr/>
          </p:nvGrpSpPr>
          <p:grpSpPr>
            <a:xfrm>
              <a:off x="2827176" y="3200400"/>
              <a:ext cx="923731" cy="1567543"/>
              <a:chOff x="2743200" y="3228392"/>
              <a:chExt cx="923731" cy="1567543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329F60CE-FE75-1D27-232A-9A80B023E9BF}"/>
                  </a:ext>
                </a:extLst>
              </p:cNvPr>
              <p:cNvGrpSpPr/>
              <p:nvPr/>
            </p:nvGrpSpPr>
            <p:grpSpPr>
              <a:xfrm>
                <a:off x="2743200" y="3228392"/>
                <a:ext cx="811764" cy="1567543"/>
                <a:chOff x="2472612" y="3228392"/>
                <a:chExt cx="811764" cy="1567543"/>
              </a:xfrm>
            </p:grpSpPr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68C0D818-3345-EBC9-919C-89E2F0549E1F}"/>
                    </a:ext>
                  </a:extLst>
                </p:cNvPr>
                <p:cNvSpPr/>
                <p:nvPr/>
              </p:nvSpPr>
              <p:spPr>
                <a:xfrm>
                  <a:off x="2696547" y="3228392"/>
                  <a:ext cx="485192" cy="57849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1" name="Conector reto 10">
                  <a:extLst>
                    <a:ext uri="{FF2B5EF4-FFF2-40B4-BE49-F238E27FC236}">
                      <a16:creationId xmlns:a16="http://schemas.microsoft.com/office/drawing/2014/main" id="{56568FF6-438E-9DE5-4E7C-DF83A2E051F4}"/>
                    </a:ext>
                  </a:extLst>
                </p:cNvPr>
                <p:cNvCxnSpPr>
                  <a:stCxn id="7" idx="4"/>
                </p:cNvCxnSpPr>
                <p:nvPr/>
              </p:nvCxnSpPr>
              <p:spPr>
                <a:xfrm flipH="1">
                  <a:off x="2929812" y="3806890"/>
                  <a:ext cx="9331" cy="6811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to 12">
                  <a:extLst>
                    <a:ext uri="{FF2B5EF4-FFF2-40B4-BE49-F238E27FC236}">
                      <a16:creationId xmlns:a16="http://schemas.microsoft.com/office/drawing/2014/main" id="{A5BFCE5E-A2E1-4556-9E0E-7DA0426C1600}"/>
                    </a:ext>
                  </a:extLst>
                </p:cNvPr>
                <p:cNvCxnSpPr/>
                <p:nvPr/>
              </p:nvCxnSpPr>
              <p:spPr>
                <a:xfrm flipH="1">
                  <a:off x="2472612" y="4488024"/>
                  <a:ext cx="457200" cy="3079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to 13">
                  <a:extLst>
                    <a:ext uri="{FF2B5EF4-FFF2-40B4-BE49-F238E27FC236}">
                      <a16:creationId xmlns:a16="http://schemas.microsoft.com/office/drawing/2014/main" id="{36EA53A1-059A-B749-D23A-DAAD591A18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143" y="4488024"/>
                  <a:ext cx="345233" cy="3079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10E4627B-89F6-BD61-2F5C-52A4B004CACE}"/>
                  </a:ext>
                </a:extLst>
              </p:cNvPr>
              <p:cNvCxnSpPr/>
              <p:nvPr/>
            </p:nvCxnSpPr>
            <p:spPr>
              <a:xfrm flipH="1">
                <a:off x="27432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3FF639B5-EAE5-A4EF-7062-EB6F4AC6728F}"/>
                  </a:ext>
                </a:extLst>
              </p:cNvPr>
              <p:cNvCxnSpPr/>
              <p:nvPr/>
            </p:nvCxnSpPr>
            <p:spPr>
              <a:xfrm flipH="1">
                <a:off x="32004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Imagem 2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35E8963B-43BC-F022-19AC-7AB13A6BB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17" y="3328224"/>
              <a:ext cx="1439719" cy="1439719"/>
            </a:xfrm>
            <a:prstGeom prst="rect">
              <a:avLst/>
            </a:prstGeom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0089ABF-7864-9994-380C-325CF68129FE}"/>
                </a:ext>
              </a:extLst>
            </p:cNvPr>
            <p:cNvSpPr txBox="1"/>
            <p:nvPr/>
          </p:nvSpPr>
          <p:spPr>
            <a:xfrm>
              <a:off x="3017028" y="2715200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Bob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A5711357-B4F9-AB55-E4ED-420AB62794E2}"/>
              </a:ext>
            </a:extLst>
          </p:cNvPr>
          <p:cNvGrpSpPr/>
          <p:nvPr/>
        </p:nvGrpSpPr>
        <p:grpSpPr>
          <a:xfrm>
            <a:off x="7948182" y="4206010"/>
            <a:ext cx="3415156" cy="2155149"/>
            <a:chOff x="7679094" y="2612794"/>
            <a:chExt cx="3415156" cy="2155149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E87B350B-33DA-F8D9-CD82-A9E57A195FAE}"/>
                </a:ext>
              </a:extLst>
            </p:cNvPr>
            <p:cNvGrpSpPr/>
            <p:nvPr/>
          </p:nvGrpSpPr>
          <p:grpSpPr>
            <a:xfrm>
              <a:off x="7974564" y="3200400"/>
              <a:ext cx="923731" cy="1567543"/>
              <a:chOff x="2743200" y="3228392"/>
              <a:chExt cx="923731" cy="1567543"/>
            </a:xfrm>
            <a:solidFill>
              <a:schemeClr val="accent2"/>
            </a:solidFill>
          </p:grpSpPr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5F657D68-4091-9E4D-0A51-6757E3C1D1EF}"/>
                  </a:ext>
                </a:extLst>
              </p:cNvPr>
              <p:cNvGrpSpPr/>
              <p:nvPr/>
            </p:nvGrpSpPr>
            <p:grpSpPr>
              <a:xfrm>
                <a:off x="2743200" y="3228392"/>
                <a:ext cx="811764" cy="1567543"/>
                <a:chOff x="2472612" y="3228392"/>
                <a:chExt cx="811764" cy="1567543"/>
              </a:xfrm>
              <a:grpFill/>
            </p:grpSpPr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A19A8D99-8660-0174-36B4-9F760ADC1D96}"/>
                    </a:ext>
                  </a:extLst>
                </p:cNvPr>
                <p:cNvSpPr/>
                <p:nvPr/>
              </p:nvSpPr>
              <p:spPr>
                <a:xfrm>
                  <a:off x="2696547" y="3228392"/>
                  <a:ext cx="485192" cy="57849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1" name="Conector reto 30">
                  <a:extLst>
                    <a:ext uri="{FF2B5EF4-FFF2-40B4-BE49-F238E27FC236}">
                      <a16:creationId xmlns:a16="http://schemas.microsoft.com/office/drawing/2014/main" id="{DACC06A2-AB34-4EFE-A8F5-A0D973B91B24}"/>
                    </a:ext>
                  </a:extLst>
                </p:cNvPr>
                <p:cNvCxnSpPr>
                  <a:stCxn id="30" idx="4"/>
                </p:cNvCxnSpPr>
                <p:nvPr/>
              </p:nvCxnSpPr>
              <p:spPr>
                <a:xfrm flipH="1">
                  <a:off x="2929812" y="3806890"/>
                  <a:ext cx="9331" cy="68113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to 31">
                  <a:extLst>
                    <a:ext uri="{FF2B5EF4-FFF2-40B4-BE49-F238E27FC236}">
                      <a16:creationId xmlns:a16="http://schemas.microsoft.com/office/drawing/2014/main" id="{4DF7A924-6EEC-25BB-710A-6EA7A290642F}"/>
                    </a:ext>
                  </a:extLst>
                </p:cNvPr>
                <p:cNvCxnSpPr/>
                <p:nvPr/>
              </p:nvCxnSpPr>
              <p:spPr>
                <a:xfrm flipH="1">
                  <a:off x="2472612" y="4488024"/>
                  <a:ext cx="457200" cy="30791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39712968-950E-BE6F-6451-318372D785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143" y="4488024"/>
                  <a:ext cx="345233" cy="30791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F44A3FDD-D3FB-467F-D776-01850CE6C6A0}"/>
                  </a:ext>
                </a:extLst>
              </p:cNvPr>
              <p:cNvCxnSpPr/>
              <p:nvPr/>
            </p:nvCxnSpPr>
            <p:spPr>
              <a:xfrm flipH="1">
                <a:off x="27432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6C46EA07-0805-5BE2-40BA-06563BBBE5E1}"/>
                  </a:ext>
                </a:extLst>
              </p:cNvPr>
              <p:cNvCxnSpPr/>
              <p:nvPr/>
            </p:nvCxnSpPr>
            <p:spPr>
              <a:xfrm flipH="1">
                <a:off x="32004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4BEA71EA-451B-A173-23CF-362F1B0B8A1A}"/>
                </a:ext>
              </a:extLst>
            </p:cNvPr>
            <p:cNvSpPr/>
            <p:nvPr/>
          </p:nvSpPr>
          <p:spPr>
            <a:xfrm>
              <a:off x="7679094" y="3100318"/>
              <a:ext cx="774441" cy="566659"/>
            </a:xfrm>
            <a:custGeom>
              <a:avLst/>
              <a:gdLst>
                <a:gd name="connsiteX0" fmla="*/ 774441 w 774441"/>
                <a:gd name="connsiteY0" fmla="*/ 128074 h 566659"/>
                <a:gd name="connsiteX1" fmla="*/ 727788 w 774441"/>
                <a:gd name="connsiteY1" fmla="*/ 81421 h 566659"/>
                <a:gd name="connsiteX2" fmla="*/ 466530 w 774441"/>
                <a:gd name="connsiteY2" fmla="*/ 44098 h 566659"/>
                <a:gd name="connsiteX3" fmla="*/ 429208 w 774441"/>
                <a:gd name="connsiteY3" fmla="*/ 53429 h 566659"/>
                <a:gd name="connsiteX4" fmla="*/ 345233 w 774441"/>
                <a:gd name="connsiteY4" fmla="*/ 100082 h 566659"/>
                <a:gd name="connsiteX5" fmla="*/ 307910 w 774441"/>
                <a:gd name="connsiteY5" fmla="*/ 128074 h 566659"/>
                <a:gd name="connsiteX6" fmla="*/ 279918 w 774441"/>
                <a:gd name="connsiteY6" fmla="*/ 165396 h 566659"/>
                <a:gd name="connsiteX7" fmla="*/ 270588 w 774441"/>
                <a:gd name="connsiteY7" fmla="*/ 193388 h 566659"/>
                <a:gd name="connsiteX8" fmla="*/ 289249 w 774441"/>
                <a:gd name="connsiteY8" fmla="*/ 314686 h 566659"/>
                <a:gd name="connsiteX9" fmla="*/ 298579 w 774441"/>
                <a:gd name="connsiteY9" fmla="*/ 342678 h 566659"/>
                <a:gd name="connsiteX10" fmla="*/ 317241 w 774441"/>
                <a:gd name="connsiteY10" fmla="*/ 370670 h 566659"/>
                <a:gd name="connsiteX11" fmla="*/ 261257 w 774441"/>
                <a:gd name="connsiteY11" fmla="*/ 501298 h 566659"/>
                <a:gd name="connsiteX12" fmla="*/ 242596 w 774441"/>
                <a:gd name="connsiteY12" fmla="*/ 519960 h 566659"/>
                <a:gd name="connsiteX13" fmla="*/ 167951 w 774441"/>
                <a:gd name="connsiteY13" fmla="*/ 538621 h 566659"/>
                <a:gd name="connsiteX14" fmla="*/ 121298 w 774441"/>
                <a:gd name="connsiteY14" fmla="*/ 566613 h 566659"/>
                <a:gd name="connsiteX15" fmla="*/ 0 w 774441"/>
                <a:gd name="connsiteY15" fmla="*/ 519960 h 56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74441" h="566659">
                  <a:moveTo>
                    <a:pt x="774441" y="128074"/>
                  </a:moveTo>
                  <a:cubicBezTo>
                    <a:pt x="758890" y="112523"/>
                    <a:pt x="740983" y="99015"/>
                    <a:pt x="727788" y="81421"/>
                  </a:cubicBezTo>
                  <a:cubicBezTo>
                    <a:pt x="631815" y="-46542"/>
                    <a:pt x="779327" y="4998"/>
                    <a:pt x="466530" y="44098"/>
                  </a:cubicBezTo>
                  <a:cubicBezTo>
                    <a:pt x="454089" y="47208"/>
                    <a:pt x="441215" y="48926"/>
                    <a:pt x="429208" y="53429"/>
                  </a:cubicBezTo>
                  <a:cubicBezTo>
                    <a:pt x="408880" y="61052"/>
                    <a:pt x="360505" y="89901"/>
                    <a:pt x="345233" y="100082"/>
                  </a:cubicBezTo>
                  <a:cubicBezTo>
                    <a:pt x="332294" y="108708"/>
                    <a:pt x="318906" y="117078"/>
                    <a:pt x="307910" y="128074"/>
                  </a:cubicBezTo>
                  <a:cubicBezTo>
                    <a:pt x="296914" y="139070"/>
                    <a:pt x="289249" y="152955"/>
                    <a:pt x="279918" y="165396"/>
                  </a:cubicBezTo>
                  <a:cubicBezTo>
                    <a:pt x="276808" y="174727"/>
                    <a:pt x="269974" y="183572"/>
                    <a:pt x="270588" y="193388"/>
                  </a:cubicBezTo>
                  <a:cubicBezTo>
                    <a:pt x="273140" y="234217"/>
                    <a:pt x="281710" y="274478"/>
                    <a:pt x="289249" y="314686"/>
                  </a:cubicBezTo>
                  <a:cubicBezTo>
                    <a:pt x="291061" y="324353"/>
                    <a:pt x="294181" y="333881"/>
                    <a:pt x="298579" y="342678"/>
                  </a:cubicBezTo>
                  <a:cubicBezTo>
                    <a:pt x="303594" y="352708"/>
                    <a:pt x="311020" y="361339"/>
                    <a:pt x="317241" y="370670"/>
                  </a:cubicBezTo>
                  <a:cubicBezTo>
                    <a:pt x="297108" y="426035"/>
                    <a:pt x="293635" y="460824"/>
                    <a:pt x="261257" y="501298"/>
                  </a:cubicBezTo>
                  <a:cubicBezTo>
                    <a:pt x="255762" y="508167"/>
                    <a:pt x="250764" y="516693"/>
                    <a:pt x="242596" y="519960"/>
                  </a:cubicBezTo>
                  <a:cubicBezTo>
                    <a:pt x="218783" y="529485"/>
                    <a:pt x="192833" y="532401"/>
                    <a:pt x="167951" y="538621"/>
                  </a:cubicBezTo>
                  <a:cubicBezTo>
                    <a:pt x="152400" y="547952"/>
                    <a:pt x="139398" y="567744"/>
                    <a:pt x="121298" y="566613"/>
                  </a:cubicBezTo>
                  <a:cubicBezTo>
                    <a:pt x="87276" y="564487"/>
                    <a:pt x="36866" y="538392"/>
                    <a:pt x="0" y="51996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50FAE5DE-C0C2-7CFD-1C38-63731EBF4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4531" y="3174268"/>
              <a:ext cx="1439719" cy="1439719"/>
            </a:xfrm>
            <a:prstGeom prst="rect">
              <a:avLst/>
            </a:prstGeom>
          </p:spPr>
        </p:pic>
        <p:pic>
          <p:nvPicPr>
            <p:cNvPr id="38" name="Imagem 3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025C2730-8AB8-9FFA-A8C0-D5D585BD2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127" y="3666977"/>
              <a:ext cx="559531" cy="559531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B61F6BC-EF88-E720-2F63-14027B4AF4E1}"/>
                </a:ext>
              </a:extLst>
            </p:cNvPr>
            <p:cNvSpPr txBox="1"/>
            <p:nvPr/>
          </p:nvSpPr>
          <p:spPr>
            <a:xfrm>
              <a:off x="8043303" y="261279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Maria</a:t>
              </a:r>
            </a:p>
          </p:txBody>
        </p:sp>
      </p:grpSp>
      <p:sp>
        <p:nvSpPr>
          <p:cNvPr id="41" name="Retângulo 40">
            <a:extLst>
              <a:ext uri="{FF2B5EF4-FFF2-40B4-BE49-F238E27FC236}">
                <a16:creationId xmlns:a16="http://schemas.microsoft.com/office/drawing/2014/main" id="{25921D1A-1A8B-7D82-CC3D-B03FC224BE17}"/>
              </a:ext>
            </a:extLst>
          </p:cNvPr>
          <p:cNvSpPr/>
          <p:nvPr/>
        </p:nvSpPr>
        <p:spPr>
          <a:xfrm>
            <a:off x="578498" y="2136710"/>
            <a:ext cx="11374016" cy="4356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30C9E09-4F8F-A05C-751C-0AA29404BBFF}"/>
              </a:ext>
            </a:extLst>
          </p:cNvPr>
          <p:cNvSpPr txBox="1"/>
          <p:nvPr/>
        </p:nvSpPr>
        <p:spPr>
          <a:xfrm>
            <a:off x="8952779" y="4216672"/>
            <a:ext cx="239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http://</a:t>
            </a:r>
            <a:r>
              <a:rPr lang="pt-BR" dirty="0"/>
              <a:t>192.168.10.8:</a:t>
            </a:r>
            <a:r>
              <a:rPr lang="pt-BR" dirty="0">
                <a:solidFill>
                  <a:srgbClr val="00B0F0"/>
                </a:solidFill>
              </a:rPr>
              <a:t>80</a:t>
            </a:r>
          </a:p>
        </p:txBody>
      </p:sp>
      <p:graphicFrame>
        <p:nvGraphicFramePr>
          <p:cNvPr id="5" name="Tabela 15">
            <a:extLst>
              <a:ext uri="{FF2B5EF4-FFF2-40B4-BE49-F238E27FC236}">
                <a16:creationId xmlns:a16="http://schemas.microsoft.com/office/drawing/2014/main" id="{28106C93-90F8-037B-1DD8-C7B80129C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006629"/>
              </p:ext>
            </p:extLst>
          </p:nvPr>
        </p:nvGraphicFramePr>
        <p:xfrm>
          <a:off x="1656521" y="3105740"/>
          <a:ext cx="3673080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8270">
                  <a:extLst>
                    <a:ext uri="{9D8B030D-6E8A-4147-A177-3AD203B41FA5}">
                      <a16:colId xmlns:a16="http://schemas.microsoft.com/office/drawing/2014/main" val="2991156118"/>
                    </a:ext>
                  </a:extLst>
                </a:gridCol>
                <a:gridCol w="918270">
                  <a:extLst>
                    <a:ext uri="{9D8B030D-6E8A-4147-A177-3AD203B41FA5}">
                      <a16:colId xmlns:a16="http://schemas.microsoft.com/office/drawing/2014/main" val="2262228111"/>
                    </a:ext>
                  </a:extLst>
                </a:gridCol>
                <a:gridCol w="918270">
                  <a:extLst>
                    <a:ext uri="{9D8B030D-6E8A-4147-A177-3AD203B41FA5}">
                      <a16:colId xmlns:a16="http://schemas.microsoft.com/office/drawing/2014/main" val="404990288"/>
                    </a:ext>
                  </a:extLst>
                </a:gridCol>
                <a:gridCol w="918270">
                  <a:extLst>
                    <a:ext uri="{9D8B030D-6E8A-4147-A177-3AD203B41FA5}">
                      <a16:colId xmlns:a16="http://schemas.microsoft.com/office/drawing/2014/main" val="272962157"/>
                    </a:ext>
                  </a:extLst>
                </a:gridCol>
              </a:tblGrid>
              <a:tr h="3911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600" dirty="0">
                          <a:solidFill>
                            <a:srgbClr val="FF0000"/>
                          </a:solidFill>
                        </a:rPr>
                        <a:t>GET http </a:t>
                      </a:r>
                      <a:r>
                        <a:rPr lang="pt-BR" sz="600" dirty="0" err="1">
                          <a:solidFill>
                            <a:srgbClr val="FF0000"/>
                          </a:solidFill>
                        </a:rPr>
                        <a:t>Request</a:t>
                      </a:r>
                      <a:endParaRPr lang="pt-BR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solidFill>
                            <a:srgbClr val="00B0F0"/>
                          </a:solidFill>
                        </a:rPr>
                        <a:t>TCP SYN</a:t>
                      </a:r>
                    </a:p>
                    <a:p>
                      <a:pPr algn="ctr"/>
                      <a:r>
                        <a:rPr lang="pt-BR" sz="600" dirty="0">
                          <a:solidFill>
                            <a:srgbClr val="00B0F0"/>
                          </a:solidFill>
                        </a:rPr>
                        <a:t>Porta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/>
                        <a:t>IP </a:t>
                      </a:r>
                      <a:r>
                        <a:rPr lang="pt-BR" sz="600" dirty="0" err="1"/>
                        <a:t>src</a:t>
                      </a:r>
                      <a:r>
                        <a:rPr lang="pt-BR" sz="600" dirty="0"/>
                        <a:t>: 192.168.1.5</a:t>
                      </a:r>
                      <a:br>
                        <a:rPr lang="pt-BR" sz="600" dirty="0"/>
                      </a:br>
                      <a:r>
                        <a:rPr lang="pt-BR" sz="600" dirty="0"/>
                        <a:t>IP </a:t>
                      </a:r>
                      <a:r>
                        <a:rPr lang="pt-BR" sz="600" dirty="0" err="1"/>
                        <a:t>dst</a:t>
                      </a:r>
                      <a:r>
                        <a:rPr lang="pt-BR" sz="600" dirty="0"/>
                        <a:t>: 192.168.10.8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/>
                        <a:t>Mac </a:t>
                      </a:r>
                      <a:r>
                        <a:rPr lang="pt-BR" sz="600" dirty="0" err="1"/>
                        <a:t>src</a:t>
                      </a:r>
                      <a:r>
                        <a:rPr lang="pt-BR" sz="600" dirty="0"/>
                        <a:t>: aa:aa:aa:00:00:00</a:t>
                      </a:r>
                    </a:p>
                    <a:p>
                      <a:pPr algn="ctr"/>
                      <a:r>
                        <a:rPr lang="pt-BR" sz="600" dirty="0"/>
                        <a:t>Mac </a:t>
                      </a:r>
                      <a:r>
                        <a:rPr lang="pt-BR" sz="600" dirty="0" err="1"/>
                        <a:t>dst</a:t>
                      </a:r>
                      <a:r>
                        <a:rPr lang="pt-BR" sz="600" dirty="0"/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600" dirty="0"/>
                        <a:t>aa:aa:aa:11:11:11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80651"/>
                  </a:ext>
                </a:extLst>
              </a:tr>
            </a:tbl>
          </a:graphicData>
        </a:graphic>
      </p:graphicFrame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B7B601A6-3405-32E2-DF7C-3CB7FFF202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871C1664-6029-8B71-5C15-2BAA2D51D776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2983349" y="2330287"/>
            <a:ext cx="1250037" cy="38407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B0E785E7-1EE3-7445-850E-174CF10DEBA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775762" y="3636301"/>
            <a:ext cx="3374332" cy="580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15">
            <a:extLst>
              <a:ext uri="{FF2B5EF4-FFF2-40B4-BE49-F238E27FC236}">
                <a16:creationId xmlns:a16="http://schemas.microsoft.com/office/drawing/2014/main" id="{E01A3FDF-F3B9-4244-939C-8D00479A8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24865"/>
              </p:ext>
            </p:extLst>
          </p:nvPr>
        </p:nvGraphicFramePr>
        <p:xfrm>
          <a:off x="4455864" y="4037624"/>
          <a:ext cx="3309679" cy="1188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03226">
                  <a:extLst>
                    <a:ext uri="{9D8B030D-6E8A-4147-A177-3AD203B41FA5}">
                      <a16:colId xmlns:a16="http://schemas.microsoft.com/office/drawing/2014/main" val="2991156118"/>
                    </a:ext>
                  </a:extLst>
                </a:gridCol>
                <a:gridCol w="1332089">
                  <a:extLst>
                    <a:ext uri="{9D8B030D-6E8A-4147-A177-3AD203B41FA5}">
                      <a16:colId xmlns:a16="http://schemas.microsoft.com/office/drawing/2014/main" val="2262228111"/>
                    </a:ext>
                  </a:extLst>
                </a:gridCol>
                <a:gridCol w="874364">
                  <a:extLst>
                    <a:ext uri="{9D8B030D-6E8A-4147-A177-3AD203B41FA5}">
                      <a16:colId xmlns:a16="http://schemas.microsoft.com/office/drawing/2014/main" val="952218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Porta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Próximo salto (Gateway)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80651"/>
                  </a:ext>
                </a:extLst>
              </a:tr>
              <a:tr h="1343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G0/10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192.168.10.8/32</a:t>
                      </a:r>
                      <a:endParaRPr lang="pt-BR" sz="10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192.168.10.1</a:t>
                      </a:r>
                    </a:p>
                    <a:p>
                      <a:pPr algn="ctr"/>
                      <a:endParaRPr lang="pt-BR" sz="10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015908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G0/01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192.168.1.5/32</a:t>
                      </a:r>
                      <a:endParaRPr lang="pt-BR" sz="1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192.168.1.1</a:t>
                      </a:r>
                      <a:endParaRPr lang="pt-BR" sz="1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23696"/>
                  </a:ext>
                </a:extLst>
              </a:tr>
            </a:tbl>
          </a:graphicData>
        </a:graphic>
      </p:graphicFrame>
      <p:sp>
        <p:nvSpPr>
          <p:cNvPr id="15" name="Balão de Fala: Oval 14">
            <a:extLst>
              <a:ext uri="{FF2B5EF4-FFF2-40B4-BE49-F238E27FC236}">
                <a16:creationId xmlns:a16="http://schemas.microsoft.com/office/drawing/2014/main" id="{A591E33C-5A75-792D-9073-84451AB3018C}"/>
              </a:ext>
            </a:extLst>
          </p:cNvPr>
          <p:cNvSpPr/>
          <p:nvPr/>
        </p:nvSpPr>
        <p:spPr>
          <a:xfrm>
            <a:off x="6050187" y="2370891"/>
            <a:ext cx="3117196" cy="903128"/>
          </a:xfrm>
          <a:prstGeom prst="wedgeEllipseCallout">
            <a:avLst>
              <a:gd name="adj1" fmla="val -33423"/>
              <a:gd name="adj2" fmla="val 697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400" dirty="0">
                <a:solidFill>
                  <a:schemeClr val="tx1"/>
                </a:solidFill>
              </a:rPr>
              <a:t>IP destino = 192.168.10.8</a:t>
            </a:r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400" dirty="0">
                <a:solidFill>
                  <a:schemeClr val="tx1"/>
                </a:solidFill>
              </a:rPr>
              <a:t>Próximo salto =</a:t>
            </a:r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400" dirty="0">
                <a:solidFill>
                  <a:schemeClr val="tx1"/>
                </a:solidFill>
              </a:rPr>
              <a:t>192.168.10.1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083C7C5-03B1-C495-483E-9B97164612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559" r="3642" b="11591"/>
          <a:stretch/>
        </p:blipFill>
        <p:spPr>
          <a:xfrm>
            <a:off x="5698953" y="3281025"/>
            <a:ext cx="765169" cy="62928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FD91DBF-902A-DBBE-FB77-A8A93733F204}"/>
              </a:ext>
            </a:extLst>
          </p:cNvPr>
          <p:cNvSpPr txBox="1"/>
          <p:nvPr/>
        </p:nvSpPr>
        <p:spPr>
          <a:xfrm>
            <a:off x="4569212" y="3628970"/>
            <a:ext cx="8943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dirty="0">
                <a:solidFill>
                  <a:schemeClr val="tx1"/>
                </a:solidFill>
              </a:rPr>
              <a:t>192.168.1.1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8AA3BD-C60A-20A2-685B-574A09ABD4D5}"/>
              </a:ext>
            </a:extLst>
          </p:cNvPr>
          <p:cNvSpPr txBox="1"/>
          <p:nvPr/>
        </p:nvSpPr>
        <p:spPr>
          <a:xfrm>
            <a:off x="6484134" y="3614586"/>
            <a:ext cx="9861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dirty="0">
                <a:solidFill>
                  <a:schemeClr val="tx1"/>
                </a:solidFill>
              </a:rPr>
              <a:t>192.168.10.1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FF07EFD-81AF-6C9C-9108-E9CA025CF2B3}"/>
              </a:ext>
            </a:extLst>
          </p:cNvPr>
          <p:cNvSpPr txBox="1"/>
          <p:nvPr/>
        </p:nvSpPr>
        <p:spPr>
          <a:xfrm>
            <a:off x="1040503" y="6183765"/>
            <a:ext cx="1756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192.168.1.5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820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553FD-1517-488B-6E08-3D6A41A1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84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IPv4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15469DD1-1B70-8565-CD81-6960E9B0E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3715047" y="219013"/>
            <a:ext cx="4761905" cy="237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44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22" y="423605"/>
            <a:ext cx="10515600" cy="1325563"/>
          </a:xfrm>
        </p:spPr>
        <p:txBody>
          <a:bodyPr/>
          <a:lstStyle/>
          <a:p>
            <a:r>
              <a:rPr lang="pt-BR" dirty="0"/>
              <a:t>IPv4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3A7F3AB-74BB-4B65-BA65-6462761FBB8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25101" y="1972532"/>
            <a:ext cx="11017120" cy="4325632"/>
          </a:xfrm>
        </p:spPr>
        <p:txBody>
          <a:bodyPr>
            <a:normAutofit/>
          </a:bodyPr>
          <a:lstStyle/>
          <a:p>
            <a:r>
              <a:rPr lang="pt-BR" sz="2000" dirty="0"/>
              <a:t>Principal endereço usado para identificar dispositivos na rede</a:t>
            </a:r>
            <a:br>
              <a:rPr lang="pt-BR" sz="2000" dirty="0"/>
            </a:br>
            <a:endParaRPr lang="pt-BR" sz="2000" dirty="0"/>
          </a:p>
          <a:p>
            <a:r>
              <a:rPr lang="pt-BR" sz="2000" dirty="0"/>
              <a:t>Composição</a:t>
            </a:r>
          </a:p>
          <a:p>
            <a:pPr lvl="1"/>
            <a:r>
              <a:rPr lang="pt-BR" sz="1200" dirty="0"/>
              <a:t>4 octetos em binário </a:t>
            </a:r>
          </a:p>
          <a:p>
            <a:pPr lvl="1"/>
            <a:r>
              <a:rPr lang="pt-BR" sz="1200" dirty="0" err="1"/>
              <a:t>Ex</a:t>
            </a:r>
            <a:r>
              <a:rPr lang="pt-BR" sz="1200" dirty="0"/>
              <a:t>: 11000000.10101000.00001010.00001000		</a:t>
            </a:r>
            <a:br>
              <a:rPr lang="pt-BR" sz="1200" dirty="0"/>
            </a:br>
            <a:r>
              <a:rPr lang="pt-BR" sz="1200" dirty="0"/>
              <a:t>	    192                168            10              8</a:t>
            </a:r>
          </a:p>
          <a:p>
            <a:pPr lvl="1"/>
            <a:r>
              <a:rPr lang="pt-BR" sz="1200" dirty="0"/>
              <a:t>Isso resulta em um total de 2^32 =  4,294,967,296 de endereços</a:t>
            </a:r>
          </a:p>
          <a:p>
            <a:pPr lvl="2"/>
            <a:r>
              <a:rPr lang="pt-BR" sz="1200" dirty="0"/>
              <a:t>Antigamente? Pra caramba. Hoje em dia? Nem tanto</a:t>
            </a:r>
            <a:br>
              <a:rPr lang="pt-BR" sz="1200" dirty="0"/>
            </a:br>
            <a:endParaRPr lang="pt-BR" sz="1200" dirty="0"/>
          </a:p>
          <a:p>
            <a:r>
              <a:rPr lang="pt-BR" sz="2000" dirty="0"/>
              <a:t>Mascara de </a:t>
            </a:r>
            <a:r>
              <a:rPr lang="pt-BR" sz="2000" dirty="0" err="1"/>
              <a:t>subrede</a:t>
            </a:r>
            <a:endParaRPr lang="pt-BR" sz="2000" dirty="0"/>
          </a:p>
          <a:p>
            <a:pPr lvl="1"/>
            <a:r>
              <a:rPr lang="pt-BR" sz="1200" dirty="0"/>
              <a:t>Todo endereço de IP vem acompanhado com uma máscara...</a:t>
            </a:r>
          </a:p>
          <a:p>
            <a:pPr lvl="1"/>
            <a:r>
              <a:rPr lang="pt-BR" sz="1200" dirty="0"/>
              <a:t>A máscara define quantos </a:t>
            </a:r>
            <a:r>
              <a:rPr lang="pt-BR" sz="1200" dirty="0" err="1"/>
              <a:t>IPs</a:t>
            </a:r>
            <a:r>
              <a:rPr lang="pt-BR" sz="1200" dirty="0"/>
              <a:t> são reconhecíveis na sua rede</a:t>
            </a:r>
          </a:p>
          <a:p>
            <a:pPr lvl="1"/>
            <a:r>
              <a:rPr lang="pt-BR" sz="1200" dirty="0"/>
              <a:t>Ela também é formada por 4 octetos binários</a:t>
            </a:r>
          </a:p>
          <a:p>
            <a:pPr lvl="1"/>
            <a:r>
              <a:rPr lang="pt-BR" sz="1200" dirty="0"/>
              <a:t>Quando esses dois octetos fazem uma soma AND, o range de </a:t>
            </a:r>
            <a:r>
              <a:rPr lang="pt-BR" sz="1200" dirty="0" err="1"/>
              <a:t>IPs</a:t>
            </a:r>
            <a:r>
              <a:rPr lang="pt-BR" sz="1200" dirty="0"/>
              <a:t> daquela rede</a:t>
            </a:r>
            <a:endParaRPr lang="pt-BR" sz="1000" dirty="0"/>
          </a:p>
        </p:txBody>
      </p:sp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16D7A7F7-B2B5-C12C-C7EB-AE2AC7F8E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4074415-023E-DE50-87EE-54C226703BFB}"/>
              </a:ext>
            </a:extLst>
          </p:cNvPr>
          <p:cNvSpPr txBox="1"/>
          <p:nvPr/>
        </p:nvSpPr>
        <p:spPr>
          <a:xfrm>
            <a:off x="6097362" y="2327846"/>
            <a:ext cx="609463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Exemplo: IP 192.168.10.8 com Mascara 255.255.255.0</a:t>
            </a:r>
            <a:br>
              <a:rPr lang="pt-BR" dirty="0"/>
            </a:br>
            <a:endParaRPr lang="pt-BR" dirty="0"/>
          </a:p>
          <a:p>
            <a:r>
              <a:rPr lang="pt-BR" dirty="0"/>
              <a:t>IP:             </a:t>
            </a:r>
            <a:r>
              <a:rPr lang="pt-BR" sz="1800" dirty="0"/>
              <a:t>11000000.10101000.00001010.00001000</a:t>
            </a:r>
          </a:p>
          <a:p>
            <a:r>
              <a:rPr lang="pt-BR" dirty="0"/>
              <a:t>Máscara: 11111111.11111111.11111111.00000000</a:t>
            </a:r>
            <a:br>
              <a:rPr lang="pt-BR" dirty="0"/>
            </a:br>
            <a:r>
              <a:rPr lang="pt-BR" dirty="0"/>
              <a:t>----------------------------------------------------------------------</a:t>
            </a:r>
          </a:p>
          <a:p>
            <a:r>
              <a:rPr lang="pt-BR" dirty="0"/>
              <a:t>                  </a:t>
            </a:r>
            <a:r>
              <a:rPr lang="pt-BR" sz="1800" dirty="0"/>
              <a:t>11000000.10101000.00001010.00000000</a:t>
            </a:r>
          </a:p>
          <a:p>
            <a:endParaRPr lang="pt-BR" dirty="0"/>
          </a:p>
          <a:p>
            <a:r>
              <a:rPr lang="pt-BR" b="1" dirty="0"/>
              <a:t>Resulta em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192.168.10.0 – 192.168.10.255</a:t>
            </a:r>
            <a:br>
              <a:rPr lang="pt-BR" dirty="0"/>
            </a:br>
            <a:br>
              <a:rPr lang="pt-BR" dirty="0"/>
            </a:br>
            <a:r>
              <a:rPr lang="pt-BR" dirty="0"/>
              <a:t>Ou seja, o IP 192.168.10.8 consegue enxergar os </a:t>
            </a:r>
            <a:r>
              <a:rPr lang="pt-BR" dirty="0" err="1"/>
              <a:t>IPs</a:t>
            </a:r>
            <a:br>
              <a:rPr lang="pt-BR" dirty="0"/>
            </a:br>
            <a:r>
              <a:rPr lang="pt-BR" dirty="0"/>
              <a:t>192.168.10.0 até o 192.168.10.255</a:t>
            </a:r>
            <a:br>
              <a:rPr lang="pt-BR" dirty="0"/>
            </a:br>
            <a:br>
              <a:rPr lang="pt-BR" dirty="0"/>
            </a:br>
            <a:r>
              <a:rPr lang="pt-BR" dirty="0"/>
              <a:t>Mas temos um detalhe... Os </a:t>
            </a:r>
            <a:r>
              <a:rPr lang="pt-BR" dirty="0" err="1"/>
              <a:t>IPs</a:t>
            </a:r>
            <a:r>
              <a:rPr lang="pt-BR" dirty="0"/>
              <a:t> 192.168.10.0 e 192.168.10.255 não são usados para identificar outras máquinas!</a:t>
            </a:r>
          </a:p>
        </p:txBody>
      </p:sp>
    </p:spTree>
    <p:extLst>
      <p:ext uri="{BB962C8B-B14F-4D97-AF65-F5344CB8AC3E}">
        <p14:creationId xmlns:p14="http://schemas.microsoft.com/office/powerpoint/2010/main" val="2824249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22" y="423605"/>
            <a:ext cx="10515600" cy="1325563"/>
          </a:xfrm>
        </p:spPr>
        <p:txBody>
          <a:bodyPr/>
          <a:lstStyle/>
          <a:p>
            <a:r>
              <a:rPr lang="pt-BR" dirty="0"/>
              <a:t>IPv4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3A7F3AB-74BB-4B65-BA65-6462761FBB8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25101" y="1972530"/>
            <a:ext cx="2616070" cy="1064583"/>
          </a:xfrm>
        </p:spPr>
        <p:txBody>
          <a:bodyPr>
            <a:normAutofit/>
          </a:bodyPr>
          <a:lstStyle/>
          <a:p>
            <a:r>
              <a:rPr lang="pt-BR" sz="2000" dirty="0"/>
              <a:t>IP de rede</a:t>
            </a:r>
            <a:br>
              <a:rPr lang="pt-BR" sz="2000" dirty="0"/>
            </a:br>
            <a:br>
              <a:rPr lang="pt-BR" sz="1200" dirty="0"/>
            </a:br>
            <a:endParaRPr lang="pt-BR" sz="1200" dirty="0"/>
          </a:p>
        </p:txBody>
      </p:sp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16D7A7F7-B2B5-C12C-C7EB-AE2AC7F8E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7B7DA71-5CC9-1F7F-2B04-66E7992D3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963" y="2141767"/>
            <a:ext cx="5799364" cy="4460383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91C98FF3-B065-73AD-456D-27EDA006CC19}"/>
              </a:ext>
            </a:extLst>
          </p:cNvPr>
          <p:cNvSpPr/>
          <p:nvPr/>
        </p:nvSpPr>
        <p:spPr>
          <a:xfrm>
            <a:off x="2261507" y="1749169"/>
            <a:ext cx="6817179" cy="5108832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F2E083-6F9F-A939-C262-523DBC43C2AA}"/>
              </a:ext>
            </a:extLst>
          </p:cNvPr>
          <p:cNvSpPr txBox="1"/>
          <p:nvPr/>
        </p:nvSpPr>
        <p:spPr>
          <a:xfrm>
            <a:off x="225101" y="2442619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192.168.10.</a:t>
            </a:r>
            <a:r>
              <a:rPr lang="pt-BR" b="1" dirty="0">
                <a:solidFill>
                  <a:srgbClr val="0070C0"/>
                </a:solidFill>
              </a:rPr>
              <a:t>0</a:t>
            </a:r>
            <a:r>
              <a:rPr lang="pt-BR" dirty="0">
                <a:solidFill>
                  <a:srgbClr val="0070C0"/>
                </a:solidFill>
              </a:rPr>
              <a:t> 255.255.255.0</a:t>
            </a:r>
          </a:p>
        </p:txBody>
      </p:sp>
    </p:spTree>
    <p:extLst>
      <p:ext uri="{BB962C8B-B14F-4D97-AF65-F5344CB8AC3E}">
        <p14:creationId xmlns:p14="http://schemas.microsoft.com/office/powerpoint/2010/main" val="2997203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22" y="423605"/>
            <a:ext cx="10515600" cy="1325563"/>
          </a:xfrm>
        </p:spPr>
        <p:txBody>
          <a:bodyPr/>
          <a:lstStyle/>
          <a:p>
            <a:r>
              <a:rPr lang="pt-BR" dirty="0"/>
              <a:t>IPv4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3A7F3AB-74BB-4B65-BA65-6462761FBB8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25101" y="1972530"/>
            <a:ext cx="2616070" cy="1064583"/>
          </a:xfrm>
        </p:spPr>
        <p:txBody>
          <a:bodyPr>
            <a:normAutofit/>
          </a:bodyPr>
          <a:lstStyle/>
          <a:p>
            <a:r>
              <a:rPr lang="pt-BR" sz="2000" dirty="0"/>
              <a:t>IP Broadcast</a:t>
            </a:r>
            <a:br>
              <a:rPr lang="pt-BR" sz="2000" dirty="0"/>
            </a:br>
            <a:br>
              <a:rPr lang="pt-BR" sz="1200" dirty="0"/>
            </a:br>
            <a:endParaRPr lang="pt-BR" sz="1200" dirty="0"/>
          </a:p>
        </p:txBody>
      </p:sp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16D7A7F7-B2B5-C12C-C7EB-AE2AC7F8E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7B7DA71-5CC9-1F7F-2B04-66E7992D3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339" y="2087636"/>
            <a:ext cx="5799364" cy="446038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5F2E083-6F9F-A939-C262-523DBC43C2AA}"/>
              </a:ext>
            </a:extLst>
          </p:cNvPr>
          <p:cNvSpPr txBox="1"/>
          <p:nvPr/>
        </p:nvSpPr>
        <p:spPr>
          <a:xfrm>
            <a:off x="225101" y="2418127"/>
            <a:ext cx="332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192.168.10.</a:t>
            </a:r>
            <a:r>
              <a:rPr lang="pt-BR" b="1" dirty="0">
                <a:solidFill>
                  <a:schemeClr val="accent6"/>
                </a:solidFill>
              </a:rPr>
              <a:t>255</a:t>
            </a:r>
            <a:r>
              <a:rPr lang="pt-BR" dirty="0">
                <a:solidFill>
                  <a:schemeClr val="accent6"/>
                </a:solidFill>
              </a:rPr>
              <a:t> 255.255.255.0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6C24305-0960-539C-3B57-661C84D6114C}"/>
              </a:ext>
            </a:extLst>
          </p:cNvPr>
          <p:cNvCxnSpPr>
            <a:cxnSpLocks/>
          </p:cNvCxnSpPr>
          <p:nvPr/>
        </p:nvCxnSpPr>
        <p:spPr>
          <a:xfrm flipH="1" flipV="1">
            <a:off x="5437414" y="4457700"/>
            <a:ext cx="1191986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C24A9B7-F5AC-B385-0E43-1CDE6951500A}"/>
              </a:ext>
            </a:extLst>
          </p:cNvPr>
          <p:cNvCxnSpPr>
            <a:cxnSpLocks/>
          </p:cNvCxnSpPr>
          <p:nvPr/>
        </p:nvCxnSpPr>
        <p:spPr>
          <a:xfrm flipV="1">
            <a:off x="5393872" y="3853543"/>
            <a:ext cx="473154" cy="5195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05C4850-2CDD-8836-08F6-C774EDFED154}"/>
              </a:ext>
            </a:extLst>
          </p:cNvPr>
          <p:cNvCxnSpPr>
            <a:cxnSpLocks/>
          </p:cNvCxnSpPr>
          <p:nvPr/>
        </p:nvCxnSpPr>
        <p:spPr>
          <a:xfrm flipH="1">
            <a:off x="3959679" y="4525483"/>
            <a:ext cx="814574" cy="628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5AE3174-B4AA-D381-64F4-50C6B97D9862}"/>
              </a:ext>
            </a:extLst>
          </p:cNvPr>
          <p:cNvCxnSpPr>
            <a:cxnSpLocks/>
          </p:cNvCxnSpPr>
          <p:nvPr/>
        </p:nvCxnSpPr>
        <p:spPr>
          <a:xfrm flipH="1">
            <a:off x="4033157" y="4703434"/>
            <a:ext cx="816429" cy="366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887ADC27-5251-7709-4294-6EE57DB00DFC}"/>
              </a:ext>
            </a:extLst>
          </p:cNvPr>
          <p:cNvCxnSpPr>
            <a:cxnSpLocks/>
          </p:cNvCxnSpPr>
          <p:nvPr/>
        </p:nvCxnSpPr>
        <p:spPr>
          <a:xfrm flipH="1">
            <a:off x="4529324" y="4765725"/>
            <a:ext cx="440872" cy="4981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6E10743D-D7C1-A4F0-ACE3-33D56F02819A}"/>
              </a:ext>
            </a:extLst>
          </p:cNvPr>
          <p:cNvCxnSpPr>
            <a:cxnSpLocks/>
          </p:cNvCxnSpPr>
          <p:nvPr/>
        </p:nvCxnSpPr>
        <p:spPr>
          <a:xfrm flipH="1">
            <a:off x="4970196" y="4886727"/>
            <a:ext cx="165140" cy="6323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C91CD92-AB04-CA16-0EE2-57844E074F6F}"/>
              </a:ext>
            </a:extLst>
          </p:cNvPr>
          <p:cNvCxnSpPr>
            <a:cxnSpLocks/>
          </p:cNvCxnSpPr>
          <p:nvPr/>
        </p:nvCxnSpPr>
        <p:spPr>
          <a:xfrm>
            <a:off x="5304066" y="4837795"/>
            <a:ext cx="152773" cy="6323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D08B0DA-B5E9-AD61-0CAB-256AED95D4AD}"/>
              </a:ext>
            </a:extLst>
          </p:cNvPr>
          <p:cNvCxnSpPr>
            <a:cxnSpLocks/>
          </p:cNvCxnSpPr>
          <p:nvPr/>
        </p:nvCxnSpPr>
        <p:spPr>
          <a:xfrm>
            <a:off x="5547021" y="4803574"/>
            <a:ext cx="299354" cy="5944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3A35974C-CFDF-9C4E-ACAE-174F5615ED8A}"/>
              </a:ext>
            </a:extLst>
          </p:cNvPr>
          <p:cNvCxnSpPr>
            <a:cxnSpLocks/>
          </p:cNvCxnSpPr>
          <p:nvPr/>
        </p:nvCxnSpPr>
        <p:spPr>
          <a:xfrm>
            <a:off x="5512747" y="4588328"/>
            <a:ext cx="708559" cy="4872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F1E57C7-C0E0-69FF-1B50-BC252F342973}"/>
              </a:ext>
            </a:extLst>
          </p:cNvPr>
          <p:cNvCxnSpPr>
            <a:cxnSpLocks/>
          </p:cNvCxnSpPr>
          <p:nvPr/>
        </p:nvCxnSpPr>
        <p:spPr>
          <a:xfrm>
            <a:off x="6392823" y="3429000"/>
            <a:ext cx="128160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82ED546-A377-B108-3231-B9074B23F0DA}"/>
              </a:ext>
            </a:extLst>
          </p:cNvPr>
          <p:cNvCxnSpPr>
            <a:cxnSpLocks/>
          </p:cNvCxnSpPr>
          <p:nvPr/>
        </p:nvCxnSpPr>
        <p:spPr>
          <a:xfrm flipV="1">
            <a:off x="5965439" y="2906486"/>
            <a:ext cx="345554" cy="4306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51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22" y="423605"/>
            <a:ext cx="10515600" cy="1325563"/>
          </a:xfrm>
        </p:spPr>
        <p:txBody>
          <a:bodyPr/>
          <a:lstStyle/>
          <a:p>
            <a:r>
              <a:rPr lang="pt-BR" dirty="0"/>
              <a:t>IPv4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3A7F3AB-74BB-4B65-BA65-6462761FBB8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25101" y="1972532"/>
            <a:ext cx="11017120" cy="4325632"/>
          </a:xfrm>
        </p:spPr>
        <p:txBody>
          <a:bodyPr>
            <a:normAutofit/>
          </a:bodyPr>
          <a:lstStyle/>
          <a:p>
            <a:r>
              <a:rPr lang="pt-BR" sz="2000" dirty="0"/>
              <a:t>Notação CIDR</a:t>
            </a:r>
          </a:p>
          <a:p>
            <a:pPr lvl="1"/>
            <a:r>
              <a:rPr lang="pt-BR" sz="1200" dirty="0"/>
              <a:t>Para agilizar e facilitar a anotação das máscaras, foi criado a notação CIDR</a:t>
            </a:r>
          </a:p>
          <a:p>
            <a:pPr lvl="1"/>
            <a:r>
              <a:rPr lang="pt-BR" sz="1200" dirty="0"/>
              <a:t>Conte cada “1” do binário da máscara de rede, o resultado final vai ser a máscara da rede na notação CIDR</a:t>
            </a:r>
            <a:br>
              <a:rPr lang="pt-BR" sz="800" dirty="0"/>
            </a:br>
            <a:endParaRPr lang="pt-BR" sz="800" dirty="0"/>
          </a:p>
          <a:p>
            <a:pPr marL="0" indent="0">
              <a:buNone/>
            </a:pPr>
            <a:endParaRPr lang="pt-BR" sz="1200" dirty="0"/>
          </a:p>
        </p:txBody>
      </p:sp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16D7A7F7-B2B5-C12C-C7EB-AE2AC7F8E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4074415-023E-DE50-87EE-54C226703BFB}"/>
              </a:ext>
            </a:extLst>
          </p:cNvPr>
          <p:cNvSpPr txBox="1"/>
          <p:nvPr/>
        </p:nvSpPr>
        <p:spPr>
          <a:xfrm>
            <a:off x="2457450" y="3329346"/>
            <a:ext cx="72771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Exemplo: IP 192.168.10.8 com Máscara 255.255.255.0</a:t>
            </a:r>
            <a:br>
              <a:rPr lang="pt-BR" dirty="0"/>
            </a:br>
            <a:endParaRPr lang="pt-BR" dirty="0"/>
          </a:p>
          <a:p>
            <a:r>
              <a:rPr lang="pt-BR" dirty="0"/>
              <a:t>IP:             </a:t>
            </a:r>
            <a:r>
              <a:rPr lang="pt-BR" sz="1800" dirty="0"/>
              <a:t>11000000.10101000.00001010.00001000</a:t>
            </a:r>
          </a:p>
          <a:p>
            <a:r>
              <a:rPr lang="pt-BR" dirty="0"/>
              <a:t>Máscara: 11111111.11111111.11111111.00000000</a:t>
            </a:r>
            <a:br>
              <a:rPr lang="pt-BR" dirty="0"/>
            </a:br>
            <a:endParaRPr lang="pt-BR" dirty="0"/>
          </a:p>
          <a:p>
            <a:r>
              <a:rPr lang="pt-BR" b="1" dirty="0"/>
              <a:t>Resulta em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24 “1” na máscara portanto na notação CIDR vai ficar</a:t>
            </a:r>
            <a:br>
              <a:rPr lang="pt-BR" dirty="0"/>
            </a:br>
            <a:r>
              <a:rPr lang="pt-BR" dirty="0"/>
              <a:t>			</a:t>
            </a:r>
            <a:r>
              <a:rPr lang="pt-BR" b="1" dirty="0"/>
              <a:t>192.168.10.8/24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6800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22" y="423605"/>
            <a:ext cx="10515600" cy="1325563"/>
          </a:xfrm>
        </p:spPr>
        <p:txBody>
          <a:bodyPr/>
          <a:lstStyle/>
          <a:p>
            <a:r>
              <a:rPr lang="pt-BR" dirty="0"/>
              <a:t>IPv4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3A7F3AB-74BB-4B65-BA65-6462761FBB8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65424" y="1749168"/>
            <a:ext cx="11017120" cy="4325632"/>
          </a:xfrm>
        </p:spPr>
        <p:txBody>
          <a:bodyPr>
            <a:normAutofit/>
          </a:bodyPr>
          <a:lstStyle/>
          <a:p>
            <a:r>
              <a:rPr lang="pt-BR" sz="2000" dirty="0"/>
              <a:t>Cálculo do número de hosts</a:t>
            </a:r>
          </a:p>
          <a:p>
            <a:pPr lvl="1"/>
            <a:r>
              <a:rPr lang="pt-BR" sz="1200" dirty="0"/>
              <a:t>Agora que sabemos a notação CIDR aqui vai uma forma de calcular quantos números de hosts tem em uma dada máscara</a:t>
            </a:r>
          </a:p>
          <a:p>
            <a:pPr lvl="1"/>
            <a:endParaRPr lang="pt-BR" sz="1200" dirty="0"/>
          </a:p>
          <a:p>
            <a:pPr lvl="1">
              <a:buFont typeface="+mj-lt"/>
              <a:buAutoNum type="arabicPeriod"/>
            </a:pPr>
            <a:r>
              <a:rPr lang="pt-BR" sz="1200" dirty="0"/>
              <a:t>Dado o seu IP com </a:t>
            </a:r>
            <a:r>
              <a:rPr lang="pt-BR" sz="1200" dirty="0" err="1"/>
              <a:t>subrede</a:t>
            </a:r>
            <a:r>
              <a:rPr lang="pt-BR" sz="1200" dirty="0"/>
              <a:t>, reescreva na notação CIDR</a:t>
            </a:r>
          </a:p>
          <a:p>
            <a:pPr lvl="1">
              <a:buFont typeface="+mj-lt"/>
              <a:buAutoNum type="arabicPeriod"/>
            </a:pPr>
            <a:r>
              <a:rPr lang="pt-BR" sz="1200" dirty="0"/>
              <a:t>Subtraia o número da CIDR por 32 você terá um valor</a:t>
            </a:r>
            <a:r>
              <a:rPr lang="pt-BR" sz="1200" b="1" dirty="0"/>
              <a:t> x</a:t>
            </a:r>
          </a:p>
          <a:p>
            <a:pPr lvl="1">
              <a:buFont typeface="+mj-lt"/>
              <a:buAutoNum type="arabicPeriod"/>
            </a:pPr>
            <a:r>
              <a:rPr lang="pt-BR" sz="1200" dirty="0"/>
              <a:t>Faça 2^(</a:t>
            </a:r>
            <a:r>
              <a:rPr lang="pt-BR" sz="1200" b="1" dirty="0"/>
              <a:t>x</a:t>
            </a:r>
            <a:r>
              <a:rPr lang="pt-BR" sz="1200" dirty="0"/>
              <a:t>), você terá um valor </a:t>
            </a:r>
            <a:r>
              <a:rPr lang="pt-BR" sz="1200" b="1" dirty="0"/>
              <a:t>y</a:t>
            </a:r>
            <a:endParaRPr lang="pt-BR" sz="1200" dirty="0"/>
          </a:p>
          <a:p>
            <a:pPr lvl="1">
              <a:buFont typeface="+mj-lt"/>
              <a:buAutoNum type="arabicPeriod"/>
            </a:pPr>
            <a:r>
              <a:rPr lang="pt-BR" sz="1200" dirty="0"/>
              <a:t>Esse é o número total de endereços da rede, subtraia </a:t>
            </a:r>
            <a:r>
              <a:rPr lang="pt-BR" sz="1200" b="1" dirty="0"/>
              <a:t>y – 2 </a:t>
            </a:r>
            <a:r>
              <a:rPr lang="pt-BR" sz="1200" dirty="0"/>
              <a:t>para retirar os endereços de broadcast e de rede para chegar no valor final</a:t>
            </a:r>
            <a:br>
              <a:rPr lang="pt-BR" sz="800" dirty="0"/>
            </a:br>
            <a:endParaRPr lang="pt-BR" sz="800" dirty="0"/>
          </a:p>
          <a:p>
            <a:pPr marL="0" indent="0">
              <a:buNone/>
            </a:pPr>
            <a:endParaRPr lang="pt-BR" sz="1200" dirty="0"/>
          </a:p>
        </p:txBody>
      </p:sp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16D7A7F7-B2B5-C12C-C7EB-AE2AC7F8E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4074415-023E-DE50-87EE-54C226703BFB}"/>
              </a:ext>
            </a:extLst>
          </p:cNvPr>
          <p:cNvSpPr txBox="1"/>
          <p:nvPr/>
        </p:nvSpPr>
        <p:spPr>
          <a:xfrm>
            <a:off x="2286000" y="3495085"/>
            <a:ext cx="723316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Exemplo: </a:t>
            </a:r>
            <a:br>
              <a:rPr lang="pt-BR" sz="1600" dirty="0"/>
            </a:br>
            <a:r>
              <a:rPr lang="pt-BR" sz="1600" dirty="0"/>
              <a:t>1) IP 192.168.10.8 com Máscara 255.255.255.0</a:t>
            </a:r>
            <a:br>
              <a:rPr lang="pt-BR" sz="1600" dirty="0"/>
            </a:br>
            <a:endParaRPr lang="pt-BR" sz="1600" dirty="0"/>
          </a:p>
          <a:p>
            <a:r>
              <a:rPr lang="pt-BR" sz="1600" dirty="0"/>
              <a:t>Máscara: 11111111.11111111.11111111.00000000</a:t>
            </a:r>
            <a:br>
              <a:rPr lang="pt-BR" sz="1600" dirty="0"/>
            </a:br>
            <a:endParaRPr lang="pt-BR" sz="1600" dirty="0"/>
          </a:p>
          <a:p>
            <a:r>
              <a:rPr lang="pt-BR" sz="1600" dirty="0"/>
              <a:t>Notação CIDR: 192.168.10.8/24</a:t>
            </a:r>
            <a:br>
              <a:rPr lang="pt-BR" sz="1600" dirty="0"/>
            </a:br>
            <a:endParaRPr lang="pt-BR" sz="1600" dirty="0"/>
          </a:p>
          <a:p>
            <a:r>
              <a:rPr lang="pt-BR" sz="1600" dirty="0"/>
              <a:t>2) 32 – 24 = 8</a:t>
            </a:r>
          </a:p>
          <a:p>
            <a:endParaRPr lang="pt-BR" sz="1600" dirty="0"/>
          </a:p>
          <a:p>
            <a:r>
              <a:rPr lang="pt-BR" sz="1600" dirty="0"/>
              <a:t>3) 2^8 = 256</a:t>
            </a:r>
          </a:p>
          <a:p>
            <a:endParaRPr lang="pt-BR" sz="1600" dirty="0"/>
          </a:p>
          <a:p>
            <a:r>
              <a:rPr lang="pt-BR" sz="1600" dirty="0"/>
              <a:t>4) 256 – 2 = 254 hosts para a máscara 255.255.255.255.0</a:t>
            </a:r>
          </a:p>
        </p:txBody>
      </p:sp>
    </p:spTree>
    <p:extLst>
      <p:ext uri="{BB962C8B-B14F-4D97-AF65-F5344CB8AC3E}">
        <p14:creationId xmlns:p14="http://schemas.microsoft.com/office/powerpoint/2010/main" val="3533756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553FD-1517-488B-6E08-3D6A41A1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84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IP público </a:t>
            </a:r>
            <a:r>
              <a:rPr lang="pt-BR" sz="3600" dirty="0" err="1"/>
              <a:t>vs</a:t>
            </a:r>
            <a:r>
              <a:rPr lang="pt-BR" sz="3600" dirty="0"/>
              <a:t> IP privado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15469DD1-1B70-8565-CD81-6960E9B0E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3715047" y="219013"/>
            <a:ext cx="4761905" cy="237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4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553FD-1517-488B-6E08-3D6A41A1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44" y="2766218"/>
            <a:ext cx="10515600" cy="1325563"/>
          </a:xfrm>
        </p:spPr>
        <p:txBody>
          <a:bodyPr/>
          <a:lstStyle/>
          <a:p>
            <a:r>
              <a:rPr lang="pt-BR" dirty="0"/>
              <a:t>Como os dispositivos conversam entre </a:t>
            </a:r>
            <a:r>
              <a:rPr lang="pt-BR" dirty="0" err="1"/>
              <a:t>sí</a:t>
            </a:r>
            <a:r>
              <a:rPr lang="pt-BR" dirty="0"/>
              <a:t>?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15469DD1-1B70-8565-CD81-6960E9B0E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3715047" y="219013"/>
            <a:ext cx="4761905" cy="237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10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22" y="423605"/>
            <a:ext cx="10515600" cy="1325563"/>
          </a:xfrm>
        </p:spPr>
        <p:txBody>
          <a:bodyPr/>
          <a:lstStyle/>
          <a:p>
            <a:r>
              <a:rPr lang="pt-BR" dirty="0"/>
              <a:t>IP público </a:t>
            </a:r>
            <a:r>
              <a:rPr lang="pt-BR" dirty="0" err="1"/>
              <a:t>vs</a:t>
            </a:r>
            <a:r>
              <a:rPr lang="pt-BR" dirty="0"/>
              <a:t> IP privado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3A7F3AB-74BB-4B65-BA65-6462761FBB8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25101" y="1972532"/>
            <a:ext cx="11017120" cy="2967066"/>
          </a:xfrm>
        </p:spPr>
        <p:txBody>
          <a:bodyPr>
            <a:normAutofit/>
          </a:bodyPr>
          <a:lstStyle/>
          <a:p>
            <a:pPr lvl="1"/>
            <a:r>
              <a:rPr lang="pt-BR" sz="2000" dirty="0"/>
              <a:t>Tudo que não é IP privado, ou seja não  está na faixa:</a:t>
            </a:r>
            <a:br>
              <a:rPr lang="pt-BR" sz="1200" dirty="0"/>
            </a:br>
            <a:br>
              <a:rPr lang="pt-BR" sz="2000" dirty="0"/>
            </a:br>
            <a:endParaRPr lang="pt-BR" sz="2000" dirty="0"/>
          </a:p>
        </p:txBody>
      </p:sp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16D7A7F7-B2B5-C12C-C7EB-AE2AC7F8E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07D7D26-11F7-E5EF-DA3B-8E16B4F2A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4" t="17595" r="39026" b="1568"/>
          <a:stretch/>
        </p:blipFill>
        <p:spPr>
          <a:xfrm>
            <a:off x="949779" y="2718705"/>
            <a:ext cx="3445329" cy="1894115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643C26F-740E-EEB0-F5ED-0B074A1A9C50}"/>
              </a:ext>
            </a:extLst>
          </p:cNvPr>
          <p:cNvSpPr txBox="1">
            <a:spLocks/>
          </p:cNvSpPr>
          <p:nvPr/>
        </p:nvSpPr>
        <p:spPr>
          <a:xfrm flipH="1">
            <a:off x="459921" y="4993727"/>
            <a:ext cx="3042558" cy="815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sz="2000" dirty="0"/>
              <a:t>É IP público!!</a:t>
            </a:r>
          </a:p>
          <a:p>
            <a:pPr marL="457200" lvl="1" indent="0">
              <a:buNone/>
            </a:pPr>
            <a:r>
              <a:rPr lang="pt-BR" sz="1000" dirty="0"/>
              <a:t>Tirando algumas exceções</a:t>
            </a:r>
            <a:endParaRPr lang="pt-BR" sz="900" dirty="0"/>
          </a:p>
        </p:txBody>
      </p:sp>
      <p:pic>
        <p:nvPicPr>
          <p:cNvPr id="11" name="Imagem 10" descr="Mapa&#10;&#10;Descrição gerada automaticamente">
            <a:extLst>
              <a:ext uri="{FF2B5EF4-FFF2-40B4-BE49-F238E27FC236}">
                <a16:creationId xmlns:a16="http://schemas.microsoft.com/office/drawing/2014/main" id="{2119122C-6979-B4E6-B994-5F09A9CCD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7" y="2619787"/>
            <a:ext cx="5029200" cy="25431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F2E7B5D-814A-74D7-B121-52CE34D48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293" y="5478530"/>
            <a:ext cx="1182460" cy="661076"/>
          </a:xfrm>
          <a:prstGeom prst="rect">
            <a:avLst/>
          </a:prstGeom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972A26C0-066C-F114-8551-C96C733BEEDE}"/>
              </a:ext>
            </a:extLst>
          </p:cNvPr>
          <p:cNvCxnSpPr>
            <a:cxnSpLocks/>
          </p:cNvCxnSpPr>
          <p:nvPr/>
        </p:nvCxnSpPr>
        <p:spPr>
          <a:xfrm>
            <a:off x="8115300" y="4468494"/>
            <a:ext cx="770166" cy="101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125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553FD-1517-488B-6E08-3D6A41A1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84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Laboratório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15469DD1-1B70-8565-CD81-6960E9B0E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3715047" y="219013"/>
            <a:ext cx="4761905" cy="237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62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22" y="423605"/>
            <a:ext cx="10515600" cy="1325563"/>
          </a:xfrm>
        </p:spPr>
        <p:txBody>
          <a:bodyPr/>
          <a:lstStyle/>
          <a:p>
            <a:r>
              <a:rPr lang="pt-BR" dirty="0"/>
              <a:t>Laboratório</a:t>
            </a:r>
          </a:p>
        </p:txBody>
      </p:sp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16D7A7F7-B2B5-C12C-C7EB-AE2AC7F8E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D3797A9-3A2B-9860-F8F9-965E29019282}"/>
              </a:ext>
            </a:extLst>
          </p:cNvPr>
          <p:cNvSpPr txBox="1"/>
          <p:nvPr/>
        </p:nvSpPr>
        <p:spPr>
          <a:xfrm>
            <a:off x="470808" y="2098221"/>
            <a:ext cx="814178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Você trabalha como analista SOC em uma empresa hospitalar e seu sistema de alerta</a:t>
            </a:r>
            <a:br>
              <a:rPr lang="pt-BR" dirty="0"/>
            </a:br>
            <a:r>
              <a:rPr lang="pt-BR" dirty="0"/>
              <a:t>detectou scanner de portas em sua rede.</a:t>
            </a:r>
          </a:p>
          <a:p>
            <a:r>
              <a:rPr lang="pt-BR" dirty="0"/>
              <a:t>Por sorte você agiu rápido e coletou os pacotes desse scanner com o </a:t>
            </a:r>
            <a:r>
              <a:rPr lang="pt-BR" dirty="0" err="1"/>
              <a:t>Wireshark</a:t>
            </a:r>
            <a:endParaRPr lang="pt-BR" dirty="0"/>
          </a:p>
          <a:p>
            <a:br>
              <a:rPr lang="pt-BR" dirty="0"/>
            </a:br>
            <a:r>
              <a:rPr lang="pt-BR" dirty="0"/>
              <a:t>Link: </a:t>
            </a:r>
            <a:r>
              <a:rPr lang="pt-BR" dirty="0">
                <a:hlinkClick r:id="rId3"/>
              </a:rPr>
              <a:t>https://api.letsdefend.io/download/downloadfile/port%20scan.zip</a:t>
            </a:r>
            <a:endParaRPr lang="pt-BR" dirty="0"/>
          </a:p>
          <a:p>
            <a:r>
              <a:rPr lang="pt-BR" dirty="0"/>
              <a:t>Senha: 321</a:t>
            </a:r>
          </a:p>
          <a:p>
            <a:br>
              <a:rPr lang="pt-BR" dirty="0"/>
            </a:br>
            <a:r>
              <a:rPr lang="pt-BR" dirty="0"/>
              <a:t>Com base nisso, responda: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1) Qual é o endereço de IP que está scaneando o ambiente?</a:t>
            </a:r>
            <a:br>
              <a:rPr lang="pt-BR" dirty="0"/>
            </a:br>
            <a:endParaRPr lang="pt-BR" dirty="0"/>
          </a:p>
          <a:p>
            <a:r>
              <a:rPr lang="pt-BR" dirty="0"/>
              <a:t>2) Qual é o endereço de IP que foi encontrado como resultado do </a:t>
            </a:r>
            <a:r>
              <a:rPr lang="pt-BR" dirty="0" err="1"/>
              <a:t>scan</a:t>
            </a:r>
            <a:r>
              <a:rPr lang="pt-BR" dirty="0"/>
              <a:t>?</a:t>
            </a:r>
          </a:p>
          <a:p>
            <a:endParaRPr lang="pt-BR" dirty="0"/>
          </a:p>
          <a:p>
            <a:r>
              <a:rPr lang="pt-BR" dirty="0"/>
              <a:t>3) Qual é o endereço Mac do sistema da Apple no arquivo </a:t>
            </a:r>
            <a:r>
              <a:rPr lang="pt-BR" dirty="0" err="1"/>
              <a:t>pcap</a:t>
            </a:r>
            <a:r>
              <a:rPr lang="pt-BR" dirty="0"/>
              <a:t>?</a:t>
            </a:r>
          </a:p>
          <a:p>
            <a:endParaRPr lang="pt-BR" dirty="0"/>
          </a:p>
          <a:p>
            <a:r>
              <a:rPr lang="pt-BR" dirty="0"/>
              <a:t>4) Qual é o endereço de IP do Sistema Windows detectado?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86B5B1-203D-B332-F355-B3F360315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957" y="2727539"/>
            <a:ext cx="3771983" cy="247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27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22" y="423605"/>
            <a:ext cx="10515600" cy="1325563"/>
          </a:xfrm>
        </p:spPr>
        <p:txBody>
          <a:bodyPr/>
          <a:lstStyle/>
          <a:p>
            <a:r>
              <a:rPr lang="pt-BR" dirty="0"/>
              <a:t>Laboratório</a:t>
            </a:r>
          </a:p>
        </p:txBody>
      </p:sp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16D7A7F7-B2B5-C12C-C7EB-AE2AC7F8E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D3797A9-3A2B-9860-F8F9-965E29019282}"/>
              </a:ext>
            </a:extLst>
          </p:cNvPr>
          <p:cNvSpPr txBox="1"/>
          <p:nvPr/>
        </p:nvSpPr>
        <p:spPr>
          <a:xfrm>
            <a:off x="470808" y="2098221"/>
            <a:ext cx="814178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Você trabalha como analista SOC em uma empresa hospitalar e seu sistema de alerta</a:t>
            </a:r>
            <a:br>
              <a:rPr lang="pt-BR" dirty="0"/>
            </a:br>
            <a:r>
              <a:rPr lang="pt-BR" dirty="0"/>
              <a:t>detectou scanner de portas em sua rede.</a:t>
            </a:r>
          </a:p>
          <a:p>
            <a:r>
              <a:rPr lang="pt-BR" dirty="0"/>
              <a:t>Por sorte você agiu rápido e coletou os pacotes desse scanner com o </a:t>
            </a:r>
            <a:r>
              <a:rPr lang="pt-BR" dirty="0" err="1"/>
              <a:t>Wireshark</a:t>
            </a:r>
            <a:br>
              <a:rPr lang="pt-BR" dirty="0"/>
            </a:br>
            <a:br>
              <a:rPr lang="pt-BR" dirty="0"/>
            </a:br>
            <a:r>
              <a:rPr lang="pt-BR" dirty="0"/>
              <a:t>Com base nisso, responda: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1) Qual é o endereço de IP que está scaneando o ambiente?</a:t>
            </a:r>
            <a:br>
              <a:rPr lang="pt-BR" dirty="0"/>
            </a:br>
            <a:r>
              <a:rPr lang="pt-BR" dirty="0"/>
              <a:t>	</a:t>
            </a:r>
            <a:r>
              <a:rPr lang="pt-BR" b="1" dirty="0"/>
              <a:t>Resposta: 10.42.42.253</a:t>
            </a:r>
            <a:endParaRPr lang="pt-BR" dirty="0"/>
          </a:p>
          <a:p>
            <a:r>
              <a:rPr lang="pt-BR" dirty="0"/>
              <a:t>2) Qual é o endereço de IP que foi encontrado como resultado do </a:t>
            </a:r>
            <a:r>
              <a:rPr lang="pt-BR" dirty="0" err="1"/>
              <a:t>scan</a:t>
            </a:r>
            <a:r>
              <a:rPr lang="pt-BR" dirty="0"/>
              <a:t>?</a:t>
            </a:r>
          </a:p>
          <a:p>
            <a:r>
              <a:rPr lang="pt-BR" dirty="0"/>
              <a:t>	</a:t>
            </a:r>
            <a:r>
              <a:rPr lang="pt-BR" b="1" dirty="0"/>
              <a:t> </a:t>
            </a:r>
            <a:endParaRPr lang="pt-BR" dirty="0"/>
          </a:p>
          <a:p>
            <a:r>
              <a:rPr lang="pt-BR" dirty="0"/>
              <a:t>3) Qual é o endereço Mac do sistema da Apple no arquivo </a:t>
            </a:r>
            <a:r>
              <a:rPr lang="pt-BR" dirty="0" err="1"/>
              <a:t>pcap</a:t>
            </a:r>
            <a:r>
              <a:rPr lang="pt-BR" dirty="0"/>
              <a:t>?</a:t>
            </a:r>
          </a:p>
          <a:p>
            <a:endParaRPr lang="pt-BR" dirty="0"/>
          </a:p>
          <a:p>
            <a:r>
              <a:rPr lang="pt-BR" dirty="0"/>
              <a:t>4) Qual é o endereço de IP do Sistema Windows detectado?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467E52-F3A5-64B5-E537-0B82B1805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957" y="2727539"/>
            <a:ext cx="3771983" cy="247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61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22" y="423605"/>
            <a:ext cx="10515600" cy="1325563"/>
          </a:xfrm>
        </p:spPr>
        <p:txBody>
          <a:bodyPr/>
          <a:lstStyle/>
          <a:p>
            <a:r>
              <a:rPr lang="pt-BR" dirty="0"/>
              <a:t>Laboratório</a:t>
            </a:r>
          </a:p>
        </p:txBody>
      </p:sp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16D7A7F7-B2B5-C12C-C7EB-AE2AC7F8E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D3797A9-3A2B-9860-F8F9-965E29019282}"/>
              </a:ext>
            </a:extLst>
          </p:cNvPr>
          <p:cNvSpPr txBox="1"/>
          <p:nvPr/>
        </p:nvSpPr>
        <p:spPr>
          <a:xfrm>
            <a:off x="470808" y="2098221"/>
            <a:ext cx="814178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Você trabalha como analista SOC em uma empresa hospitalar e seu sistema de alerta</a:t>
            </a:r>
            <a:br>
              <a:rPr lang="pt-BR" dirty="0"/>
            </a:br>
            <a:r>
              <a:rPr lang="pt-BR" dirty="0"/>
              <a:t>detectou scanner de portas em sua rede.</a:t>
            </a:r>
          </a:p>
          <a:p>
            <a:r>
              <a:rPr lang="pt-BR" dirty="0"/>
              <a:t>Por sorte você agiu rápido e coletou os pacotes desse scanner com o </a:t>
            </a:r>
            <a:r>
              <a:rPr lang="pt-BR" dirty="0" err="1"/>
              <a:t>Wireshark</a:t>
            </a:r>
            <a:br>
              <a:rPr lang="pt-BR" dirty="0"/>
            </a:br>
            <a:br>
              <a:rPr lang="pt-BR" dirty="0"/>
            </a:br>
            <a:r>
              <a:rPr lang="pt-BR" dirty="0"/>
              <a:t>Com base nisso, responda: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1) Qual é o endereço de IP que está scaneando o ambiente?</a:t>
            </a:r>
            <a:br>
              <a:rPr lang="pt-BR" dirty="0"/>
            </a:br>
            <a:r>
              <a:rPr lang="pt-BR" dirty="0"/>
              <a:t>	</a:t>
            </a:r>
            <a:r>
              <a:rPr lang="pt-BR" b="1" dirty="0"/>
              <a:t>Resposta: 10.42.42.253</a:t>
            </a:r>
            <a:endParaRPr lang="pt-BR" dirty="0"/>
          </a:p>
          <a:p>
            <a:r>
              <a:rPr lang="pt-BR" dirty="0"/>
              <a:t>2) Qual é o endereço de IP que foi encontrado como resultado do </a:t>
            </a:r>
            <a:r>
              <a:rPr lang="pt-BR" dirty="0" err="1"/>
              <a:t>scan</a:t>
            </a:r>
            <a:r>
              <a:rPr lang="pt-BR" dirty="0"/>
              <a:t>?</a:t>
            </a:r>
          </a:p>
          <a:p>
            <a:r>
              <a:rPr lang="pt-BR" dirty="0"/>
              <a:t>	</a:t>
            </a:r>
            <a:r>
              <a:rPr lang="pt-BR" b="1" dirty="0"/>
              <a:t> Resposta: 10.42.42.50</a:t>
            </a:r>
            <a:endParaRPr lang="pt-BR" dirty="0"/>
          </a:p>
          <a:p>
            <a:r>
              <a:rPr lang="pt-BR" dirty="0"/>
              <a:t>3) Qual é o endereço Mac do sistema da Apple no arquivo </a:t>
            </a:r>
            <a:r>
              <a:rPr lang="pt-BR" dirty="0" err="1"/>
              <a:t>pcap</a:t>
            </a:r>
            <a:r>
              <a:rPr lang="pt-BR" dirty="0"/>
              <a:t>?</a:t>
            </a:r>
          </a:p>
          <a:p>
            <a:endParaRPr lang="pt-BR" dirty="0"/>
          </a:p>
          <a:p>
            <a:r>
              <a:rPr lang="pt-BR" dirty="0"/>
              <a:t>4) Qual é o endereço de IP do Sistema Windows detectado?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58652F-447D-EC0C-0DE6-00801BAEF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957" y="2727539"/>
            <a:ext cx="3771983" cy="247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49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22" y="423605"/>
            <a:ext cx="10515600" cy="1325563"/>
          </a:xfrm>
        </p:spPr>
        <p:txBody>
          <a:bodyPr/>
          <a:lstStyle/>
          <a:p>
            <a:r>
              <a:rPr lang="pt-BR" dirty="0"/>
              <a:t>Laboratório</a:t>
            </a:r>
          </a:p>
        </p:txBody>
      </p:sp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16D7A7F7-B2B5-C12C-C7EB-AE2AC7F8E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D3797A9-3A2B-9860-F8F9-965E29019282}"/>
              </a:ext>
            </a:extLst>
          </p:cNvPr>
          <p:cNvSpPr txBox="1"/>
          <p:nvPr/>
        </p:nvSpPr>
        <p:spPr>
          <a:xfrm>
            <a:off x="470808" y="2098221"/>
            <a:ext cx="814178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Você trabalha como analista SOC em uma empresa hospitalar e seu sistema de alerta</a:t>
            </a:r>
            <a:br>
              <a:rPr lang="pt-BR" dirty="0"/>
            </a:br>
            <a:r>
              <a:rPr lang="pt-BR" dirty="0"/>
              <a:t>detectou scanner de portas em sua rede.</a:t>
            </a:r>
          </a:p>
          <a:p>
            <a:r>
              <a:rPr lang="pt-BR" dirty="0"/>
              <a:t>Por sorte você agiu rápido e coletou os pacotes desse scanner com o </a:t>
            </a:r>
            <a:r>
              <a:rPr lang="pt-BR" dirty="0" err="1"/>
              <a:t>Wireshark</a:t>
            </a:r>
            <a:br>
              <a:rPr lang="pt-BR" dirty="0"/>
            </a:br>
            <a:br>
              <a:rPr lang="pt-BR" dirty="0"/>
            </a:br>
            <a:r>
              <a:rPr lang="pt-BR" dirty="0"/>
              <a:t>Com base nisso, responda: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1) Qual é o endereço de IP que está scaneando o ambiente?</a:t>
            </a:r>
            <a:br>
              <a:rPr lang="pt-BR" dirty="0"/>
            </a:br>
            <a:r>
              <a:rPr lang="pt-BR" dirty="0"/>
              <a:t>	</a:t>
            </a:r>
            <a:r>
              <a:rPr lang="pt-BR" b="1" dirty="0"/>
              <a:t>Resposta: 10.42.42.253</a:t>
            </a:r>
            <a:endParaRPr lang="pt-BR" dirty="0"/>
          </a:p>
          <a:p>
            <a:r>
              <a:rPr lang="pt-BR" dirty="0"/>
              <a:t>2) Qual é o endereço de IP que foi encontrado como resultado do </a:t>
            </a:r>
            <a:r>
              <a:rPr lang="pt-BR" dirty="0" err="1"/>
              <a:t>scan</a:t>
            </a:r>
            <a:r>
              <a:rPr lang="pt-BR" dirty="0"/>
              <a:t>?</a:t>
            </a:r>
          </a:p>
          <a:p>
            <a:r>
              <a:rPr lang="pt-BR" dirty="0"/>
              <a:t>	</a:t>
            </a:r>
            <a:r>
              <a:rPr lang="pt-BR" b="1" dirty="0"/>
              <a:t> Resposta: 10.42.42.50</a:t>
            </a:r>
            <a:endParaRPr lang="pt-BR" dirty="0"/>
          </a:p>
          <a:p>
            <a:r>
              <a:rPr lang="pt-BR" dirty="0"/>
              <a:t>3) Qual é o endereço Mac do sistema da Apple no arquivo </a:t>
            </a:r>
            <a:r>
              <a:rPr lang="pt-BR" dirty="0" err="1"/>
              <a:t>pcap</a:t>
            </a:r>
            <a:r>
              <a:rPr lang="pt-BR" dirty="0"/>
              <a:t>?</a:t>
            </a:r>
          </a:p>
          <a:p>
            <a:r>
              <a:rPr lang="pt-BR" b="1" dirty="0"/>
              <a:t>	Resposta: 00:16:cb:92:6e:dc</a:t>
            </a:r>
            <a:endParaRPr lang="pt-BR" dirty="0"/>
          </a:p>
          <a:p>
            <a:r>
              <a:rPr lang="pt-BR" dirty="0"/>
              <a:t>4) Qual é o endereço de IP do Sistema Windows detectado?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91596C-ACE4-F1CA-58B0-7513DBC1A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957" y="2727539"/>
            <a:ext cx="3771983" cy="247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93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22" y="423605"/>
            <a:ext cx="10515600" cy="1325563"/>
          </a:xfrm>
        </p:spPr>
        <p:txBody>
          <a:bodyPr/>
          <a:lstStyle/>
          <a:p>
            <a:r>
              <a:rPr lang="pt-BR" dirty="0"/>
              <a:t>Laboratório</a:t>
            </a:r>
          </a:p>
        </p:txBody>
      </p:sp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16D7A7F7-B2B5-C12C-C7EB-AE2AC7F8E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D3797A9-3A2B-9860-F8F9-965E29019282}"/>
              </a:ext>
            </a:extLst>
          </p:cNvPr>
          <p:cNvSpPr txBox="1"/>
          <p:nvPr/>
        </p:nvSpPr>
        <p:spPr>
          <a:xfrm>
            <a:off x="470808" y="2098221"/>
            <a:ext cx="81417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Você trabalha como analista SOC em uma empresa hospitalar e seu sistema de alerta</a:t>
            </a:r>
            <a:br>
              <a:rPr lang="pt-BR" dirty="0"/>
            </a:br>
            <a:r>
              <a:rPr lang="pt-BR" dirty="0"/>
              <a:t>detectou scanner de portas em sua rede.</a:t>
            </a:r>
          </a:p>
          <a:p>
            <a:r>
              <a:rPr lang="pt-BR" dirty="0"/>
              <a:t>Por sorte você agiu rápido e coletou os pacotes desse scanner com o </a:t>
            </a:r>
            <a:r>
              <a:rPr lang="pt-BR" dirty="0" err="1"/>
              <a:t>Wireshark</a:t>
            </a:r>
            <a:br>
              <a:rPr lang="pt-BR" dirty="0"/>
            </a:br>
            <a:br>
              <a:rPr lang="pt-BR" dirty="0"/>
            </a:br>
            <a:r>
              <a:rPr lang="pt-BR" dirty="0"/>
              <a:t>Com base nisso, responda: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1) Qual é o endereço de IP que está scaneando o ambiente?</a:t>
            </a:r>
            <a:br>
              <a:rPr lang="pt-BR" dirty="0"/>
            </a:br>
            <a:r>
              <a:rPr lang="pt-BR" dirty="0"/>
              <a:t>	</a:t>
            </a:r>
            <a:r>
              <a:rPr lang="pt-BR" b="1" dirty="0"/>
              <a:t>Resposta: 10.42.42.253</a:t>
            </a:r>
            <a:endParaRPr lang="pt-BR" dirty="0"/>
          </a:p>
          <a:p>
            <a:r>
              <a:rPr lang="pt-BR" dirty="0"/>
              <a:t>2) Qual é o endereço de IP que foi encontrado como resultado do </a:t>
            </a:r>
            <a:r>
              <a:rPr lang="pt-BR" dirty="0" err="1"/>
              <a:t>scan</a:t>
            </a:r>
            <a:r>
              <a:rPr lang="pt-BR" dirty="0"/>
              <a:t>?</a:t>
            </a:r>
          </a:p>
          <a:p>
            <a:r>
              <a:rPr lang="pt-BR" dirty="0"/>
              <a:t>	</a:t>
            </a:r>
            <a:r>
              <a:rPr lang="pt-BR" b="1" dirty="0"/>
              <a:t> Resposta: 10.42.42.50</a:t>
            </a:r>
            <a:endParaRPr lang="pt-BR" dirty="0"/>
          </a:p>
          <a:p>
            <a:r>
              <a:rPr lang="pt-BR" dirty="0"/>
              <a:t>3) Qual é o endereço Mac do sistema da Apple no arquivo </a:t>
            </a:r>
            <a:r>
              <a:rPr lang="pt-BR" dirty="0" err="1"/>
              <a:t>pcap</a:t>
            </a:r>
            <a:r>
              <a:rPr lang="pt-BR" dirty="0"/>
              <a:t>?</a:t>
            </a:r>
          </a:p>
          <a:p>
            <a:r>
              <a:rPr lang="pt-BR" b="1" dirty="0"/>
              <a:t>	Resposta: 00:16:cb:92:6e:dc</a:t>
            </a:r>
            <a:endParaRPr lang="pt-BR" dirty="0"/>
          </a:p>
          <a:p>
            <a:r>
              <a:rPr lang="pt-BR" dirty="0"/>
              <a:t>4) Qual é o endereço de IP do Sistema Windows detectado?</a:t>
            </a:r>
          </a:p>
          <a:p>
            <a:r>
              <a:rPr lang="pt-BR" dirty="0"/>
              <a:t>	</a:t>
            </a:r>
            <a:r>
              <a:rPr lang="pt-BR" b="1" dirty="0"/>
              <a:t> Resposta: 10.42.42.50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0366F4-21C8-CCC2-FE45-3F43B9812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957" y="2727539"/>
            <a:ext cx="3771983" cy="247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22" y="423605"/>
            <a:ext cx="10515600" cy="1325563"/>
          </a:xfrm>
        </p:spPr>
        <p:txBody>
          <a:bodyPr/>
          <a:lstStyle/>
          <a:p>
            <a:r>
              <a:rPr lang="pt-BR" dirty="0"/>
              <a:t>Laboratório</a:t>
            </a:r>
          </a:p>
        </p:txBody>
      </p:sp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16D7A7F7-B2B5-C12C-C7EB-AE2AC7F8E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D3797A9-3A2B-9860-F8F9-965E29019282}"/>
              </a:ext>
            </a:extLst>
          </p:cNvPr>
          <p:cNvSpPr txBox="1"/>
          <p:nvPr/>
        </p:nvSpPr>
        <p:spPr>
          <a:xfrm>
            <a:off x="3938124" y="2139042"/>
            <a:ext cx="329545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Atividade de </a:t>
            </a:r>
            <a:r>
              <a:rPr lang="pt-BR" sz="2400" dirty="0" err="1"/>
              <a:t>Lets</a:t>
            </a:r>
            <a:r>
              <a:rPr lang="pt-BR" sz="2400" dirty="0"/>
              <a:t> </a:t>
            </a:r>
            <a:r>
              <a:rPr lang="pt-BR" sz="2400" dirty="0" err="1"/>
              <a:t>Defend</a:t>
            </a:r>
            <a:endParaRPr lang="pt-BR" sz="2400" dirty="0"/>
          </a:p>
          <a:p>
            <a:pPr algn="ctr"/>
            <a:r>
              <a:rPr lang="pt-BR" sz="2000" dirty="0" err="1"/>
              <a:t>Port</a:t>
            </a:r>
            <a:r>
              <a:rPr lang="pt-BR" sz="2000" dirty="0"/>
              <a:t> </a:t>
            </a:r>
            <a:r>
              <a:rPr lang="pt-BR" sz="2000" dirty="0" err="1"/>
              <a:t>Scan</a:t>
            </a:r>
            <a:r>
              <a:rPr lang="pt-BR" sz="2000" dirty="0"/>
              <a:t> </a:t>
            </a:r>
            <a:r>
              <a:rPr lang="pt-BR" sz="2000" dirty="0" err="1"/>
              <a:t>Activity</a:t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232E3F-977C-C9EF-F230-BFC0BE627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251" y="3185482"/>
            <a:ext cx="3505200" cy="26860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39A3F63-9D8B-68C2-11AE-FF02CAE01C62}"/>
              </a:ext>
            </a:extLst>
          </p:cNvPr>
          <p:cNvSpPr txBox="1"/>
          <p:nvPr/>
        </p:nvSpPr>
        <p:spPr>
          <a:xfrm>
            <a:off x="2434998" y="6065063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/>
              <a:t>https://letsdefend.io</a:t>
            </a:r>
          </a:p>
        </p:txBody>
      </p:sp>
    </p:spTree>
    <p:extLst>
      <p:ext uri="{BB962C8B-B14F-4D97-AF65-F5344CB8AC3E}">
        <p14:creationId xmlns:p14="http://schemas.microsoft.com/office/powerpoint/2010/main" val="960601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22" y="423605"/>
            <a:ext cx="10515600" cy="1325563"/>
          </a:xfrm>
        </p:spPr>
        <p:txBody>
          <a:bodyPr/>
          <a:lstStyle/>
          <a:p>
            <a:r>
              <a:rPr lang="pt-BR" dirty="0"/>
              <a:t>Material de estudo</a:t>
            </a:r>
          </a:p>
        </p:txBody>
      </p:sp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16D7A7F7-B2B5-C12C-C7EB-AE2AC7F8E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95BFCBF-B69F-7853-97A1-EBCC6C21866F}"/>
              </a:ext>
            </a:extLst>
          </p:cNvPr>
          <p:cNvSpPr txBox="1"/>
          <p:nvPr/>
        </p:nvSpPr>
        <p:spPr>
          <a:xfrm>
            <a:off x="1070882" y="2833007"/>
            <a:ext cx="10050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Redes:</a:t>
            </a:r>
            <a:br>
              <a:rPr lang="pt-BR" dirty="0"/>
            </a:br>
            <a:r>
              <a:rPr lang="pt-BR" dirty="0"/>
              <a:t>Youtube: </a:t>
            </a:r>
            <a:r>
              <a:rPr lang="pt-BR" b="1" dirty="0" err="1"/>
              <a:t>CertBros</a:t>
            </a:r>
            <a:r>
              <a:rPr lang="pt-BR" dirty="0"/>
              <a:t> </a:t>
            </a:r>
            <a:r>
              <a:rPr lang="pt-BR" b="1" dirty="0"/>
              <a:t>CCNA </a:t>
            </a:r>
            <a:r>
              <a:rPr lang="pt-BR" b="1" dirty="0" err="1"/>
              <a:t>Course</a:t>
            </a:r>
            <a:endParaRPr lang="pt-BR" b="1" dirty="0"/>
          </a:p>
          <a:p>
            <a:pPr algn="ctr"/>
            <a:br>
              <a:rPr lang="pt-BR" dirty="0"/>
            </a:br>
            <a:r>
              <a:rPr lang="pt-BR" dirty="0"/>
              <a:t>Exercícios para ficar </a:t>
            </a:r>
            <a:r>
              <a:rPr lang="pt-BR" dirty="0" err="1"/>
              <a:t>profissa</a:t>
            </a:r>
            <a:r>
              <a:rPr lang="pt-BR" dirty="0"/>
              <a:t> em detectar malware via </a:t>
            </a:r>
            <a:r>
              <a:rPr lang="pt-BR" dirty="0" err="1"/>
              <a:t>wireshark</a:t>
            </a:r>
            <a:br>
              <a:rPr lang="pt-BR" dirty="0"/>
            </a:br>
            <a:r>
              <a:rPr lang="pt-BR" b="1" dirty="0"/>
              <a:t>malware-traffic-analysis.net</a:t>
            </a:r>
          </a:p>
        </p:txBody>
      </p:sp>
    </p:spTree>
    <p:extLst>
      <p:ext uri="{BB962C8B-B14F-4D97-AF65-F5344CB8AC3E}">
        <p14:creationId xmlns:p14="http://schemas.microsoft.com/office/powerpoint/2010/main" val="251521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OSI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6BEAC-95FA-45B7-1298-31560EBD93A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89247" y="2178911"/>
            <a:ext cx="6074229" cy="4979421"/>
          </a:xfrm>
        </p:spPr>
        <p:txBody>
          <a:bodyPr>
            <a:normAutofit/>
          </a:bodyPr>
          <a:lstStyle/>
          <a:p>
            <a:r>
              <a:rPr lang="pt-BR" sz="2000" dirty="0"/>
              <a:t>Dispositivos seguem um processo para realizar uma comunicação bem sucedida</a:t>
            </a:r>
            <a:br>
              <a:rPr lang="pt-BR" sz="2000" dirty="0"/>
            </a:br>
            <a:endParaRPr lang="pt-BR" sz="2000" dirty="0"/>
          </a:p>
          <a:p>
            <a:r>
              <a:rPr lang="pt-BR" sz="2000" dirty="0"/>
              <a:t>Para fácil entendimento, dividimos esse processo em camadas, o resultado dessa divisão é o modelo OSI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E0D2480-5BE8-07F7-0495-A4F23F94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064" y="2178911"/>
            <a:ext cx="4626462" cy="2657755"/>
          </a:xfrm>
          <a:prstGeom prst="rect">
            <a:avLst/>
          </a:prstGeom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7B5396EE-3A3E-7E83-8484-F0E46238EF12}"/>
              </a:ext>
            </a:extLst>
          </p:cNvPr>
          <p:cNvSpPr/>
          <p:nvPr/>
        </p:nvSpPr>
        <p:spPr>
          <a:xfrm>
            <a:off x="6484776" y="2341984"/>
            <a:ext cx="373224" cy="236064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EB20016E-EA4C-1D2B-04B4-4DC1F9939EC3}"/>
              </a:ext>
            </a:extLst>
          </p:cNvPr>
          <p:cNvSpPr/>
          <p:nvPr/>
        </p:nvSpPr>
        <p:spPr>
          <a:xfrm rot="10800000">
            <a:off x="11716141" y="2341984"/>
            <a:ext cx="373224" cy="236064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FDC34706-A411-D791-F9BD-57BCFAFCA7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091101" y="75778"/>
            <a:ext cx="3811652" cy="19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8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365125"/>
            <a:ext cx="10515600" cy="1325563"/>
          </a:xfrm>
        </p:spPr>
        <p:txBody>
          <a:bodyPr/>
          <a:lstStyle/>
          <a:p>
            <a:r>
              <a:rPr lang="pt-BR" dirty="0"/>
              <a:t>Uma História de amor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BB95B71-3998-C47D-D8F2-D43C5633FC1E}"/>
              </a:ext>
            </a:extLst>
          </p:cNvPr>
          <p:cNvGrpSpPr/>
          <p:nvPr/>
        </p:nvGrpSpPr>
        <p:grpSpPr>
          <a:xfrm>
            <a:off x="1000153" y="3894127"/>
            <a:ext cx="3000890" cy="2107158"/>
            <a:chOff x="750017" y="2660785"/>
            <a:chExt cx="3000890" cy="2107158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0F01C06E-48F1-FDE0-2CED-B1C329B754FC}"/>
                </a:ext>
              </a:extLst>
            </p:cNvPr>
            <p:cNvGrpSpPr/>
            <p:nvPr/>
          </p:nvGrpSpPr>
          <p:grpSpPr>
            <a:xfrm>
              <a:off x="2827176" y="3200400"/>
              <a:ext cx="923731" cy="1567543"/>
              <a:chOff x="2743200" y="3228392"/>
              <a:chExt cx="923731" cy="1567543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329F60CE-FE75-1D27-232A-9A80B023E9BF}"/>
                  </a:ext>
                </a:extLst>
              </p:cNvPr>
              <p:cNvGrpSpPr/>
              <p:nvPr/>
            </p:nvGrpSpPr>
            <p:grpSpPr>
              <a:xfrm>
                <a:off x="2743200" y="3228392"/>
                <a:ext cx="811764" cy="1567543"/>
                <a:chOff x="2472612" y="3228392"/>
                <a:chExt cx="811764" cy="1567543"/>
              </a:xfrm>
            </p:grpSpPr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68C0D818-3345-EBC9-919C-89E2F0549E1F}"/>
                    </a:ext>
                  </a:extLst>
                </p:cNvPr>
                <p:cNvSpPr/>
                <p:nvPr/>
              </p:nvSpPr>
              <p:spPr>
                <a:xfrm>
                  <a:off x="2696547" y="3228392"/>
                  <a:ext cx="485192" cy="57849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1" name="Conector reto 10">
                  <a:extLst>
                    <a:ext uri="{FF2B5EF4-FFF2-40B4-BE49-F238E27FC236}">
                      <a16:creationId xmlns:a16="http://schemas.microsoft.com/office/drawing/2014/main" id="{56568FF6-438E-9DE5-4E7C-DF83A2E051F4}"/>
                    </a:ext>
                  </a:extLst>
                </p:cNvPr>
                <p:cNvCxnSpPr>
                  <a:stCxn id="7" idx="4"/>
                </p:cNvCxnSpPr>
                <p:nvPr/>
              </p:nvCxnSpPr>
              <p:spPr>
                <a:xfrm flipH="1">
                  <a:off x="2929812" y="3806890"/>
                  <a:ext cx="9331" cy="6811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to 12">
                  <a:extLst>
                    <a:ext uri="{FF2B5EF4-FFF2-40B4-BE49-F238E27FC236}">
                      <a16:creationId xmlns:a16="http://schemas.microsoft.com/office/drawing/2014/main" id="{A5BFCE5E-A2E1-4556-9E0E-7DA0426C1600}"/>
                    </a:ext>
                  </a:extLst>
                </p:cNvPr>
                <p:cNvCxnSpPr/>
                <p:nvPr/>
              </p:nvCxnSpPr>
              <p:spPr>
                <a:xfrm flipH="1">
                  <a:off x="2472612" y="4488024"/>
                  <a:ext cx="457200" cy="3079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to 13">
                  <a:extLst>
                    <a:ext uri="{FF2B5EF4-FFF2-40B4-BE49-F238E27FC236}">
                      <a16:creationId xmlns:a16="http://schemas.microsoft.com/office/drawing/2014/main" id="{36EA53A1-059A-B749-D23A-DAAD591A18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143" y="4488024"/>
                  <a:ext cx="345233" cy="3079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10E4627B-89F6-BD61-2F5C-52A4B004CACE}"/>
                  </a:ext>
                </a:extLst>
              </p:cNvPr>
              <p:cNvCxnSpPr/>
              <p:nvPr/>
            </p:nvCxnSpPr>
            <p:spPr>
              <a:xfrm flipH="1">
                <a:off x="27432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3FF639B5-EAE5-A4EF-7062-EB6F4AC6728F}"/>
                  </a:ext>
                </a:extLst>
              </p:cNvPr>
              <p:cNvCxnSpPr/>
              <p:nvPr/>
            </p:nvCxnSpPr>
            <p:spPr>
              <a:xfrm flipH="1">
                <a:off x="32004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Imagem 2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35E8963B-43BC-F022-19AC-7AB13A6BB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17" y="3328224"/>
              <a:ext cx="1439719" cy="1439719"/>
            </a:xfrm>
            <a:prstGeom prst="rect">
              <a:avLst/>
            </a:prstGeom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0089ABF-7864-9994-380C-325CF68129FE}"/>
                </a:ext>
              </a:extLst>
            </p:cNvPr>
            <p:cNvSpPr txBox="1"/>
            <p:nvPr/>
          </p:nvSpPr>
          <p:spPr>
            <a:xfrm>
              <a:off x="3017028" y="2660785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Bob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A5711357-B4F9-AB55-E4ED-420AB62794E2}"/>
              </a:ext>
            </a:extLst>
          </p:cNvPr>
          <p:cNvGrpSpPr/>
          <p:nvPr/>
        </p:nvGrpSpPr>
        <p:grpSpPr>
          <a:xfrm>
            <a:off x="7893698" y="4036805"/>
            <a:ext cx="3415156" cy="2107158"/>
            <a:chOff x="7679094" y="2660785"/>
            <a:chExt cx="3415156" cy="210715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E87B350B-33DA-F8D9-CD82-A9E57A195FAE}"/>
                </a:ext>
              </a:extLst>
            </p:cNvPr>
            <p:cNvGrpSpPr/>
            <p:nvPr/>
          </p:nvGrpSpPr>
          <p:grpSpPr>
            <a:xfrm>
              <a:off x="7974564" y="3200400"/>
              <a:ext cx="923731" cy="1567543"/>
              <a:chOff x="2743200" y="3228392"/>
              <a:chExt cx="923731" cy="1567543"/>
            </a:xfrm>
            <a:solidFill>
              <a:schemeClr val="accent2"/>
            </a:solidFill>
          </p:grpSpPr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5F657D68-4091-9E4D-0A51-6757E3C1D1EF}"/>
                  </a:ext>
                </a:extLst>
              </p:cNvPr>
              <p:cNvGrpSpPr/>
              <p:nvPr/>
            </p:nvGrpSpPr>
            <p:grpSpPr>
              <a:xfrm>
                <a:off x="2743200" y="3228392"/>
                <a:ext cx="811764" cy="1567543"/>
                <a:chOff x="2472612" y="3228392"/>
                <a:chExt cx="811764" cy="1567543"/>
              </a:xfrm>
              <a:grpFill/>
            </p:grpSpPr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A19A8D99-8660-0174-36B4-9F760ADC1D96}"/>
                    </a:ext>
                  </a:extLst>
                </p:cNvPr>
                <p:cNvSpPr/>
                <p:nvPr/>
              </p:nvSpPr>
              <p:spPr>
                <a:xfrm>
                  <a:off x="2696547" y="3228392"/>
                  <a:ext cx="485192" cy="57849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1" name="Conector reto 30">
                  <a:extLst>
                    <a:ext uri="{FF2B5EF4-FFF2-40B4-BE49-F238E27FC236}">
                      <a16:creationId xmlns:a16="http://schemas.microsoft.com/office/drawing/2014/main" id="{DACC06A2-AB34-4EFE-A8F5-A0D973B91B24}"/>
                    </a:ext>
                  </a:extLst>
                </p:cNvPr>
                <p:cNvCxnSpPr>
                  <a:stCxn id="30" idx="4"/>
                </p:cNvCxnSpPr>
                <p:nvPr/>
              </p:nvCxnSpPr>
              <p:spPr>
                <a:xfrm flipH="1">
                  <a:off x="2929812" y="3806890"/>
                  <a:ext cx="9331" cy="68113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to 31">
                  <a:extLst>
                    <a:ext uri="{FF2B5EF4-FFF2-40B4-BE49-F238E27FC236}">
                      <a16:creationId xmlns:a16="http://schemas.microsoft.com/office/drawing/2014/main" id="{4DF7A924-6EEC-25BB-710A-6EA7A290642F}"/>
                    </a:ext>
                  </a:extLst>
                </p:cNvPr>
                <p:cNvCxnSpPr/>
                <p:nvPr/>
              </p:nvCxnSpPr>
              <p:spPr>
                <a:xfrm flipH="1">
                  <a:off x="2472612" y="4488024"/>
                  <a:ext cx="457200" cy="30791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39712968-950E-BE6F-6451-318372D785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143" y="4488024"/>
                  <a:ext cx="345233" cy="30791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F44A3FDD-D3FB-467F-D776-01850CE6C6A0}"/>
                  </a:ext>
                </a:extLst>
              </p:cNvPr>
              <p:cNvCxnSpPr/>
              <p:nvPr/>
            </p:nvCxnSpPr>
            <p:spPr>
              <a:xfrm flipH="1">
                <a:off x="27432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6C46EA07-0805-5BE2-40BA-06563BBBE5E1}"/>
                  </a:ext>
                </a:extLst>
              </p:cNvPr>
              <p:cNvCxnSpPr/>
              <p:nvPr/>
            </p:nvCxnSpPr>
            <p:spPr>
              <a:xfrm flipH="1">
                <a:off x="32004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4BEA71EA-451B-A173-23CF-362F1B0B8A1A}"/>
                </a:ext>
              </a:extLst>
            </p:cNvPr>
            <p:cNvSpPr/>
            <p:nvPr/>
          </p:nvSpPr>
          <p:spPr>
            <a:xfrm>
              <a:off x="7679094" y="3100318"/>
              <a:ext cx="774441" cy="566659"/>
            </a:xfrm>
            <a:custGeom>
              <a:avLst/>
              <a:gdLst>
                <a:gd name="connsiteX0" fmla="*/ 774441 w 774441"/>
                <a:gd name="connsiteY0" fmla="*/ 128074 h 566659"/>
                <a:gd name="connsiteX1" fmla="*/ 727788 w 774441"/>
                <a:gd name="connsiteY1" fmla="*/ 81421 h 566659"/>
                <a:gd name="connsiteX2" fmla="*/ 466530 w 774441"/>
                <a:gd name="connsiteY2" fmla="*/ 44098 h 566659"/>
                <a:gd name="connsiteX3" fmla="*/ 429208 w 774441"/>
                <a:gd name="connsiteY3" fmla="*/ 53429 h 566659"/>
                <a:gd name="connsiteX4" fmla="*/ 345233 w 774441"/>
                <a:gd name="connsiteY4" fmla="*/ 100082 h 566659"/>
                <a:gd name="connsiteX5" fmla="*/ 307910 w 774441"/>
                <a:gd name="connsiteY5" fmla="*/ 128074 h 566659"/>
                <a:gd name="connsiteX6" fmla="*/ 279918 w 774441"/>
                <a:gd name="connsiteY6" fmla="*/ 165396 h 566659"/>
                <a:gd name="connsiteX7" fmla="*/ 270588 w 774441"/>
                <a:gd name="connsiteY7" fmla="*/ 193388 h 566659"/>
                <a:gd name="connsiteX8" fmla="*/ 289249 w 774441"/>
                <a:gd name="connsiteY8" fmla="*/ 314686 h 566659"/>
                <a:gd name="connsiteX9" fmla="*/ 298579 w 774441"/>
                <a:gd name="connsiteY9" fmla="*/ 342678 h 566659"/>
                <a:gd name="connsiteX10" fmla="*/ 317241 w 774441"/>
                <a:gd name="connsiteY10" fmla="*/ 370670 h 566659"/>
                <a:gd name="connsiteX11" fmla="*/ 261257 w 774441"/>
                <a:gd name="connsiteY11" fmla="*/ 501298 h 566659"/>
                <a:gd name="connsiteX12" fmla="*/ 242596 w 774441"/>
                <a:gd name="connsiteY12" fmla="*/ 519960 h 566659"/>
                <a:gd name="connsiteX13" fmla="*/ 167951 w 774441"/>
                <a:gd name="connsiteY13" fmla="*/ 538621 h 566659"/>
                <a:gd name="connsiteX14" fmla="*/ 121298 w 774441"/>
                <a:gd name="connsiteY14" fmla="*/ 566613 h 566659"/>
                <a:gd name="connsiteX15" fmla="*/ 0 w 774441"/>
                <a:gd name="connsiteY15" fmla="*/ 519960 h 56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74441" h="566659">
                  <a:moveTo>
                    <a:pt x="774441" y="128074"/>
                  </a:moveTo>
                  <a:cubicBezTo>
                    <a:pt x="758890" y="112523"/>
                    <a:pt x="740983" y="99015"/>
                    <a:pt x="727788" y="81421"/>
                  </a:cubicBezTo>
                  <a:cubicBezTo>
                    <a:pt x="631815" y="-46542"/>
                    <a:pt x="779327" y="4998"/>
                    <a:pt x="466530" y="44098"/>
                  </a:cubicBezTo>
                  <a:cubicBezTo>
                    <a:pt x="454089" y="47208"/>
                    <a:pt x="441215" y="48926"/>
                    <a:pt x="429208" y="53429"/>
                  </a:cubicBezTo>
                  <a:cubicBezTo>
                    <a:pt x="408880" y="61052"/>
                    <a:pt x="360505" y="89901"/>
                    <a:pt x="345233" y="100082"/>
                  </a:cubicBezTo>
                  <a:cubicBezTo>
                    <a:pt x="332294" y="108708"/>
                    <a:pt x="318906" y="117078"/>
                    <a:pt x="307910" y="128074"/>
                  </a:cubicBezTo>
                  <a:cubicBezTo>
                    <a:pt x="296914" y="139070"/>
                    <a:pt x="289249" y="152955"/>
                    <a:pt x="279918" y="165396"/>
                  </a:cubicBezTo>
                  <a:cubicBezTo>
                    <a:pt x="276808" y="174727"/>
                    <a:pt x="269974" y="183572"/>
                    <a:pt x="270588" y="193388"/>
                  </a:cubicBezTo>
                  <a:cubicBezTo>
                    <a:pt x="273140" y="234217"/>
                    <a:pt x="281710" y="274478"/>
                    <a:pt x="289249" y="314686"/>
                  </a:cubicBezTo>
                  <a:cubicBezTo>
                    <a:pt x="291061" y="324353"/>
                    <a:pt x="294181" y="333881"/>
                    <a:pt x="298579" y="342678"/>
                  </a:cubicBezTo>
                  <a:cubicBezTo>
                    <a:pt x="303594" y="352708"/>
                    <a:pt x="311020" y="361339"/>
                    <a:pt x="317241" y="370670"/>
                  </a:cubicBezTo>
                  <a:cubicBezTo>
                    <a:pt x="297108" y="426035"/>
                    <a:pt x="293635" y="460824"/>
                    <a:pt x="261257" y="501298"/>
                  </a:cubicBezTo>
                  <a:cubicBezTo>
                    <a:pt x="255762" y="508167"/>
                    <a:pt x="250764" y="516693"/>
                    <a:pt x="242596" y="519960"/>
                  </a:cubicBezTo>
                  <a:cubicBezTo>
                    <a:pt x="218783" y="529485"/>
                    <a:pt x="192833" y="532401"/>
                    <a:pt x="167951" y="538621"/>
                  </a:cubicBezTo>
                  <a:cubicBezTo>
                    <a:pt x="152400" y="547952"/>
                    <a:pt x="139398" y="567744"/>
                    <a:pt x="121298" y="566613"/>
                  </a:cubicBezTo>
                  <a:cubicBezTo>
                    <a:pt x="87276" y="564487"/>
                    <a:pt x="36866" y="538392"/>
                    <a:pt x="0" y="51996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50FAE5DE-C0C2-7CFD-1C38-63731EBF4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4531" y="3174268"/>
              <a:ext cx="1439719" cy="1439719"/>
            </a:xfrm>
            <a:prstGeom prst="rect">
              <a:avLst/>
            </a:prstGeom>
          </p:spPr>
        </p:pic>
        <p:pic>
          <p:nvPicPr>
            <p:cNvPr id="38" name="Imagem 3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025C2730-8AB8-9FFA-A8C0-D5D585BD2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127" y="3666977"/>
              <a:ext cx="559531" cy="559531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B61F6BC-EF88-E720-2F63-14027B4AF4E1}"/>
                </a:ext>
              </a:extLst>
            </p:cNvPr>
            <p:cNvSpPr txBox="1"/>
            <p:nvPr/>
          </p:nvSpPr>
          <p:spPr>
            <a:xfrm>
              <a:off x="7974564" y="266078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Maria</a:t>
              </a:r>
            </a:p>
          </p:txBody>
        </p:sp>
      </p:grpSp>
      <p:sp>
        <p:nvSpPr>
          <p:cNvPr id="41" name="Retângulo 40">
            <a:extLst>
              <a:ext uri="{FF2B5EF4-FFF2-40B4-BE49-F238E27FC236}">
                <a16:creationId xmlns:a16="http://schemas.microsoft.com/office/drawing/2014/main" id="{25921D1A-1A8B-7D82-CC3D-B03FC224BE17}"/>
              </a:ext>
            </a:extLst>
          </p:cNvPr>
          <p:cNvSpPr/>
          <p:nvPr/>
        </p:nvSpPr>
        <p:spPr>
          <a:xfrm>
            <a:off x="578498" y="2136710"/>
            <a:ext cx="11374016" cy="4356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Balão de Pensamento: Nuvem 44">
            <a:extLst>
              <a:ext uri="{FF2B5EF4-FFF2-40B4-BE49-F238E27FC236}">
                <a16:creationId xmlns:a16="http://schemas.microsoft.com/office/drawing/2014/main" id="{2C1C77F3-2944-570C-DF2B-7B4AF815DE48}"/>
              </a:ext>
            </a:extLst>
          </p:cNvPr>
          <p:cNvSpPr/>
          <p:nvPr/>
        </p:nvSpPr>
        <p:spPr>
          <a:xfrm>
            <a:off x="9112898" y="2220686"/>
            <a:ext cx="2335763" cy="1684983"/>
          </a:xfrm>
          <a:prstGeom prst="cloudCallout">
            <a:avLst>
              <a:gd name="adj1" fmla="val -58005"/>
              <a:gd name="adj2" fmla="val 866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2C020B1-0FD7-8BDA-9D07-077DE7FF5290}"/>
              </a:ext>
            </a:extLst>
          </p:cNvPr>
          <p:cNvSpPr txBox="1"/>
          <p:nvPr/>
        </p:nvSpPr>
        <p:spPr>
          <a:xfrm>
            <a:off x="9532221" y="2463077"/>
            <a:ext cx="1573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Quero mostrar meu site no computador dele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30C9E09-4F8F-A05C-751C-0AA29404BBFF}"/>
              </a:ext>
            </a:extLst>
          </p:cNvPr>
          <p:cNvSpPr txBox="1"/>
          <p:nvPr/>
        </p:nvSpPr>
        <p:spPr>
          <a:xfrm>
            <a:off x="9656171" y="4237782"/>
            <a:ext cx="23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http://192.168.10.8:80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6771ACDC-A422-D1E0-2D15-F3485462A3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9FF0925-9BAD-B115-0D7F-00186FCCFC7D}"/>
              </a:ext>
            </a:extLst>
          </p:cNvPr>
          <p:cNvSpPr txBox="1"/>
          <p:nvPr/>
        </p:nvSpPr>
        <p:spPr>
          <a:xfrm>
            <a:off x="1030556" y="5959297"/>
            <a:ext cx="136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192.168.1.5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773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365125"/>
            <a:ext cx="10515600" cy="1325563"/>
          </a:xfrm>
        </p:spPr>
        <p:txBody>
          <a:bodyPr/>
          <a:lstStyle/>
          <a:p>
            <a:r>
              <a:rPr lang="pt-BR" dirty="0"/>
              <a:t>Uma História de amor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BB95B71-3998-C47D-D8F2-D43C5633FC1E}"/>
              </a:ext>
            </a:extLst>
          </p:cNvPr>
          <p:cNvGrpSpPr/>
          <p:nvPr/>
        </p:nvGrpSpPr>
        <p:grpSpPr>
          <a:xfrm>
            <a:off x="1000153" y="3894127"/>
            <a:ext cx="3000890" cy="2107158"/>
            <a:chOff x="750017" y="2660785"/>
            <a:chExt cx="3000890" cy="2107158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0F01C06E-48F1-FDE0-2CED-B1C329B754FC}"/>
                </a:ext>
              </a:extLst>
            </p:cNvPr>
            <p:cNvGrpSpPr/>
            <p:nvPr/>
          </p:nvGrpSpPr>
          <p:grpSpPr>
            <a:xfrm>
              <a:off x="2827176" y="3200400"/>
              <a:ext cx="923731" cy="1567543"/>
              <a:chOff x="2743200" y="3228392"/>
              <a:chExt cx="923731" cy="1567543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329F60CE-FE75-1D27-232A-9A80B023E9BF}"/>
                  </a:ext>
                </a:extLst>
              </p:cNvPr>
              <p:cNvGrpSpPr/>
              <p:nvPr/>
            </p:nvGrpSpPr>
            <p:grpSpPr>
              <a:xfrm>
                <a:off x="2743200" y="3228392"/>
                <a:ext cx="811764" cy="1567543"/>
                <a:chOff x="2472612" y="3228392"/>
                <a:chExt cx="811764" cy="1567543"/>
              </a:xfrm>
            </p:grpSpPr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68C0D818-3345-EBC9-919C-89E2F0549E1F}"/>
                    </a:ext>
                  </a:extLst>
                </p:cNvPr>
                <p:cNvSpPr/>
                <p:nvPr/>
              </p:nvSpPr>
              <p:spPr>
                <a:xfrm>
                  <a:off x="2696547" y="3228392"/>
                  <a:ext cx="485192" cy="57849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1" name="Conector reto 10">
                  <a:extLst>
                    <a:ext uri="{FF2B5EF4-FFF2-40B4-BE49-F238E27FC236}">
                      <a16:creationId xmlns:a16="http://schemas.microsoft.com/office/drawing/2014/main" id="{56568FF6-438E-9DE5-4E7C-DF83A2E051F4}"/>
                    </a:ext>
                  </a:extLst>
                </p:cNvPr>
                <p:cNvCxnSpPr>
                  <a:stCxn id="7" idx="4"/>
                </p:cNvCxnSpPr>
                <p:nvPr/>
              </p:nvCxnSpPr>
              <p:spPr>
                <a:xfrm flipH="1">
                  <a:off x="2929812" y="3806890"/>
                  <a:ext cx="9331" cy="6811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to 12">
                  <a:extLst>
                    <a:ext uri="{FF2B5EF4-FFF2-40B4-BE49-F238E27FC236}">
                      <a16:creationId xmlns:a16="http://schemas.microsoft.com/office/drawing/2014/main" id="{A5BFCE5E-A2E1-4556-9E0E-7DA0426C1600}"/>
                    </a:ext>
                  </a:extLst>
                </p:cNvPr>
                <p:cNvCxnSpPr/>
                <p:nvPr/>
              </p:nvCxnSpPr>
              <p:spPr>
                <a:xfrm flipH="1">
                  <a:off x="2472612" y="4488024"/>
                  <a:ext cx="457200" cy="3079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to 13">
                  <a:extLst>
                    <a:ext uri="{FF2B5EF4-FFF2-40B4-BE49-F238E27FC236}">
                      <a16:creationId xmlns:a16="http://schemas.microsoft.com/office/drawing/2014/main" id="{36EA53A1-059A-B749-D23A-DAAD591A18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143" y="4488024"/>
                  <a:ext cx="345233" cy="3079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10E4627B-89F6-BD61-2F5C-52A4B004CACE}"/>
                  </a:ext>
                </a:extLst>
              </p:cNvPr>
              <p:cNvCxnSpPr/>
              <p:nvPr/>
            </p:nvCxnSpPr>
            <p:spPr>
              <a:xfrm flipH="1">
                <a:off x="27432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3FF639B5-EAE5-A4EF-7062-EB6F4AC6728F}"/>
                  </a:ext>
                </a:extLst>
              </p:cNvPr>
              <p:cNvCxnSpPr/>
              <p:nvPr/>
            </p:nvCxnSpPr>
            <p:spPr>
              <a:xfrm flipH="1">
                <a:off x="32004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Imagem 2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35E8963B-43BC-F022-19AC-7AB13A6BB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17" y="3328224"/>
              <a:ext cx="1439719" cy="1439719"/>
            </a:xfrm>
            <a:prstGeom prst="rect">
              <a:avLst/>
            </a:prstGeom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0089ABF-7864-9994-380C-325CF68129FE}"/>
                </a:ext>
              </a:extLst>
            </p:cNvPr>
            <p:cNvSpPr txBox="1"/>
            <p:nvPr/>
          </p:nvSpPr>
          <p:spPr>
            <a:xfrm>
              <a:off x="3017028" y="2660785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Bob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A5711357-B4F9-AB55-E4ED-420AB62794E2}"/>
              </a:ext>
            </a:extLst>
          </p:cNvPr>
          <p:cNvGrpSpPr/>
          <p:nvPr/>
        </p:nvGrpSpPr>
        <p:grpSpPr>
          <a:xfrm>
            <a:off x="7893698" y="4036805"/>
            <a:ext cx="3415156" cy="2107158"/>
            <a:chOff x="7679094" y="2660785"/>
            <a:chExt cx="3415156" cy="210715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E87B350B-33DA-F8D9-CD82-A9E57A195FAE}"/>
                </a:ext>
              </a:extLst>
            </p:cNvPr>
            <p:cNvGrpSpPr/>
            <p:nvPr/>
          </p:nvGrpSpPr>
          <p:grpSpPr>
            <a:xfrm>
              <a:off x="7974564" y="3200400"/>
              <a:ext cx="923731" cy="1567543"/>
              <a:chOff x="2743200" y="3228392"/>
              <a:chExt cx="923731" cy="1567543"/>
            </a:xfrm>
            <a:solidFill>
              <a:schemeClr val="accent2"/>
            </a:solidFill>
          </p:grpSpPr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5F657D68-4091-9E4D-0A51-6757E3C1D1EF}"/>
                  </a:ext>
                </a:extLst>
              </p:cNvPr>
              <p:cNvGrpSpPr/>
              <p:nvPr/>
            </p:nvGrpSpPr>
            <p:grpSpPr>
              <a:xfrm>
                <a:off x="2743200" y="3228392"/>
                <a:ext cx="811764" cy="1567543"/>
                <a:chOff x="2472612" y="3228392"/>
                <a:chExt cx="811764" cy="1567543"/>
              </a:xfrm>
              <a:grpFill/>
            </p:grpSpPr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A19A8D99-8660-0174-36B4-9F760ADC1D96}"/>
                    </a:ext>
                  </a:extLst>
                </p:cNvPr>
                <p:cNvSpPr/>
                <p:nvPr/>
              </p:nvSpPr>
              <p:spPr>
                <a:xfrm>
                  <a:off x="2696547" y="3228392"/>
                  <a:ext cx="485192" cy="57849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1" name="Conector reto 30">
                  <a:extLst>
                    <a:ext uri="{FF2B5EF4-FFF2-40B4-BE49-F238E27FC236}">
                      <a16:creationId xmlns:a16="http://schemas.microsoft.com/office/drawing/2014/main" id="{DACC06A2-AB34-4EFE-A8F5-A0D973B91B24}"/>
                    </a:ext>
                  </a:extLst>
                </p:cNvPr>
                <p:cNvCxnSpPr>
                  <a:stCxn id="30" idx="4"/>
                </p:cNvCxnSpPr>
                <p:nvPr/>
              </p:nvCxnSpPr>
              <p:spPr>
                <a:xfrm flipH="1">
                  <a:off x="2929812" y="3806890"/>
                  <a:ext cx="9331" cy="68113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to 31">
                  <a:extLst>
                    <a:ext uri="{FF2B5EF4-FFF2-40B4-BE49-F238E27FC236}">
                      <a16:creationId xmlns:a16="http://schemas.microsoft.com/office/drawing/2014/main" id="{4DF7A924-6EEC-25BB-710A-6EA7A290642F}"/>
                    </a:ext>
                  </a:extLst>
                </p:cNvPr>
                <p:cNvCxnSpPr/>
                <p:nvPr/>
              </p:nvCxnSpPr>
              <p:spPr>
                <a:xfrm flipH="1">
                  <a:off x="2472612" y="4488024"/>
                  <a:ext cx="457200" cy="30791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39712968-950E-BE6F-6451-318372D785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143" y="4488024"/>
                  <a:ext cx="345233" cy="30791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F44A3FDD-D3FB-467F-D776-01850CE6C6A0}"/>
                  </a:ext>
                </a:extLst>
              </p:cNvPr>
              <p:cNvCxnSpPr/>
              <p:nvPr/>
            </p:nvCxnSpPr>
            <p:spPr>
              <a:xfrm flipH="1">
                <a:off x="27432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6C46EA07-0805-5BE2-40BA-06563BBBE5E1}"/>
                  </a:ext>
                </a:extLst>
              </p:cNvPr>
              <p:cNvCxnSpPr/>
              <p:nvPr/>
            </p:nvCxnSpPr>
            <p:spPr>
              <a:xfrm flipH="1">
                <a:off x="32004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4BEA71EA-451B-A173-23CF-362F1B0B8A1A}"/>
                </a:ext>
              </a:extLst>
            </p:cNvPr>
            <p:cNvSpPr/>
            <p:nvPr/>
          </p:nvSpPr>
          <p:spPr>
            <a:xfrm>
              <a:off x="7679094" y="3100318"/>
              <a:ext cx="774441" cy="566659"/>
            </a:xfrm>
            <a:custGeom>
              <a:avLst/>
              <a:gdLst>
                <a:gd name="connsiteX0" fmla="*/ 774441 w 774441"/>
                <a:gd name="connsiteY0" fmla="*/ 128074 h 566659"/>
                <a:gd name="connsiteX1" fmla="*/ 727788 w 774441"/>
                <a:gd name="connsiteY1" fmla="*/ 81421 h 566659"/>
                <a:gd name="connsiteX2" fmla="*/ 466530 w 774441"/>
                <a:gd name="connsiteY2" fmla="*/ 44098 h 566659"/>
                <a:gd name="connsiteX3" fmla="*/ 429208 w 774441"/>
                <a:gd name="connsiteY3" fmla="*/ 53429 h 566659"/>
                <a:gd name="connsiteX4" fmla="*/ 345233 w 774441"/>
                <a:gd name="connsiteY4" fmla="*/ 100082 h 566659"/>
                <a:gd name="connsiteX5" fmla="*/ 307910 w 774441"/>
                <a:gd name="connsiteY5" fmla="*/ 128074 h 566659"/>
                <a:gd name="connsiteX6" fmla="*/ 279918 w 774441"/>
                <a:gd name="connsiteY6" fmla="*/ 165396 h 566659"/>
                <a:gd name="connsiteX7" fmla="*/ 270588 w 774441"/>
                <a:gd name="connsiteY7" fmla="*/ 193388 h 566659"/>
                <a:gd name="connsiteX8" fmla="*/ 289249 w 774441"/>
                <a:gd name="connsiteY8" fmla="*/ 314686 h 566659"/>
                <a:gd name="connsiteX9" fmla="*/ 298579 w 774441"/>
                <a:gd name="connsiteY9" fmla="*/ 342678 h 566659"/>
                <a:gd name="connsiteX10" fmla="*/ 317241 w 774441"/>
                <a:gd name="connsiteY10" fmla="*/ 370670 h 566659"/>
                <a:gd name="connsiteX11" fmla="*/ 261257 w 774441"/>
                <a:gd name="connsiteY11" fmla="*/ 501298 h 566659"/>
                <a:gd name="connsiteX12" fmla="*/ 242596 w 774441"/>
                <a:gd name="connsiteY12" fmla="*/ 519960 h 566659"/>
                <a:gd name="connsiteX13" fmla="*/ 167951 w 774441"/>
                <a:gd name="connsiteY13" fmla="*/ 538621 h 566659"/>
                <a:gd name="connsiteX14" fmla="*/ 121298 w 774441"/>
                <a:gd name="connsiteY14" fmla="*/ 566613 h 566659"/>
                <a:gd name="connsiteX15" fmla="*/ 0 w 774441"/>
                <a:gd name="connsiteY15" fmla="*/ 519960 h 56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74441" h="566659">
                  <a:moveTo>
                    <a:pt x="774441" y="128074"/>
                  </a:moveTo>
                  <a:cubicBezTo>
                    <a:pt x="758890" y="112523"/>
                    <a:pt x="740983" y="99015"/>
                    <a:pt x="727788" y="81421"/>
                  </a:cubicBezTo>
                  <a:cubicBezTo>
                    <a:pt x="631815" y="-46542"/>
                    <a:pt x="779327" y="4998"/>
                    <a:pt x="466530" y="44098"/>
                  </a:cubicBezTo>
                  <a:cubicBezTo>
                    <a:pt x="454089" y="47208"/>
                    <a:pt x="441215" y="48926"/>
                    <a:pt x="429208" y="53429"/>
                  </a:cubicBezTo>
                  <a:cubicBezTo>
                    <a:pt x="408880" y="61052"/>
                    <a:pt x="360505" y="89901"/>
                    <a:pt x="345233" y="100082"/>
                  </a:cubicBezTo>
                  <a:cubicBezTo>
                    <a:pt x="332294" y="108708"/>
                    <a:pt x="318906" y="117078"/>
                    <a:pt x="307910" y="128074"/>
                  </a:cubicBezTo>
                  <a:cubicBezTo>
                    <a:pt x="296914" y="139070"/>
                    <a:pt x="289249" y="152955"/>
                    <a:pt x="279918" y="165396"/>
                  </a:cubicBezTo>
                  <a:cubicBezTo>
                    <a:pt x="276808" y="174727"/>
                    <a:pt x="269974" y="183572"/>
                    <a:pt x="270588" y="193388"/>
                  </a:cubicBezTo>
                  <a:cubicBezTo>
                    <a:pt x="273140" y="234217"/>
                    <a:pt x="281710" y="274478"/>
                    <a:pt x="289249" y="314686"/>
                  </a:cubicBezTo>
                  <a:cubicBezTo>
                    <a:pt x="291061" y="324353"/>
                    <a:pt x="294181" y="333881"/>
                    <a:pt x="298579" y="342678"/>
                  </a:cubicBezTo>
                  <a:cubicBezTo>
                    <a:pt x="303594" y="352708"/>
                    <a:pt x="311020" y="361339"/>
                    <a:pt x="317241" y="370670"/>
                  </a:cubicBezTo>
                  <a:cubicBezTo>
                    <a:pt x="297108" y="426035"/>
                    <a:pt x="293635" y="460824"/>
                    <a:pt x="261257" y="501298"/>
                  </a:cubicBezTo>
                  <a:cubicBezTo>
                    <a:pt x="255762" y="508167"/>
                    <a:pt x="250764" y="516693"/>
                    <a:pt x="242596" y="519960"/>
                  </a:cubicBezTo>
                  <a:cubicBezTo>
                    <a:pt x="218783" y="529485"/>
                    <a:pt x="192833" y="532401"/>
                    <a:pt x="167951" y="538621"/>
                  </a:cubicBezTo>
                  <a:cubicBezTo>
                    <a:pt x="152400" y="547952"/>
                    <a:pt x="139398" y="567744"/>
                    <a:pt x="121298" y="566613"/>
                  </a:cubicBezTo>
                  <a:cubicBezTo>
                    <a:pt x="87276" y="564487"/>
                    <a:pt x="36866" y="538392"/>
                    <a:pt x="0" y="51996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50FAE5DE-C0C2-7CFD-1C38-63731EBF4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4531" y="3174268"/>
              <a:ext cx="1439719" cy="1439719"/>
            </a:xfrm>
            <a:prstGeom prst="rect">
              <a:avLst/>
            </a:prstGeom>
          </p:spPr>
        </p:pic>
        <p:pic>
          <p:nvPicPr>
            <p:cNvPr id="38" name="Imagem 3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025C2730-8AB8-9FFA-A8C0-D5D585BD2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127" y="3666977"/>
              <a:ext cx="559531" cy="559531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B61F6BC-EF88-E720-2F63-14027B4AF4E1}"/>
                </a:ext>
              </a:extLst>
            </p:cNvPr>
            <p:cNvSpPr txBox="1"/>
            <p:nvPr/>
          </p:nvSpPr>
          <p:spPr>
            <a:xfrm>
              <a:off x="7974564" y="266078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Maria</a:t>
              </a:r>
            </a:p>
          </p:txBody>
        </p:sp>
      </p:grpSp>
      <p:sp>
        <p:nvSpPr>
          <p:cNvPr id="41" name="Retângulo 40">
            <a:extLst>
              <a:ext uri="{FF2B5EF4-FFF2-40B4-BE49-F238E27FC236}">
                <a16:creationId xmlns:a16="http://schemas.microsoft.com/office/drawing/2014/main" id="{25921D1A-1A8B-7D82-CC3D-B03FC224BE17}"/>
              </a:ext>
            </a:extLst>
          </p:cNvPr>
          <p:cNvSpPr/>
          <p:nvPr/>
        </p:nvSpPr>
        <p:spPr>
          <a:xfrm>
            <a:off x="578498" y="2136710"/>
            <a:ext cx="11374016" cy="4356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30C9E09-4F8F-A05C-751C-0AA29404BBFF}"/>
              </a:ext>
            </a:extLst>
          </p:cNvPr>
          <p:cNvSpPr txBox="1"/>
          <p:nvPr/>
        </p:nvSpPr>
        <p:spPr>
          <a:xfrm>
            <a:off x="9656171" y="4237782"/>
            <a:ext cx="23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http://192.168.10.8:80</a:t>
            </a:r>
          </a:p>
        </p:txBody>
      </p:sp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DF9CD485-2225-4CA3-006D-CA27FA50E943}"/>
              </a:ext>
            </a:extLst>
          </p:cNvPr>
          <p:cNvSpPr/>
          <p:nvPr/>
        </p:nvSpPr>
        <p:spPr>
          <a:xfrm>
            <a:off x="7972541" y="2819679"/>
            <a:ext cx="3793188" cy="1087862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Digite </a:t>
            </a:r>
            <a:r>
              <a:rPr lang="pt-BR" dirty="0">
                <a:solidFill>
                  <a:schemeClr val="tx1"/>
                </a:solidFill>
                <a:hlinkClick r:id="rId4"/>
              </a:rPr>
              <a:t>http://192.168.10.8:80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Por Favor!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00406D6B-2FCF-B7C1-0F0F-1B2DE2F6A2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4091B22-C641-8E48-5BC9-215F279A1807}"/>
              </a:ext>
            </a:extLst>
          </p:cNvPr>
          <p:cNvSpPr txBox="1"/>
          <p:nvPr/>
        </p:nvSpPr>
        <p:spPr>
          <a:xfrm>
            <a:off x="1015108" y="5990007"/>
            <a:ext cx="141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192.168.1.5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94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6BEAC-95FA-45B7-1298-31560EBD93A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85480" y="1690689"/>
            <a:ext cx="6074229" cy="4802186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/>
              <a:t>Alto nível</a:t>
            </a:r>
            <a:br>
              <a:rPr lang="pt-BR" sz="2000" dirty="0"/>
            </a:br>
            <a:endParaRPr lang="pt-BR" sz="2000" dirty="0"/>
          </a:p>
          <a:p>
            <a:r>
              <a:rPr lang="pt-BR" sz="2000" dirty="0"/>
              <a:t>Responsável pela interação entre os aplicativos e serviços de rede</a:t>
            </a:r>
            <a:br>
              <a:rPr lang="pt-BR" sz="2000" dirty="0"/>
            </a:br>
            <a:endParaRPr lang="pt-BR" sz="2000" dirty="0"/>
          </a:p>
          <a:p>
            <a:r>
              <a:rPr lang="pt-BR" sz="2000" dirty="0"/>
              <a:t>Camada de Aplicação (Camada 7):</a:t>
            </a:r>
          </a:p>
          <a:p>
            <a:pPr lvl="1"/>
            <a:r>
              <a:rPr lang="pt-BR" sz="1600" dirty="0"/>
              <a:t>Fornece serviços de rede diretamente aos aplicativos e usuários finais</a:t>
            </a:r>
          </a:p>
          <a:p>
            <a:pPr lvl="1"/>
            <a:r>
              <a:rPr lang="pt-BR" sz="1600" dirty="0"/>
              <a:t>Protocolos Incluem HTTP (Hypertext </a:t>
            </a:r>
            <a:r>
              <a:rPr lang="pt-BR" sz="1600" dirty="0" err="1"/>
              <a:t>Transfer</a:t>
            </a:r>
            <a:r>
              <a:rPr lang="pt-BR" sz="1600" dirty="0"/>
              <a:t> </a:t>
            </a:r>
            <a:r>
              <a:rPr lang="pt-BR" sz="1600" dirty="0" err="1"/>
              <a:t>Protocol</a:t>
            </a:r>
            <a:r>
              <a:rPr lang="pt-BR" sz="1600" dirty="0"/>
              <a:t>), FTP (File </a:t>
            </a:r>
            <a:r>
              <a:rPr lang="pt-BR" sz="1600" dirty="0" err="1"/>
              <a:t>Transfer</a:t>
            </a:r>
            <a:r>
              <a:rPr lang="pt-BR" sz="1600" dirty="0"/>
              <a:t> </a:t>
            </a:r>
            <a:r>
              <a:rPr lang="pt-BR" sz="1600" dirty="0" err="1"/>
              <a:t>Protocol</a:t>
            </a:r>
            <a:r>
              <a:rPr lang="pt-BR" sz="1600" dirty="0"/>
              <a:t>), SMTP (</a:t>
            </a:r>
            <a:r>
              <a:rPr lang="pt-BR" sz="1600" dirty="0" err="1"/>
              <a:t>Simple</a:t>
            </a:r>
            <a:r>
              <a:rPr lang="pt-BR" sz="1600" dirty="0"/>
              <a:t> Mail </a:t>
            </a:r>
            <a:r>
              <a:rPr lang="pt-BR" sz="1600" dirty="0" err="1"/>
              <a:t>Transfer</a:t>
            </a:r>
            <a:r>
              <a:rPr lang="pt-BR" sz="1600" dirty="0"/>
              <a:t> </a:t>
            </a:r>
            <a:r>
              <a:rPr lang="pt-BR" sz="1600" dirty="0" err="1"/>
              <a:t>Protocol</a:t>
            </a:r>
            <a:r>
              <a:rPr lang="pt-BR" sz="1600" dirty="0"/>
              <a:t>) e DNS (Domain </a:t>
            </a:r>
            <a:r>
              <a:rPr lang="pt-BR" sz="1600" dirty="0" err="1"/>
              <a:t>Name</a:t>
            </a:r>
            <a:r>
              <a:rPr lang="pt-BR" sz="1600" dirty="0"/>
              <a:t> System).</a:t>
            </a:r>
          </a:p>
          <a:p>
            <a:r>
              <a:rPr lang="pt-BR" sz="2000" dirty="0"/>
              <a:t>Camada de Apresentação(Camada 6):</a:t>
            </a:r>
          </a:p>
          <a:p>
            <a:pPr lvl="1"/>
            <a:r>
              <a:rPr lang="pt-BR" sz="1600" dirty="0"/>
              <a:t>Responsável pela representação e organização dos dados</a:t>
            </a:r>
          </a:p>
          <a:p>
            <a:pPr lvl="1"/>
            <a:r>
              <a:rPr lang="pt-BR" sz="1600" dirty="0"/>
              <a:t>Formatos de arquivos são reconhecidos aqui (jpeg, png, </a:t>
            </a:r>
            <a:r>
              <a:rPr lang="pt-BR" sz="1600" dirty="0" err="1"/>
              <a:t>mkv</a:t>
            </a:r>
            <a:r>
              <a:rPr lang="pt-BR" sz="1600" dirty="0"/>
              <a:t>...)</a:t>
            </a:r>
          </a:p>
          <a:p>
            <a:r>
              <a:rPr lang="pt-BR" sz="2000" dirty="0"/>
              <a:t>Camada de Sessão(Camada 5):</a:t>
            </a:r>
          </a:p>
          <a:p>
            <a:pPr lvl="1"/>
            <a:r>
              <a:rPr lang="pt-BR" sz="1600" dirty="0"/>
              <a:t>Responsável por estabelecer, gerenciar e encerrar as sessões de comunicação entre dois sistemas.</a:t>
            </a:r>
          </a:p>
          <a:p>
            <a:pPr lvl="1"/>
            <a:endParaRPr lang="pt-BR" sz="1600" dirty="0"/>
          </a:p>
          <a:p>
            <a:pPr marL="457200" lvl="1" indent="0">
              <a:buNone/>
            </a:pPr>
            <a:endParaRPr lang="pt-BR" sz="1600" dirty="0"/>
          </a:p>
        </p:txBody>
      </p:sp>
      <p:pic>
        <p:nvPicPr>
          <p:cNvPr id="7" name="Imagem 6" descr="Foto de homem&#10;&#10;Descrição gerada automaticamente com confiança média">
            <a:extLst>
              <a:ext uri="{FF2B5EF4-FFF2-40B4-BE49-F238E27FC236}">
                <a16:creationId xmlns:a16="http://schemas.microsoft.com/office/drawing/2014/main" id="{CFE5EA09-E33A-8EF5-DC29-439296755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992" y="3744328"/>
            <a:ext cx="2938517" cy="2899337"/>
          </a:xfrm>
          <a:prstGeom prst="rect">
            <a:avLst/>
          </a:prstGeom>
        </p:spPr>
      </p:pic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9A63A1F-02CA-73B5-FA4A-C15E482C23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52"/>
          <a:stretch/>
        </p:blipFill>
        <p:spPr>
          <a:xfrm>
            <a:off x="7280058" y="2211988"/>
            <a:ext cx="4626462" cy="1101593"/>
          </a:xfrm>
          <a:prstGeom prst="rect">
            <a:avLst/>
          </a:prstGeom>
        </p:spPr>
      </p:pic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0E553616-B3D5-FD1E-BAF0-BC704EF040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5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365125"/>
            <a:ext cx="10515600" cy="1325563"/>
          </a:xfrm>
        </p:spPr>
        <p:txBody>
          <a:bodyPr/>
          <a:lstStyle/>
          <a:p>
            <a:r>
              <a:rPr lang="pt-BR" dirty="0"/>
              <a:t>Uma História de amor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BB95B71-3998-C47D-D8F2-D43C5633FC1E}"/>
              </a:ext>
            </a:extLst>
          </p:cNvPr>
          <p:cNvGrpSpPr/>
          <p:nvPr/>
        </p:nvGrpSpPr>
        <p:grpSpPr>
          <a:xfrm>
            <a:off x="1000153" y="3894127"/>
            <a:ext cx="3000890" cy="2107158"/>
            <a:chOff x="750017" y="2660785"/>
            <a:chExt cx="3000890" cy="2107158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0F01C06E-48F1-FDE0-2CED-B1C329B754FC}"/>
                </a:ext>
              </a:extLst>
            </p:cNvPr>
            <p:cNvGrpSpPr/>
            <p:nvPr/>
          </p:nvGrpSpPr>
          <p:grpSpPr>
            <a:xfrm>
              <a:off x="2827176" y="3200400"/>
              <a:ext cx="923731" cy="1567543"/>
              <a:chOff x="2743200" y="3228392"/>
              <a:chExt cx="923731" cy="1567543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329F60CE-FE75-1D27-232A-9A80B023E9BF}"/>
                  </a:ext>
                </a:extLst>
              </p:cNvPr>
              <p:cNvGrpSpPr/>
              <p:nvPr/>
            </p:nvGrpSpPr>
            <p:grpSpPr>
              <a:xfrm>
                <a:off x="2743200" y="3228392"/>
                <a:ext cx="811764" cy="1567543"/>
                <a:chOff x="2472612" y="3228392"/>
                <a:chExt cx="811764" cy="1567543"/>
              </a:xfrm>
            </p:grpSpPr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68C0D818-3345-EBC9-919C-89E2F0549E1F}"/>
                    </a:ext>
                  </a:extLst>
                </p:cNvPr>
                <p:cNvSpPr/>
                <p:nvPr/>
              </p:nvSpPr>
              <p:spPr>
                <a:xfrm>
                  <a:off x="2696547" y="3228392"/>
                  <a:ext cx="485192" cy="57849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1" name="Conector reto 10">
                  <a:extLst>
                    <a:ext uri="{FF2B5EF4-FFF2-40B4-BE49-F238E27FC236}">
                      <a16:creationId xmlns:a16="http://schemas.microsoft.com/office/drawing/2014/main" id="{56568FF6-438E-9DE5-4E7C-DF83A2E051F4}"/>
                    </a:ext>
                  </a:extLst>
                </p:cNvPr>
                <p:cNvCxnSpPr>
                  <a:stCxn id="7" idx="4"/>
                </p:cNvCxnSpPr>
                <p:nvPr/>
              </p:nvCxnSpPr>
              <p:spPr>
                <a:xfrm flipH="1">
                  <a:off x="2929812" y="3806890"/>
                  <a:ext cx="9331" cy="6811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to 12">
                  <a:extLst>
                    <a:ext uri="{FF2B5EF4-FFF2-40B4-BE49-F238E27FC236}">
                      <a16:creationId xmlns:a16="http://schemas.microsoft.com/office/drawing/2014/main" id="{A5BFCE5E-A2E1-4556-9E0E-7DA0426C1600}"/>
                    </a:ext>
                  </a:extLst>
                </p:cNvPr>
                <p:cNvCxnSpPr/>
                <p:nvPr/>
              </p:nvCxnSpPr>
              <p:spPr>
                <a:xfrm flipH="1">
                  <a:off x="2472612" y="4488024"/>
                  <a:ext cx="457200" cy="3079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to 13">
                  <a:extLst>
                    <a:ext uri="{FF2B5EF4-FFF2-40B4-BE49-F238E27FC236}">
                      <a16:creationId xmlns:a16="http://schemas.microsoft.com/office/drawing/2014/main" id="{36EA53A1-059A-B749-D23A-DAAD591A18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143" y="4488024"/>
                  <a:ext cx="345233" cy="3079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10E4627B-89F6-BD61-2F5C-52A4B004CACE}"/>
                  </a:ext>
                </a:extLst>
              </p:cNvPr>
              <p:cNvCxnSpPr/>
              <p:nvPr/>
            </p:nvCxnSpPr>
            <p:spPr>
              <a:xfrm flipH="1">
                <a:off x="27432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3FF639B5-EAE5-A4EF-7062-EB6F4AC6728F}"/>
                  </a:ext>
                </a:extLst>
              </p:cNvPr>
              <p:cNvCxnSpPr/>
              <p:nvPr/>
            </p:nvCxnSpPr>
            <p:spPr>
              <a:xfrm flipH="1">
                <a:off x="32004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Imagem 2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35E8963B-43BC-F022-19AC-7AB13A6BB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17" y="3328224"/>
              <a:ext cx="1439719" cy="1439719"/>
            </a:xfrm>
            <a:prstGeom prst="rect">
              <a:avLst/>
            </a:prstGeom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0089ABF-7864-9994-380C-325CF68129FE}"/>
                </a:ext>
              </a:extLst>
            </p:cNvPr>
            <p:cNvSpPr txBox="1"/>
            <p:nvPr/>
          </p:nvSpPr>
          <p:spPr>
            <a:xfrm>
              <a:off x="3017028" y="2660785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Bob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A5711357-B4F9-AB55-E4ED-420AB62794E2}"/>
              </a:ext>
            </a:extLst>
          </p:cNvPr>
          <p:cNvGrpSpPr/>
          <p:nvPr/>
        </p:nvGrpSpPr>
        <p:grpSpPr>
          <a:xfrm>
            <a:off x="7893698" y="4036805"/>
            <a:ext cx="3415156" cy="2107158"/>
            <a:chOff x="7679094" y="2660785"/>
            <a:chExt cx="3415156" cy="210715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E87B350B-33DA-F8D9-CD82-A9E57A195FAE}"/>
                </a:ext>
              </a:extLst>
            </p:cNvPr>
            <p:cNvGrpSpPr/>
            <p:nvPr/>
          </p:nvGrpSpPr>
          <p:grpSpPr>
            <a:xfrm>
              <a:off x="7974564" y="3200400"/>
              <a:ext cx="923731" cy="1567543"/>
              <a:chOff x="2743200" y="3228392"/>
              <a:chExt cx="923731" cy="1567543"/>
            </a:xfrm>
            <a:solidFill>
              <a:schemeClr val="accent2"/>
            </a:solidFill>
          </p:grpSpPr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5F657D68-4091-9E4D-0A51-6757E3C1D1EF}"/>
                  </a:ext>
                </a:extLst>
              </p:cNvPr>
              <p:cNvGrpSpPr/>
              <p:nvPr/>
            </p:nvGrpSpPr>
            <p:grpSpPr>
              <a:xfrm>
                <a:off x="2743200" y="3228392"/>
                <a:ext cx="811764" cy="1567543"/>
                <a:chOff x="2472612" y="3228392"/>
                <a:chExt cx="811764" cy="1567543"/>
              </a:xfrm>
              <a:grpFill/>
            </p:grpSpPr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A19A8D99-8660-0174-36B4-9F760ADC1D96}"/>
                    </a:ext>
                  </a:extLst>
                </p:cNvPr>
                <p:cNvSpPr/>
                <p:nvPr/>
              </p:nvSpPr>
              <p:spPr>
                <a:xfrm>
                  <a:off x="2696547" y="3228392"/>
                  <a:ext cx="485192" cy="57849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1" name="Conector reto 30">
                  <a:extLst>
                    <a:ext uri="{FF2B5EF4-FFF2-40B4-BE49-F238E27FC236}">
                      <a16:creationId xmlns:a16="http://schemas.microsoft.com/office/drawing/2014/main" id="{DACC06A2-AB34-4EFE-A8F5-A0D973B91B24}"/>
                    </a:ext>
                  </a:extLst>
                </p:cNvPr>
                <p:cNvCxnSpPr>
                  <a:stCxn id="30" idx="4"/>
                </p:cNvCxnSpPr>
                <p:nvPr/>
              </p:nvCxnSpPr>
              <p:spPr>
                <a:xfrm flipH="1">
                  <a:off x="2929812" y="3806890"/>
                  <a:ext cx="9331" cy="68113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to 31">
                  <a:extLst>
                    <a:ext uri="{FF2B5EF4-FFF2-40B4-BE49-F238E27FC236}">
                      <a16:creationId xmlns:a16="http://schemas.microsoft.com/office/drawing/2014/main" id="{4DF7A924-6EEC-25BB-710A-6EA7A290642F}"/>
                    </a:ext>
                  </a:extLst>
                </p:cNvPr>
                <p:cNvCxnSpPr/>
                <p:nvPr/>
              </p:nvCxnSpPr>
              <p:spPr>
                <a:xfrm flipH="1">
                  <a:off x="2472612" y="4488024"/>
                  <a:ext cx="457200" cy="30791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39712968-950E-BE6F-6451-318372D785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9143" y="4488024"/>
                  <a:ext cx="345233" cy="30791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F44A3FDD-D3FB-467F-D776-01850CE6C6A0}"/>
                  </a:ext>
                </a:extLst>
              </p:cNvPr>
              <p:cNvCxnSpPr/>
              <p:nvPr/>
            </p:nvCxnSpPr>
            <p:spPr>
              <a:xfrm flipH="1">
                <a:off x="27432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6C46EA07-0805-5BE2-40BA-06563BBBE5E1}"/>
                  </a:ext>
                </a:extLst>
              </p:cNvPr>
              <p:cNvCxnSpPr/>
              <p:nvPr/>
            </p:nvCxnSpPr>
            <p:spPr>
              <a:xfrm flipH="1">
                <a:off x="3200400" y="4147457"/>
                <a:ext cx="46653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4BEA71EA-451B-A173-23CF-362F1B0B8A1A}"/>
                </a:ext>
              </a:extLst>
            </p:cNvPr>
            <p:cNvSpPr/>
            <p:nvPr/>
          </p:nvSpPr>
          <p:spPr>
            <a:xfrm>
              <a:off x="7679094" y="3100318"/>
              <a:ext cx="774441" cy="566659"/>
            </a:xfrm>
            <a:custGeom>
              <a:avLst/>
              <a:gdLst>
                <a:gd name="connsiteX0" fmla="*/ 774441 w 774441"/>
                <a:gd name="connsiteY0" fmla="*/ 128074 h 566659"/>
                <a:gd name="connsiteX1" fmla="*/ 727788 w 774441"/>
                <a:gd name="connsiteY1" fmla="*/ 81421 h 566659"/>
                <a:gd name="connsiteX2" fmla="*/ 466530 w 774441"/>
                <a:gd name="connsiteY2" fmla="*/ 44098 h 566659"/>
                <a:gd name="connsiteX3" fmla="*/ 429208 w 774441"/>
                <a:gd name="connsiteY3" fmla="*/ 53429 h 566659"/>
                <a:gd name="connsiteX4" fmla="*/ 345233 w 774441"/>
                <a:gd name="connsiteY4" fmla="*/ 100082 h 566659"/>
                <a:gd name="connsiteX5" fmla="*/ 307910 w 774441"/>
                <a:gd name="connsiteY5" fmla="*/ 128074 h 566659"/>
                <a:gd name="connsiteX6" fmla="*/ 279918 w 774441"/>
                <a:gd name="connsiteY6" fmla="*/ 165396 h 566659"/>
                <a:gd name="connsiteX7" fmla="*/ 270588 w 774441"/>
                <a:gd name="connsiteY7" fmla="*/ 193388 h 566659"/>
                <a:gd name="connsiteX8" fmla="*/ 289249 w 774441"/>
                <a:gd name="connsiteY8" fmla="*/ 314686 h 566659"/>
                <a:gd name="connsiteX9" fmla="*/ 298579 w 774441"/>
                <a:gd name="connsiteY9" fmla="*/ 342678 h 566659"/>
                <a:gd name="connsiteX10" fmla="*/ 317241 w 774441"/>
                <a:gd name="connsiteY10" fmla="*/ 370670 h 566659"/>
                <a:gd name="connsiteX11" fmla="*/ 261257 w 774441"/>
                <a:gd name="connsiteY11" fmla="*/ 501298 h 566659"/>
                <a:gd name="connsiteX12" fmla="*/ 242596 w 774441"/>
                <a:gd name="connsiteY12" fmla="*/ 519960 h 566659"/>
                <a:gd name="connsiteX13" fmla="*/ 167951 w 774441"/>
                <a:gd name="connsiteY13" fmla="*/ 538621 h 566659"/>
                <a:gd name="connsiteX14" fmla="*/ 121298 w 774441"/>
                <a:gd name="connsiteY14" fmla="*/ 566613 h 566659"/>
                <a:gd name="connsiteX15" fmla="*/ 0 w 774441"/>
                <a:gd name="connsiteY15" fmla="*/ 519960 h 56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74441" h="566659">
                  <a:moveTo>
                    <a:pt x="774441" y="128074"/>
                  </a:moveTo>
                  <a:cubicBezTo>
                    <a:pt x="758890" y="112523"/>
                    <a:pt x="740983" y="99015"/>
                    <a:pt x="727788" y="81421"/>
                  </a:cubicBezTo>
                  <a:cubicBezTo>
                    <a:pt x="631815" y="-46542"/>
                    <a:pt x="779327" y="4998"/>
                    <a:pt x="466530" y="44098"/>
                  </a:cubicBezTo>
                  <a:cubicBezTo>
                    <a:pt x="454089" y="47208"/>
                    <a:pt x="441215" y="48926"/>
                    <a:pt x="429208" y="53429"/>
                  </a:cubicBezTo>
                  <a:cubicBezTo>
                    <a:pt x="408880" y="61052"/>
                    <a:pt x="360505" y="89901"/>
                    <a:pt x="345233" y="100082"/>
                  </a:cubicBezTo>
                  <a:cubicBezTo>
                    <a:pt x="332294" y="108708"/>
                    <a:pt x="318906" y="117078"/>
                    <a:pt x="307910" y="128074"/>
                  </a:cubicBezTo>
                  <a:cubicBezTo>
                    <a:pt x="296914" y="139070"/>
                    <a:pt x="289249" y="152955"/>
                    <a:pt x="279918" y="165396"/>
                  </a:cubicBezTo>
                  <a:cubicBezTo>
                    <a:pt x="276808" y="174727"/>
                    <a:pt x="269974" y="183572"/>
                    <a:pt x="270588" y="193388"/>
                  </a:cubicBezTo>
                  <a:cubicBezTo>
                    <a:pt x="273140" y="234217"/>
                    <a:pt x="281710" y="274478"/>
                    <a:pt x="289249" y="314686"/>
                  </a:cubicBezTo>
                  <a:cubicBezTo>
                    <a:pt x="291061" y="324353"/>
                    <a:pt x="294181" y="333881"/>
                    <a:pt x="298579" y="342678"/>
                  </a:cubicBezTo>
                  <a:cubicBezTo>
                    <a:pt x="303594" y="352708"/>
                    <a:pt x="311020" y="361339"/>
                    <a:pt x="317241" y="370670"/>
                  </a:cubicBezTo>
                  <a:cubicBezTo>
                    <a:pt x="297108" y="426035"/>
                    <a:pt x="293635" y="460824"/>
                    <a:pt x="261257" y="501298"/>
                  </a:cubicBezTo>
                  <a:cubicBezTo>
                    <a:pt x="255762" y="508167"/>
                    <a:pt x="250764" y="516693"/>
                    <a:pt x="242596" y="519960"/>
                  </a:cubicBezTo>
                  <a:cubicBezTo>
                    <a:pt x="218783" y="529485"/>
                    <a:pt x="192833" y="532401"/>
                    <a:pt x="167951" y="538621"/>
                  </a:cubicBezTo>
                  <a:cubicBezTo>
                    <a:pt x="152400" y="547952"/>
                    <a:pt x="139398" y="567744"/>
                    <a:pt x="121298" y="566613"/>
                  </a:cubicBezTo>
                  <a:cubicBezTo>
                    <a:pt x="87276" y="564487"/>
                    <a:pt x="36866" y="538392"/>
                    <a:pt x="0" y="51996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50FAE5DE-C0C2-7CFD-1C38-63731EBF4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4531" y="3174268"/>
              <a:ext cx="1439719" cy="1439719"/>
            </a:xfrm>
            <a:prstGeom prst="rect">
              <a:avLst/>
            </a:prstGeom>
          </p:spPr>
        </p:pic>
        <p:pic>
          <p:nvPicPr>
            <p:cNvPr id="38" name="Imagem 3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025C2730-8AB8-9FFA-A8C0-D5D585BD2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127" y="3666977"/>
              <a:ext cx="559531" cy="559531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B61F6BC-EF88-E720-2F63-14027B4AF4E1}"/>
                </a:ext>
              </a:extLst>
            </p:cNvPr>
            <p:cNvSpPr txBox="1"/>
            <p:nvPr/>
          </p:nvSpPr>
          <p:spPr>
            <a:xfrm>
              <a:off x="7974564" y="266078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Maria</a:t>
              </a:r>
            </a:p>
          </p:txBody>
        </p:sp>
      </p:grpSp>
      <p:sp>
        <p:nvSpPr>
          <p:cNvPr id="41" name="Retângulo 40">
            <a:extLst>
              <a:ext uri="{FF2B5EF4-FFF2-40B4-BE49-F238E27FC236}">
                <a16:creationId xmlns:a16="http://schemas.microsoft.com/office/drawing/2014/main" id="{25921D1A-1A8B-7D82-CC3D-B03FC224BE17}"/>
              </a:ext>
            </a:extLst>
          </p:cNvPr>
          <p:cNvSpPr/>
          <p:nvPr/>
        </p:nvSpPr>
        <p:spPr>
          <a:xfrm>
            <a:off x="578498" y="2136710"/>
            <a:ext cx="11374016" cy="4356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30C9E09-4F8F-A05C-751C-0AA29404BBFF}"/>
              </a:ext>
            </a:extLst>
          </p:cNvPr>
          <p:cNvSpPr txBox="1"/>
          <p:nvPr/>
        </p:nvSpPr>
        <p:spPr>
          <a:xfrm>
            <a:off x="9656171" y="4237782"/>
            <a:ext cx="23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http</a:t>
            </a:r>
            <a:r>
              <a:rPr lang="pt-BR" dirty="0"/>
              <a:t>://192.168.10.8:80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D31B87B2-418F-3DC5-BD0F-B4103AF5D627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3093569" y="2262042"/>
            <a:ext cx="925969" cy="3673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a 15">
            <a:extLst>
              <a:ext uri="{FF2B5EF4-FFF2-40B4-BE49-F238E27FC236}">
                <a16:creationId xmlns:a16="http://schemas.microsoft.com/office/drawing/2014/main" id="{301242AA-FD5D-F31D-E9ED-9BE4D6F14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417742"/>
              </p:ext>
            </p:extLst>
          </p:nvPr>
        </p:nvGraphicFramePr>
        <p:xfrm>
          <a:off x="1213392" y="2600453"/>
          <a:ext cx="4107544" cy="79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6886">
                  <a:extLst>
                    <a:ext uri="{9D8B030D-6E8A-4147-A177-3AD203B41FA5}">
                      <a16:colId xmlns:a16="http://schemas.microsoft.com/office/drawing/2014/main" val="2991156118"/>
                    </a:ext>
                  </a:extLst>
                </a:gridCol>
                <a:gridCol w="1026886">
                  <a:extLst>
                    <a:ext uri="{9D8B030D-6E8A-4147-A177-3AD203B41FA5}">
                      <a16:colId xmlns:a16="http://schemas.microsoft.com/office/drawing/2014/main" val="2262228111"/>
                    </a:ext>
                  </a:extLst>
                </a:gridCol>
                <a:gridCol w="1026886">
                  <a:extLst>
                    <a:ext uri="{9D8B030D-6E8A-4147-A177-3AD203B41FA5}">
                      <a16:colId xmlns:a16="http://schemas.microsoft.com/office/drawing/2014/main" val="404990288"/>
                    </a:ext>
                  </a:extLst>
                </a:gridCol>
                <a:gridCol w="1026886">
                  <a:extLst>
                    <a:ext uri="{9D8B030D-6E8A-4147-A177-3AD203B41FA5}">
                      <a16:colId xmlns:a16="http://schemas.microsoft.com/office/drawing/2014/main" val="272962157"/>
                    </a:ext>
                  </a:extLst>
                </a:gridCol>
              </a:tblGrid>
              <a:tr h="3514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FF0000"/>
                          </a:solidFill>
                        </a:rPr>
                        <a:t>GET http Request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80651"/>
                  </a:ext>
                </a:extLst>
              </a:tr>
            </a:tbl>
          </a:graphicData>
        </a:graphic>
      </p:graphicFrame>
      <p:pic>
        <p:nvPicPr>
          <p:cNvPr id="17" name="Imagem 16" descr="Diagrama&#10;&#10;Descrição gerada automaticamente">
            <a:extLst>
              <a:ext uri="{FF2B5EF4-FFF2-40B4-BE49-F238E27FC236}">
                <a16:creationId xmlns:a16="http://schemas.microsoft.com/office/drawing/2014/main" id="{C7CD8E49-5772-FCDE-F91C-C487E02287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52"/>
          <a:stretch/>
        </p:blipFill>
        <p:spPr>
          <a:xfrm>
            <a:off x="8372671" y="2230909"/>
            <a:ext cx="3181434" cy="757522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74A43F5E-BEEC-CF1A-B3CA-DA75060518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00EA3CC-BE06-802C-9261-65B8EC41C369}"/>
              </a:ext>
            </a:extLst>
          </p:cNvPr>
          <p:cNvSpPr txBox="1"/>
          <p:nvPr/>
        </p:nvSpPr>
        <p:spPr>
          <a:xfrm>
            <a:off x="1033203" y="5971189"/>
            <a:ext cx="1312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192.168.1.5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198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A808-0FEB-2D7E-D3E0-64B4F49B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Transporte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F8C628-9EA1-6AC3-3677-EC1D7E2F0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4" t="22721" r="3105"/>
          <a:stretch/>
        </p:blipFill>
        <p:spPr>
          <a:xfrm>
            <a:off x="6177352" y="2640563"/>
            <a:ext cx="6014648" cy="2955294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3A7F3AB-74BB-4B65-BA65-6462761FBB8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85480" y="1690689"/>
            <a:ext cx="6074229" cy="4802186"/>
          </a:xfrm>
        </p:spPr>
        <p:txBody>
          <a:bodyPr>
            <a:normAutofit/>
          </a:bodyPr>
          <a:lstStyle/>
          <a:p>
            <a:r>
              <a:rPr lang="pt-BR" sz="2000" dirty="0"/>
              <a:t>Segmentação e Reagrupamento de Dados</a:t>
            </a:r>
          </a:p>
          <a:p>
            <a:pPr lvl="1"/>
            <a:r>
              <a:rPr lang="pt-BR" sz="1600" dirty="0"/>
              <a:t>Motivo de segmentação? MTU (</a:t>
            </a:r>
            <a:r>
              <a:rPr lang="pt-BR" sz="1600" dirty="0" err="1"/>
              <a:t>Maximum</a:t>
            </a:r>
            <a:r>
              <a:rPr lang="pt-BR" sz="1600" dirty="0"/>
              <a:t> </a:t>
            </a:r>
            <a:r>
              <a:rPr lang="pt-BR" sz="1600" dirty="0" err="1"/>
              <a:t>Transmission</a:t>
            </a:r>
            <a:r>
              <a:rPr lang="pt-BR" sz="1600" dirty="0"/>
              <a:t> Unit)</a:t>
            </a:r>
            <a:br>
              <a:rPr lang="pt-BR" sz="1600" dirty="0"/>
            </a:br>
            <a:endParaRPr lang="pt-BR" sz="1600" dirty="0"/>
          </a:p>
          <a:p>
            <a:r>
              <a:rPr lang="pt-BR" sz="2000" dirty="0"/>
              <a:t>Controle de Fluxo</a:t>
            </a:r>
            <a:br>
              <a:rPr lang="pt-BR" sz="2000" dirty="0"/>
            </a:br>
            <a:endParaRPr lang="pt-BR" sz="2000" dirty="0"/>
          </a:p>
          <a:p>
            <a:r>
              <a:rPr lang="pt-BR" sz="2000" dirty="0"/>
              <a:t>Controle de Erros e Recuperação</a:t>
            </a:r>
          </a:p>
          <a:p>
            <a:pPr lvl="1"/>
            <a:r>
              <a:rPr lang="pt-BR" sz="1600" dirty="0" err="1"/>
              <a:t>Checksum</a:t>
            </a:r>
            <a:r>
              <a:rPr lang="pt-BR" sz="1600" dirty="0"/>
              <a:t> e retransmissão seletiva</a:t>
            </a:r>
            <a:br>
              <a:rPr lang="pt-BR" sz="1600" dirty="0"/>
            </a:br>
            <a:endParaRPr lang="pt-BR" sz="1600" dirty="0"/>
          </a:p>
          <a:p>
            <a:r>
              <a:rPr lang="pt-BR" sz="2000" dirty="0"/>
              <a:t>Multiplexação e </a:t>
            </a:r>
            <a:r>
              <a:rPr lang="pt-BR" sz="2000" dirty="0" err="1"/>
              <a:t>Demultiplexação</a:t>
            </a:r>
            <a:endParaRPr lang="pt-BR" sz="2000" dirty="0"/>
          </a:p>
          <a:p>
            <a:pPr lvl="1"/>
            <a:r>
              <a:rPr lang="pt-BR" sz="1600" dirty="0"/>
              <a:t>Múltiplas aplicações em um sistema final usem os serviços de rede simultaneamente (Portas)</a:t>
            </a:r>
          </a:p>
          <a:p>
            <a:r>
              <a:rPr lang="pt-BR" sz="2000" dirty="0"/>
              <a:t>Características são respeitadas ou não, depende do protocolo </a:t>
            </a:r>
          </a:p>
          <a:p>
            <a:pPr lvl="1"/>
            <a:r>
              <a:rPr lang="pt-BR" sz="1600" dirty="0"/>
              <a:t>UDP </a:t>
            </a:r>
            <a:r>
              <a:rPr lang="pt-BR" sz="1600" dirty="0" err="1"/>
              <a:t>vs</a:t>
            </a:r>
            <a:r>
              <a:rPr lang="pt-BR" sz="1600" dirty="0"/>
              <a:t> TCP</a:t>
            </a:r>
            <a:endParaRPr lang="pt-BR" sz="1200" dirty="0"/>
          </a:p>
          <a:p>
            <a:pPr marL="457200" lvl="1" indent="0">
              <a:buNone/>
            </a:pPr>
            <a:endParaRPr lang="pt-BR" sz="1600" dirty="0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59D7C57F-A9F0-851D-8DCD-223493C973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7" b="22374"/>
          <a:stretch/>
        </p:blipFill>
        <p:spPr>
          <a:xfrm>
            <a:off x="8446327" y="254372"/>
            <a:ext cx="3330807" cy="166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05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2051</Words>
  <Application>Microsoft Office PowerPoint</Application>
  <PresentationFormat>Widescreen</PresentationFormat>
  <Paragraphs>299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Tema do Office</vt:lpstr>
      <vt:lpstr>Apresentação do PowerPoint</vt:lpstr>
      <vt:lpstr>Introdução</vt:lpstr>
      <vt:lpstr>Como os dispositivos conversam entre sí?</vt:lpstr>
      <vt:lpstr>Modelo OSI</vt:lpstr>
      <vt:lpstr>Uma História de amor</vt:lpstr>
      <vt:lpstr>Uma História de amor</vt:lpstr>
      <vt:lpstr>Camada de Aplicação</vt:lpstr>
      <vt:lpstr>Uma História de amor</vt:lpstr>
      <vt:lpstr>Camada de Transporte</vt:lpstr>
      <vt:lpstr>Uma História de amor</vt:lpstr>
      <vt:lpstr>Camada de rede</vt:lpstr>
      <vt:lpstr>Uma História de amor</vt:lpstr>
      <vt:lpstr>Camada de Enlace</vt:lpstr>
      <vt:lpstr>Uma História de amor</vt:lpstr>
      <vt:lpstr>Camada Física</vt:lpstr>
      <vt:lpstr>Uma História de amor</vt:lpstr>
      <vt:lpstr>Uma História de amor</vt:lpstr>
      <vt:lpstr>Uma História de amor</vt:lpstr>
      <vt:lpstr>Dispositivos de camada 2 vs Dispositivos de camada 3</vt:lpstr>
      <vt:lpstr>Dispositivos Intermediários (Os cupidos)</vt:lpstr>
      <vt:lpstr>Uma História de amor (Camada 2)</vt:lpstr>
      <vt:lpstr>Uma História de amor (Camada 3)</vt:lpstr>
      <vt:lpstr>IPv4</vt:lpstr>
      <vt:lpstr>IPv4</vt:lpstr>
      <vt:lpstr>IPv4</vt:lpstr>
      <vt:lpstr>IPv4</vt:lpstr>
      <vt:lpstr>IPv4</vt:lpstr>
      <vt:lpstr>IPv4</vt:lpstr>
      <vt:lpstr>IP público vs IP privado</vt:lpstr>
      <vt:lpstr>IP público vs IP privado</vt:lpstr>
      <vt:lpstr>Laboratório</vt:lpstr>
      <vt:lpstr>Laboratório</vt:lpstr>
      <vt:lpstr>Laboratório</vt:lpstr>
      <vt:lpstr>Laboratório</vt:lpstr>
      <vt:lpstr>Laboratório</vt:lpstr>
      <vt:lpstr>Laboratório</vt:lpstr>
      <vt:lpstr>Laboratório</vt:lpstr>
      <vt:lpstr>Material de estudo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Luan Weba Soares</dc:creator>
  <cp:lastModifiedBy>luan weba</cp:lastModifiedBy>
  <cp:revision>9</cp:revision>
  <dcterms:created xsi:type="dcterms:W3CDTF">2023-05-15T12:27:53Z</dcterms:created>
  <dcterms:modified xsi:type="dcterms:W3CDTF">2023-05-27T11:33:50Z</dcterms:modified>
</cp:coreProperties>
</file>