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9" r:id="rId4"/>
    <p:sldId id="260" r:id="rId5"/>
    <p:sldId id="261" r:id="rId6"/>
    <p:sldId id="375" r:id="rId7"/>
    <p:sldId id="262" r:id="rId8"/>
    <p:sldId id="263" r:id="rId9"/>
    <p:sldId id="265" r:id="rId10"/>
    <p:sldId id="376" r:id="rId11"/>
    <p:sldId id="377" r:id="rId12"/>
    <p:sldId id="378" r:id="rId13"/>
    <p:sldId id="379" r:id="rId14"/>
    <p:sldId id="380" r:id="rId15"/>
    <p:sldId id="381" r:id="rId16"/>
    <p:sldId id="382" r:id="rId17"/>
    <p:sldId id="383" r:id="rId18"/>
    <p:sldId id="384" r:id="rId19"/>
    <p:sldId id="369" r:id="rId20"/>
    <p:sldId id="368" r:id="rId21"/>
    <p:sldId id="370" r:id="rId22"/>
    <p:sldId id="371" r:id="rId23"/>
    <p:sldId id="372" r:id="rId24"/>
    <p:sldId id="373" r:id="rId25"/>
    <p:sldId id="374" r:id="rId26"/>
    <p:sldId id="312"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Lato" panose="020B0604020202020204" charset="0"/>
      <p:regular r:id="rId33"/>
      <p:bold r:id="rId34"/>
      <p:italic r:id="rId35"/>
      <p:boldItalic r:id="rId36"/>
    </p:embeddedFont>
    <p:embeddedFont>
      <p:font typeface="Raleway" panose="020B0604020202020204" charset="0"/>
      <p:regular r:id="rId37"/>
      <p:bold r:id="rId38"/>
      <p:italic r:id="rId39"/>
      <p:boldItalic r:id="rId40"/>
    </p:embeddedFont>
    <p:embeddedFont>
      <p:font typeface="Trebuchet MS" panose="020B0603020202020204" pitchFamily="3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85" autoAdjust="0"/>
  </p:normalViewPr>
  <p:slideViewPr>
    <p:cSldViewPr snapToGrid="0">
      <p:cViewPr varScale="1">
        <p:scale>
          <a:sx n="63" d="100"/>
          <a:sy n="63" d="100"/>
        </p:scale>
        <p:origin x="77" y="72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456493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12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b742dfcb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b742dfcb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29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742dfcbe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742dfcb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093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b742dfcb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b742dfcb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700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b742dfcb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b742dfcb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755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b742dfcbe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b742dfcbe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618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b742dfcb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b742dfcb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820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b742df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b742df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98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lnSpc>
                <a:spcPct val="110000"/>
              </a:lnSpc>
              <a:spcBef>
                <a:spcPts val="0"/>
              </a:spcBef>
              <a:spcAft>
                <a:spcPts val="0"/>
              </a:spcAft>
              <a:buClr>
                <a:srgbClr val="CC6600"/>
              </a:buClr>
              <a:buSzPts val="3200"/>
              <a:buFont typeface="Trebuchet MS"/>
              <a:buNone/>
            </a:pPr>
            <a:r>
              <a:rPr lang="en" sz="2800" dirty="0">
                <a:solidFill>
                  <a:srgbClr val="000000"/>
                </a:solidFill>
                <a:latin typeface="Times New Roman"/>
                <a:ea typeface="Times New Roman"/>
                <a:cs typeface="Times New Roman"/>
                <a:sym typeface="Times New Roman"/>
              </a:rPr>
              <a:t>SALARY PREDICTION FOR ENGINEERING GRADUATES</a:t>
            </a:r>
            <a:endParaRPr dirty="0"/>
          </a:p>
        </p:txBody>
      </p:sp>
      <p:sp>
        <p:nvSpPr>
          <p:cNvPr id="87" name="Google Shape;87;p13"/>
          <p:cNvSpPr txBox="1">
            <a:spLocks noGrp="1"/>
          </p:cNvSpPr>
          <p:nvPr>
            <p:ph type="subTitle" idx="1"/>
          </p:nvPr>
        </p:nvSpPr>
        <p:spPr>
          <a:xfrm>
            <a:off x="729450" y="3496023"/>
            <a:ext cx="3725400" cy="9201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400"/>
              <a:buFont typeface="Trebuchet MS"/>
              <a:buNone/>
            </a:pPr>
            <a:r>
              <a:rPr lang="en" sz="1200" b="1" dirty="0">
                <a:solidFill>
                  <a:srgbClr val="000000"/>
                </a:solidFill>
                <a:latin typeface="Times New Roman"/>
                <a:ea typeface="Times New Roman"/>
                <a:cs typeface="Times New Roman"/>
                <a:sym typeface="Times New Roman"/>
              </a:rPr>
              <a:t>Presented By:-                               </a:t>
            </a:r>
            <a:endParaRPr sz="1200" dirty="0">
              <a:solidFill>
                <a:srgbClr val="000000"/>
              </a:solidFill>
              <a:latin typeface="Arial"/>
              <a:ea typeface="Arial"/>
              <a:cs typeface="Arial"/>
              <a:sym typeface="Arial"/>
            </a:endParaRPr>
          </a:p>
          <a:p>
            <a:pPr marL="0" lvl="0" indent="0" algn="l" rtl="0">
              <a:spcBef>
                <a:spcPts val="0"/>
              </a:spcBef>
              <a:spcAft>
                <a:spcPts val="0"/>
              </a:spcAft>
              <a:buClr>
                <a:srgbClr val="000000"/>
              </a:buClr>
              <a:buSzPts val="2400"/>
              <a:buFont typeface="Times New Roman"/>
              <a:buNone/>
            </a:pPr>
            <a:r>
              <a:rPr lang="en" sz="1200" dirty="0">
                <a:solidFill>
                  <a:srgbClr val="000000"/>
                </a:solidFill>
                <a:latin typeface="Times New Roman"/>
                <a:ea typeface="Times New Roman"/>
                <a:cs typeface="Times New Roman"/>
                <a:sym typeface="Times New Roman"/>
              </a:rPr>
              <a:t>Group No. 6</a:t>
            </a:r>
            <a:endParaRPr sz="1200" dirty="0">
              <a:solidFill>
                <a:srgbClr val="000000"/>
              </a:solidFill>
              <a:latin typeface="Arial"/>
              <a:ea typeface="Arial"/>
              <a:cs typeface="Arial"/>
              <a:sym typeface="Arial"/>
            </a:endParaRPr>
          </a:p>
          <a:p>
            <a:pPr marL="0" lvl="0" indent="0" algn="l" rtl="0">
              <a:spcBef>
                <a:spcPts val="0"/>
              </a:spcBef>
              <a:spcAft>
                <a:spcPts val="0"/>
              </a:spcAft>
              <a:buClr>
                <a:srgbClr val="000000"/>
              </a:buClr>
              <a:buSzPts val="2400"/>
              <a:buFont typeface="Times New Roman"/>
              <a:buNone/>
            </a:pPr>
            <a:r>
              <a:rPr lang="en" sz="1200" dirty="0">
                <a:solidFill>
                  <a:srgbClr val="000000"/>
                </a:solidFill>
                <a:latin typeface="Times New Roman"/>
                <a:ea typeface="Times New Roman"/>
                <a:cs typeface="Times New Roman"/>
                <a:sym typeface="Times New Roman"/>
              </a:rPr>
              <a:t>PGP DSE June 2020</a:t>
            </a:r>
            <a:endParaRPr sz="1200" dirty="0">
              <a:solidFill>
                <a:srgbClr val="000000"/>
              </a:solidFill>
              <a:latin typeface="Arial"/>
              <a:ea typeface="Arial"/>
              <a:cs typeface="Arial"/>
              <a:sym typeface="Arial"/>
            </a:endParaRPr>
          </a:p>
          <a:p>
            <a:pPr marL="0" lvl="0" indent="0" algn="l" rtl="0">
              <a:spcBef>
                <a:spcPts val="0"/>
              </a:spcBef>
              <a:spcAft>
                <a:spcPts val="0"/>
              </a:spcAft>
              <a:buClr>
                <a:srgbClr val="000000"/>
              </a:buClr>
              <a:buSzPts val="2400"/>
              <a:buFont typeface="Times New Roman"/>
              <a:buNone/>
            </a:pPr>
            <a:r>
              <a:rPr lang="en" sz="1200" dirty="0">
                <a:solidFill>
                  <a:srgbClr val="000000"/>
                </a:solidFill>
                <a:latin typeface="Times New Roman"/>
                <a:cs typeface="Times New Roman"/>
                <a:sym typeface="Times New Roman"/>
              </a:rPr>
              <a:t>Gurugram</a:t>
            </a:r>
            <a:endParaRPr sz="1200" dirty="0"/>
          </a:p>
        </p:txBody>
      </p:sp>
      <p:sp>
        <p:nvSpPr>
          <p:cNvPr id="88" name="Google Shape;88;p13"/>
          <p:cNvSpPr txBox="1"/>
          <p:nvPr/>
        </p:nvSpPr>
        <p:spPr>
          <a:xfrm>
            <a:off x="6088568" y="3571100"/>
            <a:ext cx="2719529" cy="769976"/>
          </a:xfrm>
          <a:prstGeom prst="rect">
            <a:avLst/>
          </a:prstGeom>
          <a:noFill/>
          <a:ln>
            <a:noFill/>
          </a:ln>
        </p:spPr>
        <p:txBody>
          <a:bodyPr spcFirstLastPara="1" wrap="square" lIns="91425" tIns="91425" rIns="91425" bIns="91425" anchor="t" anchorCtr="0">
            <a:noAutofit/>
          </a:bodyPr>
          <a:lstStyle/>
          <a:p>
            <a:pPr>
              <a:buSzPts val="2400"/>
            </a:pPr>
            <a:r>
              <a:rPr lang="en" sz="1200" b="1" dirty="0">
                <a:latin typeface="Times New Roman"/>
                <a:cs typeface="Times New Roman"/>
                <a:sym typeface="Times New Roman"/>
              </a:rPr>
              <a:t>Project Mentor:-</a:t>
            </a:r>
            <a:endParaRPr sz="1200" b="1" dirty="0">
              <a:latin typeface="Times New Roman"/>
              <a:cs typeface="Times New Roman"/>
              <a:sym typeface="Lato"/>
            </a:endParaRPr>
          </a:p>
          <a:p>
            <a:pPr>
              <a:buSzPts val="2400"/>
            </a:pPr>
            <a:endParaRPr lang="en" sz="1200" b="1" dirty="0">
              <a:latin typeface="Times New Roman"/>
              <a:cs typeface="Times New Roman"/>
              <a:sym typeface="Times New Roman"/>
            </a:endParaRPr>
          </a:p>
          <a:p>
            <a:pPr>
              <a:buSzPts val="2400"/>
            </a:pPr>
            <a:r>
              <a:rPr lang="en" sz="1200" b="1" dirty="0">
                <a:latin typeface="Times New Roman"/>
                <a:cs typeface="Times New Roman"/>
                <a:sym typeface="Times New Roman"/>
              </a:rPr>
              <a:t>	 Mr Shashank Shirude</a:t>
            </a:r>
            <a:endParaRPr sz="1200" dirty="0">
              <a:latin typeface="Times New Roman"/>
              <a:cs typeface="Times New Roman"/>
              <a:sym typeface="Lato"/>
            </a:endParaRPr>
          </a:p>
        </p:txBody>
      </p:sp>
      <p:sp>
        <p:nvSpPr>
          <p:cNvPr id="5" name="Google Shape;88;p13">
            <a:extLst>
              <a:ext uri="{FF2B5EF4-FFF2-40B4-BE49-F238E27FC236}">
                <a16:creationId xmlns:a16="http://schemas.microsoft.com/office/drawing/2014/main" id="{EA239685-1106-4AE5-A93C-83078C0FC80F}"/>
              </a:ext>
            </a:extLst>
          </p:cNvPr>
          <p:cNvSpPr txBox="1"/>
          <p:nvPr/>
        </p:nvSpPr>
        <p:spPr>
          <a:xfrm>
            <a:off x="6843516" y="2291388"/>
            <a:ext cx="1571033" cy="358506"/>
          </a:xfrm>
          <a:prstGeom prst="rect">
            <a:avLst/>
          </a:prstGeom>
          <a:noFill/>
          <a:ln>
            <a:noFill/>
          </a:ln>
        </p:spPr>
        <p:txBody>
          <a:bodyPr spcFirstLastPara="1" wrap="square" lIns="91425" tIns="91425" rIns="91425" bIns="91425" anchor="t" anchorCtr="0">
            <a:noAutofit/>
          </a:bodyPr>
          <a:lstStyle/>
          <a:p>
            <a:pPr>
              <a:buSzPts val="2400"/>
            </a:pPr>
            <a:r>
              <a:rPr lang="en-US" sz="1200" b="1" dirty="0">
                <a:latin typeface="Times New Roman"/>
                <a:cs typeface="Times New Roman"/>
                <a:sym typeface="Lato"/>
              </a:rPr>
              <a:t>Final Presentation</a:t>
            </a:r>
            <a:endParaRPr sz="1200" b="1" dirty="0">
              <a:latin typeface="Times New Roman"/>
              <a:cs typeface="Times New Roman"/>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2F7B64-8448-4E44-B66F-739C8CCF3104}"/>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83277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0219B3-F21B-453C-87A9-8ED9F20BF981}"/>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0459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69A1B3-32AD-450A-AEF4-AA7928FE5B86}"/>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03359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C7DEE6-FCDF-4FB5-BF42-7E8539B96631}"/>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9144000" cy="5143501"/>
          </a:xfrm>
          <a:prstGeom prst="rect">
            <a:avLst/>
          </a:prstGeom>
        </p:spPr>
      </p:pic>
    </p:spTree>
    <p:extLst>
      <p:ext uri="{BB962C8B-B14F-4D97-AF65-F5344CB8AC3E}">
        <p14:creationId xmlns:p14="http://schemas.microsoft.com/office/powerpoint/2010/main" val="3308671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968E1A-4677-48DC-8C8F-A9EDB11D6786}"/>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9144000" cy="5143499"/>
          </a:xfrm>
          <a:prstGeom prst="rect">
            <a:avLst/>
          </a:prstGeom>
        </p:spPr>
      </p:pic>
    </p:spTree>
    <p:extLst>
      <p:ext uri="{BB962C8B-B14F-4D97-AF65-F5344CB8AC3E}">
        <p14:creationId xmlns:p14="http://schemas.microsoft.com/office/powerpoint/2010/main" val="1519763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B9C9-F304-46E2-8002-170F80E02F9B}"/>
              </a:ext>
            </a:extLst>
          </p:cNvPr>
          <p:cNvSpPr>
            <a:spLocks noGrp="1"/>
          </p:cNvSpPr>
          <p:nvPr>
            <p:ph type="title"/>
          </p:nvPr>
        </p:nvSpPr>
        <p:spPr/>
        <p:txBody>
          <a:bodyPr/>
          <a:lstStyle/>
          <a:p>
            <a:r>
              <a:rPr lang="en-IN" sz="1800" b="1" dirty="0">
                <a:effectLst/>
                <a:latin typeface="Verdana" panose="020B0604030504040204" pitchFamily="34" charset="0"/>
                <a:ea typeface="Verdana" panose="020B0604030504040204" pitchFamily="34" charset="0"/>
                <a:cs typeface="Verdana" panose="020B0604030504040204" pitchFamily="34" charset="0"/>
              </a:rPr>
              <a:t>Count of graduates joined on specific year</a:t>
            </a:r>
            <a:br>
              <a:rPr lang="en-IN" sz="1800" dirty="0">
                <a:effectLst/>
                <a:latin typeface="Calibri" panose="020F0502020204030204" pitchFamily="34" charset="0"/>
                <a:ea typeface="Calibri" panose="020F0502020204030204" pitchFamily="34" charset="0"/>
              </a:rPr>
            </a:br>
            <a:endParaRPr lang="en-IN" dirty="0"/>
          </a:p>
        </p:txBody>
      </p:sp>
      <p:pic>
        <p:nvPicPr>
          <p:cNvPr id="3" name="image7.png">
            <a:extLst>
              <a:ext uri="{FF2B5EF4-FFF2-40B4-BE49-F238E27FC236}">
                <a16:creationId xmlns:a16="http://schemas.microsoft.com/office/drawing/2014/main" id="{CC89277A-973F-4E96-9874-286D2FA0FB41}"/>
              </a:ext>
            </a:extLst>
          </p:cNvPr>
          <p:cNvPicPr/>
          <p:nvPr/>
        </p:nvPicPr>
        <p:blipFill>
          <a:blip r:embed="rId2"/>
          <a:srcRect/>
          <a:stretch>
            <a:fillRect/>
          </a:stretch>
        </p:blipFill>
        <p:spPr>
          <a:xfrm>
            <a:off x="729450" y="2349922"/>
            <a:ext cx="7573302" cy="2063581"/>
          </a:xfrm>
          <a:prstGeom prst="rect">
            <a:avLst/>
          </a:prstGeom>
          <a:ln/>
        </p:spPr>
      </p:pic>
    </p:spTree>
    <p:extLst>
      <p:ext uri="{BB962C8B-B14F-4D97-AF65-F5344CB8AC3E}">
        <p14:creationId xmlns:p14="http://schemas.microsoft.com/office/powerpoint/2010/main" val="335069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3A03-7C29-44D9-9F73-6CE1CE55F2E0}"/>
              </a:ext>
            </a:extLst>
          </p:cNvPr>
          <p:cNvSpPr>
            <a:spLocks noGrp="1"/>
          </p:cNvSpPr>
          <p:nvPr>
            <p:ph type="title"/>
          </p:nvPr>
        </p:nvSpPr>
        <p:spPr/>
        <p:txBody>
          <a:bodyPr/>
          <a:lstStyle/>
          <a:p>
            <a:r>
              <a:rPr lang="en-IN" sz="1800" b="1" dirty="0">
                <a:effectLst/>
                <a:latin typeface="Verdana" panose="020B0604030504040204" pitchFamily="34" charset="0"/>
                <a:ea typeface="Verdana" panose="020B0604030504040204" pitchFamily="34" charset="0"/>
                <a:cs typeface="Verdana" panose="020B0604030504040204" pitchFamily="34" charset="0"/>
              </a:rPr>
              <a:t>Gender wise distribution of salaries</a:t>
            </a:r>
            <a:endParaRPr lang="en-IN" dirty="0"/>
          </a:p>
        </p:txBody>
      </p:sp>
      <p:pic>
        <p:nvPicPr>
          <p:cNvPr id="3" name="image35.png">
            <a:extLst>
              <a:ext uri="{FF2B5EF4-FFF2-40B4-BE49-F238E27FC236}">
                <a16:creationId xmlns:a16="http://schemas.microsoft.com/office/drawing/2014/main" id="{46BD9696-0BA2-4779-BEC7-EBC9636F4C63}"/>
              </a:ext>
            </a:extLst>
          </p:cNvPr>
          <p:cNvPicPr/>
          <p:nvPr/>
        </p:nvPicPr>
        <p:blipFill>
          <a:blip r:embed="rId2"/>
          <a:srcRect/>
          <a:stretch>
            <a:fillRect/>
          </a:stretch>
        </p:blipFill>
        <p:spPr>
          <a:xfrm>
            <a:off x="304800" y="1984692"/>
            <a:ext cx="3816096" cy="2806764"/>
          </a:xfrm>
          <a:prstGeom prst="rect">
            <a:avLst/>
          </a:prstGeom>
          <a:ln/>
        </p:spPr>
      </p:pic>
      <p:pic>
        <p:nvPicPr>
          <p:cNvPr id="4" name="image8.png">
            <a:extLst>
              <a:ext uri="{FF2B5EF4-FFF2-40B4-BE49-F238E27FC236}">
                <a16:creationId xmlns:a16="http://schemas.microsoft.com/office/drawing/2014/main" id="{C935A60A-48A3-4327-B1AF-4CFAEA1824D8}"/>
              </a:ext>
            </a:extLst>
          </p:cNvPr>
          <p:cNvPicPr/>
          <p:nvPr/>
        </p:nvPicPr>
        <p:blipFill>
          <a:blip r:embed="rId3"/>
          <a:srcRect/>
          <a:stretch>
            <a:fillRect/>
          </a:stretch>
        </p:blipFill>
        <p:spPr>
          <a:xfrm>
            <a:off x="4315968" y="1984692"/>
            <a:ext cx="4376928" cy="2806764"/>
          </a:xfrm>
          <a:prstGeom prst="rect">
            <a:avLst/>
          </a:prstGeom>
          <a:ln/>
        </p:spPr>
      </p:pic>
    </p:spTree>
    <p:extLst>
      <p:ext uri="{BB962C8B-B14F-4D97-AF65-F5344CB8AC3E}">
        <p14:creationId xmlns:p14="http://schemas.microsoft.com/office/powerpoint/2010/main" val="1511363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5.png">
            <a:extLst>
              <a:ext uri="{FF2B5EF4-FFF2-40B4-BE49-F238E27FC236}">
                <a16:creationId xmlns:a16="http://schemas.microsoft.com/office/drawing/2014/main" id="{E18BBAE1-74CB-4902-9BBE-DFB0C4596CD8}"/>
              </a:ext>
            </a:extLst>
          </p:cNvPr>
          <p:cNvPicPr/>
          <p:nvPr/>
        </p:nvPicPr>
        <p:blipFill>
          <a:blip r:embed="rId2"/>
          <a:srcRect/>
          <a:stretch>
            <a:fillRect/>
          </a:stretch>
        </p:blipFill>
        <p:spPr>
          <a:xfrm>
            <a:off x="0" y="-635"/>
            <a:ext cx="9144000" cy="5144770"/>
          </a:xfrm>
          <a:prstGeom prst="rect">
            <a:avLst/>
          </a:prstGeom>
          <a:ln/>
        </p:spPr>
      </p:pic>
    </p:spTree>
    <p:extLst>
      <p:ext uri="{BB962C8B-B14F-4D97-AF65-F5344CB8AC3E}">
        <p14:creationId xmlns:p14="http://schemas.microsoft.com/office/powerpoint/2010/main" val="1037658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6.png">
            <a:extLst>
              <a:ext uri="{FF2B5EF4-FFF2-40B4-BE49-F238E27FC236}">
                <a16:creationId xmlns:a16="http://schemas.microsoft.com/office/drawing/2014/main" id="{CDCB543B-9064-42E6-A454-037AE43255A1}"/>
              </a:ext>
            </a:extLst>
          </p:cNvPr>
          <p:cNvPicPr/>
          <p:nvPr/>
        </p:nvPicPr>
        <p:blipFill>
          <a:blip r:embed="rId2"/>
          <a:srcRect/>
          <a:stretch>
            <a:fillRect/>
          </a:stretch>
        </p:blipFill>
        <p:spPr>
          <a:xfrm>
            <a:off x="907097" y="1231391"/>
            <a:ext cx="7329805" cy="3691763"/>
          </a:xfrm>
          <a:prstGeom prst="rect">
            <a:avLst/>
          </a:prstGeom>
          <a:ln/>
        </p:spPr>
      </p:pic>
      <p:sp>
        <p:nvSpPr>
          <p:cNvPr id="4" name="TextBox 3">
            <a:extLst>
              <a:ext uri="{FF2B5EF4-FFF2-40B4-BE49-F238E27FC236}">
                <a16:creationId xmlns:a16="http://schemas.microsoft.com/office/drawing/2014/main" id="{AD3E30BA-B1F7-4C39-B93F-CA36941262AD}"/>
              </a:ext>
            </a:extLst>
          </p:cNvPr>
          <p:cNvSpPr txBox="1"/>
          <p:nvPr/>
        </p:nvSpPr>
        <p:spPr>
          <a:xfrm>
            <a:off x="1432560" y="220346"/>
            <a:ext cx="4572000" cy="523220"/>
          </a:xfrm>
          <a:prstGeom prst="rect">
            <a:avLst/>
          </a:prstGeom>
          <a:noFill/>
        </p:spPr>
        <p:txBody>
          <a:bodyPr wrap="square">
            <a:spAutoFit/>
          </a:bodyPr>
          <a:lstStyle/>
          <a:p>
            <a:r>
              <a:rPr lang="en-IN" sz="1400" b="1" dirty="0">
                <a:effectLst/>
                <a:latin typeface="Verdana" panose="020B0604030504040204" pitchFamily="34" charset="0"/>
                <a:ea typeface="Verdana" panose="020B0604030504040204" pitchFamily="34" charset="0"/>
                <a:cs typeface="Verdana" panose="020B0604030504040204" pitchFamily="34" charset="0"/>
              </a:rPr>
              <a:t>Effect of college tiers on salaries of graduates</a:t>
            </a:r>
            <a:endParaRPr lang="en-IN" dirty="0"/>
          </a:p>
        </p:txBody>
      </p:sp>
    </p:spTree>
    <p:extLst>
      <p:ext uri="{BB962C8B-B14F-4D97-AF65-F5344CB8AC3E}">
        <p14:creationId xmlns:p14="http://schemas.microsoft.com/office/powerpoint/2010/main" val="227290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4904" y="1648568"/>
            <a:ext cx="7793296" cy="3304431"/>
          </a:xfrm>
        </p:spPr>
        <p:txBody>
          <a:bodyPr/>
          <a:lstStyle/>
          <a:p>
            <a:pPr lvl="0"/>
            <a:r>
              <a:rPr lang="en-US" sz="1400" b="1" dirty="0">
                <a:latin typeface="Times New Roman" panose="02020603050405020304" pitchFamily="18" charset="0"/>
                <a:cs typeface="Times New Roman" panose="02020603050405020304" pitchFamily="18" charset="0"/>
              </a:rPr>
              <a:t>Preprocessing: </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1.One hot encoding for the categorical features proved to be very exhaustive as the features themselves had too many numbers of sub-categories. This resulted in the increase of dimensionality.</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2.Other encoding methods can be tried out if there is a time availability constraint. </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3.The numerical features were found out to have a skewed distribution and primary transformations were applied to bring it into Gaussian distribution. </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4.Advanced transformation techniques can be experimented to treat the extreme values. </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64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59200" y="616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62626"/>
              </a:buClr>
              <a:buSzPts val="2800"/>
              <a:buFont typeface="Times New Roman"/>
              <a:buNone/>
            </a:pPr>
            <a:r>
              <a:rPr lang="en" sz="2800" dirty="0">
                <a:solidFill>
                  <a:srgbClr val="262626"/>
                </a:solidFill>
                <a:latin typeface="Times New Roman" pitchFamily="18" charset="0"/>
                <a:ea typeface="Times New Roman"/>
                <a:cs typeface="Times New Roman" pitchFamily="18" charset="0"/>
                <a:sym typeface="Times New Roman"/>
              </a:rPr>
              <a:t>Table Of Contents</a:t>
            </a:r>
            <a:endParaRPr sz="3600" b="0" dirty="0">
              <a:solidFill>
                <a:srgbClr val="90C226"/>
              </a:solidFill>
              <a:latin typeface="Times New Roman" pitchFamily="18" charset="0"/>
              <a:ea typeface="Trebuchet MS"/>
              <a:cs typeface="Times New Roman" pitchFamily="18" charset="0"/>
              <a:sym typeface="Trebuchet MS"/>
            </a:endParaRPr>
          </a:p>
          <a:p>
            <a:pPr marL="0" lvl="0" indent="0" algn="l" rtl="0">
              <a:spcBef>
                <a:spcPts val="0"/>
              </a:spcBef>
              <a:spcAft>
                <a:spcPts val="0"/>
              </a:spcAft>
              <a:buNone/>
            </a:pPr>
            <a:endParaRPr dirty="0">
              <a:latin typeface="Times New Roman" pitchFamily="18" charset="0"/>
              <a:cs typeface="Times New Roman" pitchFamily="18" charset="0"/>
            </a:endParaRPr>
          </a:p>
        </p:txBody>
      </p:sp>
      <p:sp>
        <p:nvSpPr>
          <p:cNvPr id="94" name="Google Shape;94;p14"/>
          <p:cNvSpPr txBox="1">
            <a:spLocks noGrp="1"/>
          </p:cNvSpPr>
          <p:nvPr>
            <p:ph type="body" idx="1"/>
          </p:nvPr>
        </p:nvSpPr>
        <p:spPr>
          <a:xfrm>
            <a:off x="659200" y="1303662"/>
            <a:ext cx="7688700" cy="3696000"/>
          </a:xfrm>
          <a:prstGeom prst="rect">
            <a:avLst/>
          </a:prstGeom>
        </p:spPr>
        <p:txBody>
          <a:bodyPr spcFirstLastPara="1" wrap="square" lIns="91425" tIns="91425" rIns="91425" bIns="91425" anchor="t" anchorCtr="0">
            <a:noAutofit/>
          </a:bodyPr>
          <a:lstStyle/>
          <a:p>
            <a:pPr marL="457200" lvl="0" indent="-374650" algn="l" rtl="0">
              <a:lnSpc>
                <a:spcPct val="100000"/>
              </a:lnSpc>
              <a:spcBef>
                <a:spcPts val="0"/>
              </a:spcBef>
              <a:spcAft>
                <a:spcPts val="0"/>
              </a:spcAft>
              <a:buClr>
                <a:srgbClr val="404040"/>
              </a:buClr>
              <a:buSzPts val="2300"/>
              <a:buFont typeface="Times New Roman"/>
              <a:buAutoNum type="arabicPeriod"/>
            </a:pPr>
            <a:r>
              <a:rPr lang="en" sz="2300" dirty="0">
                <a:solidFill>
                  <a:srgbClr val="404040"/>
                </a:solidFill>
                <a:latin typeface="Times New Roman" pitchFamily="18" charset="0"/>
                <a:ea typeface="Times New Roman"/>
                <a:cs typeface="Times New Roman" pitchFamily="18" charset="0"/>
                <a:sym typeface="Times New Roman"/>
              </a:rPr>
              <a:t>Introduction</a:t>
            </a:r>
            <a:endParaRPr sz="2300" dirty="0">
              <a:solidFill>
                <a:srgbClr val="404040"/>
              </a:solidFill>
              <a:latin typeface="Times New Roman" pitchFamily="18" charset="0"/>
              <a:ea typeface="Times New Roman"/>
              <a:cs typeface="Times New Roman" pitchFamily="18" charset="0"/>
              <a:sym typeface="Times New Roman"/>
            </a:endParaRPr>
          </a:p>
          <a:p>
            <a:pPr marL="457200" lvl="0" indent="-374650" algn="l" rtl="0">
              <a:lnSpc>
                <a:spcPct val="100000"/>
              </a:lnSpc>
              <a:spcBef>
                <a:spcPts val="0"/>
              </a:spcBef>
              <a:spcAft>
                <a:spcPts val="0"/>
              </a:spcAft>
              <a:buClr>
                <a:srgbClr val="404040"/>
              </a:buClr>
              <a:buSzPts val="2300"/>
              <a:buFont typeface="Times New Roman"/>
              <a:buAutoNum type="arabicPeriod"/>
            </a:pPr>
            <a:r>
              <a:rPr lang="en" sz="2300" dirty="0">
                <a:solidFill>
                  <a:srgbClr val="404040"/>
                </a:solidFill>
                <a:latin typeface="Times New Roman" pitchFamily="18" charset="0"/>
                <a:ea typeface="Times New Roman"/>
                <a:cs typeface="Times New Roman" pitchFamily="18" charset="0"/>
                <a:sym typeface="Times New Roman"/>
              </a:rPr>
              <a:t>Problem Statement</a:t>
            </a:r>
            <a:endParaRPr sz="2300" dirty="0">
              <a:solidFill>
                <a:srgbClr val="404040"/>
              </a:solidFill>
              <a:latin typeface="Times New Roman" pitchFamily="18" charset="0"/>
              <a:ea typeface="Trebuchet MS"/>
              <a:cs typeface="Times New Roman" pitchFamily="18" charset="0"/>
              <a:sym typeface="Trebuchet MS"/>
            </a:endParaRPr>
          </a:p>
          <a:p>
            <a:pPr marL="457200" lvl="0" indent="-374650" algn="l" rtl="0">
              <a:lnSpc>
                <a:spcPct val="100000"/>
              </a:lnSpc>
              <a:spcBef>
                <a:spcPts val="0"/>
              </a:spcBef>
              <a:spcAft>
                <a:spcPts val="0"/>
              </a:spcAft>
              <a:buClr>
                <a:srgbClr val="404040"/>
              </a:buClr>
              <a:buSzPts val="2300"/>
              <a:buFont typeface="Times New Roman"/>
              <a:buAutoNum type="arabicPeriod"/>
            </a:pPr>
            <a:r>
              <a:rPr lang="en" sz="2300" dirty="0">
                <a:solidFill>
                  <a:srgbClr val="404040"/>
                </a:solidFill>
                <a:latin typeface="Times New Roman" pitchFamily="18" charset="0"/>
                <a:ea typeface="Times New Roman"/>
                <a:cs typeface="Times New Roman" pitchFamily="18" charset="0"/>
                <a:sym typeface="Times New Roman"/>
              </a:rPr>
              <a:t>Dataset Description	</a:t>
            </a:r>
            <a:endParaRPr sz="2300" dirty="0">
              <a:solidFill>
                <a:srgbClr val="404040"/>
              </a:solidFill>
              <a:latin typeface="Times New Roman" pitchFamily="18" charset="0"/>
              <a:ea typeface="Trebuchet MS"/>
              <a:cs typeface="Times New Roman" pitchFamily="18" charset="0"/>
              <a:sym typeface="Trebuchet MS"/>
            </a:endParaRPr>
          </a:p>
          <a:p>
            <a:pPr marL="457200" lvl="0" indent="-374650" algn="l" rtl="0">
              <a:lnSpc>
                <a:spcPct val="100000"/>
              </a:lnSpc>
              <a:spcBef>
                <a:spcPts val="0"/>
              </a:spcBef>
              <a:spcAft>
                <a:spcPts val="0"/>
              </a:spcAft>
              <a:buClr>
                <a:srgbClr val="404040"/>
              </a:buClr>
              <a:buSzPts val="2300"/>
              <a:buFont typeface="Times New Roman"/>
              <a:buAutoNum type="arabicPeriod"/>
            </a:pPr>
            <a:r>
              <a:rPr lang="en" sz="2300" dirty="0">
                <a:solidFill>
                  <a:srgbClr val="404040"/>
                </a:solidFill>
                <a:latin typeface="Times New Roman" pitchFamily="18" charset="0"/>
                <a:ea typeface="Times New Roman"/>
                <a:cs typeface="Times New Roman" pitchFamily="18" charset="0"/>
                <a:sym typeface="Times New Roman"/>
              </a:rPr>
              <a:t>Exploratory Data Analysis </a:t>
            </a:r>
            <a:endParaRPr sz="2300" dirty="0">
              <a:solidFill>
                <a:srgbClr val="404040"/>
              </a:solidFill>
              <a:latin typeface="Times New Roman" pitchFamily="18" charset="0"/>
              <a:ea typeface="Trebuchet MS"/>
              <a:cs typeface="Times New Roman" pitchFamily="18" charset="0"/>
              <a:sym typeface="Trebuchet MS"/>
            </a:endParaRPr>
          </a:p>
          <a:p>
            <a:pPr marL="457200" lvl="0" indent="-374650" algn="l" rtl="0">
              <a:lnSpc>
                <a:spcPct val="100000"/>
              </a:lnSpc>
              <a:spcBef>
                <a:spcPts val="0"/>
              </a:spcBef>
              <a:spcAft>
                <a:spcPts val="0"/>
              </a:spcAft>
              <a:buClr>
                <a:srgbClr val="404040"/>
              </a:buClr>
              <a:buSzPts val="2300"/>
              <a:buFont typeface="Times New Roman"/>
              <a:buAutoNum type="arabicPeriod"/>
            </a:pPr>
            <a:r>
              <a:rPr lang="en" sz="2300" dirty="0">
                <a:solidFill>
                  <a:srgbClr val="404040"/>
                </a:solidFill>
                <a:latin typeface="Times New Roman" pitchFamily="18" charset="0"/>
                <a:ea typeface="Times New Roman"/>
                <a:cs typeface="Times New Roman" pitchFamily="18" charset="0"/>
                <a:sym typeface="Times New Roman"/>
              </a:rPr>
              <a:t>Feature Engineering </a:t>
            </a:r>
            <a:endParaRPr sz="2300" dirty="0">
              <a:solidFill>
                <a:srgbClr val="404040"/>
              </a:solidFill>
              <a:latin typeface="Times New Roman" pitchFamily="18" charset="0"/>
              <a:ea typeface="Trebuchet MS"/>
              <a:cs typeface="Times New Roman" pitchFamily="18" charset="0"/>
              <a:sym typeface="Trebuchet MS"/>
            </a:endParaRPr>
          </a:p>
          <a:p>
            <a:pPr lvl="0" indent="-374650">
              <a:lnSpc>
                <a:spcPct val="100000"/>
              </a:lnSpc>
              <a:buClr>
                <a:srgbClr val="404040"/>
              </a:buClr>
              <a:buSzPts val="2300"/>
              <a:buFont typeface="Times New Roman"/>
              <a:buAutoNum type="arabicPeriod"/>
            </a:pPr>
            <a:r>
              <a:rPr lang="en" sz="2300" dirty="0">
                <a:solidFill>
                  <a:srgbClr val="404040"/>
                </a:solidFill>
                <a:latin typeface="Times New Roman" pitchFamily="18" charset="0"/>
                <a:ea typeface="Times New Roman"/>
                <a:cs typeface="Times New Roman" pitchFamily="18" charset="0"/>
                <a:sym typeface="Times New Roman"/>
              </a:rPr>
              <a:t>Clustering</a:t>
            </a:r>
            <a:endParaRPr sz="2300" dirty="0">
              <a:solidFill>
                <a:srgbClr val="404040"/>
              </a:solidFill>
              <a:latin typeface="Times New Roman" pitchFamily="18" charset="0"/>
              <a:ea typeface="Trebuchet MS"/>
              <a:cs typeface="Times New Roman" pitchFamily="18" charset="0"/>
              <a:sym typeface="Trebuchet MS"/>
            </a:endParaRPr>
          </a:p>
          <a:p>
            <a:pPr indent="-374650">
              <a:lnSpc>
                <a:spcPct val="100000"/>
              </a:lnSpc>
              <a:buClr>
                <a:srgbClr val="404040"/>
              </a:buClr>
              <a:buSzPts val="2300"/>
              <a:buFont typeface="Times New Roman"/>
              <a:buAutoNum type="arabicPeriod"/>
            </a:pPr>
            <a:r>
              <a:rPr lang="en-US" sz="2300" dirty="0">
                <a:solidFill>
                  <a:srgbClr val="404040"/>
                </a:solidFill>
                <a:latin typeface="Times New Roman" pitchFamily="18" charset="0"/>
                <a:ea typeface="Times New Roman"/>
                <a:cs typeface="Times New Roman" pitchFamily="18" charset="0"/>
                <a:sym typeface="Times New Roman"/>
              </a:rPr>
              <a:t>Model Assumptions and Base Model</a:t>
            </a:r>
            <a:endParaRPr lang="en" sz="2300" dirty="0">
              <a:solidFill>
                <a:srgbClr val="404040"/>
              </a:solidFill>
              <a:latin typeface="Times New Roman" pitchFamily="18" charset="0"/>
              <a:ea typeface="Times New Roman"/>
              <a:cs typeface="Times New Roman" pitchFamily="18" charset="0"/>
              <a:sym typeface="Times New Roman"/>
            </a:endParaRPr>
          </a:p>
          <a:p>
            <a:pPr lvl="0" indent="-374650">
              <a:lnSpc>
                <a:spcPct val="100000"/>
              </a:lnSpc>
              <a:buClr>
                <a:srgbClr val="404040"/>
              </a:buClr>
              <a:buSzPts val="2300"/>
              <a:buFont typeface="Times New Roman"/>
              <a:buAutoNum type="arabicPeriod"/>
            </a:pPr>
            <a:r>
              <a:rPr lang="en-US" sz="2300" dirty="0">
                <a:solidFill>
                  <a:srgbClr val="404040"/>
                </a:solidFill>
                <a:latin typeface="Times New Roman" pitchFamily="18" charset="0"/>
                <a:ea typeface="Times New Roman"/>
                <a:cs typeface="Times New Roman" pitchFamily="18" charset="0"/>
                <a:sym typeface="Times New Roman"/>
              </a:rPr>
              <a:t>Model evaluation and insights</a:t>
            </a:r>
          </a:p>
          <a:p>
            <a:pPr lvl="0" indent="-374650">
              <a:lnSpc>
                <a:spcPct val="100000"/>
              </a:lnSpc>
              <a:buClr>
                <a:srgbClr val="404040"/>
              </a:buClr>
              <a:buSzPts val="2300"/>
              <a:buFont typeface="Times New Roman"/>
              <a:buAutoNum type="arabicPeriod"/>
            </a:pPr>
            <a:r>
              <a:rPr lang="en-US" sz="2300" dirty="0">
                <a:solidFill>
                  <a:srgbClr val="404040"/>
                </a:solidFill>
                <a:latin typeface="Times New Roman" pitchFamily="18" charset="0"/>
                <a:ea typeface="Times New Roman"/>
                <a:cs typeface="Times New Roman" pitchFamily="18" charset="0"/>
                <a:sym typeface="Times New Roman"/>
              </a:rPr>
              <a:t>Business insights</a:t>
            </a:r>
          </a:p>
          <a:p>
            <a:pPr lvl="0" indent="-374650">
              <a:lnSpc>
                <a:spcPct val="100000"/>
              </a:lnSpc>
              <a:buClr>
                <a:srgbClr val="404040"/>
              </a:buClr>
              <a:buSzPts val="2300"/>
              <a:buFont typeface="Times New Roman"/>
              <a:buAutoNum type="arabicPeriod"/>
            </a:pPr>
            <a:r>
              <a:rPr lang="en-US" sz="2300" dirty="0">
                <a:solidFill>
                  <a:srgbClr val="404040"/>
                </a:solidFill>
                <a:latin typeface="Times New Roman" pitchFamily="18" charset="0"/>
                <a:ea typeface="Times New Roman"/>
                <a:cs typeface="Times New Roman" pitchFamily="18" charset="0"/>
                <a:sym typeface="Times New Roman"/>
              </a:rPr>
              <a:t>Summary table</a:t>
            </a:r>
            <a:endParaRPr sz="2300" dirty="0">
              <a:solidFill>
                <a:srgbClr val="404040"/>
              </a:solidFill>
              <a:latin typeface="Times New Roman" pitchFamily="18" charset="0"/>
              <a:ea typeface="Times New Roman"/>
              <a:cs typeface="Times New Roman" pitchFamily="18" charset="0"/>
              <a:sym typeface="Times New Roman"/>
            </a:endParaRPr>
          </a:p>
          <a:p>
            <a:pPr marL="342900" lvl="0" indent="-200660" algn="l" rtl="0">
              <a:lnSpc>
                <a:spcPct val="100000"/>
              </a:lnSpc>
              <a:spcBef>
                <a:spcPts val="1000"/>
              </a:spcBef>
              <a:spcAft>
                <a:spcPts val="0"/>
              </a:spcAft>
              <a:buClr>
                <a:srgbClr val="90C226"/>
              </a:buClr>
              <a:buSzPts val="2240"/>
              <a:buFont typeface="Noto Sans Symbols"/>
              <a:buNone/>
            </a:pPr>
            <a:endParaRPr sz="1500" dirty="0">
              <a:solidFill>
                <a:srgbClr val="404040"/>
              </a:solidFill>
              <a:latin typeface="Times New Roman"/>
              <a:ea typeface="Times New Roman"/>
              <a:cs typeface="Times New Roman"/>
              <a:sym typeface="Times New Roman"/>
            </a:endParaRPr>
          </a:p>
          <a:p>
            <a:pPr marL="0" lvl="0" indent="0" algn="l" rtl="0">
              <a:spcBef>
                <a:spcPts val="0"/>
              </a:spcBef>
              <a:spcAft>
                <a:spcPts val="1600"/>
              </a:spcAft>
              <a:buNone/>
            </a:pPr>
            <a:endParaRPr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5662" y="1702357"/>
            <a:ext cx="7688700" cy="2261100"/>
          </a:xfrm>
        </p:spPr>
        <p:txBody>
          <a:bodyPr/>
          <a:lstStyle/>
          <a:p>
            <a:pPr lvl="0"/>
            <a:r>
              <a:rPr lang="en-US" sz="1400" b="1" dirty="0">
                <a:latin typeface="Times New Roman" panose="02020603050405020304" pitchFamily="18" charset="0"/>
                <a:cs typeface="Times New Roman" panose="02020603050405020304" pitchFamily="18" charset="0"/>
              </a:rPr>
              <a:t>Modeling: </a:t>
            </a:r>
          </a:p>
          <a:p>
            <a:pPr marL="146050" lvl="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1.Most of the classification algorithms resulted in models with a commendable ROC_AUC score. </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2.Hyper-parameters can be tuned if the improvement of f1-score is the intention. </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3.Neural Networks and other deep learning techniques can be used to build models which offer better generalization even though our models had a very considerate variance error.  </a:t>
            </a:r>
          </a:p>
          <a:p>
            <a:pPr lvl="0"/>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86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050" y="582050"/>
            <a:ext cx="7688700" cy="535200"/>
          </a:xfrm>
        </p:spPr>
        <p:txBody>
          <a:bodyPr/>
          <a:lstStyle/>
          <a:p>
            <a:r>
              <a:rPr lang="en-US" sz="1800" dirty="0">
                <a:latin typeface="Times New Roman" panose="02020603050405020304" pitchFamily="18" charset="0"/>
                <a:cs typeface="Times New Roman" panose="02020603050405020304" pitchFamily="18" charset="0"/>
              </a:rPr>
              <a:t>9.2 Commercial /Research Value: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74958" y="1396660"/>
            <a:ext cx="8111842" cy="3556340"/>
          </a:xfrm>
        </p:spPr>
        <p:txBody>
          <a:bodyPr/>
          <a:lstStyle/>
          <a:p>
            <a:pPr lvl="0"/>
            <a:r>
              <a:rPr lang="en-US" sz="1400" b="1" dirty="0">
                <a:latin typeface="Times New Roman" panose="02020603050405020304" pitchFamily="18" charset="0"/>
                <a:cs typeface="Times New Roman" panose="02020603050405020304" pitchFamily="18" charset="0"/>
              </a:rPr>
              <a:t>Commercial: </a:t>
            </a:r>
            <a:endParaRPr lang="en-US" sz="1400" dirty="0">
              <a:latin typeface="Times New Roman" panose="02020603050405020304" pitchFamily="18" charset="0"/>
              <a:cs typeface="Times New Roman" panose="02020603050405020304" pitchFamily="18" charset="0"/>
            </a:endParaRP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1.This study can be used to predict the intention of the online shopper. Our best models can be used for the same. </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2.PageValues have proved to be the most crucial feature for predicting the intention. </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3.BounceRates have been proved to be inversely proportional to the revenue generation. As a result, pages with high Bounce Rates could be managed better for better revenues. </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4.Month of November was found to have the highest revenue generation, which in turn would indicate the surge of customers. Attractive offers can be put up to attract more customers. </a:t>
            </a:r>
          </a:p>
          <a:p>
            <a:pPr marL="14605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282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r>
              <a:rPr lang="en-US" sz="1400" b="1" dirty="0">
                <a:latin typeface="Times New Roman" panose="02020603050405020304" pitchFamily="18" charset="0"/>
                <a:cs typeface="Times New Roman" panose="02020603050405020304" pitchFamily="18" charset="0"/>
              </a:rPr>
              <a:t>Research Value: </a:t>
            </a:r>
          </a:p>
          <a:p>
            <a:pPr marL="146050" lvl="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1.There is further cope for research with respect to the clustering techniques. As this dataset contained high number of categorical features, k-modes was applied.</a:t>
            </a: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2. Other clustering techniques can be applied to finding out hidden patterns. This way, it could help in clusters with better similarity and certain products can be advertised to a specific cluster of shoppers. </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614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650" y="582050"/>
            <a:ext cx="7688700" cy="535200"/>
          </a:xfrm>
        </p:spPr>
        <p:txBody>
          <a:bodyPr/>
          <a:lstStyle/>
          <a:p>
            <a:r>
              <a:rPr lang="en-US" sz="2000" dirty="0">
                <a:latin typeface="Times New Roman" panose="02020603050405020304" pitchFamily="18" charset="0"/>
                <a:cs typeface="Times New Roman" panose="02020603050405020304" pitchFamily="18" charset="0"/>
              </a:rPr>
              <a:t>9.3 RECOMMENDATIONS BASED ON INSIGHTS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32632" y="1745388"/>
            <a:ext cx="7889068" cy="3017112"/>
          </a:xfrm>
        </p:spPr>
        <p:txBody>
          <a:bodyPr/>
          <a:lstStyle/>
          <a:p>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model without hyper-parameter tuning with a dataset balanced using SMOTE is the best method to predict the online shopper’s intention.</a:t>
            </a:r>
          </a:p>
          <a:p>
            <a:pPr marL="146050" indent="0">
              <a:buNone/>
            </a:pP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This conclusion was reached after comparing six different machine learning models on a dataset of standardized, one-hot and label encoded variables. </a:t>
            </a:r>
          </a:p>
          <a:p>
            <a:pPr>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classifier not only performed well in accuracy wise, with an </a:t>
            </a:r>
            <a:r>
              <a:rPr lang="en-US" sz="1400" b="1" dirty="0">
                <a:latin typeface="Times New Roman" panose="02020603050405020304" pitchFamily="18" charset="0"/>
                <a:cs typeface="Times New Roman" panose="02020603050405020304" pitchFamily="18" charset="0"/>
              </a:rPr>
              <a:t>accuracy of 93%, precision of 93% and recall of 93% and AUC Score of 98%</a:t>
            </a:r>
            <a:r>
              <a:rPr lang="en-US" sz="1400" dirty="0">
                <a:latin typeface="Times New Roman" panose="02020603050405020304" pitchFamily="18" charset="0"/>
                <a:cs typeface="Times New Roman" panose="02020603050405020304" pitchFamily="18" charset="0"/>
              </a:rPr>
              <a:t>, but also adjusted well to changes in dataset (low variance error) and took a far lower time to execute compared to more complex algorithms that performed the same. </a:t>
            </a:r>
          </a:p>
          <a:p>
            <a:pPr marL="14605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275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6570" y="1487203"/>
            <a:ext cx="7688700" cy="2998735"/>
          </a:xfrm>
        </p:spPr>
        <p:txBody>
          <a:bodyPr/>
          <a:lstStyle/>
          <a:p>
            <a:r>
              <a:rPr lang="en-US" sz="1400" dirty="0">
                <a:latin typeface="Times New Roman" panose="02020603050405020304" pitchFamily="18" charset="0"/>
                <a:cs typeface="Times New Roman" panose="02020603050405020304" pitchFamily="18" charset="0"/>
              </a:rPr>
              <a:t>Regarding the studies related to Data Science studies, it is to be made clear that this study can be used only for prediction purposes and decision making despite good mathematical results. </a:t>
            </a:r>
          </a:p>
          <a:p>
            <a:pPr>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Despite the impressive results, shopper’s behaviors and also the trend of the market may be subjected to changes in the upcoming days. </a:t>
            </a:r>
          </a:p>
          <a:p>
            <a:pPr marL="14605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important features can be used as a preliminary indicator of the intention of the shopper. The least important factors can be neglected during this process.</a:t>
            </a:r>
          </a:p>
          <a:p>
            <a:pPr>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Coming to the second objective,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model without tuning can be used for the same. Other five models have also proved to be a challenger but can be used for experimentation</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86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50" y="534089"/>
            <a:ext cx="7688700" cy="535200"/>
          </a:xfrm>
        </p:spPr>
        <p:txBody>
          <a:bodyPr/>
          <a:lstStyle/>
          <a:p>
            <a:r>
              <a:rPr lang="en-US" sz="2000" dirty="0">
                <a:latin typeface="Times New Roman" panose="02020603050405020304" pitchFamily="18" charset="0"/>
                <a:cs typeface="Times New Roman" panose="02020603050405020304" pitchFamily="18" charset="0"/>
              </a:rPr>
              <a:t>10. SUMMARY TABLE </a:t>
            </a:r>
          </a:p>
        </p:txBody>
      </p:sp>
      <p:pic>
        <p:nvPicPr>
          <p:cNvPr id="8" name="Picture 7" descr="Screenshot (321).png"/>
          <p:cNvPicPr>
            <a:picLocks noChangeAspect="1"/>
          </p:cNvPicPr>
          <p:nvPr/>
        </p:nvPicPr>
        <p:blipFill>
          <a:blip r:embed="rId2"/>
          <a:stretch>
            <a:fillRect/>
          </a:stretch>
        </p:blipFill>
        <p:spPr>
          <a:xfrm>
            <a:off x="2527300" y="1152299"/>
            <a:ext cx="3307072" cy="3605775"/>
          </a:xfrm>
          <a:prstGeom prst="rect">
            <a:avLst/>
          </a:prstGeom>
        </p:spPr>
      </p:pic>
    </p:spTree>
    <p:extLst>
      <p:ext uri="{BB962C8B-B14F-4D97-AF65-F5344CB8AC3E}">
        <p14:creationId xmlns:p14="http://schemas.microsoft.com/office/powerpoint/2010/main" val="3249475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1ED-1261-42D8-8D15-098EF6B0226C}"/>
              </a:ext>
            </a:extLst>
          </p:cNvPr>
          <p:cNvSpPr>
            <a:spLocks noGrp="1"/>
          </p:cNvSpPr>
          <p:nvPr>
            <p:ph type="title"/>
          </p:nvPr>
        </p:nvSpPr>
        <p:spPr>
          <a:xfrm>
            <a:off x="2284552" y="1959352"/>
            <a:ext cx="4812934" cy="1548958"/>
          </a:xfrm>
        </p:spPr>
        <p:txBody>
          <a:bodyPr/>
          <a:lstStyle/>
          <a:p>
            <a:r>
              <a:rPr lang="en-US" sz="6600" dirty="0">
                <a:latin typeface="Times New Roman" pitchFamily="18" charset="0"/>
                <a:cs typeface="Times New Roman" pitchFamily="18" charset="0"/>
              </a:rPr>
              <a:t>Thank You</a:t>
            </a:r>
            <a:endParaRPr lang="en-IN" sz="6600" dirty="0">
              <a:latin typeface="Times New Roman" pitchFamily="18" charset="0"/>
              <a:cs typeface="Times New Roman" pitchFamily="18" charset="0"/>
            </a:endParaRPr>
          </a:p>
        </p:txBody>
      </p:sp>
    </p:spTree>
    <p:extLst>
      <p:ext uri="{BB962C8B-B14F-4D97-AF65-F5344CB8AC3E}">
        <p14:creationId xmlns:p14="http://schemas.microsoft.com/office/powerpoint/2010/main" val="167114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7650" y="5879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 sz="2800" dirty="0">
                <a:solidFill>
                  <a:srgbClr val="000000"/>
                </a:solidFill>
                <a:latin typeface="Times New Roman"/>
                <a:ea typeface="Times New Roman"/>
                <a:cs typeface="Times New Roman"/>
                <a:sym typeface="Times New Roman"/>
              </a:rPr>
              <a:t>1.Introduction</a:t>
            </a:r>
            <a:endParaRPr dirty="0"/>
          </a:p>
        </p:txBody>
      </p:sp>
      <p:sp>
        <p:nvSpPr>
          <p:cNvPr id="2" name="TextBox 1">
            <a:extLst>
              <a:ext uri="{FF2B5EF4-FFF2-40B4-BE49-F238E27FC236}">
                <a16:creationId xmlns:a16="http://schemas.microsoft.com/office/drawing/2014/main" id="{00AE8417-3E09-4691-AA28-099F533E2704}"/>
              </a:ext>
            </a:extLst>
          </p:cNvPr>
          <p:cNvSpPr txBox="1"/>
          <p:nvPr/>
        </p:nvSpPr>
        <p:spPr>
          <a:xfrm>
            <a:off x="727650" y="1942754"/>
            <a:ext cx="7306878" cy="1850571"/>
          </a:xfrm>
          <a:prstGeom prst="rect">
            <a:avLst/>
          </a:prstGeom>
          <a:noFill/>
        </p:spPr>
        <p:txBody>
          <a:bodyPr wrap="square" rtlCol="0">
            <a:spAutoFit/>
          </a:bodyPr>
          <a:lstStyle/>
          <a:p>
            <a:pPr>
              <a:lnSpc>
                <a:spcPct val="107000"/>
              </a:lnSpc>
              <a:spcAft>
                <a:spcPts val="800"/>
              </a:spcAft>
            </a:pPr>
            <a:r>
              <a:rPr lang="en-IN" sz="1800" dirty="0">
                <a:solidFill>
                  <a:srgbClr val="222222"/>
                </a:solidFill>
                <a:effectLst/>
                <a:highlight>
                  <a:srgbClr val="FFFFFF"/>
                </a:highlight>
                <a:latin typeface="Times New Roman" panose="02020603050405020304" pitchFamily="18" charset="0"/>
                <a:ea typeface="Verdana" panose="020B0604030504040204" pitchFamily="34" charset="0"/>
                <a:cs typeface="Times New Roman" panose="02020603050405020304" pitchFamily="18" charset="0"/>
              </a:rPr>
              <a:t>AMCAT or Aspiring Minds Computer Adaptive Test evaluates candidates on the basis of their core skills which includes reasoning skills, quantitative aptitude, English and technical skills. The technical module is different for each candidate and depends on the course or the subject they opt for. It is a standardized test of job skills. The test includes cognitive, domain and personality assessments.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631075" y="5457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 sz="2800" dirty="0">
                <a:solidFill>
                  <a:srgbClr val="000000"/>
                </a:solidFill>
                <a:latin typeface="Times New Roman"/>
                <a:ea typeface="Times New Roman"/>
                <a:cs typeface="Times New Roman"/>
                <a:sym typeface="Times New Roman"/>
              </a:rPr>
              <a:t>2.Problem Statement</a:t>
            </a:r>
            <a:endParaRPr sz="3600" b="0" dirty="0">
              <a:solidFill>
                <a:srgbClr val="90C226"/>
              </a:solidFill>
              <a:latin typeface="Trebuchet MS"/>
              <a:ea typeface="Trebuchet MS"/>
              <a:cs typeface="Trebuchet MS"/>
              <a:sym typeface="Trebuchet MS"/>
            </a:endParaRPr>
          </a:p>
          <a:p>
            <a:pPr marL="0" lvl="0" indent="0" algn="l" rtl="0">
              <a:spcBef>
                <a:spcPts val="0"/>
              </a:spcBef>
              <a:spcAft>
                <a:spcPts val="0"/>
              </a:spcAft>
              <a:buNone/>
            </a:pPr>
            <a:endParaRPr dirty="0"/>
          </a:p>
        </p:txBody>
      </p:sp>
      <p:sp>
        <p:nvSpPr>
          <p:cNvPr id="112" name="Google Shape;112;p17"/>
          <p:cNvSpPr txBox="1">
            <a:spLocks noGrp="1"/>
          </p:cNvSpPr>
          <p:nvPr>
            <p:ph type="body" idx="1"/>
          </p:nvPr>
        </p:nvSpPr>
        <p:spPr>
          <a:xfrm>
            <a:off x="729450" y="1391275"/>
            <a:ext cx="7688700" cy="3752100"/>
          </a:xfrm>
          <a:prstGeom prst="rect">
            <a:avLst/>
          </a:prstGeom>
        </p:spPr>
        <p:txBody>
          <a:bodyPr spcFirstLastPara="1" wrap="square" lIns="91425" tIns="91425" rIns="91425" bIns="91425" anchor="t" anchorCtr="0">
            <a:noAutofit/>
          </a:bodyPr>
          <a:lstStyle/>
          <a:p>
            <a:pPr marL="342900" lvl="0" indent="-342900" algn="just">
              <a:lnSpc>
                <a:spcPct val="107000"/>
              </a:lnSpc>
              <a:spcAft>
                <a:spcPts val="800"/>
              </a:spcAft>
              <a:buSzPts val="1000"/>
              <a:buFont typeface="Arial" panose="020B0604020202020204" pitchFamily="34" charset="0"/>
              <a:buChar char="●"/>
            </a:pPr>
            <a:r>
              <a:rPr lang="en-IN" sz="1800" dirty="0">
                <a:solidFill>
                  <a:srgbClr val="000000"/>
                </a:solidFill>
                <a:effectLst/>
                <a:latin typeface="Times New Roman" panose="02020603050405020304" pitchFamily="18" charset="0"/>
                <a:ea typeface="Noto Sans Symbols"/>
                <a:cs typeface="Times New Roman" panose="02020603050405020304" pitchFamily="18" charset="0"/>
              </a:rPr>
              <a:t>Given a new student profile, can we predict whether he will get a good salary package or average one using his historic data.</a:t>
            </a:r>
            <a:endParaRPr lang="en-IN" sz="1800" dirty="0">
              <a:effectLst/>
              <a:latin typeface="Times New Roman" panose="02020603050405020304" pitchFamily="18" charset="0"/>
              <a:ea typeface="Noto Sans Symbols"/>
              <a:cs typeface="Times New Roman" panose="02020603050405020304" pitchFamily="18" charset="0"/>
            </a:endParaRPr>
          </a:p>
          <a:p>
            <a:pPr marL="342900" lvl="0" indent="-342900" algn="just">
              <a:lnSpc>
                <a:spcPct val="107000"/>
              </a:lnSpc>
              <a:spcAft>
                <a:spcPts val="1000"/>
              </a:spcAft>
              <a:buSzPts val="1000"/>
              <a:buFont typeface="Arial" panose="020B0604020202020204" pitchFamily="34" charset="0"/>
              <a:buChar char="●"/>
            </a:pPr>
            <a:r>
              <a:rPr lang="en-IN" sz="1800" dirty="0">
                <a:solidFill>
                  <a:srgbClr val="000000"/>
                </a:solidFill>
                <a:effectLst/>
                <a:latin typeface="Times New Roman" panose="02020603050405020304" pitchFamily="18" charset="0"/>
                <a:ea typeface="Noto Sans Symbols"/>
                <a:cs typeface="Times New Roman" panose="02020603050405020304" pitchFamily="18" charset="0"/>
              </a:rPr>
              <a:t>Can we understand what factors in the </a:t>
            </a:r>
            <a:r>
              <a:rPr lang="en-IN" sz="1800" dirty="0" err="1">
                <a:solidFill>
                  <a:srgbClr val="000000"/>
                </a:solidFill>
                <a:effectLst/>
                <a:latin typeface="Times New Roman" panose="02020603050405020304" pitchFamily="18" charset="0"/>
                <a:ea typeface="Noto Sans Symbols"/>
                <a:cs typeface="Times New Roman" panose="02020603050405020304" pitchFamily="18" charset="0"/>
              </a:rPr>
              <a:t>labor</a:t>
            </a:r>
            <a:r>
              <a:rPr lang="en-IN" sz="1800" dirty="0">
                <a:solidFill>
                  <a:srgbClr val="000000"/>
                </a:solidFill>
                <a:effectLst/>
                <a:latin typeface="Times New Roman" panose="02020603050405020304" pitchFamily="18" charset="0"/>
                <a:ea typeface="Noto Sans Symbols"/>
                <a:cs typeface="Times New Roman" panose="02020603050405020304" pitchFamily="18" charset="0"/>
              </a:rPr>
              <a:t> market determine one’s salary? Is it just one’s skills or there are other factors which influence the return in the </a:t>
            </a:r>
            <a:r>
              <a:rPr lang="en-IN" sz="1800" dirty="0" err="1">
                <a:solidFill>
                  <a:srgbClr val="000000"/>
                </a:solidFill>
                <a:effectLst/>
                <a:latin typeface="Times New Roman" panose="02020603050405020304" pitchFamily="18" charset="0"/>
                <a:ea typeface="Noto Sans Symbols"/>
                <a:cs typeface="Times New Roman" panose="02020603050405020304" pitchFamily="18" charset="0"/>
              </a:rPr>
              <a:t>labor</a:t>
            </a:r>
            <a:r>
              <a:rPr lang="en-IN" sz="1800" dirty="0">
                <a:solidFill>
                  <a:srgbClr val="000000"/>
                </a:solidFill>
                <a:effectLst/>
                <a:latin typeface="Times New Roman" panose="02020603050405020304" pitchFamily="18" charset="0"/>
                <a:ea typeface="Noto Sans Symbols"/>
                <a:cs typeface="Times New Roman" panose="02020603050405020304" pitchFamily="18" charset="0"/>
              </a:rPr>
              <a:t> market? What signals and biases enter the </a:t>
            </a:r>
            <a:r>
              <a:rPr lang="en-IN" sz="1800" dirty="0" err="1">
                <a:solidFill>
                  <a:srgbClr val="000000"/>
                </a:solidFill>
                <a:effectLst/>
                <a:latin typeface="Times New Roman" panose="02020603050405020304" pitchFamily="18" charset="0"/>
                <a:ea typeface="Noto Sans Symbols"/>
                <a:cs typeface="Times New Roman" panose="02020603050405020304" pitchFamily="18" charset="0"/>
              </a:rPr>
              <a:t>labor</a:t>
            </a:r>
            <a:r>
              <a:rPr lang="en-IN" sz="1800" dirty="0">
                <a:solidFill>
                  <a:srgbClr val="000000"/>
                </a:solidFill>
                <a:effectLst/>
                <a:latin typeface="Times New Roman" panose="02020603050405020304" pitchFamily="18" charset="0"/>
                <a:ea typeface="Noto Sans Symbols"/>
                <a:cs typeface="Times New Roman" panose="02020603050405020304" pitchFamily="18" charset="0"/>
              </a:rPr>
              <a:t> market? </a:t>
            </a:r>
            <a:endParaRPr lang="en-IN" sz="1800" dirty="0">
              <a:effectLst/>
              <a:latin typeface="Times New Roman" panose="02020603050405020304" pitchFamily="18" charset="0"/>
              <a:ea typeface="Noto Sans Symbols"/>
              <a:cs typeface="Times New Roman" panose="02020603050405020304" pitchFamily="18" charset="0"/>
            </a:endParaRPr>
          </a:p>
          <a:p>
            <a:pPr marL="0" lvl="0" indent="0" algn="just" rtl="0">
              <a:spcBef>
                <a:spcPts val="1600"/>
              </a:spcBef>
              <a:spcAft>
                <a:spcPts val="0"/>
              </a:spcAft>
              <a:buNone/>
            </a:pPr>
            <a:endParaRPr sz="1600" dirty="0">
              <a:solidFill>
                <a:srgbClr val="404040"/>
              </a:solidFill>
              <a:latin typeface="Times New Roman"/>
              <a:ea typeface="Times New Roman"/>
              <a:cs typeface="Times New Roman"/>
              <a:sym typeface="Times New Roman"/>
            </a:endParaRPr>
          </a:p>
          <a:p>
            <a:pPr marL="0" lvl="0" indent="0" algn="just" rtl="0">
              <a:spcBef>
                <a:spcPts val="1600"/>
              </a:spcBef>
              <a:spcAft>
                <a:spcPts val="1600"/>
              </a:spcAft>
              <a:buNone/>
            </a:pPr>
            <a:endParaRPr sz="1600" dirty="0">
              <a:solidFill>
                <a:srgbClr val="40404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650" y="5597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 sz="2800" dirty="0">
                <a:solidFill>
                  <a:srgbClr val="000000"/>
                </a:solidFill>
                <a:latin typeface="Times New Roman"/>
                <a:ea typeface="Times New Roman"/>
                <a:cs typeface="Times New Roman"/>
                <a:sym typeface="Times New Roman"/>
              </a:rPr>
              <a:t>3.Dataset Description</a:t>
            </a:r>
            <a:endParaRPr dirty="0"/>
          </a:p>
        </p:txBody>
      </p:sp>
      <p:sp>
        <p:nvSpPr>
          <p:cNvPr id="118" name="Google Shape;118;p18"/>
          <p:cNvSpPr txBox="1">
            <a:spLocks noGrp="1"/>
          </p:cNvSpPr>
          <p:nvPr>
            <p:ph type="body" idx="1"/>
          </p:nvPr>
        </p:nvSpPr>
        <p:spPr>
          <a:xfrm>
            <a:off x="729450" y="1377225"/>
            <a:ext cx="7688700" cy="34431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entire data is collected from Aspiring Minds' Employment Outcomes 2015. The dataset contains various information about a set of engineering candidates and their employment outcomes. For every candidate, the data contains both the profile information along with their employment outcome information. Candidate Profile Information includes: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Scores on Aspiring Minds’ AMCAT – a standardized test of job skills. The test includes cognitive, domain and personality assessments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Arial" panose="020B0604020202020204" pitchFamily="34" charset="0"/>
              <a:buChar char="●"/>
            </a:pPr>
            <a:r>
              <a:rPr lang="en-IN" sz="1200" dirty="0">
                <a:solidFill>
                  <a:srgbClr val="000000"/>
                </a:solidFill>
                <a:effectLst/>
                <a:latin typeface="Times New Roman" panose="02020603050405020304" pitchFamily="18" charset="0"/>
                <a:ea typeface="Noto Sans Symbols"/>
                <a:cs typeface="Times New Roman" panose="02020603050405020304" pitchFamily="18" charset="0"/>
              </a:rPr>
              <a:t>Personal information like gender, date of birth, etc.</a:t>
            </a:r>
            <a:endParaRPr lang="en-IN" sz="1200" dirty="0">
              <a:effectLst/>
              <a:latin typeface="Times New Roman" panose="02020603050405020304" pitchFamily="18" charset="0"/>
              <a:ea typeface="Noto Sans Symbols"/>
              <a:cs typeface="Times New Roman" panose="02020603050405020304" pitchFamily="18" charset="0"/>
            </a:endParaRPr>
          </a:p>
          <a:p>
            <a:pPr marL="342900" lvl="0" indent="-342900" algn="just">
              <a:lnSpc>
                <a:spcPct val="107000"/>
              </a:lnSpc>
              <a:spcAft>
                <a:spcPts val="800"/>
              </a:spcAft>
              <a:buSzPts val="1000"/>
              <a:buFont typeface="Arial" panose="020B0604020202020204" pitchFamily="34" charset="0"/>
              <a:buChar char="●"/>
            </a:pPr>
            <a:r>
              <a:rPr lang="en-IN" sz="1200" dirty="0">
                <a:solidFill>
                  <a:srgbClr val="000000"/>
                </a:solidFill>
                <a:effectLst/>
                <a:latin typeface="Times New Roman" panose="02020603050405020304" pitchFamily="18" charset="0"/>
                <a:ea typeface="Noto Sans Symbols"/>
                <a:cs typeface="Times New Roman" panose="02020603050405020304" pitchFamily="18" charset="0"/>
              </a:rPr>
              <a:t>Pre-university information like high school grades, high school location</a:t>
            </a:r>
            <a:endParaRPr lang="en-IN" sz="1200" dirty="0">
              <a:effectLst/>
              <a:latin typeface="Times New Roman" panose="02020603050405020304" pitchFamily="18" charset="0"/>
              <a:ea typeface="Noto Sans Symbols"/>
              <a:cs typeface="Times New Roman" panose="02020603050405020304" pitchFamily="18" charset="0"/>
            </a:endParaRPr>
          </a:p>
          <a:p>
            <a:pPr marL="342900" lvl="0" indent="-342900" algn="just">
              <a:lnSpc>
                <a:spcPct val="107000"/>
              </a:lnSpc>
              <a:spcAft>
                <a:spcPts val="800"/>
              </a:spcAft>
              <a:buSzPts val="1000"/>
              <a:buFont typeface="Arial" panose="020B0604020202020204" pitchFamily="34" charset="0"/>
              <a:buChar char="●"/>
            </a:pPr>
            <a:r>
              <a:rPr lang="en-IN" sz="1200" dirty="0">
                <a:solidFill>
                  <a:srgbClr val="000000"/>
                </a:solidFill>
                <a:effectLst/>
                <a:latin typeface="Times New Roman" panose="02020603050405020304" pitchFamily="18" charset="0"/>
                <a:ea typeface="Noto Sans Symbols"/>
                <a:cs typeface="Times New Roman" panose="02020603050405020304" pitchFamily="18" charset="0"/>
              </a:rPr>
              <a:t>University information like GPA, college major, college reputation proxy.</a:t>
            </a:r>
            <a:endParaRPr lang="en-IN" sz="1200" dirty="0">
              <a:effectLst/>
              <a:latin typeface="Times New Roman" panose="02020603050405020304" pitchFamily="18" charset="0"/>
              <a:ea typeface="Noto Sans Symbols"/>
              <a:cs typeface="Times New Roman" panose="02020603050405020304" pitchFamily="18" charset="0"/>
            </a:endParaRPr>
          </a:p>
          <a:p>
            <a:pPr marL="342900" lvl="0" indent="-342900" algn="just">
              <a:lnSpc>
                <a:spcPct val="107000"/>
              </a:lnSpc>
              <a:spcAft>
                <a:spcPts val="1000"/>
              </a:spcAft>
              <a:buSzPts val="1000"/>
              <a:buFont typeface="Arial" panose="020B0604020202020204" pitchFamily="34" charset="0"/>
              <a:buChar char="●"/>
            </a:pPr>
            <a:r>
              <a:rPr lang="en-IN" sz="1200" dirty="0">
                <a:solidFill>
                  <a:srgbClr val="000000"/>
                </a:solidFill>
                <a:effectLst/>
                <a:latin typeface="Times New Roman" panose="02020603050405020304" pitchFamily="18" charset="0"/>
                <a:ea typeface="Noto Sans Symbols"/>
                <a:cs typeface="Times New Roman" panose="02020603050405020304" pitchFamily="18" charset="0"/>
              </a:rPr>
              <a:t>Demographic information like location of college, candidates’ permanent location</a:t>
            </a:r>
            <a:endParaRPr lang="en-IN" sz="1200" dirty="0">
              <a:effectLst/>
              <a:latin typeface="Times New Roman" panose="02020603050405020304" pitchFamily="18" charset="0"/>
              <a:ea typeface="Noto Sans Symbols"/>
              <a:cs typeface="Times New Roman" panose="02020603050405020304" pitchFamily="18" charset="0"/>
            </a:endParaRPr>
          </a:p>
          <a:p>
            <a:pPr algn="just">
              <a:lnSpc>
                <a:spcPct val="107000"/>
              </a:lnSpc>
              <a:spcAft>
                <a:spcPts val="80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Employment Outcome Information includes: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Arial" panose="020B0604020202020204" pitchFamily="34" charset="0"/>
              <a:buChar char="●"/>
            </a:pPr>
            <a:r>
              <a:rPr lang="en-IN" sz="1200" dirty="0">
                <a:solidFill>
                  <a:srgbClr val="000000"/>
                </a:solidFill>
                <a:effectLst/>
                <a:latin typeface="Times New Roman" panose="02020603050405020304" pitchFamily="18" charset="0"/>
                <a:ea typeface="Noto Sans Symbols"/>
                <a:cs typeface="Times New Roman" panose="02020603050405020304" pitchFamily="18" charset="0"/>
              </a:rPr>
              <a:t>First job annual salary</a:t>
            </a:r>
            <a:endParaRPr lang="en-IN" sz="1200" dirty="0">
              <a:effectLst/>
              <a:latin typeface="Times New Roman" panose="02020603050405020304" pitchFamily="18" charset="0"/>
              <a:ea typeface="Noto Sans Symbols"/>
              <a:cs typeface="Times New Roman" panose="02020603050405020304" pitchFamily="18" charset="0"/>
            </a:endParaRPr>
          </a:p>
          <a:p>
            <a:pPr marL="342900" lvl="0" indent="-342900" algn="just">
              <a:lnSpc>
                <a:spcPct val="107000"/>
              </a:lnSpc>
              <a:spcAft>
                <a:spcPts val="800"/>
              </a:spcAft>
              <a:buSzPts val="1000"/>
              <a:buFont typeface="Arial" panose="020B0604020202020204" pitchFamily="34" charset="0"/>
              <a:buChar char="●"/>
            </a:pPr>
            <a:r>
              <a:rPr lang="en-IN" sz="1200" dirty="0">
                <a:solidFill>
                  <a:srgbClr val="000000"/>
                </a:solidFill>
                <a:effectLst/>
                <a:latin typeface="Times New Roman" panose="02020603050405020304" pitchFamily="18" charset="0"/>
                <a:ea typeface="Noto Sans Symbols"/>
                <a:cs typeface="Times New Roman" panose="02020603050405020304" pitchFamily="18" charset="0"/>
              </a:rPr>
              <a:t>First job title </a:t>
            </a:r>
            <a:endParaRPr lang="en-IN" sz="1200" dirty="0">
              <a:effectLst/>
              <a:latin typeface="Times New Roman" panose="02020603050405020304" pitchFamily="18" charset="0"/>
              <a:ea typeface="Noto Sans Symbols"/>
              <a:cs typeface="Times New Roman" panose="02020603050405020304" pitchFamily="18" charset="0"/>
            </a:endParaRPr>
          </a:p>
          <a:p>
            <a:pPr marL="342900" lvl="0" indent="-342900" algn="just">
              <a:lnSpc>
                <a:spcPct val="107000"/>
              </a:lnSpc>
              <a:spcAft>
                <a:spcPts val="1000"/>
              </a:spcAft>
              <a:buSzPts val="1000"/>
              <a:buFont typeface="Arial" panose="020B0604020202020204" pitchFamily="34" charset="0"/>
              <a:buChar char="●"/>
            </a:pPr>
            <a:r>
              <a:rPr lang="en-IN" sz="1200" dirty="0">
                <a:solidFill>
                  <a:srgbClr val="000000"/>
                </a:solidFill>
                <a:effectLst/>
                <a:latin typeface="Times New Roman" panose="02020603050405020304" pitchFamily="18" charset="0"/>
                <a:ea typeface="Noto Sans Symbols"/>
                <a:cs typeface="Times New Roman" panose="02020603050405020304" pitchFamily="18" charset="0"/>
              </a:rPr>
              <a:t>First job location</a:t>
            </a:r>
            <a:endParaRPr lang="en-IN" sz="1200" dirty="0">
              <a:effectLst/>
              <a:latin typeface="Times New Roman" panose="02020603050405020304" pitchFamily="18" charset="0"/>
              <a:ea typeface="Noto Sans Symbols"/>
              <a:cs typeface="Times New Roman" panose="02020603050405020304" pitchFamily="18" charset="0"/>
            </a:endParaRPr>
          </a:p>
          <a:p>
            <a:pPr marL="457200" lvl="0" indent="0" algn="just" rtl="0">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4508-D4E9-4CBB-B43F-4B51D29652A8}"/>
              </a:ext>
            </a:extLst>
          </p:cNvPr>
          <p:cNvSpPr>
            <a:spLocks noGrp="1"/>
          </p:cNvSpPr>
          <p:nvPr>
            <p:ph type="ctrTitle"/>
          </p:nvPr>
        </p:nvSpPr>
        <p:spPr/>
        <p:txBody>
          <a:bodyPr/>
          <a:lstStyle/>
          <a:p>
            <a:r>
              <a:rPr lang="en-IN" sz="1800" dirty="0">
                <a:solidFill>
                  <a:srgbClr val="000000"/>
                </a:solidFill>
                <a:effectLst/>
                <a:latin typeface="Calibri" panose="020F0502020204030204" pitchFamily="34" charset="0"/>
                <a:ea typeface="Calibri" panose="020F0502020204030204" pitchFamily="34" charset="0"/>
              </a:rPr>
              <a:t>Random AMCAT takers were surveyed via email wherein they provided information on the dependent variables in this dataset – the jobs they are in and their corresponding annual salaries. Corresponding independent information about the candidates was recorded at the time of them taking AMCAT.</a:t>
            </a:r>
            <a:br>
              <a:rPr lang="en-IN" sz="1800" dirty="0">
                <a:effectLst/>
                <a:latin typeface="Calibri" panose="020F0502020204030204" pitchFamily="34" charset="0"/>
                <a:ea typeface="Calibri" panose="020F0502020204030204" pitchFamily="34" charset="0"/>
              </a:rPr>
            </a:br>
            <a:endParaRPr lang="en-IN" dirty="0"/>
          </a:p>
        </p:txBody>
      </p:sp>
      <p:sp>
        <p:nvSpPr>
          <p:cNvPr id="3" name="Subtitle 2">
            <a:extLst>
              <a:ext uri="{FF2B5EF4-FFF2-40B4-BE49-F238E27FC236}">
                <a16:creationId xmlns:a16="http://schemas.microsoft.com/office/drawing/2014/main" id="{B049CF27-E8A3-428C-B3D1-4E7096A1A9F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8769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7650" y="6159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 sz="2800">
                <a:solidFill>
                  <a:srgbClr val="000000"/>
                </a:solidFill>
                <a:latin typeface="Times New Roman"/>
                <a:ea typeface="Times New Roman"/>
                <a:cs typeface="Times New Roman"/>
                <a:sym typeface="Times New Roman"/>
              </a:rPr>
              <a:t>Dataset Description</a:t>
            </a:r>
            <a:r>
              <a:rPr lang="en" sz="2800" b="0">
                <a:solidFill>
                  <a:srgbClr val="000000"/>
                </a:solidFill>
                <a:latin typeface="Times New Roman"/>
                <a:ea typeface="Times New Roman"/>
                <a:cs typeface="Times New Roman"/>
                <a:sym typeface="Times New Roman"/>
              </a:rPr>
              <a:t>(Cont..)</a:t>
            </a:r>
            <a:endParaRPr sz="3600" b="0">
              <a:solidFill>
                <a:srgbClr val="90C226"/>
              </a:solidFill>
              <a:latin typeface="Trebuchet MS"/>
              <a:ea typeface="Trebuchet MS"/>
              <a:cs typeface="Trebuchet MS"/>
              <a:sym typeface="Trebuchet MS"/>
            </a:endParaRPr>
          </a:p>
          <a:p>
            <a:pPr marL="0" lvl="0" indent="0" algn="l" rtl="0">
              <a:spcBef>
                <a:spcPts val="0"/>
              </a:spcBef>
              <a:spcAft>
                <a:spcPts val="0"/>
              </a:spcAft>
              <a:buNone/>
            </a:pPr>
            <a:endParaRPr/>
          </a:p>
        </p:txBody>
      </p:sp>
      <p:pic>
        <p:nvPicPr>
          <p:cNvPr id="5" name="image44.png">
            <a:extLst>
              <a:ext uri="{FF2B5EF4-FFF2-40B4-BE49-F238E27FC236}">
                <a16:creationId xmlns:a16="http://schemas.microsoft.com/office/drawing/2014/main" id="{349A2FC7-F1DE-4538-A0E5-3E3681520C6F}"/>
              </a:ext>
            </a:extLst>
          </p:cNvPr>
          <p:cNvPicPr/>
          <p:nvPr/>
        </p:nvPicPr>
        <p:blipFill>
          <a:blip r:embed="rId3"/>
          <a:srcRect/>
          <a:stretch>
            <a:fillRect/>
          </a:stretch>
        </p:blipFill>
        <p:spPr>
          <a:xfrm>
            <a:off x="0" y="1316736"/>
            <a:ext cx="9143999" cy="3826764"/>
          </a:xfrm>
          <a:prstGeom prst="rect">
            <a:avLst/>
          </a:prstGeo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7650" y="630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 sz="2800">
                <a:solidFill>
                  <a:srgbClr val="000000"/>
                </a:solidFill>
                <a:latin typeface="Times New Roman"/>
                <a:ea typeface="Times New Roman"/>
                <a:cs typeface="Times New Roman"/>
                <a:sym typeface="Times New Roman"/>
              </a:rPr>
              <a:t>Dataset Description</a:t>
            </a:r>
            <a:r>
              <a:rPr lang="en" sz="2800" b="0">
                <a:solidFill>
                  <a:srgbClr val="000000"/>
                </a:solidFill>
                <a:latin typeface="Times New Roman"/>
                <a:ea typeface="Times New Roman"/>
                <a:cs typeface="Times New Roman"/>
                <a:sym typeface="Times New Roman"/>
              </a:rPr>
              <a:t>(Cont..)</a:t>
            </a:r>
            <a:endParaRPr sz="3600" b="0">
              <a:solidFill>
                <a:srgbClr val="90C226"/>
              </a:solidFill>
              <a:latin typeface="Trebuchet MS"/>
              <a:ea typeface="Trebuchet MS"/>
              <a:cs typeface="Trebuchet MS"/>
              <a:sym typeface="Trebuchet MS"/>
            </a:endParaRPr>
          </a:p>
          <a:p>
            <a:pPr marL="0" lvl="0" indent="0" algn="l" rtl="0">
              <a:spcBef>
                <a:spcPts val="0"/>
              </a:spcBef>
              <a:spcAft>
                <a:spcPts val="0"/>
              </a:spcAft>
              <a:buNone/>
            </a:pPr>
            <a:endParaRPr/>
          </a:p>
        </p:txBody>
      </p:sp>
      <p:pic>
        <p:nvPicPr>
          <p:cNvPr id="131" name="Google Shape;131;p20"/>
          <p:cNvPicPr preferRelativeResize="0"/>
          <p:nvPr/>
        </p:nvPicPr>
        <p:blipFill rotWithShape="1">
          <a:blip r:embed="rId3">
            <a:alphaModFix/>
          </a:blip>
          <a:srcRect/>
          <a:stretch/>
        </p:blipFill>
        <p:spPr>
          <a:xfrm>
            <a:off x="595300" y="1686400"/>
            <a:ext cx="5842800" cy="1437800"/>
          </a:xfrm>
          <a:prstGeom prst="rect">
            <a:avLst/>
          </a:prstGeom>
          <a:noFill/>
          <a:ln>
            <a:noFill/>
          </a:ln>
        </p:spPr>
      </p:pic>
      <p:pic>
        <p:nvPicPr>
          <p:cNvPr id="132" name="Google Shape;132;p20"/>
          <p:cNvPicPr preferRelativeResize="0"/>
          <p:nvPr/>
        </p:nvPicPr>
        <p:blipFill rotWithShape="1">
          <a:blip r:embed="rId4">
            <a:alphaModFix/>
          </a:blip>
          <a:srcRect/>
          <a:stretch/>
        </p:blipFill>
        <p:spPr>
          <a:xfrm>
            <a:off x="595300" y="3124200"/>
            <a:ext cx="5849950" cy="176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7650" y="601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 sz="2800" dirty="0">
                <a:solidFill>
                  <a:srgbClr val="000000"/>
                </a:solidFill>
                <a:latin typeface="Times New Roman"/>
                <a:ea typeface="Times New Roman"/>
                <a:cs typeface="Times New Roman"/>
                <a:sym typeface="Times New Roman"/>
              </a:rPr>
              <a:t>4.EXPLORATORY DATA ANALYSIS</a:t>
            </a:r>
            <a:endParaRPr sz="3600" b="0" dirty="0">
              <a:solidFill>
                <a:srgbClr val="90C226"/>
              </a:solidFill>
              <a:latin typeface="Trebuchet MS"/>
              <a:ea typeface="Trebuchet MS"/>
              <a:cs typeface="Trebuchet MS"/>
              <a:sym typeface="Trebuchet MS"/>
            </a:endParaRPr>
          </a:p>
          <a:p>
            <a:pPr marL="0" lvl="0" indent="0" algn="l" rtl="0">
              <a:spcBef>
                <a:spcPts val="0"/>
              </a:spcBef>
              <a:spcAft>
                <a:spcPts val="0"/>
              </a:spcAft>
              <a:buNone/>
            </a:pPr>
            <a:endParaRPr dirty="0"/>
          </a:p>
        </p:txBody>
      </p:sp>
      <p:sp>
        <p:nvSpPr>
          <p:cNvPr id="145" name="Google Shape;145;p22"/>
          <p:cNvSpPr txBox="1">
            <a:spLocks noGrp="1"/>
          </p:cNvSpPr>
          <p:nvPr>
            <p:ph type="body" idx="1"/>
          </p:nvPr>
        </p:nvSpPr>
        <p:spPr>
          <a:xfrm>
            <a:off x="729450" y="1349125"/>
            <a:ext cx="7688700" cy="140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90C226"/>
              </a:buClr>
              <a:buSzPts val="1440"/>
              <a:buFont typeface="Noto Sans Symbols"/>
              <a:buNone/>
            </a:pPr>
            <a:endParaRPr dirty="0"/>
          </a:p>
        </p:txBody>
      </p:sp>
      <p:pic>
        <p:nvPicPr>
          <p:cNvPr id="5" name="Picture 4">
            <a:extLst>
              <a:ext uri="{FF2B5EF4-FFF2-40B4-BE49-F238E27FC236}">
                <a16:creationId xmlns:a16="http://schemas.microsoft.com/office/drawing/2014/main" id="{5872A632-06BC-47A2-94A8-D3EC20E63A26}"/>
              </a:ext>
            </a:extLst>
          </p:cNvPr>
          <p:cNvPicPr/>
          <p:nvPr/>
        </p:nvPicPr>
        <p:blipFill>
          <a:blip r:embed="rId3">
            <a:extLst>
              <a:ext uri="{28A0092B-C50C-407E-A947-70E740481C1C}">
                <a14:useLocalDpi xmlns:a14="http://schemas.microsoft.com/office/drawing/2010/main" val="0"/>
              </a:ext>
            </a:extLst>
          </a:blip>
          <a:stretch>
            <a:fillRect/>
          </a:stretch>
        </p:blipFill>
        <p:spPr>
          <a:xfrm>
            <a:off x="0" y="1363281"/>
            <a:ext cx="9144000" cy="3780219"/>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1001</Words>
  <Application>Microsoft Office PowerPoint</Application>
  <PresentationFormat>On-screen Show (16:9)</PresentationFormat>
  <Paragraphs>89</Paragraphs>
  <Slides>26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Calibri</vt:lpstr>
      <vt:lpstr>Times New Roman</vt:lpstr>
      <vt:lpstr>Raleway</vt:lpstr>
      <vt:lpstr>Arial</vt:lpstr>
      <vt:lpstr>Verdana</vt:lpstr>
      <vt:lpstr>Trebuchet MS</vt:lpstr>
      <vt:lpstr>Noto Sans Symbols</vt:lpstr>
      <vt:lpstr>Lato</vt:lpstr>
      <vt:lpstr>Streamline</vt:lpstr>
      <vt:lpstr>SALARY PREDICTION FOR ENGINEERING GRADUATES</vt:lpstr>
      <vt:lpstr>Table Of Contents </vt:lpstr>
      <vt:lpstr>1.Introduction</vt:lpstr>
      <vt:lpstr>2.Problem Statement </vt:lpstr>
      <vt:lpstr>3.Dataset Description</vt:lpstr>
      <vt:lpstr>Random AMCAT takers were surveyed via email wherein they provided information on the dependent variables in this dataset – the jobs they are in and their corresponding annual salaries. Corresponding independent information about the candidates was recorded at the time of them taking AMCAT. </vt:lpstr>
      <vt:lpstr>Dataset Description(Cont..) </vt:lpstr>
      <vt:lpstr>Dataset Description(Cont..) </vt:lpstr>
      <vt:lpstr>4.EXPLORATORY DATA ANALYSIS </vt:lpstr>
      <vt:lpstr>PowerPoint Presentation</vt:lpstr>
      <vt:lpstr>PowerPoint Presentation</vt:lpstr>
      <vt:lpstr>PowerPoint Presentation</vt:lpstr>
      <vt:lpstr>PowerPoint Presentation</vt:lpstr>
      <vt:lpstr>PowerPoint Presentation</vt:lpstr>
      <vt:lpstr>Count of graduates joined on specific year </vt:lpstr>
      <vt:lpstr>Gender wise distribution of salaries</vt:lpstr>
      <vt:lpstr>PowerPoint Presentation</vt:lpstr>
      <vt:lpstr>PowerPoint Presentation</vt:lpstr>
      <vt:lpstr>PowerPoint Presentation</vt:lpstr>
      <vt:lpstr>PowerPoint Presentation</vt:lpstr>
      <vt:lpstr>9.2 Commercial /Research Value:  </vt:lpstr>
      <vt:lpstr>PowerPoint Presentation</vt:lpstr>
      <vt:lpstr>9.3 RECOMMENDATIONS BASED ON INSIGHTS  </vt:lpstr>
      <vt:lpstr>PowerPoint Presentation</vt:lpstr>
      <vt:lpstr>10. SUMMARY TABLE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REPORT ON ONLINE SHOPPERS PURCHASING INTENTION</dc:title>
  <dc:creator>Vignesh Prakash</dc:creator>
  <cp:lastModifiedBy>sudeep kadyan</cp:lastModifiedBy>
  <cp:revision>54</cp:revision>
  <dcterms:modified xsi:type="dcterms:W3CDTF">2021-05-12T08:41:25Z</dcterms:modified>
</cp:coreProperties>
</file>